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2.svg" ContentType="image/svg+xml"/>
  <Override PartName="/ppt/media/image3.svg" ContentType="image/svg+xml"/>
  <Override PartName="/ppt/media/image4.svg" ContentType="image/svg+xml"/>
  <Override PartName="/ppt/media/image5.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sldIdLst>
    <p:sldId id="256" r:id="rId4"/>
    <p:sldId id="258" r:id="rId5"/>
    <p:sldId id="259" r:id="rId6"/>
    <p:sldId id="257" r:id="rId7"/>
    <p:sldId id="277" r:id="rId8"/>
    <p:sldId id="278" r:id="rId9"/>
    <p:sldId id="279" r:id="rId10"/>
    <p:sldId id="280" r:id="rId11"/>
    <p:sldId id="281" r:id="rId12"/>
    <p:sldId id="286" r:id="rId13"/>
    <p:sldId id="287" r:id="rId14"/>
    <p:sldId id="288" r:id="rId15"/>
    <p:sldId id="290" r:id="rId16"/>
    <p:sldId id="291" r:id="rId17"/>
    <p:sldId id="293" r:id="rId18"/>
    <p:sldId id="294" r:id="rId19"/>
    <p:sldId id="295" r:id="rId20"/>
    <p:sldId id="289" r:id="rId21"/>
    <p:sldId id="282" r:id="rId22"/>
    <p:sldId id="283" r:id="rId23"/>
    <p:sldId id="296" r:id="rId24"/>
    <p:sldId id="336" r:id="rId25"/>
    <p:sldId id="337" r:id="rId26"/>
    <p:sldId id="297" r:id="rId27"/>
    <p:sldId id="301" r:id="rId28"/>
    <p:sldId id="302" r:id="rId29"/>
    <p:sldId id="303" r:id="rId30"/>
    <p:sldId id="304" r:id="rId31"/>
    <p:sldId id="298" r:id="rId32"/>
    <p:sldId id="305" r:id="rId33"/>
    <p:sldId id="306" r:id="rId34"/>
    <p:sldId id="311" r:id="rId35"/>
    <p:sldId id="308" r:id="rId36"/>
    <p:sldId id="315" r:id="rId37"/>
    <p:sldId id="312" r:id="rId38"/>
    <p:sldId id="313" r:id="rId39"/>
    <p:sldId id="314" r:id="rId40"/>
    <p:sldId id="322" r:id="rId41"/>
    <p:sldId id="317" r:id="rId42"/>
    <p:sldId id="318" r:id="rId43"/>
    <p:sldId id="319" r:id="rId44"/>
    <p:sldId id="320" r:id="rId45"/>
    <p:sldId id="321" r:id="rId46"/>
    <p:sldId id="325" r:id="rId47"/>
    <p:sldId id="299" r:id="rId48"/>
    <p:sldId id="326" r:id="rId49"/>
    <p:sldId id="327" r:id="rId50"/>
    <p:sldId id="328" r:id="rId51"/>
    <p:sldId id="276" r:id="rId52"/>
  </p:sldIdLst>
  <p:sldSz cx="12192000" cy="6858000"/>
  <p:notesSz cx="7104380" cy="1023493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00"/>
    <a:srgbClr val="ECE05D"/>
    <a:srgbClr val="FAC650"/>
    <a:srgbClr val="FFF3F3"/>
    <a:srgbClr val="FF7D7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p:restoredTop sz="94660"/>
  </p:normalViewPr>
  <p:slideViewPr>
    <p:cSldViewPr snapToGrid="0" showGuides="1">
      <p:cViewPr varScale="1">
        <p:scale>
          <a:sx n="114" d="100"/>
          <a:sy n="114" d="100"/>
        </p:scale>
        <p:origin x="414" y="108"/>
      </p:cViewPr>
      <p:guideLst>
        <p:guide orient="horz" pos="2132"/>
        <p:guide pos="38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5" Type="http://schemas.openxmlformats.org/officeDocument/2006/relationships/tableStyles" Target="tableStyles.xml"/><Relationship Id="rId54" Type="http://schemas.openxmlformats.org/officeDocument/2006/relationships/viewProps" Target="viewProps.xml"/><Relationship Id="rId53" Type="http://schemas.openxmlformats.org/officeDocument/2006/relationships/presProps" Target="presProps.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Master" Target="slideMasters/slideMaster2.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1186774" y="2665379"/>
            <a:ext cx="4873574"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256938" y="2665379"/>
            <a:ext cx="4897576" cy="3524284"/>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image" Target="../media/image1.jpeg"/><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2" Type="http://schemas.openxmlformats.org/officeDocument/2006/relationships/theme" Target="../theme/theme2.xml"/><Relationship Id="rId11" Type="http://schemas.openxmlformats.org/officeDocument/2006/relationships/image" Target="../media/image1.jpeg"/><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1"/>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2F288E0-7875-42C4-84C8-98DBBD3BF4D2}" type="datetimeFigureOut">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a:buNone/>
            </a:pPr>
            <a:fld id="{9A0DB2DC-4C9A-4742-B13C-FB6460FD3503}" type="slidenum">
              <a:rPr lang="zh-CN" altLang="en-US" dirty="0">
                <a:latin typeface="Calibri" panose="020F0502020204030204" pitchFamily="34" charset="0"/>
              </a:rPr>
            </a:fld>
            <a:endParaRPr lang="zh-CN" altLang="en-US"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image" Target="../media/image8.png"/><Relationship Id="rId18" Type="http://schemas.openxmlformats.org/officeDocument/2006/relationships/slideLayout" Target="../slideLayouts/slideLayout12.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png"/><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5.png"/><Relationship Id="rId2" Type="http://schemas.openxmlformats.org/officeDocument/2006/relationships/image" Target="../media/image8.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image" Target="../media/image8.png"/><Relationship Id="rId14" Type="http://schemas.openxmlformats.org/officeDocument/2006/relationships/slideLayout" Target="../slideLayouts/slideLayout12.xml"/><Relationship Id="rId13" Type="http://schemas.openxmlformats.org/officeDocument/2006/relationships/tags" Target="../tags/tag28.xml"/><Relationship Id="rId12" Type="http://schemas.openxmlformats.org/officeDocument/2006/relationships/tags" Target="../tags/tag27.xml"/><Relationship Id="rId11" Type="http://schemas.openxmlformats.org/officeDocument/2006/relationships/tags" Target="../tags/tag26.xml"/><Relationship Id="rId10" Type="http://schemas.openxmlformats.org/officeDocument/2006/relationships/tags" Target="../tags/tag25.xml"/><Relationship Id="rId1"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9" Type="http://schemas.openxmlformats.org/officeDocument/2006/relationships/image" Target="../media/image19.png"/><Relationship Id="rId8" Type="http://schemas.openxmlformats.org/officeDocument/2006/relationships/tags" Target="../tags/tag31.xml"/><Relationship Id="rId7" Type="http://schemas.openxmlformats.org/officeDocument/2006/relationships/image" Target="../media/image2.svg"/><Relationship Id="rId6" Type="http://schemas.openxmlformats.org/officeDocument/2006/relationships/image" Target="../media/image18.png"/><Relationship Id="rId5" Type="http://schemas.openxmlformats.org/officeDocument/2006/relationships/tags" Target="../tags/tag30.xml"/><Relationship Id="rId4" Type="http://schemas.openxmlformats.org/officeDocument/2006/relationships/image" Target="../media/image1.svg"/><Relationship Id="rId3" Type="http://schemas.openxmlformats.org/officeDocument/2006/relationships/image" Target="../media/image17.png"/><Relationship Id="rId23" Type="http://schemas.openxmlformats.org/officeDocument/2006/relationships/slideLayout" Target="../slideLayouts/slideLayout12.xml"/><Relationship Id="rId22" Type="http://schemas.openxmlformats.org/officeDocument/2006/relationships/themeOverride" Target="../theme/themeOverride1.xml"/><Relationship Id="rId21" Type="http://schemas.openxmlformats.org/officeDocument/2006/relationships/tags" Target="../tags/tag38.xml"/><Relationship Id="rId20" Type="http://schemas.openxmlformats.org/officeDocument/2006/relationships/tags" Target="../tags/tag37.xml"/><Relationship Id="rId2" Type="http://schemas.openxmlformats.org/officeDocument/2006/relationships/tags" Target="../tags/tag29.xml"/><Relationship Id="rId19" Type="http://schemas.openxmlformats.org/officeDocument/2006/relationships/tags" Target="../tags/tag36.xml"/><Relationship Id="rId18" Type="http://schemas.openxmlformats.org/officeDocument/2006/relationships/tags" Target="../tags/tag35.xml"/><Relationship Id="rId17" Type="http://schemas.openxmlformats.org/officeDocument/2006/relationships/tags" Target="../tags/tag34.xml"/><Relationship Id="rId16" Type="http://schemas.openxmlformats.org/officeDocument/2006/relationships/image" Target="../media/image5.svg"/><Relationship Id="rId15" Type="http://schemas.openxmlformats.org/officeDocument/2006/relationships/image" Target="../media/image21.png"/><Relationship Id="rId14" Type="http://schemas.openxmlformats.org/officeDocument/2006/relationships/tags" Target="../tags/tag33.xml"/><Relationship Id="rId13" Type="http://schemas.openxmlformats.org/officeDocument/2006/relationships/image" Target="../media/image4.svg"/><Relationship Id="rId12" Type="http://schemas.openxmlformats.org/officeDocument/2006/relationships/image" Target="../media/image20.png"/><Relationship Id="rId11" Type="http://schemas.openxmlformats.org/officeDocument/2006/relationships/tags" Target="../tags/tag32.xml"/><Relationship Id="rId10" Type="http://schemas.openxmlformats.org/officeDocument/2006/relationships/image" Target="../media/image3.svg"/><Relationship Id="rId1"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tags" Target="../tags/tag43.xml"/><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image" Target="../media/image24.jpeg"/><Relationship Id="rId3" Type="http://schemas.openxmlformats.org/officeDocument/2006/relationships/tags" Target="../tags/tag39.xml"/><Relationship Id="rId2" Type="http://schemas.openxmlformats.org/officeDocument/2006/relationships/image" Target="../media/image8.png"/><Relationship Id="rId19" Type="http://schemas.openxmlformats.org/officeDocument/2006/relationships/slideLayout" Target="../slideLayouts/slideLayout12.xml"/><Relationship Id="rId18" Type="http://schemas.openxmlformats.org/officeDocument/2006/relationships/tags" Target="../tags/tag53.xml"/><Relationship Id="rId17" Type="http://schemas.openxmlformats.org/officeDocument/2006/relationships/tags" Target="../tags/tag52.xml"/><Relationship Id="rId16" Type="http://schemas.openxmlformats.org/officeDocument/2006/relationships/tags" Target="../tags/tag51.xml"/><Relationship Id="rId15" Type="http://schemas.openxmlformats.org/officeDocument/2006/relationships/tags" Target="../tags/tag50.xml"/><Relationship Id="rId14" Type="http://schemas.openxmlformats.org/officeDocument/2006/relationships/tags" Target="../tags/tag49.xml"/><Relationship Id="rId13" Type="http://schemas.openxmlformats.org/officeDocument/2006/relationships/tags" Target="../tags/tag48.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image" Target="../media/image4.png"/></Relationships>
</file>

<file path=ppt/slides/_rels/slide39.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image" Target="../media/image8.png"/><Relationship Id="rId19" Type="http://schemas.openxmlformats.org/officeDocument/2006/relationships/slideLayout" Target="../slideLayouts/slideLayout12.xml"/><Relationship Id="rId18" Type="http://schemas.openxmlformats.org/officeDocument/2006/relationships/tags" Target="../tags/tag69.xml"/><Relationship Id="rId17" Type="http://schemas.openxmlformats.org/officeDocument/2006/relationships/tags" Target="../tags/tag68.xml"/><Relationship Id="rId16" Type="http://schemas.openxmlformats.org/officeDocument/2006/relationships/tags" Target="../tags/tag67.xml"/><Relationship Id="rId15" Type="http://schemas.openxmlformats.org/officeDocument/2006/relationships/tags" Target="../tags/tag66.xml"/><Relationship Id="rId14" Type="http://schemas.openxmlformats.org/officeDocument/2006/relationships/tags" Target="../tags/tag65.xml"/><Relationship Id="rId13" Type="http://schemas.openxmlformats.org/officeDocument/2006/relationships/tags" Target="../tags/tag64.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4.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9" Type="http://schemas.openxmlformats.org/officeDocument/2006/relationships/slideLayout" Target="../slideLayouts/slideLayout12.xml"/><Relationship Id="rId18" Type="http://schemas.openxmlformats.org/officeDocument/2006/relationships/tags" Target="../tags/tag86.xml"/><Relationship Id="rId17" Type="http://schemas.openxmlformats.org/officeDocument/2006/relationships/tags" Target="../tags/tag85.xml"/><Relationship Id="rId16" Type="http://schemas.openxmlformats.org/officeDocument/2006/relationships/tags" Target="../tags/tag84.xml"/><Relationship Id="rId15" Type="http://schemas.openxmlformats.org/officeDocument/2006/relationships/tags" Target="../tags/tag83.xml"/><Relationship Id="rId14" Type="http://schemas.openxmlformats.org/officeDocument/2006/relationships/tags" Target="../tags/tag82.xml"/><Relationship Id="rId13" Type="http://schemas.openxmlformats.org/officeDocument/2006/relationships/tags" Target="../tags/tag81.xml"/><Relationship Id="rId12" Type="http://schemas.openxmlformats.org/officeDocument/2006/relationships/tags" Target="../tags/tag80.xml"/><Relationship Id="rId11" Type="http://schemas.openxmlformats.org/officeDocument/2006/relationships/tags" Target="../tags/tag79.xml"/><Relationship Id="rId10" Type="http://schemas.openxmlformats.org/officeDocument/2006/relationships/tags" Target="../tags/tag78.xml"/><Relationship Id="rId1"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5.pn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1.xml"/><Relationship Id="rId2" Type="http://schemas.openxmlformats.org/officeDocument/2006/relationships/image" Target="../media/image8.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8.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561272" y="1959429"/>
            <a:ext cx="7069455"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职业健康你、我、他</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2051" name="图片 8"/>
          <p:cNvPicPr>
            <a:picLocks noChangeAspect="1"/>
          </p:cNvPicPr>
          <p:nvPr/>
        </p:nvPicPr>
        <p:blipFill>
          <a:blip r:embed="rId2"/>
          <a:stretch>
            <a:fillRect/>
          </a:stretch>
        </p:blipFill>
        <p:spPr>
          <a:xfrm>
            <a:off x="495300" y="249238"/>
            <a:ext cx="2346325" cy="768350"/>
          </a:xfrm>
          <a:prstGeom prst="rect">
            <a:avLst/>
          </a:prstGeom>
          <a:noFill/>
          <a:ln w="9525">
            <a:noFill/>
          </a:ln>
        </p:spPr>
      </p:pic>
      <p:sp>
        <p:nvSpPr>
          <p:cNvPr id="2052" name="文本框 9"/>
          <p:cNvSpPr txBox="1"/>
          <p:nvPr/>
        </p:nvSpPr>
        <p:spPr>
          <a:xfrm>
            <a:off x="4566286" y="4045585"/>
            <a:ext cx="2926080" cy="460375"/>
          </a:xfrm>
          <a:prstGeom prst="rect">
            <a:avLst/>
          </a:prstGeom>
          <a:noFill/>
          <a:ln w="9525">
            <a:noFill/>
          </a:ln>
        </p:spPr>
        <p:txBody>
          <a:bodyPr wrap="none">
            <a:spAutoFit/>
          </a:bodyPr>
          <a:p>
            <a:pPr algn="ctr" eaLnBrk="1" hangingPunct="1"/>
            <a:r>
              <a:rPr lang="zh-CN" altLang="en-US" sz="2400" dirty="0">
                <a:solidFill>
                  <a:srgbClr val="C00000"/>
                </a:solidFill>
                <a:latin typeface="黑体" panose="02010609060101010101" pitchFamily="49" charset="-122"/>
                <a:ea typeface="黑体" panose="02010609060101010101" pitchFamily="49" charset="-122"/>
              </a:rPr>
              <a:t>专家组成员：闵盛海</a:t>
            </a:r>
            <a:endParaRPr lang="zh-CN" altLang="en-US" sz="2400" dirty="0">
              <a:solidFill>
                <a:srgbClr val="C00000"/>
              </a:solidFill>
              <a:latin typeface="黑体" panose="02010609060101010101" pitchFamily="49" charset="-122"/>
              <a:ea typeface="黑体" panose="02010609060101010101" pitchFamily="49" charset="-122"/>
            </a:endParaRPr>
          </a:p>
        </p:txBody>
      </p:sp>
      <p:sp>
        <p:nvSpPr>
          <p:cNvPr id="2" name="文本框 1"/>
          <p:cNvSpPr txBox="1"/>
          <p:nvPr/>
        </p:nvSpPr>
        <p:spPr>
          <a:xfrm>
            <a:off x="3459480" y="3306445"/>
            <a:ext cx="6059170" cy="521970"/>
          </a:xfrm>
          <a:prstGeom prst="rect">
            <a:avLst/>
          </a:prstGeom>
          <a:noFill/>
        </p:spPr>
        <p:txBody>
          <a:bodyPr wrap="square" rtlCol="0">
            <a:spAutoFit/>
            <a:scene3d>
              <a:camera prst="orthographicFront"/>
              <a:lightRig rig="threePt" dir="t"/>
            </a:scene3d>
          </a:bodyPr>
          <a:p>
            <a:r>
              <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rPr>
              <a:t>海南省工伤预防宣传教育环岛行</a:t>
            </a:r>
            <a:endParaRPr lang="zh-CN" altLang="en-US" sz="2800" b="1" noProof="0" dirty="0">
              <a:solidFill>
                <a:srgbClr val="C00000"/>
              </a:solidFill>
              <a:effectLst>
                <a:outerShdw blurRad="38100" dist="19050" dir="2700000" algn="tl" rotWithShape="0">
                  <a:schemeClr val="dk1">
                    <a:alpha val="40000"/>
                  </a:schemeClr>
                </a:outerShdw>
              </a:effectLst>
              <a:latin typeface="黑体" panose="02010609060101010101" pitchFamily="49" charset="-122"/>
              <a:ea typeface="黑体" panose="02010609060101010101" pitchFamily="49"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3516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（2）产生问题的原因分析</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92785" y="1235710"/>
            <a:ext cx="11042015" cy="4661535"/>
          </a:xfrm>
          <a:prstGeom prst="rect">
            <a:avLst/>
          </a:prstGeom>
          <a:noFill/>
          <a:ln w="9525">
            <a:noFill/>
          </a:ln>
        </p:spPr>
        <p:txBody>
          <a:bodyPr wrap="square">
            <a:spAutoFit/>
          </a:bodyPr>
          <a:p>
            <a:pPr>
              <a:lnSpc>
                <a:spcPct val="150000"/>
              </a:lnSpc>
              <a:buFont typeface="Wingdings" panose="05000000000000000000" charset="0"/>
              <a:buChar char="Ø"/>
            </a:pPr>
            <a:r>
              <a:rPr lang="zh-CN" altLang="zh-CN" sz="2200" b="1" dirty="0" smtClean="0">
                <a:solidFill>
                  <a:srgbClr val="FF0000"/>
                </a:solidFill>
                <a:sym typeface="+mn-ea"/>
              </a:rPr>
              <a:t>第二，企业不重视。</a:t>
            </a:r>
            <a:r>
              <a:rPr lang="zh-CN" altLang="zh-CN" sz="2200" dirty="0" smtClean="0">
                <a:sym typeface="+mn-ea"/>
              </a:rPr>
              <a:t>一些乡镇企业、个体经济企业生产力低下，设备简陋，无任何防护设施；管理混乱，制度不全；人员整体素质低，法制观念淡漠和愚昧无知等；个别企业无视劳动者健康权益，职业病危害问题突出，劳动者特别是农民工的健康权益得不到保护。特别是农民工从事的职业多为职业危害严重的职业，其社会保障、职业防护等都难以得到保障，职业危害不可预见因素明显增加，健康影响难以估计和控制。 </a:t>
            </a:r>
            <a:endParaRPr lang="zh-CN" altLang="zh-CN" sz="2200" dirty="0" smtClean="0">
              <a:sym typeface="+mn-ea"/>
            </a:endParaRPr>
          </a:p>
          <a:p>
            <a:pPr>
              <a:lnSpc>
                <a:spcPct val="150000"/>
              </a:lnSpc>
              <a:buFont typeface="Wingdings" panose="05000000000000000000" charset="0"/>
              <a:buChar char="Ø"/>
            </a:pPr>
            <a:r>
              <a:rPr lang="zh-CN" altLang="zh-CN" sz="2200" b="1" dirty="0" smtClean="0">
                <a:solidFill>
                  <a:srgbClr val="FF0000"/>
                </a:solidFill>
                <a:sym typeface="+mn-ea"/>
              </a:rPr>
              <a:t>第三，职业病危害转移非常严重。</a:t>
            </a:r>
            <a:r>
              <a:rPr lang="zh-CN" altLang="zh-CN" sz="2200" dirty="0" smtClean="0">
                <a:sym typeface="+mn-ea"/>
              </a:rPr>
              <a:t>在我国对外开放、引进外资和先进技术的同时，一些具有风险性的产品由境外向境内转移，从城市和工业区向农村迅速转移，从经济发达地区向欠发达地区转移，从大中型企业向中小型企业转移。职业病危害转移非常严重。</a:t>
            </a:r>
            <a:endParaRPr lang="zh-CN" altLang="en-US" sz="2200" dirty="0" smtClean="0"/>
          </a:p>
          <a:p>
            <a:pPr>
              <a:lnSpc>
                <a:spcPct val="150000"/>
              </a:lnSpc>
              <a:buFont typeface="Wingdings" panose="05000000000000000000" charset="0"/>
              <a:buChar char="Ø"/>
            </a:pP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32500"/>
            <a:ext cx="12215495" cy="843280"/>
          </a:xfrm>
          <a:prstGeom prst="rect">
            <a:avLst/>
          </a:prstGeom>
          <a:noFill/>
          <a:ln w="9525">
            <a:noFill/>
          </a:ln>
        </p:spPr>
      </p:pic>
      <p:sp>
        <p:nvSpPr>
          <p:cNvPr id="15" name="矩形 46"/>
          <p:cNvSpPr/>
          <p:nvPr/>
        </p:nvSpPr>
        <p:spPr>
          <a:xfrm>
            <a:off x="1312863" y="319088"/>
            <a:ext cx="43516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（2）产生问题的原因分析</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734695" y="991870"/>
            <a:ext cx="10722610" cy="5169535"/>
          </a:xfrm>
          <a:prstGeom prst="rect">
            <a:avLst/>
          </a:prstGeom>
          <a:noFill/>
          <a:ln w="9525">
            <a:noFill/>
          </a:ln>
        </p:spPr>
        <p:txBody>
          <a:bodyPr wrap="square">
            <a:spAutoFit/>
          </a:bodyPr>
          <a:p>
            <a:pPr marL="342900" indent="-342900">
              <a:lnSpc>
                <a:spcPct val="150000"/>
              </a:lnSpc>
              <a:buFont typeface="Wingdings" panose="05000000000000000000" charset="0"/>
              <a:buChar char="Ø"/>
            </a:pPr>
            <a:r>
              <a:rPr lang="zh-CN" altLang="zh-CN" sz="2200" dirty="0" smtClean="0">
                <a:sym typeface="+mn-ea"/>
              </a:rPr>
              <a:t>第四，职业病防治经费投入严重不足。 </a:t>
            </a:r>
            <a:endParaRPr lang="zh-CN" altLang="zh-CN" sz="2200" dirty="0" smtClean="0"/>
          </a:p>
          <a:p>
            <a:pPr marL="342900" indent="-342900">
              <a:lnSpc>
                <a:spcPct val="150000"/>
              </a:lnSpc>
              <a:buFont typeface="Wingdings" panose="05000000000000000000" charset="0"/>
              <a:buChar char="Ø"/>
            </a:pPr>
            <a:r>
              <a:rPr lang="zh-CN" altLang="zh-CN" sz="2200" dirty="0" smtClean="0">
                <a:sym typeface="+mn-ea"/>
              </a:rPr>
              <a:t>第五，职业卫生资源整体效率低，配置不平衡，职业卫生技术服务水平不高。 </a:t>
            </a:r>
            <a:endParaRPr lang="zh-CN" altLang="zh-CN" sz="2200" dirty="0" smtClean="0"/>
          </a:p>
          <a:p>
            <a:pPr marL="342900" indent="-342900">
              <a:lnSpc>
                <a:spcPct val="150000"/>
              </a:lnSpc>
              <a:buFont typeface="Wingdings" panose="05000000000000000000" charset="0"/>
              <a:buChar char="Ø"/>
            </a:pPr>
            <a:r>
              <a:rPr lang="zh-CN" altLang="zh-CN" sz="2200" dirty="0" smtClean="0">
                <a:sym typeface="+mn-ea"/>
              </a:rPr>
              <a:t>第六， 由于职业病防治法的宣传仍存在盲区，职业卫生标准及其配套能力不能满足执法的要求，地方经济保护等导致职业卫生执法力度不够强。</a:t>
            </a:r>
            <a:endParaRPr lang="zh-CN" altLang="zh-CN" sz="2200" dirty="0" smtClean="0"/>
          </a:p>
          <a:p>
            <a:pPr marL="342900" indent="-342900" algn="l">
              <a:lnSpc>
                <a:spcPct val="150000"/>
              </a:lnSpc>
              <a:buFont typeface="Wingdings" panose="05000000000000000000" charset="0"/>
              <a:buChar char="Ø"/>
            </a:pPr>
            <a:r>
              <a:rPr lang="zh-CN" altLang="zh-CN" sz="2200" dirty="0" smtClean="0">
                <a:sym typeface="+mn-ea"/>
              </a:rPr>
              <a:t>第七，职业卫生涉及多个部门，协同工作机制尚未充分建立。在一个部门内部，也往往有职能交叉，职业卫生决策、协调、指挥不够充分，部门之间缺乏协同机制，职业病危害前期预防措施得不到有效落实。 </a:t>
            </a:r>
            <a:endParaRPr lang="zh-CN" altLang="zh-CN" sz="2200" dirty="0" smtClean="0"/>
          </a:p>
          <a:p>
            <a:pPr marL="342900" indent="-342900" algn="l">
              <a:lnSpc>
                <a:spcPct val="150000"/>
              </a:lnSpc>
              <a:buFont typeface="Wingdings" panose="05000000000000000000" charset="0"/>
              <a:buChar char="Ø"/>
            </a:pPr>
            <a:r>
              <a:rPr lang="zh-CN" altLang="zh-CN" sz="2200" dirty="0" smtClean="0">
                <a:sym typeface="+mn-ea"/>
              </a:rPr>
              <a:t>第八，传统的职业危害尚未得到完全控制，新的职业危害不断产生，对劳动者的健康构成新的威胁。 </a:t>
            </a:r>
            <a:endParaRPr lang="zh-CN" altLang="zh-CN" sz="2200" dirty="0" smtClean="0"/>
          </a:p>
          <a:p>
            <a:pPr marL="342900" indent="-342900" algn="l">
              <a:lnSpc>
                <a:spcPct val="150000"/>
              </a:lnSpc>
              <a:buFont typeface="Wingdings" panose="05000000000000000000" charset="0"/>
              <a:buChar char="Ø"/>
            </a:pPr>
            <a:r>
              <a:rPr lang="zh-CN" altLang="zh-CN" sz="2200" dirty="0" smtClean="0">
                <a:sym typeface="+mn-ea"/>
              </a:rPr>
              <a:t>第九，职业卫生标准尚未与国际接轨。 </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（3）职业病防治对策</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715010" y="1047115"/>
            <a:ext cx="10955020" cy="1614805"/>
          </a:xfrm>
          <a:prstGeom prst="rect">
            <a:avLst/>
          </a:prstGeom>
          <a:noFill/>
          <a:ln w="9525">
            <a:noFill/>
          </a:ln>
        </p:spPr>
        <p:txBody>
          <a:bodyPr wrap="square">
            <a:spAutoFit/>
          </a:bodyPr>
          <a:p>
            <a:pPr marL="0" indent="558800">
              <a:lnSpc>
                <a:spcPct val="150000"/>
              </a:lnSpc>
              <a:buNone/>
              <a:extLst>
                <a:ext uri="{35155182-B16C-46BC-9424-99874614C6A1}">
                  <wpsdc:indentchars xmlns:wpsdc="http://www.wps.cn/officeDocument/2017/drawingmlCustomData" val="200" checksum="1956455923"/>
                </a:ext>
              </a:extLst>
            </a:pPr>
            <a:r>
              <a:rPr lang="zh-CN" altLang="zh-CN" sz="2200" b="1" dirty="0" smtClean="0">
                <a:solidFill>
                  <a:srgbClr val="C00000"/>
                </a:solidFill>
                <a:sym typeface="+mn-ea"/>
              </a:rPr>
              <a:t>职业病防治工作关系到广大劳动者身体健康和生命安全，关系到经济社会可持续发展，是</a:t>
            </a:r>
            <a:r>
              <a:rPr lang="zh-CN" altLang="en-US" sz="2200" b="1" dirty="0" smtClean="0">
                <a:solidFill>
                  <a:srgbClr val="C00000"/>
                </a:solidFill>
                <a:sym typeface="+mn-ea"/>
              </a:rPr>
              <a:t>贯彻</a:t>
            </a:r>
            <a:r>
              <a:rPr lang="zh-CN" altLang="zh-CN" sz="2200" b="1" dirty="0" smtClean="0">
                <a:solidFill>
                  <a:srgbClr val="C00000"/>
                </a:solidFill>
                <a:sym typeface="+mn-ea"/>
              </a:rPr>
              <a:t>落实</a:t>
            </a:r>
            <a:r>
              <a:rPr lang="zh-CN" altLang="en-US" sz="2200" b="1" dirty="0" smtClean="0">
                <a:solidFill>
                  <a:srgbClr val="C00000"/>
                </a:solidFill>
                <a:sym typeface="+mn-ea"/>
              </a:rPr>
              <a:t>“以人民为中心”的发展理念和奋力推进海南自由贸易港建设的</a:t>
            </a:r>
            <a:r>
              <a:rPr lang="zh-CN" altLang="zh-CN" sz="2200" b="1" dirty="0" smtClean="0">
                <a:solidFill>
                  <a:srgbClr val="C00000"/>
                </a:solidFill>
                <a:sym typeface="+mn-ea"/>
              </a:rPr>
              <a:t>必然要求。 </a:t>
            </a:r>
            <a:endParaRPr lang="zh-CN" altLang="zh-CN" sz="2200" b="1" dirty="0" smtClean="0">
              <a:solidFill>
                <a:srgbClr val="C00000"/>
              </a:solidFill>
              <a:latin typeface="微软雅黑" panose="020B0503020204020204" pitchFamily="34" charset="-122"/>
              <a:ea typeface="微软雅黑" panose="020B0503020204020204" pitchFamily="34"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文本框 1"/>
          <p:cNvSpPr txBox="1"/>
          <p:nvPr/>
        </p:nvSpPr>
        <p:spPr>
          <a:xfrm>
            <a:off x="804545" y="2802255"/>
            <a:ext cx="5403850" cy="2968625"/>
          </a:xfrm>
          <a:prstGeom prst="rect">
            <a:avLst/>
          </a:prstGeom>
          <a:noFill/>
        </p:spPr>
        <p:txBody>
          <a:bodyPr wrap="square" rtlCol="0">
            <a:spAutoFit/>
          </a:bodyPr>
          <a:p>
            <a:pPr>
              <a:lnSpc>
                <a:spcPct val="125000"/>
              </a:lnSpc>
            </a:pPr>
            <a:r>
              <a:rPr lang="en-US" altLang="zh-CN" sz="2200" dirty="0" smtClean="0">
                <a:solidFill>
                  <a:srgbClr val="FF0000"/>
                </a:solidFill>
                <a:sym typeface="+mn-ea"/>
              </a:rPr>
              <a:t>1</a:t>
            </a:r>
            <a:r>
              <a:rPr lang="zh-CN" altLang="en-US" sz="2200" dirty="0" smtClean="0">
                <a:solidFill>
                  <a:srgbClr val="FF0000"/>
                </a:solidFill>
                <a:sym typeface="+mn-ea"/>
              </a:rPr>
              <a:t>、</a:t>
            </a:r>
            <a:r>
              <a:rPr lang="zh-CN" altLang="zh-CN" sz="2200" dirty="0" smtClean="0">
                <a:solidFill>
                  <a:srgbClr val="FF0000"/>
                </a:solidFill>
                <a:sym typeface="+mn-ea"/>
              </a:rPr>
              <a:t>建立完善的职业卫生保障机制。</a:t>
            </a:r>
            <a:br>
              <a:rPr lang="en-US" altLang="zh-CN" sz="2200" dirty="0" smtClean="0">
                <a:sym typeface="+mn-ea"/>
              </a:rPr>
            </a:br>
            <a:r>
              <a:rPr lang="zh-CN" altLang="zh-CN" sz="2200" dirty="0" smtClean="0">
                <a:sym typeface="+mn-ea"/>
              </a:rPr>
              <a:t>依法建立符合我国国情的职业卫生管理体制和信息决策机制，完善的职业病工伤保险机制，稳定的、多渠道职业卫生投入机制，以市场机制合理配置职业卫生技术服务资源。</a:t>
            </a:r>
            <a:endParaRPr lang="zh-CN" altLang="en-US" sz="2200"/>
          </a:p>
          <a:p>
            <a:endParaRPr lang="zh-CN" altLang="en-US" sz="2200"/>
          </a:p>
        </p:txBody>
      </p:sp>
      <p:pic>
        <p:nvPicPr>
          <p:cNvPr id="4" name="图片 3"/>
          <p:cNvPicPr>
            <a:picLocks noChangeAspect="1"/>
          </p:cNvPicPr>
          <p:nvPr/>
        </p:nvPicPr>
        <p:blipFill>
          <a:blip r:embed="rId3"/>
          <a:stretch>
            <a:fillRect/>
          </a:stretch>
        </p:blipFill>
        <p:spPr>
          <a:xfrm>
            <a:off x="7703185" y="2661920"/>
            <a:ext cx="4488815" cy="36810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（3）职业病防治对策</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715010" y="1097915"/>
            <a:ext cx="10589260" cy="4661535"/>
          </a:xfrm>
          <a:prstGeom prst="rect">
            <a:avLst/>
          </a:prstGeom>
          <a:noFill/>
          <a:ln w="9525">
            <a:noFill/>
          </a:ln>
        </p:spPr>
        <p:txBody>
          <a:bodyPr wrap="square">
            <a:spAutoFit/>
          </a:bodyPr>
          <a:p>
            <a:pPr>
              <a:lnSpc>
                <a:spcPct val="150000"/>
              </a:lnSpc>
              <a:buFont typeface="Wingdings" panose="05000000000000000000" charset="0"/>
              <a:buChar char="Ø"/>
            </a:pPr>
            <a:r>
              <a:rPr lang="zh-CN" altLang="en-US" sz="2200" dirty="0">
                <a:latin typeface="微软雅黑" panose="020B0503020204020204" pitchFamily="34" charset="-122"/>
                <a:ea typeface="微软雅黑" panose="020B0503020204020204" pitchFamily="34" charset="-122"/>
              </a:rPr>
              <a:t>  </a:t>
            </a:r>
            <a:r>
              <a:rPr lang="en-US" altLang="zh-CN" sz="2200" dirty="0" smtClean="0">
                <a:sym typeface="+mn-ea"/>
              </a:rPr>
              <a:t>2</a:t>
            </a:r>
            <a:r>
              <a:rPr lang="zh-CN" altLang="en-US" sz="2200" dirty="0" smtClean="0">
                <a:sym typeface="+mn-ea"/>
              </a:rPr>
              <a:t>、</a:t>
            </a:r>
            <a:r>
              <a:rPr lang="zh-CN" altLang="zh-CN" sz="2200" dirty="0" smtClean="0">
                <a:sym typeface="+mn-ea"/>
              </a:rPr>
              <a:t>按照《职业病防治法》的调整对象，调节我国职业卫生标准体系；按照入世要求，通过等同采用国际标准尽可能使我国的职业卫生标准与国际接轨；进一步提高职业卫生标准的可操作性及其可应用性，建立适于我国职业病防治实际工作需要的职业卫生标准体系。 </a:t>
            </a:r>
            <a:endParaRPr lang="zh-CN" altLang="zh-CN" sz="2200" dirty="0" smtClean="0">
              <a:sym typeface="+mn-ea"/>
            </a:endParaRPr>
          </a:p>
          <a:p>
            <a:pPr>
              <a:lnSpc>
                <a:spcPct val="150000"/>
              </a:lnSpc>
              <a:buFont typeface="Wingdings" panose="05000000000000000000" charset="0"/>
              <a:buChar char="Ø"/>
            </a:pPr>
            <a:r>
              <a:rPr lang="en-US" altLang="zh-CN" sz="2200" dirty="0" smtClean="0">
                <a:sym typeface="+mn-ea"/>
              </a:rPr>
              <a:t>3</a:t>
            </a:r>
            <a:r>
              <a:rPr lang="zh-CN" altLang="en-US" sz="2200" dirty="0" smtClean="0">
                <a:sym typeface="+mn-ea"/>
              </a:rPr>
              <a:t>、</a:t>
            </a:r>
            <a:r>
              <a:rPr lang="zh-CN" altLang="zh-CN" sz="2200" dirty="0" smtClean="0">
                <a:sym typeface="+mn-ea"/>
              </a:rPr>
              <a:t>将现有职业病防治信息网络重新整合，整体规划、进一步完善职业病监测体系；统一职业病、工作相关疾病统计口径，并与国际接轨及互认。建立系统的职业卫生信息与职业病防治评估体系，通过科学分析信息，加强职业中毒事故的预测、预警，及时、准确评估职业病防治效果，为职业病防治决策提供准确、科学的依据，全面提升急性职业中毒控制信息水平。 建立相关部门分工合作、相互协调的工作机制。 </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2382" y="5471795"/>
            <a:ext cx="12215812" cy="1385888"/>
          </a:xfrm>
          <a:prstGeom prst="rect">
            <a:avLst/>
          </a:prstGeom>
          <a:noFill/>
          <a:ln w="9525">
            <a:noFill/>
          </a:ln>
        </p:spPr>
      </p:pic>
      <p:sp>
        <p:nvSpPr>
          <p:cNvPr id="15" name="矩形 46"/>
          <p:cNvSpPr/>
          <p:nvPr/>
        </p:nvSpPr>
        <p:spPr>
          <a:xfrm>
            <a:off x="1312863" y="319088"/>
            <a:ext cx="3284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（3）业病防治对策</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92785" y="1235710"/>
            <a:ext cx="5761990" cy="4661535"/>
          </a:xfrm>
          <a:prstGeom prst="rect">
            <a:avLst/>
          </a:prstGeom>
          <a:noFill/>
          <a:ln w="9525">
            <a:noFill/>
          </a:ln>
        </p:spPr>
        <p:txBody>
          <a:bodyPr wrap="square">
            <a:spAutoFit/>
          </a:bodyPr>
          <a:p>
            <a:pPr>
              <a:lnSpc>
                <a:spcPct val="150000"/>
              </a:lnSpc>
              <a:buFont typeface="Wingdings" panose="05000000000000000000" charset="0"/>
              <a:buChar char="Ø"/>
            </a:pPr>
            <a:r>
              <a:rPr lang="en-US" altLang="zh-CN" sz="2200" dirty="0" smtClean="0">
                <a:sym typeface="+mn-ea"/>
              </a:rPr>
              <a:t>4</a:t>
            </a:r>
            <a:r>
              <a:rPr lang="zh-CN" altLang="en-US" sz="2200" dirty="0" smtClean="0">
                <a:sym typeface="+mn-ea"/>
              </a:rPr>
              <a:t>、</a:t>
            </a:r>
            <a:r>
              <a:rPr lang="zh-CN" altLang="zh-CN" sz="2200" dirty="0" smtClean="0">
                <a:sym typeface="+mn-ea"/>
              </a:rPr>
              <a:t>有针对性地开展以尘肺病防治、职业中毒检测检验、诊断、救治、控制、用人单位职业卫生科学管理为中心的科学研究工作，力争突破束缚我国职业病防治工作的</a:t>
            </a:r>
            <a:r>
              <a:rPr lang="zh-CN" altLang="en-US" sz="2200" dirty="0" smtClean="0">
                <a:sym typeface="+mn-ea"/>
              </a:rPr>
              <a:t>瓶</a:t>
            </a:r>
            <a:r>
              <a:rPr lang="zh-CN" altLang="zh-CN" sz="2200" dirty="0" smtClean="0">
                <a:sym typeface="+mn-ea"/>
              </a:rPr>
              <a:t>颈，提高我国的职业病防治水平。</a:t>
            </a:r>
            <a:endParaRPr lang="zh-CN" altLang="zh-CN" sz="2200" dirty="0" smtClean="0"/>
          </a:p>
          <a:p>
            <a:pPr>
              <a:lnSpc>
                <a:spcPct val="150000"/>
              </a:lnSpc>
              <a:buFont typeface="Wingdings" panose="05000000000000000000" charset="0"/>
              <a:buChar char="Ø"/>
            </a:pPr>
            <a:r>
              <a:rPr lang="zh-CN" altLang="zh-CN" sz="2200" dirty="0" smtClean="0">
                <a:sym typeface="+mn-ea"/>
              </a:rPr>
              <a:t> </a:t>
            </a:r>
            <a:r>
              <a:rPr lang="en-US" altLang="zh-CN" sz="2200" dirty="0" smtClean="0">
                <a:sym typeface="+mn-ea"/>
              </a:rPr>
              <a:t>5</a:t>
            </a:r>
            <a:r>
              <a:rPr lang="zh-CN" altLang="en-US" sz="2200" dirty="0" smtClean="0">
                <a:sym typeface="+mn-ea"/>
              </a:rPr>
              <a:t>、</a:t>
            </a:r>
            <a:r>
              <a:rPr lang="zh-CN" altLang="zh-CN" sz="2200" dirty="0" smtClean="0">
                <a:sym typeface="+mn-ea"/>
              </a:rPr>
              <a:t>按照《突发公共卫生事件应急处理法》要求，建设以国家中毒救治为中心，辐射各级地方的重大职业中毒救治体系，做好各种重大职业中毒的预防和应急救治工作。 </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3"/>
          <a:stretch>
            <a:fillRect/>
          </a:stretch>
        </p:blipFill>
        <p:spPr>
          <a:xfrm>
            <a:off x="6477000" y="1327150"/>
            <a:ext cx="5715000" cy="41624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（3）职业病防治对策</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892175" y="1235710"/>
            <a:ext cx="10222230" cy="4231005"/>
          </a:xfrm>
          <a:prstGeom prst="rect">
            <a:avLst/>
          </a:prstGeom>
          <a:noFill/>
          <a:ln w="9525">
            <a:noFill/>
          </a:ln>
        </p:spPr>
        <p:txBody>
          <a:bodyPr wrap="square">
            <a:spAutoFit/>
          </a:bodyPr>
          <a:p>
            <a:pPr>
              <a:lnSpc>
                <a:spcPct val="150000"/>
              </a:lnSpc>
              <a:buFont typeface="Wingdings" panose="05000000000000000000" charset="0"/>
              <a:buChar char="Ø"/>
            </a:pPr>
            <a:r>
              <a:rPr lang="en-US" altLang="zh-CN" sz="2200" dirty="0" smtClean="0">
                <a:solidFill>
                  <a:srgbClr val="FF0000"/>
                </a:solidFill>
                <a:sym typeface="+mn-ea"/>
              </a:rPr>
              <a:t>6</a:t>
            </a:r>
            <a:r>
              <a:rPr lang="zh-CN" altLang="en-US" sz="2200" dirty="0" smtClean="0">
                <a:solidFill>
                  <a:srgbClr val="FF0000"/>
                </a:solidFill>
                <a:sym typeface="+mn-ea"/>
              </a:rPr>
              <a:t>、</a:t>
            </a:r>
            <a:r>
              <a:rPr lang="zh-CN" altLang="zh-CN" sz="2200" dirty="0" smtClean="0">
                <a:solidFill>
                  <a:srgbClr val="FF0000"/>
                </a:solidFill>
                <a:sym typeface="+mn-ea"/>
              </a:rPr>
              <a:t>建立符合我国国情的工作场所健康促进体系。</a:t>
            </a:r>
            <a:r>
              <a:rPr lang="zh-CN" altLang="zh-CN" sz="2200" dirty="0" smtClean="0">
                <a:sym typeface="+mn-ea"/>
              </a:rPr>
              <a:t>通过</a:t>
            </a:r>
            <a:r>
              <a:rPr lang="zh-CN" altLang="en-US" sz="2200" dirty="0" smtClean="0">
                <a:sym typeface="+mn-ea"/>
              </a:rPr>
              <a:t>“健康中国”、“健康企业”建设，开展</a:t>
            </a:r>
            <a:r>
              <a:rPr lang="zh-CN" altLang="zh-CN" sz="2200" dirty="0" smtClean="0">
                <a:sym typeface="+mn-ea"/>
              </a:rPr>
              <a:t>工作场所健康促进与健康教育活动，提高用人单位遵法、守法的法律意识，切实履行职业病防治工作的法律责任；创造安全、舒适、健康的作业环境；发挥用人单位的积极性，推动用人单位在追求经济效益的同时，切实履行企业的社会责任。普及职业卫生知识，加强劳动者的自我防范意识。</a:t>
            </a:r>
            <a:endParaRPr lang="zh-CN" altLang="zh-CN" sz="2200" dirty="0" smtClean="0"/>
          </a:p>
          <a:p>
            <a:pPr>
              <a:lnSpc>
                <a:spcPct val="150000"/>
              </a:lnSpc>
              <a:spcBef>
                <a:spcPts val="600"/>
              </a:spcBef>
              <a:buFont typeface="Wingdings" panose="05000000000000000000" charset="0"/>
              <a:buChar char="Ø"/>
            </a:pPr>
            <a:r>
              <a:rPr lang="en-US" altLang="zh-CN" sz="2200" dirty="0" smtClean="0">
                <a:sym typeface="+mn-ea"/>
              </a:rPr>
              <a:t>7</a:t>
            </a:r>
            <a:r>
              <a:rPr lang="zh-CN" altLang="en-US" sz="2200" dirty="0" smtClean="0">
                <a:sym typeface="+mn-ea"/>
              </a:rPr>
              <a:t>、</a:t>
            </a:r>
            <a:r>
              <a:rPr lang="zh-CN" altLang="zh-CN" sz="2200" dirty="0" smtClean="0">
                <a:sym typeface="+mn-ea"/>
              </a:rPr>
              <a:t> 进一步充分认识职业病防治工作的重要性，加强领导，继续坚持预防为主、防治结合的方针，制定和落实职业卫生政策措施，</a:t>
            </a:r>
            <a:r>
              <a:rPr lang="zh-CN" altLang="en-US" sz="2200" dirty="0" smtClean="0">
                <a:sym typeface="+mn-ea"/>
              </a:rPr>
              <a:t>创建和改善</a:t>
            </a:r>
            <a:r>
              <a:rPr lang="zh-CN" altLang="zh-CN" sz="2200" dirty="0" smtClean="0">
                <a:sym typeface="+mn-ea"/>
              </a:rPr>
              <a:t>职业卫生发展的大环境。 </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（3）职业病防治对策</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494020" y="1431925"/>
            <a:ext cx="5916930" cy="4154170"/>
          </a:xfrm>
          <a:prstGeom prst="rect">
            <a:avLst/>
          </a:prstGeom>
          <a:noFill/>
          <a:ln w="9525">
            <a:noFill/>
          </a:ln>
        </p:spPr>
        <p:txBody>
          <a:bodyPr wrap="square">
            <a:spAutoFit/>
          </a:bodyPr>
          <a:p>
            <a:pPr marL="342900" indent="-342900">
              <a:lnSpc>
                <a:spcPct val="150000"/>
              </a:lnSpc>
              <a:buFont typeface="Wingdings" panose="05000000000000000000" charset="0"/>
              <a:buChar char="Ø"/>
            </a:pPr>
            <a:r>
              <a:rPr lang="en-US" altLang="zh-CN" sz="2200" dirty="0" smtClean="0">
                <a:sym typeface="+mn-ea"/>
              </a:rPr>
              <a:t>8</a:t>
            </a:r>
            <a:r>
              <a:rPr lang="zh-CN" altLang="en-US" sz="2200" dirty="0" smtClean="0">
                <a:sym typeface="+mn-ea"/>
              </a:rPr>
              <a:t>、</a:t>
            </a:r>
            <a:r>
              <a:rPr lang="zh-CN" altLang="zh-CN" sz="2200" dirty="0" smtClean="0">
                <a:sym typeface="+mn-ea"/>
              </a:rPr>
              <a:t>依据《职业病防治法》，</a:t>
            </a:r>
            <a:r>
              <a:rPr lang="zh-CN" altLang="en-US" sz="2200" dirty="0" smtClean="0">
                <a:sym typeface="+mn-ea"/>
              </a:rPr>
              <a:t>尽快</a:t>
            </a:r>
            <a:r>
              <a:rPr lang="zh-CN" altLang="zh-CN" sz="2200" dirty="0" smtClean="0">
                <a:sym typeface="+mn-ea"/>
              </a:rPr>
              <a:t>制定</a:t>
            </a:r>
            <a:r>
              <a:rPr lang="zh-CN" altLang="en-US" sz="2200" dirty="0" smtClean="0">
                <a:sym typeface="+mn-ea"/>
              </a:rPr>
              <a:t>出台 “十四五”</a:t>
            </a:r>
            <a:r>
              <a:rPr lang="zh-CN" altLang="zh-CN" sz="2200" dirty="0" smtClean="0">
                <a:sym typeface="+mn-ea"/>
              </a:rPr>
              <a:t>国家职业病防治规划，将职业病防治工作纳入社会经济</a:t>
            </a:r>
            <a:r>
              <a:rPr lang="zh-CN" altLang="en-US" sz="2200" dirty="0" smtClean="0">
                <a:sym typeface="+mn-ea"/>
              </a:rPr>
              <a:t>发展</a:t>
            </a:r>
            <a:r>
              <a:rPr lang="zh-CN" altLang="zh-CN" sz="2200" dirty="0" smtClean="0">
                <a:sym typeface="+mn-ea"/>
              </a:rPr>
              <a:t>计划，</a:t>
            </a:r>
            <a:r>
              <a:rPr lang="zh-CN" altLang="en-US" sz="2200" dirty="0" smtClean="0">
                <a:sym typeface="+mn-ea"/>
              </a:rPr>
              <a:t>制定方案并组织实施，</a:t>
            </a:r>
            <a:r>
              <a:rPr lang="zh-CN" altLang="zh-CN" sz="2200" dirty="0" smtClean="0">
                <a:sym typeface="+mn-ea"/>
              </a:rPr>
              <a:t>促进</a:t>
            </a:r>
            <a:r>
              <a:rPr lang="zh-CN" altLang="en-US" sz="2200" dirty="0" smtClean="0">
                <a:sym typeface="+mn-ea"/>
              </a:rPr>
              <a:t>社会</a:t>
            </a:r>
            <a:r>
              <a:rPr lang="zh-CN" altLang="zh-CN" sz="2200" dirty="0" smtClean="0">
                <a:sym typeface="+mn-ea"/>
              </a:rPr>
              <a:t>经济发展与职业病防治工作</a:t>
            </a:r>
            <a:r>
              <a:rPr lang="zh-CN" altLang="en-US" sz="2200" dirty="0" smtClean="0">
                <a:sym typeface="+mn-ea"/>
              </a:rPr>
              <a:t>可持续</a:t>
            </a:r>
            <a:r>
              <a:rPr lang="zh-CN" altLang="zh-CN" sz="2200" dirty="0" smtClean="0">
                <a:sym typeface="+mn-ea"/>
              </a:rPr>
              <a:t>协调发展。 </a:t>
            </a:r>
            <a:endParaRPr lang="zh-CN" altLang="zh-CN" sz="2200" dirty="0" smtClean="0"/>
          </a:p>
          <a:p>
            <a:pPr marL="342900" indent="-342900">
              <a:lnSpc>
                <a:spcPct val="150000"/>
              </a:lnSpc>
              <a:buFont typeface="Wingdings" panose="05000000000000000000" charset="0"/>
              <a:buChar char="Ø"/>
            </a:pPr>
            <a:r>
              <a:rPr lang="en-US" altLang="zh-CN" sz="2200" dirty="0" smtClean="0">
                <a:sym typeface="+mn-ea"/>
              </a:rPr>
              <a:t>9</a:t>
            </a:r>
            <a:r>
              <a:rPr lang="zh-CN" altLang="en-US" sz="2200" dirty="0" smtClean="0">
                <a:sym typeface="+mn-ea"/>
              </a:rPr>
              <a:t>、</a:t>
            </a:r>
            <a:r>
              <a:rPr lang="zh-CN" altLang="zh-CN" sz="2200" dirty="0" smtClean="0">
                <a:sym typeface="+mn-ea"/>
              </a:rPr>
              <a:t>大力实施职业卫生管理人才培养计划，建立一支既精通业务，又熟谙法律的高素质的职业卫生管理队伍。</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3" name="图片 2"/>
          <p:cNvPicPr>
            <a:picLocks noChangeAspect="1"/>
          </p:cNvPicPr>
          <p:nvPr/>
        </p:nvPicPr>
        <p:blipFill>
          <a:blip r:embed="rId3"/>
          <a:stretch>
            <a:fillRect/>
          </a:stretch>
        </p:blipFill>
        <p:spPr>
          <a:xfrm>
            <a:off x="574675" y="1346200"/>
            <a:ext cx="3505200" cy="41433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791460" y="2262505"/>
            <a:ext cx="6321425" cy="873125"/>
          </a:xfrm>
          <a:prstGeom prst="rect">
            <a:avLst/>
          </a:prstGeom>
          <a:noFill/>
          <a:ln w="9525">
            <a:noFill/>
          </a:ln>
        </p:spPr>
        <p:txBody>
          <a:bodyPr anchor="ctr"/>
          <a:p>
            <a:pPr algn="ctr" eaLnBrk="1" hangingPunct="1"/>
            <a:r>
              <a:rPr lang="zh-CN" altLang="en-US" sz="4800" b="1" dirty="0">
                <a:solidFill>
                  <a:srgbClr val="FF0000"/>
                </a:solidFill>
                <a:latin typeface="微软雅黑" panose="020B0503020204020204" pitchFamily="34" charset="-122"/>
                <a:ea typeface="微软雅黑" panose="020B0503020204020204" pitchFamily="34" charset="-122"/>
              </a:rPr>
              <a:t>职业病概述</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pic>
        <p:nvPicPr>
          <p:cNvPr id="4104" name="图片 37"/>
          <p:cNvPicPr>
            <a:picLocks noChangeAspect="1"/>
          </p:cNvPicPr>
          <p:nvPr/>
        </p:nvPicPr>
        <p:blipFill>
          <a:blip r:embed="rId2"/>
          <a:stretch>
            <a:fillRect/>
          </a:stretch>
        </p:blipFill>
        <p:spPr>
          <a:xfrm>
            <a:off x="0" y="0"/>
            <a:ext cx="1447800" cy="13858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534478" y="355283"/>
            <a:ext cx="953770"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概念</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791970" y="1097915"/>
            <a:ext cx="8247380" cy="4661535"/>
          </a:xfrm>
          <a:prstGeom prst="rect">
            <a:avLst/>
          </a:prstGeom>
          <a:noFill/>
          <a:ln w="9525">
            <a:noFill/>
          </a:ln>
        </p:spPr>
        <p:txBody>
          <a:bodyPr wrap="square">
            <a:spAutoFit/>
          </a:bodyPr>
          <a:p>
            <a:pPr marL="342900" indent="-342900">
              <a:lnSpc>
                <a:spcPct val="150000"/>
              </a:lnSpc>
              <a:buFont typeface="Wingdings" panose="05000000000000000000" charset="0"/>
              <a:buChar char="Ø"/>
            </a:pPr>
            <a:r>
              <a:rPr lang="zh-CN" altLang="en-US" sz="2200" b="1" dirty="0">
                <a:solidFill>
                  <a:srgbClr val="FF0000"/>
                </a:solidFill>
                <a:sym typeface="+mn-ea"/>
              </a:rPr>
              <a:t>职业病危害：</a:t>
            </a:r>
            <a:r>
              <a:rPr lang="zh-CN" altLang="en-US" sz="2200" b="1" dirty="0">
                <a:sym typeface="+mn-ea"/>
              </a:rPr>
              <a:t>是指对从事职业活动的劳动者可能导致职业病的各种危害。</a:t>
            </a:r>
            <a:endParaRPr lang="zh-CN" altLang="en-US" sz="2200">
              <a:solidFill>
                <a:schemeClr val="tx1"/>
              </a:solidFill>
            </a:endParaRPr>
          </a:p>
          <a:p>
            <a:pPr marL="342900" indent="-342900">
              <a:lnSpc>
                <a:spcPct val="150000"/>
              </a:lnSpc>
              <a:buFont typeface="Wingdings" panose="05000000000000000000" charset="0"/>
              <a:buChar char="Ø"/>
            </a:pPr>
            <a:r>
              <a:rPr lang="zh-CN" altLang="en-US" sz="2200" b="1" dirty="0">
                <a:solidFill>
                  <a:srgbClr val="FF0000"/>
                </a:solidFill>
                <a:sym typeface="+mn-ea"/>
              </a:rPr>
              <a:t>职业病危害因素包括：</a:t>
            </a:r>
            <a:r>
              <a:rPr lang="zh-CN" altLang="en-US" sz="2200" b="1" dirty="0">
                <a:sym typeface="+mn-ea"/>
              </a:rPr>
              <a:t>职业活动中存在的各种有害的化学、物理、生物因素以及在作业过程中产生的其他职业有害因素。</a:t>
            </a:r>
            <a:endParaRPr lang="zh-CN" altLang="en-US" sz="2200" b="1" dirty="0">
              <a:solidFill>
                <a:schemeClr val="tx1"/>
              </a:solidFill>
              <a:sym typeface="+mn-ea"/>
            </a:endParaRPr>
          </a:p>
          <a:p>
            <a:pPr marL="342900" lvl="1" indent="-342900">
              <a:lnSpc>
                <a:spcPct val="150000"/>
              </a:lnSpc>
              <a:buFont typeface="Wingdings" panose="05000000000000000000" charset="0"/>
              <a:buChar char="Ø"/>
            </a:pPr>
            <a:r>
              <a:rPr lang="zh-CN" altLang="en-US" sz="2200" b="1" dirty="0">
                <a:solidFill>
                  <a:srgbClr val="FF0000"/>
                </a:solidFill>
                <a:sym typeface="+mn-ea"/>
              </a:rPr>
              <a:t>职业禁忌症：</a:t>
            </a:r>
            <a:r>
              <a:rPr lang="zh-CN" altLang="en-US" sz="2200" b="1" dirty="0">
                <a:sym typeface="+mn-ea"/>
              </a:rPr>
              <a:t>是指劳动者从事特定职业或者接触特定职业病危害因素时，比一般职业人群更易于遭受职业病危害和罹患职业病或者可能导致原有自身疾病病情加重，或者在从事作业过程中诱发可能导致对他人生命健康构成危险的疾病的个人特殊生理或者病理状态。</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（1）《职业病危害因素分类目录》</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grpSp>
        <p:nvGrpSpPr>
          <p:cNvPr id="6" name="组合 5"/>
          <p:cNvGrpSpPr/>
          <p:nvPr>
            <p:custDataLst>
              <p:tags r:id="rId3"/>
            </p:custDataLst>
          </p:nvPr>
        </p:nvGrpSpPr>
        <p:grpSpPr>
          <a:xfrm>
            <a:off x="4769199" y="1659471"/>
            <a:ext cx="3990477" cy="1502332"/>
            <a:chOff x="4185561" y="1507868"/>
            <a:chExt cx="4429335" cy="1667553"/>
          </a:xfrm>
        </p:grpSpPr>
        <p:sp>
          <p:nvSpPr>
            <p:cNvPr id="13" name="任意多边形 12"/>
            <p:cNvSpPr/>
            <p:nvPr>
              <p:custDataLst>
                <p:tags r:id="rId4"/>
              </p:custDataLst>
            </p:nvPr>
          </p:nvSpPr>
          <p:spPr>
            <a:xfrm>
              <a:off x="4185561" y="1507868"/>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DDB405"/>
            </a:solidFill>
            <a:ln w="76200" cap="flat" cmpd="sng" algn="ctr">
              <a:solidFill>
                <a:sysClr val="window" lastClr="FFFFFF"/>
              </a:solidFill>
              <a:prstDash val="solid"/>
              <a:miter lim="800000"/>
            </a:ln>
            <a:effectLst/>
          </p:spPr>
          <p:txBody>
            <a:bodyPr rtlCol="0" anchor="ctr"/>
            <a:p>
              <a:pPr algn="ctr"/>
              <a:endParaRPr lang="zh-CN" altLang="en-US">
                <a:sym typeface="Arial" panose="020B0604020202020204" pitchFamily="34" charset="0"/>
              </a:endParaRPr>
            </a:p>
          </p:txBody>
        </p:sp>
        <p:sp>
          <p:nvSpPr>
            <p:cNvPr id="20" name="文本框 19"/>
            <p:cNvSpPr txBox="1"/>
            <p:nvPr>
              <p:custDataLst>
                <p:tags r:id="rId5"/>
              </p:custDataLst>
            </p:nvPr>
          </p:nvSpPr>
          <p:spPr>
            <a:xfrm>
              <a:off x="5182040" y="2805727"/>
              <a:ext cx="3432856" cy="369694"/>
            </a:xfrm>
            <a:prstGeom prst="rect">
              <a:avLst/>
            </a:prstGeom>
            <a:noFill/>
          </p:spPr>
          <p:txBody>
            <a:bodyPr wrap="square" rtlCol="0" anchor="ctr" anchorCtr="0">
              <a:noAutofit/>
            </a:bodyPr>
            <a:p>
              <a:r>
                <a:rPr lang="en-US" altLang="zh-CN" sz="2000" b="1" dirty="0">
                  <a:sym typeface="+mn-ea"/>
                </a:rPr>
                <a:t>1</a:t>
              </a:r>
              <a:r>
                <a:rPr lang="zh-CN" altLang="en-US" sz="2000" b="1" dirty="0">
                  <a:sym typeface="+mn-ea"/>
                </a:rPr>
                <a:t>、粉尘（</a:t>
              </a:r>
              <a:r>
                <a:rPr lang="en-US" altLang="zh-CN" sz="2000" b="1" dirty="0">
                  <a:sym typeface="+mn-ea"/>
                </a:rPr>
                <a:t>52</a:t>
              </a:r>
              <a:r>
                <a:rPr lang="zh-CN" altLang="en-US" sz="2000" b="1" dirty="0">
                  <a:sym typeface="+mn-ea"/>
                </a:rPr>
                <a:t>种）</a:t>
              </a:r>
              <a:endParaRPr lang="zh-CN" altLang="en-US" sz="1100" b="1" dirty="0" smtClean="0">
                <a:sym typeface="+mn-ea"/>
              </a:endParaRPr>
            </a:p>
          </p:txBody>
        </p:sp>
      </p:grpSp>
      <p:grpSp>
        <p:nvGrpSpPr>
          <p:cNvPr id="7" name="组合 6"/>
          <p:cNvGrpSpPr/>
          <p:nvPr>
            <p:custDataLst>
              <p:tags r:id="rId6"/>
            </p:custDataLst>
          </p:nvPr>
        </p:nvGrpSpPr>
        <p:grpSpPr>
          <a:xfrm>
            <a:off x="4195399" y="2137943"/>
            <a:ext cx="3987496" cy="1502585"/>
            <a:chOff x="3548657" y="2038961"/>
            <a:chExt cx="4426026" cy="1667834"/>
          </a:xfrm>
        </p:grpSpPr>
        <p:sp>
          <p:nvSpPr>
            <p:cNvPr id="8" name="任意多边形 7"/>
            <p:cNvSpPr/>
            <p:nvPr>
              <p:custDataLst>
                <p:tags r:id="rId7"/>
              </p:custDataLst>
            </p:nvPr>
          </p:nvSpPr>
          <p:spPr>
            <a:xfrm>
              <a:off x="3548657" y="2038961"/>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F95A23"/>
            </a:solidFill>
            <a:ln w="76200" cap="flat" cmpd="sng" algn="ctr">
              <a:solidFill>
                <a:sysClr val="window" lastClr="FFFFFF"/>
              </a:solidFill>
              <a:prstDash val="solid"/>
              <a:miter lim="800000"/>
            </a:ln>
            <a:effectLst/>
          </p:spPr>
          <p:txBody>
            <a:bodyPr rtlCol="0" anchor="ctr"/>
            <a:p>
              <a:pPr algn="ctr"/>
              <a:endParaRPr lang="zh-CN" altLang="en-US">
                <a:sym typeface="Arial" panose="020B0604020202020204" pitchFamily="34" charset="0"/>
              </a:endParaRPr>
            </a:p>
          </p:txBody>
        </p:sp>
        <p:sp>
          <p:nvSpPr>
            <p:cNvPr id="19" name="文本框 18"/>
            <p:cNvSpPr txBox="1"/>
            <p:nvPr>
              <p:custDataLst>
                <p:tags r:id="rId8"/>
              </p:custDataLst>
            </p:nvPr>
          </p:nvSpPr>
          <p:spPr>
            <a:xfrm>
              <a:off x="4541827" y="3337101"/>
              <a:ext cx="3432856" cy="369694"/>
            </a:xfrm>
            <a:prstGeom prst="rect">
              <a:avLst/>
            </a:prstGeom>
            <a:noFill/>
          </p:spPr>
          <p:txBody>
            <a:bodyPr wrap="square" rtlCol="0" anchor="ctr" anchorCtr="0">
              <a:noAutofit/>
            </a:bodyPr>
            <a:p>
              <a:r>
                <a:rPr lang="en-US" altLang="zh-CN" sz="1900" b="1" dirty="0">
                  <a:sym typeface="+mn-ea"/>
                </a:rPr>
                <a:t>2</a:t>
              </a:r>
              <a:r>
                <a:rPr lang="zh-CN" altLang="en-US" sz="1900" b="1" dirty="0">
                  <a:sym typeface="+mn-ea"/>
                </a:rPr>
                <a:t>、</a:t>
              </a:r>
              <a:r>
                <a:rPr lang="en-US" altLang="zh-CN" sz="1900" b="1" dirty="0">
                  <a:sym typeface="+mn-ea"/>
                </a:rPr>
                <a:t>化学因素（375种）</a:t>
              </a:r>
              <a:endParaRPr lang="en-US" altLang="zh-CN" sz="1300" b="1" dirty="0" smtClean="0">
                <a:sym typeface="+mn-ea"/>
              </a:endParaRPr>
            </a:p>
          </p:txBody>
        </p:sp>
      </p:grpSp>
      <p:grpSp>
        <p:nvGrpSpPr>
          <p:cNvPr id="9" name="组合 8"/>
          <p:cNvGrpSpPr/>
          <p:nvPr>
            <p:custDataLst>
              <p:tags r:id="rId9"/>
            </p:custDataLst>
          </p:nvPr>
        </p:nvGrpSpPr>
        <p:grpSpPr>
          <a:xfrm>
            <a:off x="3621597" y="2616416"/>
            <a:ext cx="3984517" cy="1502839"/>
            <a:chOff x="2911751" y="2570054"/>
            <a:chExt cx="4422719" cy="1668115"/>
          </a:xfrm>
        </p:grpSpPr>
        <p:sp>
          <p:nvSpPr>
            <p:cNvPr id="11" name="任意多边形 10"/>
            <p:cNvSpPr/>
            <p:nvPr>
              <p:custDataLst>
                <p:tags r:id="rId10"/>
              </p:custDataLst>
            </p:nvPr>
          </p:nvSpPr>
          <p:spPr>
            <a:xfrm>
              <a:off x="2911751" y="2570054"/>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64AA54"/>
            </a:solidFill>
            <a:ln w="76200" cap="flat" cmpd="sng" algn="ctr">
              <a:solidFill>
                <a:sysClr val="window" lastClr="FFFFFF"/>
              </a:solidFill>
              <a:prstDash val="solid"/>
              <a:miter lim="800000"/>
            </a:ln>
            <a:effectLst/>
          </p:spPr>
          <p:txBody>
            <a:bodyPr rtlCol="0" anchor="ctr"/>
            <a:p>
              <a:pPr algn="ctr"/>
              <a:endParaRPr lang="zh-CN" altLang="en-US">
                <a:sym typeface="Arial" panose="020B0604020202020204" pitchFamily="34" charset="0"/>
              </a:endParaRPr>
            </a:p>
          </p:txBody>
        </p:sp>
        <p:sp>
          <p:nvSpPr>
            <p:cNvPr id="18" name="文本框 17"/>
            <p:cNvSpPr txBox="1"/>
            <p:nvPr>
              <p:custDataLst>
                <p:tags r:id="rId11"/>
              </p:custDataLst>
            </p:nvPr>
          </p:nvSpPr>
          <p:spPr>
            <a:xfrm>
              <a:off x="3901614" y="3868475"/>
              <a:ext cx="3432856" cy="369694"/>
            </a:xfrm>
            <a:prstGeom prst="rect">
              <a:avLst/>
            </a:prstGeom>
            <a:noFill/>
          </p:spPr>
          <p:txBody>
            <a:bodyPr wrap="square" rtlCol="0" anchor="ctr" anchorCtr="0">
              <a:noAutofit/>
            </a:bodyPr>
            <a:p>
              <a:r>
                <a:rPr lang="en-US" altLang="zh-CN" sz="2000" b="1" dirty="0">
                  <a:sym typeface="+mn-ea"/>
                </a:rPr>
                <a:t>3</a:t>
              </a:r>
              <a:r>
                <a:rPr lang="zh-CN" altLang="en-US" sz="2000" b="1" dirty="0">
                  <a:sym typeface="+mn-ea"/>
                </a:rPr>
                <a:t>、物理因素（</a:t>
              </a:r>
              <a:r>
                <a:rPr lang="en-US" altLang="zh-CN" sz="2000" b="1" dirty="0">
                  <a:sym typeface="+mn-ea"/>
                </a:rPr>
                <a:t>15</a:t>
              </a:r>
              <a:r>
                <a:rPr lang="zh-CN" altLang="en-US" sz="2000" b="1" dirty="0">
                  <a:sym typeface="+mn-ea"/>
                </a:rPr>
                <a:t>种）</a:t>
              </a:r>
              <a:endParaRPr lang="zh-CN" altLang="en-US" sz="1100" b="1" dirty="0" smtClean="0">
                <a:sym typeface="+mn-ea"/>
              </a:endParaRPr>
            </a:p>
          </p:txBody>
        </p:sp>
      </p:grpSp>
      <p:grpSp>
        <p:nvGrpSpPr>
          <p:cNvPr id="10" name="组合 9"/>
          <p:cNvGrpSpPr/>
          <p:nvPr>
            <p:custDataLst>
              <p:tags r:id="rId12"/>
            </p:custDataLst>
          </p:nvPr>
        </p:nvGrpSpPr>
        <p:grpSpPr>
          <a:xfrm>
            <a:off x="3058591" y="3094888"/>
            <a:ext cx="3981538" cy="1503092"/>
            <a:chOff x="2274845" y="3101147"/>
            <a:chExt cx="4419412" cy="1668396"/>
          </a:xfrm>
        </p:grpSpPr>
        <p:sp>
          <p:nvSpPr>
            <p:cNvPr id="14" name="任意多边形 13"/>
            <p:cNvSpPr/>
            <p:nvPr>
              <p:custDataLst>
                <p:tags r:id="rId13"/>
              </p:custDataLst>
            </p:nvPr>
          </p:nvSpPr>
          <p:spPr>
            <a:xfrm>
              <a:off x="2274845" y="3101147"/>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3295D2"/>
            </a:solidFill>
            <a:ln w="76200" cap="flat" cmpd="sng" algn="ctr">
              <a:solidFill>
                <a:sysClr val="window" lastClr="FFFFFF"/>
              </a:solidFill>
              <a:prstDash val="solid"/>
              <a:miter lim="800000"/>
            </a:ln>
            <a:effectLst/>
          </p:spPr>
          <p:txBody>
            <a:bodyPr rtlCol="0" anchor="ctr"/>
            <a:p>
              <a:pPr algn="ctr"/>
              <a:endParaRPr lang="zh-CN" altLang="en-US">
                <a:sym typeface="Arial" panose="020B0604020202020204" pitchFamily="34" charset="0"/>
              </a:endParaRPr>
            </a:p>
          </p:txBody>
        </p:sp>
        <p:sp>
          <p:nvSpPr>
            <p:cNvPr id="17" name="文本框 16"/>
            <p:cNvSpPr txBox="1"/>
            <p:nvPr>
              <p:custDataLst>
                <p:tags r:id="rId14"/>
              </p:custDataLst>
            </p:nvPr>
          </p:nvSpPr>
          <p:spPr>
            <a:xfrm>
              <a:off x="3261401" y="4399849"/>
              <a:ext cx="3432856" cy="369694"/>
            </a:xfrm>
            <a:prstGeom prst="rect">
              <a:avLst/>
            </a:prstGeom>
            <a:noFill/>
          </p:spPr>
          <p:txBody>
            <a:bodyPr wrap="square" rtlCol="0" anchor="ctr" anchorCtr="0">
              <a:noAutofit/>
            </a:bodyPr>
            <a:p>
              <a:r>
                <a:rPr lang="en-US" altLang="zh-CN" sz="2000" dirty="0" err="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000" dirty="0" err="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000" dirty="0" err="1">
                  <a:latin typeface="微软雅黑" panose="020B0503020204020204" pitchFamily="34" charset="-122"/>
                  <a:ea typeface="微软雅黑" panose="020B0503020204020204" pitchFamily="34" charset="-122"/>
                  <a:cs typeface="微软雅黑" panose="020B0503020204020204" pitchFamily="34" charset="-122"/>
                  <a:sym typeface="+mn-ea"/>
                </a:rPr>
                <a:t>生物因素</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mn-ea"/>
                </a:rPr>
                <a:t>种）</a:t>
              </a:r>
              <a:endParaRPr lang="zh-CN" altLang="en-US" sz="1100" dirty="0" smtClean="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grpSp>
        <p:nvGrpSpPr>
          <p:cNvPr id="16" name="组合 15"/>
          <p:cNvGrpSpPr/>
          <p:nvPr>
            <p:custDataLst>
              <p:tags r:id="rId15"/>
            </p:custDataLst>
          </p:nvPr>
        </p:nvGrpSpPr>
        <p:grpSpPr>
          <a:xfrm>
            <a:off x="2473994" y="3573360"/>
            <a:ext cx="3978558" cy="1503345"/>
            <a:chOff x="1637939" y="3632240"/>
            <a:chExt cx="4416105" cy="1668677"/>
          </a:xfrm>
        </p:grpSpPr>
        <p:sp>
          <p:nvSpPr>
            <p:cNvPr id="21" name="任意多边形 20"/>
            <p:cNvSpPr/>
            <p:nvPr>
              <p:custDataLst>
                <p:tags r:id="rId16"/>
              </p:custDataLst>
            </p:nvPr>
          </p:nvSpPr>
          <p:spPr>
            <a:xfrm>
              <a:off x="1637939" y="3632240"/>
              <a:ext cx="1095376" cy="1614735"/>
            </a:xfrm>
            <a:custGeom>
              <a:avLst/>
              <a:gdLst>
                <a:gd name="connsiteX0" fmla="*/ 552450 w 1104900"/>
                <a:gd name="connsiteY0" fmla="*/ 0 h 1628775"/>
                <a:gd name="connsiteX1" fmla="*/ 1104900 w 1104900"/>
                <a:gd name="connsiteY1" fmla="*/ 552450 h 1628775"/>
                <a:gd name="connsiteX2" fmla="*/ 861330 w 1104900"/>
                <a:gd name="connsiteY2" fmla="*/ 1010551 h 1628775"/>
                <a:gd name="connsiteX3" fmla="*/ 854868 w 1104900"/>
                <a:gd name="connsiteY3" fmla="*/ 1014058 h 1628775"/>
                <a:gd name="connsiteX4" fmla="*/ 1057275 w 1104900"/>
                <a:gd name="connsiteY4" fmla="*/ 1628775 h 1628775"/>
                <a:gd name="connsiteX5" fmla="*/ 95250 w 1104900"/>
                <a:gd name="connsiteY5" fmla="*/ 1628775 h 1628775"/>
                <a:gd name="connsiteX6" fmla="*/ 275516 w 1104900"/>
                <a:gd name="connsiteY6" fmla="*/ 1027890 h 1628775"/>
                <a:gd name="connsiteX7" fmla="*/ 243570 w 1104900"/>
                <a:gd name="connsiteY7" fmla="*/ 1010551 h 1628775"/>
                <a:gd name="connsiteX8" fmla="*/ 0 w 1104900"/>
                <a:gd name="connsiteY8" fmla="*/ 552450 h 1628775"/>
                <a:gd name="connsiteX9" fmla="*/ 552450 w 1104900"/>
                <a:gd name="connsiteY9" fmla="*/ 0 h 162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04900" h="1628775">
                  <a:moveTo>
                    <a:pt x="552450" y="0"/>
                  </a:moveTo>
                  <a:cubicBezTo>
                    <a:pt x="857560" y="0"/>
                    <a:pt x="1104900" y="247340"/>
                    <a:pt x="1104900" y="552450"/>
                  </a:cubicBezTo>
                  <a:cubicBezTo>
                    <a:pt x="1104900" y="743144"/>
                    <a:pt x="1008283" y="911271"/>
                    <a:pt x="861330" y="1010551"/>
                  </a:cubicBezTo>
                  <a:lnTo>
                    <a:pt x="854868" y="1014058"/>
                  </a:lnTo>
                  <a:lnTo>
                    <a:pt x="1057275" y="1628775"/>
                  </a:lnTo>
                  <a:lnTo>
                    <a:pt x="95250" y="1628775"/>
                  </a:lnTo>
                  <a:lnTo>
                    <a:pt x="275516" y="1027890"/>
                  </a:lnTo>
                  <a:lnTo>
                    <a:pt x="243570" y="1010551"/>
                  </a:lnTo>
                  <a:cubicBezTo>
                    <a:pt x="96617" y="911271"/>
                    <a:pt x="0" y="743144"/>
                    <a:pt x="0" y="552450"/>
                  </a:cubicBezTo>
                  <a:cubicBezTo>
                    <a:pt x="0" y="247340"/>
                    <a:pt x="247340" y="0"/>
                    <a:pt x="552450" y="0"/>
                  </a:cubicBezTo>
                  <a:close/>
                </a:path>
              </a:pathLst>
            </a:custGeom>
            <a:solidFill>
              <a:srgbClr val="DDB405"/>
            </a:solidFill>
            <a:ln w="76200" cap="flat" cmpd="sng" algn="ctr">
              <a:solidFill>
                <a:sysClr val="window" lastClr="FFFFFF"/>
              </a:solidFill>
              <a:prstDash val="solid"/>
              <a:miter lim="800000"/>
            </a:ln>
            <a:effectLst/>
          </p:spPr>
          <p:txBody>
            <a:bodyPr rtlCol="0" anchor="ctr"/>
            <a:p>
              <a:pPr algn="ctr"/>
              <a:endParaRPr lang="zh-CN" altLang="en-US">
                <a:sym typeface="Arial" panose="020B0604020202020204" pitchFamily="34" charset="0"/>
              </a:endParaRPr>
            </a:p>
          </p:txBody>
        </p:sp>
        <p:sp>
          <p:nvSpPr>
            <p:cNvPr id="22" name="文本框 21"/>
            <p:cNvSpPr txBox="1"/>
            <p:nvPr>
              <p:custDataLst>
                <p:tags r:id="rId17"/>
              </p:custDataLst>
            </p:nvPr>
          </p:nvSpPr>
          <p:spPr>
            <a:xfrm>
              <a:off x="2621188" y="4931223"/>
              <a:ext cx="3432856" cy="369694"/>
            </a:xfrm>
            <a:prstGeom prst="rect">
              <a:avLst/>
            </a:prstGeom>
            <a:noFill/>
          </p:spPr>
          <p:txBody>
            <a:bodyPr wrap="square" rtlCol="0" anchor="ctr" anchorCtr="0">
              <a:noAutofit/>
            </a:bodyPr>
            <a:p>
              <a:r>
                <a:rPr lang="en-US" altLang="zh-CN" sz="2000" b="1" dirty="0" err="1">
                  <a:sym typeface="+mn-ea"/>
                </a:rPr>
                <a:t>5</a:t>
              </a:r>
              <a:r>
                <a:rPr lang="zh-CN" altLang="en-US" sz="2000" b="1" dirty="0" err="1">
                  <a:sym typeface="+mn-ea"/>
                </a:rPr>
                <a:t>、</a:t>
              </a:r>
              <a:r>
                <a:rPr lang="en-US" altLang="zh-CN" sz="2000" b="1" dirty="0" err="1">
                  <a:sym typeface="+mn-ea"/>
                </a:rPr>
                <a:t>其他因素</a:t>
              </a:r>
              <a:r>
                <a:rPr lang="zh-CN" altLang="en-US" sz="2000" b="1" dirty="0">
                  <a:sym typeface="+mn-ea"/>
                </a:rPr>
                <a:t>（</a:t>
              </a:r>
              <a:r>
                <a:rPr lang="en-US" altLang="zh-CN" sz="2000" b="1" dirty="0">
                  <a:sym typeface="+mn-ea"/>
                </a:rPr>
                <a:t>3</a:t>
              </a:r>
              <a:r>
                <a:rPr lang="zh-CN" altLang="en-US" sz="2000" b="1" dirty="0">
                  <a:sym typeface="+mn-ea"/>
                </a:rPr>
                <a:t>种）</a:t>
              </a:r>
              <a:endParaRPr lang="zh-CN" altLang="en-US" sz="1100" b="1" dirty="0" smtClean="0">
                <a:sym typeface="+mn-ea"/>
              </a:endParaRPr>
            </a:p>
          </p:txBody>
        </p:sp>
      </p:grpSp>
      <p:sp>
        <p:nvSpPr>
          <p:cNvPr id="23" name="内容占位符 22"/>
          <p:cNvSpPr>
            <a:spLocks noGrp="1"/>
          </p:cNvSpPr>
          <p:nvPr>
            <p:ph idx="1"/>
          </p:nvPr>
        </p:nvSpPr>
        <p:spPr>
          <a:xfrm>
            <a:off x="6054725" y="906780"/>
            <a:ext cx="3362960" cy="416560"/>
          </a:xfrm>
        </p:spPr>
        <p:txBody>
          <a:bodyPr/>
          <a:p>
            <a:pPr marL="0" indent="0">
              <a:buNone/>
            </a:pPr>
            <a:r>
              <a:rPr lang="zh-CN" altLang="en-US" sz="2400" dirty="0" smtClean="0">
                <a:sym typeface="+mn-ea"/>
              </a:rPr>
              <a:t> 国卫疾控发[2015]92号</a:t>
            </a:r>
            <a:endParaRPr lang="en-US" altLang="zh-CN" sz="2400" dirty="0" smtClean="0">
              <a:sym typeface="+mn-ea"/>
            </a:endParaRPr>
          </a:p>
          <a:p>
            <a:pPr marL="0" indent="0">
              <a:buNone/>
            </a:pP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4" name="图片 5" descr="246de5d3ff26528e22228fd3489e033c"/>
          <p:cNvPicPr>
            <a:picLocks noChangeAspect="1"/>
          </p:cNvPicPr>
          <p:nvPr/>
        </p:nvPicPr>
        <p:blipFill>
          <a:blip r:embed="rId1"/>
          <a:stretch>
            <a:fillRect/>
          </a:stretch>
        </p:blipFill>
        <p:spPr>
          <a:xfrm>
            <a:off x="-68262" y="5186363"/>
            <a:ext cx="12215812" cy="1674812"/>
          </a:xfrm>
          <a:prstGeom prst="rect">
            <a:avLst/>
          </a:prstGeom>
          <a:noFill/>
          <a:ln w="9525">
            <a:noFill/>
          </a:ln>
        </p:spPr>
      </p:pic>
      <p:sp>
        <p:nvSpPr>
          <p:cNvPr id="15" name="TextBox 14"/>
          <p:cNvSpPr txBox="1"/>
          <p:nvPr/>
        </p:nvSpPr>
        <p:spPr>
          <a:xfrm>
            <a:off x="3112215" y="661617"/>
            <a:ext cx="1415525" cy="830741"/>
          </a:xfrm>
          <a:prstGeom prst="rect">
            <a:avLst/>
          </a:prstGeom>
          <a:noFill/>
        </p:spPr>
        <p:txBody>
          <a:bodyPr wrap="none" lIns="91404" tIns="45701" rIns="91404" bIns="45701">
            <a:spAutoFit/>
          </a:bodyPr>
          <a:lstStyle/>
          <a:p>
            <a:pPr marR="0" algn="ctr" defTabSz="913765" eaLnBrk="1" fontAlgn="auto" hangingPunct="1">
              <a:spcBef>
                <a:spcPts val="0"/>
              </a:spcBef>
              <a:spcAft>
                <a:spcPts val="0"/>
              </a:spcAft>
              <a:buClrTx/>
              <a:buSzTx/>
              <a:buFontTx/>
              <a:defRPr/>
            </a:pPr>
            <a:r>
              <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rPr>
              <a:t>目录</a:t>
            </a:r>
            <a:endParaRPr kumimoji="0" lang="zh-CN" altLang="en-US" sz="4800" b="1" kern="1200" cap="none" spc="0" normalizeH="0" baseline="0" noProof="0" dirty="0">
              <a:gradFill flip="none" rotWithShape="1">
                <a:gsLst>
                  <a:gs pos="0">
                    <a:srgbClr val="FFF200"/>
                  </a:gs>
                  <a:gs pos="45000">
                    <a:srgbClr val="FF7A00"/>
                  </a:gs>
                  <a:gs pos="70000">
                    <a:srgbClr val="FF0300"/>
                  </a:gs>
                  <a:gs pos="100000">
                    <a:srgbClr val="4D0808"/>
                  </a:gs>
                </a:gsLst>
                <a:path path="circle">
                  <a:fillToRect l="100000" b="100000"/>
                </a:path>
                <a:tileRect t="-100000" r="-100000"/>
              </a:gradFill>
              <a:latin typeface="微软雅黑" panose="020B0503020204020204" pitchFamily="34" charset="-122"/>
              <a:ea typeface="微软雅黑" panose="020B0503020204020204" pitchFamily="34" charset="-122"/>
              <a:cs typeface="+mn-cs"/>
            </a:endParaRPr>
          </a:p>
        </p:txBody>
      </p:sp>
      <p:sp>
        <p:nvSpPr>
          <p:cNvPr id="16" name="TextBox 15"/>
          <p:cNvSpPr txBox="1"/>
          <p:nvPr/>
        </p:nvSpPr>
        <p:spPr>
          <a:xfrm>
            <a:off x="4562475" y="1077913"/>
            <a:ext cx="1244600" cy="368300"/>
          </a:xfrm>
          <a:prstGeom prst="rect">
            <a:avLst/>
          </a:prstGeom>
          <a:noFill/>
          <a:ln w="9525">
            <a:noFill/>
          </a:ln>
        </p:spPr>
        <p:txBody>
          <a:bodyPr wrap="non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ctr" defTabSz="913130">
              <a:lnSpc>
                <a:spcPct val="100000"/>
              </a:lnSpc>
              <a:spcBef>
                <a:spcPct val="0"/>
              </a:spcBef>
              <a:buFontTx/>
              <a:buNone/>
            </a:pPr>
            <a:r>
              <a:rPr lang="en-US" altLang="zh-CN" sz="1800" b="1" dirty="0">
                <a:solidFill>
                  <a:srgbClr val="C00000"/>
                </a:solidFill>
                <a:latin typeface="微软雅黑" panose="020B0503020204020204" pitchFamily="34" charset="-122"/>
                <a:ea typeface="微软雅黑" panose="020B0503020204020204" pitchFamily="34" charset="-122"/>
              </a:rPr>
              <a:t>directory</a:t>
            </a:r>
            <a:endParaRPr lang="zh-CN" altLang="en-US" sz="1800" b="1" dirty="0">
              <a:solidFill>
                <a:srgbClr val="C00000"/>
              </a:solidFill>
              <a:latin typeface="微软雅黑" panose="020B0503020204020204" pitchFamily="34" charset="-122"/>
              <a:ea typeface="微软雅黑" panose="020B0503020204020204" pitchFamily="34" charset="-122"/>
            </a:endParaRPr>
          </a:p>
        </p:txBody>
      </p:sp>
      <p:sp>
        <p:nvSpPr>
          <p:cNvPr id="17" name="TextBox 16"/>
          <p:cNvSpPr txBox="1"/>
          <p:nvPr/>
        </p:nvSpPr>
        <p:spPr>
          <a:xfrm>
            <a:off x="1391920" y="1644650"/>
            <a:ext cx="5521325" cy="3060065"/>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目前职业病防治现状</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457200" lvl="1" indent="0" defTabSz="913130" eaLnBrk="0" hangingPunct="0">
              <a:lnSpc>
                <a:spcPct val="150000"/>
              </a:lnSpc>
              <a:spcBef>
                <a:spcPct val="0"/>
              </a:spcBef>
              <a:buFontTx/>
              <a:buNone/>
            </a:pPr>
            <a:r>
              <a:rPr lang="zh-CN" altLang="en-US" sz="3085"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（1）我国职业病发病形势依然严峻</a:t>
            </a:r>
            <a:endParaRPr lang="zh-CN" altLang="en-US" sz="1710" b="1" dirty="0">
              <a:solidFill>
                <a:srgbClr val="FF0000"/>
              </a:solidFill>
              <a:latin typeface="微软雅黑" panose="020B0503020204020204" pitchFamily="34" charset="-122"/>
              <a:ea typeface="微软雅黑" panose="020B0503020204020204" pitchFamily="34" charset="-122"/>
            </a:endParaRPr>
          </a:p>
          <a:p>
            <a:pPr marL="457200" lvl="1" indent="0" defTabSz="913130" eaLnBrk="0" hangingPunct="0">
              <a:lnSpc>
                <a:spcPct val="150000"/>
              </a:lnSpc>
              <a:spcBef>
                <a:spcPct val="0"/>
              </a:spcBef>
              <a:buFontTx/>
              <a:buNone/>
            </a:pPr>
            <a:r>
              <a:rPr lang="zh-CN" altLang="en-US" sz="3085"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（2）产生问题的原因分析</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457200" lvl="1" indent="0" defTabSz="913130" eaLnBrk="0" hangingPunct="0">
              <a:lnSpc>
                <a:spcPct val="150000"/>
              </a:lnSpc>
              <a:spcBef>
                <a:spcPct val="0"/>
              </a:spcBef>
              <a:buFontTx/>
              <a:buNone/>
            </a:pPr>
            <a:r>
              <a:rPr lang="zh-CN" altLang="en-US" sz="3085"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（3）职业病防治对策</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sp>
        <p:nvSpPr>
          <p:cNvPr id="18" name="Line 65"/>
          <p:cNvSpPr/>
          <p:nvPr/>
        </p:nvSpPr>
        <p:spPr>
          <a:xfrm>
            <a:off x="3238500" y="1644650"/>
            <a:ext cx="5686425" cy="0"/>
          </a:xfrm>
          <a:prstGeom prst="line">
            <a:avLst/>
          </a:prstGeom>
          <a:ln w="12700" cap="flat" cmpd="sng">
            <a:solidFill>
              <a:srgbClr val="CC0000"/>
            </a:solidFill>
            <a:prstDash val="solid"/>
            <a:headEnd type="oval" w="med" len="med"/>
            <a:tailEnd type="none" w="med" len="med"/>
          </a:ln>
        </p:spPr>
      </p:sp>
      <p:pic>
        <p:nvPicPr>
          <p:cNvPr id="3079" name="图片 1" descr="225da004e33bc420a6143430761b0716"/>
          <p:cNvPicPr>
            <a:picLocks noChangeAspect="1"/>
          </p:cNvPicPr>
          <p:nvPr/>
        </p:nvPicPr>
        <p:blipFill>
          <a:blip r:embed="rId2"/>
          <a:stretch>
            <a:fillRect/>
          </a:stretch>
        </p:blipFill>
        <p:spPr>
          <a:xfrm>
            <a:off x="9380538" y="150813"/>
            <a:ext cx="2627312" cy="2686050"/>
          </a:xfrm>
          <a:prstGeom prst="rect">
            <a:avLst/>
          </a:prstGeom>
          <a:noFill/>
          <a:ln w="9525">
            <a:noFill/>
          </a:ln>
        </p:spPr>
      </p:pic>
      <p:sp>
        <p:nvSpPr>
          <p:cNvPr id="11" name="TextBox 16"/>
          <p:cNvSpPr txBox="1"/>
          <p:nvPr/>
        </p:nvSpPr>
        <p:spPr>
          <a:xfrm>
            <a:off x="6414135" y="1644650"/>
            <a:ext cx="5010150" cy="4152900"/>
          </a:xfrm>
          <a:prstGeom prst="rect">
            <a:avLst/>
          </a:prstGeom>
          <a:noFill/>
          <a:ln w="9525">
            <a:noFill/>
          </a:ln>
        </p:spPr>
        <p:txBody>
          <a:bodyPr wrap="square" lIns="91404" tIns="45701" rIns="91404" bIns="45701">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defTabSz="913130" eaLnBrk="0" hangingPunct="0">
              <a:lnSpc>
                <a:spcPct val="150000"/>
              </a:lnSpc>
              <a:spcBef>
                <a:spcPct val="0"/>
              </a:spcBef>
              <a:buFontTx/>
              <a:buNone/>
            </a:pPr>
            <a:r>
              <a:rPr lang="zh-CN" altLang="en-US" sz="3600" b="1" dirty="0">
                <a:solidFill>
                  <a:srgbClr val="FF0000"/>
                </a:solidFill>
                <a:latin typeface="微软雅黑" panose="020B0503020204020204" pitchFamily="34" charset="-122"/>
                <a:ea typeface="微软雅黑" panose="020B0503020204020204" pitchFamily="34" charset="-122"/>
              </a:rPr>
              <a:t>● </a:t>
            </a:r>
            <a:r>
              <a:rPr lang="zh-CN" altLang="en-US" sz="2000" b="1" dirty="0">
                <a:solidFill>
                  <a:srgbClr val="FF0000"/>
                </a:solidFill>
                <a:latin typeface="微软雅黑" panose="020B0503020204020204" pitchFamily="34" charset="-122"/>
                <a:ea typeface="微软雅黑" panose="020B0503020204020204" pitchFamily="34" charset="-122"/>
              </a:rPr>
              <a:t>职业病概述</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algn="l" defTabSz="913130" eaLnBrk="0" hangingPunct="0">
              <a:lnSpc>
                <a:spcPct val="150000"/>
              </a:lnSpc>
              <a:buClrTx/>
              <a:buSzTx/>
              <a:buFontTx/>
              <a:buNone/>
            </a:pPr>
            <a:r>
              <a:rPr lang="zh-CN" altLang="en-US" sz="2000" b="1" dirty="0">
                <a:solidFill>
                  <a:srgbClr val="FF0000"/>
                </a:solidFill>
                <a:latin typeface="微软雅黑" panose="020B0503020204020204" pitchFamily="34" charset="-122"/>
                <a:ea typeface="微软雅黑" panose="020B0503020204020204" pitchFamily="34" charset="-122"/>
              </a:rPr>
              <a:t>● （1）《职业病危害因素分类目录》</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algn="l" defTabSz="913130" eaLnBrk="0" hangingPunct="0">
              <a:lnSpc>
                <a:spcPct val="150000"/>
              </a:lnSpc>
              <a:buClrTx/>
              <a:buSzTx/>
              <a:buFontTx/>
              <a:buNone/>
            </a:pPr>
            <a:r>
              <a:rPr lang="zh-CN" altLang="en-US" sz="2000" b="1" dirty="0">
                <a:solidFill>
                  <a:srgbClr val="FF0000"/>
                </a:solidFill>
                <a:latin typeface="微软雅黑" panose="020B0503020204020204" pitchFamily="34" charset="-122"/>
                <a:ea typeface="微软雅黑" panose="020B0503020204020204" pitchFamily="34" charset="-122"/>
                <a:sym typeface="+mn-ea"/>
              </a:rPr>
              <a:t>● （</a:t>
            </a:r>
            <a:r>
              <a:rPr lang="en-US" altLang="zh-CN" sz="2000" b="1" dirty="0">
                <a:solidFill>
                  <a:srgbClr val="FF0000"/>
                </a:solidFill>
                <a:latin typeface="微软雅黑" panose="020B0503020204020204" pitchFamily="34" charset="-122"/>
                <a:ea typeface="微软雅黑" panose="020B0503020204020204" pitchFamily="34" charset="-122"/>
                <a:sym typeface="+mn-ea"/>
              </a:rPr>
              <a:t>2</a:t>
            </a:r>
            <a:r>
              <a:rPr lang="zh-CN" altLang="en-US" sz="2000" b="1" dirty="0">
                <a:solidFill>
                  <a:srgbClr val="FF0000"/>
                </a:solidFill>
                <a:latin typeface="微软雅黑" panose="020B0503020204020204" pitchFamily="34" charset="-122"/>
                <a:ea typeface="微软雅黑" panose="020B0503020204020204" pitchFamily="34" charset="-122"/>
                <a:sym typeface="+mn-ea"/>
              </a:rPr>
              <a:t>）《职业病分类和目录》</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algn="l" defTabSz="913130" eaLnBrk="0" hangingPunct="0">
              <a:lnSpc>
                <a:spcPct val="150000"/>
              </a:lnSpc>
              <a:spcBef>
                <a:spcPts val="400"/>
              </a:spcBef>
              <a:buClrTx/>
              <a:buSzTx/>
              <a:buFontTx/>
              <a:buNone/>
            </a:pPr>
            <a:r>
              <a:rPr lang="zh-CN" altLang="en-US" sz="2000" b="1" dirty="0">
                <a:solidFill>
                  <a:srgbClr val="FF0000"/>
                </a:solidFill>
                <a:latin typeface="微软雅黑" panose="020B0503020204020204" pitchFamily="34" charset="-122"/>
                <a:ea typeface="微软雅黑" panose="020B0503020204020204" pitchFamily="34" charset="-122"/>
              </a:rPr>
              <a:t>● （</a:t>
            </a:r>
            <a:r>
              <a:rPr lang="en-US" altLang="zh-CN" sz="2000" b="1" dirty="0">
                <a:solidFill>
                  <a:srgbClr val="FF0000"/>
                </a:solidFill>
                <a:latin typeface="微软雅黑" panose="020B0503020204020204" pitchFamily="34" charset="-122"/>
                <a:ea typeface="微软雅黑" panose="020B0503020204020204" pitchFamily="34" charset="-122"/>
              </a:rPr>
              <a:t>3</a:t>
            </a:r>
            <a:r>
              <a:rPr lang="zh-CN" altLang="en-US" sz="2000" b="1" dirty="0">
                <a:solidFill>
                  <a:srgbClr val="FF0000"/>
                </a:solidFill>
                <a:latin typeface="微软雅黑" panose="020B0503020204020204" pitchFamily="34" charset="-122"/>
                <a:ea typeface="微软雅黑" panose="020B0503020204020204" pitchFamily="34" charset="-122"/>
              </a:rPr>
              <a:t>）职业健康检查的几个问题</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algn="l" defTabSz="913130" eaLnBrk="0" hangingPunct="0">
              <a:lnSpc>
                <a:spcPct val="150000"/>
              </a:lnSpc>
              <a:spcBef>
                <a:spcPts val="400"/>
              </a:spcBef>
              <a:buClrTx/>
              <a:buSzTx/>
              <a:buFontTx/>
              <a:buNone/>
            </a:pPr>
            <a:r>
              <a:rPr lang="zh-CN" altLang="en-US" sz="2000" b="1" dirty="0">
                <a:solidFill>
                  <a:srgbClr val="FF0000"/>
                </a:solidFill>
                <a:latin typeface="微软雅黑" panose="020B0503020204020204" pitchFamily="34" charset="-122"/>
                <a:ea typeface="微软雅黑" panose="020B0503020204020204" pitchFamily="34" charset="-122"/>
              </a:rPr>
              <a:t>● （</a:t>
            </a:r>
            <a:r>
              <a:rPr lang="en-US" altLang="zh-CN" sz="2000" b="1" dirty="0">
                <a:solidFill>
                  <a:srgbClr val="FF0000"/>
                </a:solidFill>
                <a:latin typeface="微软雅黑" panose="020B0503020204020204" pitchFamily="34" charset="-122"/>
                <a:ea typeface="微软雅黑" panose="020B0503020204020204" pitchFamily="34" charset="-122"/>
              </a:rPr>
              <a:t>4</a:t>
            </a:r>
            <a:r>
              <a:rPr lang="zh-CN" altLang="en-US" sz="2000" b="1" dirty="0">
                <a:solidFill>
                  <a:srgbClr val="FF0000"/>
                </a:solidFill>
                <a:latin typeface="微软雅黑" panose="020B0503020204020204" pitchFamily="34" charset="-122"/>
                <a:ea typeface="微软雅黑" panose="020B0503020204020204" pitchFamily="34" charset="-122"/>
              </a:rPr>
              <a:t>）职业病诊断</a:t>
            </a:r>
            <a:endParaRPr lang="zh-CN" altLang="en-US" sz="2000" b="1" dirty="0">
              <a:solidFill>
                <a:srgbClr val="FF0000"/>
              </a:solidFill>
              <a:latin typeface="微软雅黑" panose="020B0503020204020204" pitchFamily="34" charset="-122"/>
              <a:ea typeface="微软雅黑" panose="020B0503020204020204" pitchFamily="34" charset="-122"/>
            </a:endParaRPr>
          </a:p>
          <a:p>
            <a:pPr marL="0" lvl="0" algn="l" defTabSz="913130" eaLnBrk="0" hangingPunct="0">
              <a:lnSpc>
                <a:spcPct val="150000"/>
              </a:lnSpc>
              <a:spcBef>
                <a:spcPts val="400"/>
              </a:spcBef>
              <a:buClrTx/>
              <a:buSzTx/>
              <a:buFontTx/>
              <a:buNone/>
            </a:pPr>
            <a:r>
              <a:rPr lang="zh-CN" altLang="en-US" sz="2000" b="1" dirty="0">
                <a:solidFill>
                  <a:srgbClr val="FF0000"/>
                </a:solidFill>
                <a:latin typeface="微软雅黑" panose="020B0503020204020204" pitchFamily="34" charset="-122"/>
                <a:ea typeface="微软雅黑" panose="020B0503020204020204" pitchFamily="34" charset="-122"/>
                <a:sym typeface="+mn-ea"/>
              </a:rPr>
              <a:t>● （</a:t>
            </a:r>
            <a:r>
              <a:rPr lang="en-US" altLang="zh-CN" sz="2000" b="1" dirty="0">
                <a:solidFill>
                  <a:srgbClr val="FF0000"/>
                </a:solidFill>
                <a:latin typeface="微软雅黑" panose="020B0503020204020204" pitchFamily="34" charset="-122"/>
                <a:ea typeface="微软雅黑" panose="020B0503020204020204" pitchFamily="34" charset="-122"/>
                <a:sym typeface="+mn-ea"/>
              </a:rPr>
              <a:t>5</a:t>
            </a:r>
            <a:r>
              <a:rPr lang="zh-CN" altLang="en-US" sz="2000" b="1" dirty="0">
                <a:solidFill>
                  <a:srgbClr val="FF0000"/>
                </a:solidFill>
                <a:latin typeface="微软雅黑" panose="020B0503020204020204" pitchFamily="34" charset="-122"/>
                <a:ea typeface="微软雅黑" panose="020B0503020204020204" pitchFamily="34" charset="-122"/>
                <a:sym typeface="+mn-ea"/>
              </a:rPr>
              <a:t>）职业病鉴定程序</a:t>
            </a:r>
            <a:endParaRPr lang="zh-CN" altLang="en-US" sz="2000" b="1" dirty="0">
              <a:solidFill>
                <a:srgbClr val="FF0000"/>
              </a:solidFill>
              <a:latin typeface="微软雅黑" panose="020B0503020204020204" pitchFamily="34" charset="-122"/>
              <a:ea typeface="微软雅黑" panose="020B0503020204020204" pitchFamily="34" charset="-122"/>
              <a:sym typeface="+mn-ea"/>
            </a:endParaRPr>
          </a:p>
          <a:p>
            <a:pPr marL="0" lvl="0" algn="l" defTabSz="913130" eaLnBrk="0" hangingPunct="0">
              <a:lnSpc>
                <a:spcPct val="150000"/>
              </a:lnSpc>
              <a:spcBef>
                <a:spcPts val="400"/>
              </a:spcBef>
              <a:buClrTx/>
              <a:buSzTx/>
              <a:buFontTx/>
              <a:buNone/>
            </a:pPr>
            <a:r>
              <a:rPr lang="zh-CN" altLang="en-US" sz="2000" b="1" dirty="0">
                <a:solidFill>
                  <a:srgbClr val="FF0000"/>
                </a:solidFill>
                <a:latin typeface="微软雅黑" panose="020B0503020204020204" pitchFamily="34" charset="-122"/>
                <a:ea typeface="微软雅黑" panose="020B0503020204020204" pitchFamily="34" charset="-122"/>
                <a:sym typeface="+mn-ea"/>
              </a:rPr>
              <a:t>● （</a:t>
            </a:r>
            <a:r>
              <a:rPr lang="en-US" altLang="zh-CN" sz="2000" b="1" dirty="0">
                <a:solidFill>
                  <a:srgbClr val="FF0000"/>
                </a:solidFill>
                <a:latin typeface="微软雅黑" panose="020B0503020204020204" pitchFamily="34" charset="-122"/>
                <a:ea typeface="微软雅黑" panose="020B0503020204020204" pitchFamily="34" charset="-122"/>
                <a:sym typeface="+mn-ea"/>
              </a:rPr>
              <a:t>6</a:t>
            </a:r>
            <a:r>
              <a:rPr lang="zh-CN" altLang="en-US" sz="2000" b="1" dirty="0">
                <a:solidFill>
                  <a:srgbClr val="FF0000"/>
                </a:solidFill>
                <a:latin typeface="微软雅黑" panose="020B0503020204020204" pitchFamily="34" charset="-122"/>
                <a:ea typeface="微软雅黑" panose="020B0503020204020204" pitchFamily="34" charset="-122"/>
                <a:sym typeface="+mn-ea"/>
              </a:rPr>
              <a:t>）职业病病人待遇</a:t>
            </a:r>
            <a:endParaRPr lang="zh-CN" altLang="en-US" sz="2000" b="1" dirty="0">
              <a:solidFill>
                <a:srgbClr val="FF0000"/>
              </a:solidFill>
              <a:latin typeface="微软雅黑" panose="020B0503020204020204" pitchFamily="34" charset="-122"/>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iterate type="lt">
                                    <p:tmPct val="0"/>
                                  </p:iterate>
                                  <p:childTnLst>
                                    <p:set>
                                      <p:cBhvr>
                                        <p:cTn id="6" dur="1" fill="hold">
                                          <p:stCondLst>
                                            <p:cond delay="0"/>
                                          </p:stCondLst>
                                        </p:cTn>
                                        <p:tgtEl>
                                          <p:spTgt spid="15"/>
                                        </p:tgtEl>
                                        <p:attrNameLst>
                                          <p:attrName>style.visibility</p:attrName>
                                        </p:attrNameLst>
                                      </p:cBhvr>
                                      <p:to>
                                        <p:strVal val="visible"/>
                                      </p:to>
                                    </p:set>
                                    <p:animEffect transition="in" filter="barn(outVertical)">
                                      <p:cBhvr>
                                        <p:cTn id="7" dur="250"/>
                                        <p:tgtEl>
                                          <p:spTgt spid="15"/>
                                        </p:tgtEl>
                                      </p:cBhvr>
                                    </p:animEffect>
                                  </p:childTnLst>
                                </p:cTn>
                              </p:par>
                            </p:childTnLst>
                          </p:cTn>
                        </p:par>
                        <p:par>
                          <p:cTn id="8" fill="hold">
                            <p:stCondLst>
                              <p:cond delay="250"/>
                            </p:stCondLst>
                            <p:childTnLst>
                              <p:par>
                                <p:cTn id="9" presetID="26" presetClass="emph" presetSubtype="0" fill="hold" nodeType="afterEffect">
                                  <p:stCondLst>
                                    <p:cond delay="0"/>
                                  </p:stCondLst>
                                  <p:iterate type="lt">
                                    <p:tmPct val="0"/>
                                  </p:iterate>
                                  <p:childTnLst>
                                    <p:animEffect transition="out" filter="fade">
                                      <p:cBhvr>
                                        <p:cTn id="10" dur="250" tmFilter="0, 0; .2, .5; .8, .5; 1, 0"/>
                                        <p:tgtEl>
                                          <p:spTgt spid="15"/>
                                        </p:tgtEl>
                                      </p:cBhvr>
                                    </p:animEffect>
                                    <p:animScale>
                                      <p:cBhvr>
                                        <p:cTn id="11" dur="125" autoRev="1" fill="hold"/>
                                        <p:tgtEl>
                                          <p:spTgt spid="15"/>
                                        </p:tgtEl>
                                      </p:cBhvr>
                                      <p:by x="105000" y="105000"/>
                                    </p:animScale>
                                  </p:childTnLst>
                                </p:cTn>
                              </p:par>
                            </p:childTnLst>
                          </p:cTn>
                        </p:par>
                        <p:par>
                          <p:cTn id="12" fill="hold">
                            <p:stCondLst>
                              <p:cond delay="500"/>
                            </p:stCondLst>
                            <p:childTnLst>
                              <p:par>
                                <p:cTn id="13" presetID="22" presetClass="entr" presetSubtype="2"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500"/>
                                        <p:tgtEl>
                                          <p:spTgt spid="18"/>
                                        </p:tgtEl>
                                      </p:cBhvr>
                                    </p:animEffect>
                                  </p:childTnLst>
                                </p:cTn>
                              </p:par>
                            </p:childTnLst>
                          </p:cTn>
                        </p:par>
                        <p:par>
                          <p:cTn id="16" fill="hold">
                            <p:stCondLst>
                              <p:cond delay="1000"/>
                            </p:stCondLst>
                            <p:childTnLst>
                              <p:par>
                                <p:cTn id="17" presetID="16" presetClass="entr" presetSubtype="37" fill="hold" grpId="0" nodeType="afterEffect">
                                  <p:stCondLst>
                                    <p:cond delay="0"/>
                                  </p:stCondLst>
                                  <p:iterate type="lt">
                                    <p:tmPct val="0"/>
                                  </p:iterate>
                                  <p:childTnLst>
                                    <p:set>
                                      <p:cBhvr>
                                        <p:cTn id="18" dur="1" fill="hold">
                                          <p:stCondLst>
                                            <p:cond delay="0"/>
                                          </p:stCondLst>
                                        </p:cTn>
                                        <p:tgtEl>
                                          <p:spTgt spid="16"/>
                                        </p:tgtEl>
                                        <p:attrNameLst>
                                          <p:attrName>style.visibility</p:attrName>
                                        </p:attrNameLst>
                                      </p:cBhvr>
                                      <p:to>
                                        <p:strVal val="visible"/>
                                      </p:to>
                                    </p:set>
                                    <p:animEffect transition="in" filter="barn(outVertical)">
                                      <p:cBhvr>
                                        <p:cTn id="19" dur="250"/>
                                        <p:tgtEl>
                                          <p:spTgt spid="16"/>
                                        </p:tgtEl>
                                      </p:cBhvr>
                                    </p:animEffect>
                                  </p:childTnLst>
                                </p:cTn>
                              </p:par>
                            </p:childTnLst>
                          </p:cTn>
                        </p:par>
                        <p:par>
                          <p:cTn id="20" fill="hold">
                            <p:stCondLst>
                              <p:cond delay="1250"/>
                            </p:stCondLst>
                            <p:childTnLst>
                              <p:par>
                                <p:cTn id="21" presetID="22" presetClass="entr" presetSubtype="1"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up)">
                                      <p:cBhvr>
                                        <p:cTn id="23" dur="1000"/>
                                        <p:tgtEl>
                                          <p:spTgt spid="17"/>
                                        </p:tgtEl>
                                      </p:cBhvr>
                                    </p:animEffect>
                                  </p:childTnLst>
                                </p:cTn>
                              </p:par>
                            </p:childTnLst>
                          </p:cTn>
                        </p:par>
                        <p:par>
                          <p:cTn id="24" fill="hold">
                            <p:stCondLst>
                              <p:cond delay="225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290638" y="20224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（1）《职业病危害因素分类目录》</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92785" y="1235710"/>
            <a:ext cx="10586720" cy="4307840"/>
          </a:xfrm>
          <a:prstGeom prst="rect">
            <a:avLst/>
          </a:prstGeom>
          <a:noFill/>
          <a:ln w="9525">
            <a:noFill/>
          </a:ln>
        </p:spPr>
        <p:txBody>
          <a:bodyPr wrap="square">
            <a:spAutoFit/>
          </a:bodyPr>
          <a:p>
            <a:pPr>
              <a:spcAft>
                <a:spcPts val="1200"/>
              </a:spcAft>
            </a:pPr>
            <a:r>
              <a:rPr lang="zh-CN" altLang="en-US" sz="2200" b="1" dirty="0">
                <a:solidFill>
                  <a:srgbClr val="C00000"/>
                </a:solidFill>
                <a:latin typeface="微软雅黑" panose="020B0503020204020204" pitchFamily="34" charset="-122"/>
                <a:ea typeface="微软雅黑" panose="020B0503020204020204" pitchFamily="34" charset="-122"/>
              </a:rPr>
              <a:t> </a:t>
            </a:r>
            <a:r>
              <a:rPr lang="zh-CN" altLang="en-US" sz="2200" b="1">
                <a:solidFill>
                  <a:srgbClr val="C00000"/>
                </a:solidFill>
                <a:latin typeface="微软雅黑" panose="020B0503020204020204" pitchFamily="34" charset="-122"/>
                <a:ea typeface="微软雅黑" panose="020B0503020204020204" pitchFamily="34" charset="-122"/>
                <a:sym typeface="+mn-ea"/>
              </a:rPr>
              <a:t>《目录》与以往有何不同</a:t>
            </a:r>
            <a:endParaRPr lang="zh-CN" altLang="en-US" sz="2200" b="1">
              <a:solidFill>
                <a:srgbClr val="C00000"/>
              </a:solidFill>
              <a:sym typeface="+mn-ea"/>
            </a:endParaRPr>
          </a:p>
          <a:p>
            <a:pPr>
              <a:buNone/>
            </a:pPr>
            <a:r>
              <a:rPr lang="en-US" altLang="zh-CN" sz="2200" b="1" dirty="0" smtClean="0">
                <a:solidFill>
                  <a:srgbClr val="FF0000"/>
                </a:solidFill>
                <a:latin typeface="+mn-ea"/>
                <a:sym typeface="+mn-ea"/>
              </a:rPr>
              <a:t>1</a:t>
            </a:r>
            <a:r>
              <a:rPr lang="zh-CN" altLang="en-US" sz="2200" b="1" dirty="0" smtClean="0">
                <a:solidFill>
                  <a:srgbClr val="FF0000"/>
                </a:solidFill>
                <a:latin typeface="+mn-ea"/>
                <a:sym typeface="+mn-ea"/>
              </a:rPr>
              <a:t>、</a:t>
            </a:r>
            <a:r>
              <a:rPr lang="zh-CN" altLang="zh-CN" sz="2200" b="1" dirty="0" smtClean="0">
                <a:solidFill>
                  <a:srgbClr val="FF0000"/>
                </a:solidFill>
                <a:latin typeface="+mn-ea"/>
                <a:sym typeface="+mn-ea"/>
              </a:rPr>
              <a:t>对类别进行了调整。</a:t>
            </a:r>
            <a:endParaRPr lang="en-US" altLang="zh-CN" sz="2200" b="1" dirty="0" smtClean="0">
              <a:solidFill>
                <a:srgbClr val="FF0000"/>
              </a:solidFill>
              <a:latin typeface="+mn-ea"/>
            </a:endParaRPr>
          </a:p>
          <a:p>
            <a:pPr marL="0" indent="558800">
              <a:lnSpc>
                <a:spcPct val="150000"/>
              </a:lnSpc>
              <a:buNone/>
              <a:extLst>
                <a:ext uri="{35155182-B16C-46BC-9424-99874614C6A1}">
                  <wpsdc:indentchars xmlns:wpsdc="http://www.wps.cn/officeDocument/2017/drawingmlCustomData" val="200" checksum="1956455923"/>
                </a:ext>
              </a:extLst>
            </a:pPr>
            <a:r>
              <a:rPr lang="en-US" altLang="zh-CN" sz="2200" dirty="0" smtClean="0">
                <a:latin typeface="+mn-ea"/>
                <a:sym typeface="+mn-ea"/>
              </a:rPr>
              <a:t>2002</a:t>
            </a:r>
            <a:r>
              <a:rPr lang="zh-CN" altLang="zh-CN" sz="2200" dirty="0" smtClean="0">
                <a:latin typeface="+mn-ea"/>
                <a:sym typeface="+mn-ea"/>
              </a:rPr>
              <a:t>年发布的《目录》按照危害因素性质和所导致的职业病进行分类，但各类危害因素之间存在一定的交叉重复。为避免这种交叉重复，本次修订只按照危害因素性质进行分类，调整后的《目录》将职业病危害因素分为粉尘、化学因素、物理因素、放射性因素、生物因素和其他因素等</a:t>
            </a:r>
            <a:r>
              <a:rPr lang="en-US" altLang="zh-CN" sz="2200" dirty="0" smtClean="0">
                <a:latin typeface="+mn-ea"/>
                <a:sym typeface="+mn-ea"/>
              </a:rPr>
              <a:t>6</a:t>
            </a:r>
            <a:r>
              <a:rPr lang="zh-CN" altLang="zh-CN" sz="2200" dirty="0" smtClean="0">
                <a:latin typeface="+mn-ea"/>
                <a:sym typeface="+mn-ea"/>
              </a:rPr>
              <a:t>类，而将原《目录》中的</a:t>
            </a:r>
            <a:r>
              <a:rPr lang="en-US" altLang="zh-CN" sz="2200" dirty="0" smtClean="0">
                <a:latin typeface="+mn-ea"/>
                <a:sym typeface="+mn-ea"/>
              </a:rPr>
              <a:t>“</a:t>
            </a:r>
            <a:r>
              <a:rPr lang="zh-CN" altLang="zh-CN" sz="2200" dirty="0" smtClean="0">
                <a:latin typeface="+mn-ea"/>
                <a:sym typeface="+mn-ea"/>
              </a:rPr>
              <a:t>导致职业性皮肤病的危害因素、导致职业性眼病的危害因素、导致职业性耳鼻喉口腔疾病的危害因素、导致职业性肿瘤的职业病危害因素</a:t>
            </a:r>
            <a:r>
              <a:rPr lang="en-US" altLang="zh-CN" sz="2200" dirty="0" smtClean="0">
                <a:latin typeface="+mn-ea"/>
                <a:sym typeface="+mn-ea"/>
              </a:rPr>
              <a:t>”</a:t>
            </a:r>
            <a:r>
              <a:rPr lang="zh-CN" altLang="zh-CN" sz="2200" dirty="0" smtClean="0">
                <a:latin typeface="+mn-ea"/>
                <a:sym typeface="+mn-ea"/>
              </a:rPr>
              <a:t>等</a:t>
            </a:r>
            <a:r>
              <a:rPr lang="en-US" altLang="zh-CN" sz="2200" dirty="0" smtClean="0">
                <a:latin typeface="+mn-ea"/>
                <a:sym typeface="+mn-ea"/>
              </a:rPr>
              <a:t>4</a:t>
            </a:r>
            <a:r>
              <a:rPr lang="zh-CN" altLang="zh-CN" sz="2200" dirty="0" smtClean="0">
                <a:latin typeface="+mn-ea"/>
                <a:sym typeface="+mn-ea"/>
              </a:rPr>
              <a:t>类分别归入上述</a:t>
            </a:r>
            <a:r>
              <a:rPr lang="en-US" altLang="zh-CN" sz="2200" dirty="0" smtClean="0">
                <a:latin typeface="+mn-ea"/>
                <a:sym typeface="+mn-ea"/>
              </a:rPr>
              <a:t>6</a:t>
            </a:r>
            <a:r>
              <a:rPr lang="zh-CN" altLang="zh-CN" sz="2200" dirty="0" smtClean="0">
                <a:latin typeface="+mn-ea"/>
                <a:sym typeface="+mn-ea"/>
              </a:rPr>
              <a:t>类中。</a:t>
            </a:r>
            <a:endParaRPr lang="zh-CN" altLang="zh-CN" sz="2200" dirty="0" smtClean="0">
              <a:latin typeface="+mn-ea"/>
            </a:endParaRPr>
          </a:p>
          <a:p>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485775" y="15938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（1）《职业病危害因素分类目录》</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661035" y="1137920"/>
            <a:ext cx="10515600" cy="4351338"/>
          </a:xfrm>
        </p:spPr>
        <p:txBody>
          <a:bodyPr/>
          <a:p>
            <a:pPr marL="0" indent="0">
              <a:lnSpc>
                <a:spcPct val="150000"/>
              </a:lnSpc>
              <a:buNone/>
            </a:pPr>
            <a:r>
              <a:rPr lang="en-US" altLang="zh-CN" sz="2000" b="1">
                <a:solidFill>
                  <a:srgbClr val="FF0000"/>
                </a:solidFill>
                <a:sym typeface="+mn-ea"/>
              </a:rPr>
              <a:t>2</a:t>
            </a:r>
            <a:r>
              <a:rPr lang="zh-CN" altLang="en-US" sz="2000" b="1">
                <a:solidFill>
                  <a:srgbClr val="FF0000"/>
                </a:solidFill>
                <a:sym typeface="+mn-ea"/>
              </a:rPr>
              <a:t>、对部分内容进行了细化</a:t>
            </a:r>
            <a:endParaRPr lang="zh-CN" altLang="en-US" sz="2000" b="1">
              <a:solidFill>
                <a:srgbClr val="FF0000"/>
              </a:solidFill>
            </a:endParaRPr>
          </a:p>
          <a:p>
            <a:pPr marL="0" indent="508000">
              <a:lnSpc>
                <a:spcPct val="150000"/>
              </a:lnSpc>
              <a:buNone/>
              <a:extLst>
                <a:ext uri="{35155182-B16C-46BC-9424-99874614C6A1}">
                  <wpsdc:indentchars xmlns:wpsdc="http://www.wps.cn/officeDocument/2017/drawingmlCustomData" val="200" checksum="282533468"/>
                </a:ext>
              </a:extLst>
            </a:pPr>
            <a:r>
              <a:rPr lang="en-US" altLang="zh-CN" sz="2000" dirty="0" smtClean="0">
                <a:sym typeface="+mn-ea"/>
              </a:rPr>
              <a:t> </a:t>
            </a:r>
            <a:r>
              <a:rPr lang="zh-CN" altLang="zh-CN" sz="2000" dirty="0" smtClean="0">
                <a:sym typeface="+mn-ea"/>
              </a:rPr>
              <a:t>随着我国职业病病种的增加，以及职业病危害因素的不断变化，本次修订对原《目录》所列职业危害因素作了进一步的细化，如化学因素中除列举与</a:t>
            </a:r>
            <a:r>
              <a:rPr lang="en-US" altLang="zh-CN" sz="2000" dirty="0" smtClean="0">
                <a:sym typeface="+mn-ea"/>
              </a:rPr>
              <a:t>59</a:t>
            </a:r>
            <a:r>
              <a:rPr lang="zh-CN" altLang="zh-CN" sz="2000" dirty="0" smtClean="0">
                <a:sym typeface="+mn-ea"/>
              </a:rPr>
              <a:t>种职业性化学中毒对应的因素外，还细化增加了其他</a:t>
            </a:r>
            <a:r>
              <a:rPr lang="en-US" altLang="zh-CN" sz="2000" dirty="0" smtClean="0">
                <a:sym typeface="+mn-ea"/>
              </a:rPr>
              <a:t>316</a:t>
            </a:r>
            <a:r>
              <a:rPr lang="zh-CN" altLang="zh-CN" sz="2000" dirty="0" smtClean="0">
                <a:sym typeface="+mn-ea"/>
              </a:rPr>
              <a:t>种化学因素内容。</a:t>
            </a:r>
            <a:endParaRPr lang="zh-CN" altLang="zh-CN" sz="2000" dirty="0" smtClean="0"/>
          </a:p>
          <a:p>
            <a:pPr marL="0" algn="l">
              <a:lnSpc>
                <a:spcPct val="150000"/>
              </a:lnSpc>
              <a:buNone/>
            </a:pPr>
            <a:r>
              <a:rPr lang="en-US" altLang="zh-CN" sz="2000" b="1">
                <a:solidFill>
                  <a:srgbClr val="FF0000"/>
                </a:solidFill>
                <a:sym typeface="+mn-ea"/>
              </a:rPr>
              <a:t>3、</a:t>
            </a:r>
            <a:r>
              <a:rPr lang="en-US" altLang="zh-CN" sz="2000" b="1">
                <a:solidFill>
                  <a:srgbClr val="FF0000"/>
                </a:solidFill>
                <a:sym typeface="+mn-ea"/>
              </a:rPr>
              <a:t>不包括行业工种举例及可能导致的职业病</a:t>
            </a:r>
            <a:endParaRPr lang="en-US" altLang="zh-CN" sz="2000" b="1">
              <a:solidFill>
                <a:srgbClr val="FF0000"/>
              </a:solidFill>
              <a:sym typeface="+mn-ea"/>
            </a:endParaRPr>
          </a:p>
          <a:p>
            <a:pPr marL="0" indent="508000" algn="l">
              <a:lnSpc>
                <a:spcPct val="150000"/>
              </a:lnSpc>
              <a:buNone/>
              <a:extLst>
                <a:ext uri="{35155182-B16C-46BC-9424-99874614C6A1}">
                  <wpsdc:indentchars xmlns:wpsdc="http://www.wps.cn/officeDocument/2017/drawingmlCustomData" val="200" checksum="282533468"/>
                </a:ext>
              </a:extLst>
            </a:pPr>
            <a:r>
              <a:rPr lang="zh-CN" altLang="zh-CN" sz="2000" dirty="0" smtClean="0">
                <a:sym typeface="+mn-ea"/>
              </a:rPr>
              <a:t>原《目录》除对职业病危害因素进行分类外，还通过行业工种举例的方式予以说明举例。行业工种举例与生产工艺有关，种类多、数量大，且在不断变化之中，往往列举不全。因此，本次修订为未提及的职业病危害因素设置开放性条款。关于可能导致的职业病，</a:t>
            </a:r>
            <a:r>
              <a:rPr lang="en-US" altLang="zh-CN" sz="2000" dirty="0" smtClean="0">
                <a:sym typeface="+mn-ea"/>
              </a:rPr>
              <a:t>2013</a:t>
            </a:r>
            <a:r>
              <a:rPr lang="zh-CN" altLang="zh-CN" sz="2000" dirty="0" smtClean="0">
                <a:sym typeface="+mn-ea"/>
              </a:rPr>
              <a:t>年印发的《职业病分类和目录》已列出。</a:t>
            </a:r>
            <a:endParaRPr lang="zh-CN" altLang="en-US" sz="2000" dirty="0"/>
          </a:p>
          <a:p>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5" name="矩形 46"/>
          <p:cNvSpPr/>
          <p:nvPr/>
        </p:nvSpPr>
        <p:spPr>
          <a:xfrm>
            <a:off x="1241108" y="114618"/>
            <a:ext cx="3996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2</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）职业病分类和目录</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graphicFrame>
        <p:nvGraphicFramePr>
          <p:cNvPr id="7" name="表格 6"/>
          <p:cNvGraphicFramePr/>
          <p:nvPr>
            <p:custDataLst>
              <p:tags r:id="rId2"/>
            </p:custDataLst>
          </p:nvPr>
        </p:nvGraphicFramePr>
        <p:xfrm>
          <a:off x="1522730" y="906780"/>
          <a:ext cx="9648825" cy="5744845"/>
        </p:xfrm>
        <a:graphic>
          <a:graphicData uri="http://schemas.openxmlformats.org/drawingml/2006/table">
            <a:tbl>
              <a:tblPr firstRow="1" bandRow="1">
                <a:tableStyleId>{5C22544A-7EE6-4342-B048-85BDC9FD1C3A}</a:tableStyleId>
              </a:tblPr>
              <a:tblGrid>
                <a:gridCol w="2692400"/>
                <a:gridCol w="6956425"/>
              </a:tblGrid>
              <a:tr h="302260">
                <a:tc>
                  <a:txBody>
                    <a:bodyPr/>
                    <a:p>
                      <a:pPr indent="0" algn="ctr">
                        <a:buNone/>
                      </a:pPr>
                      <a:r>
                        <a:rPr lang="zh-CN" sz="1600" b="1">
                          <a:solidFill>
                            <a:srgbClr val="C65911"/>
                          </a:solidFill>
                          <a:latin typeface="微软雅黑" panose="020B0503020204020204" pitchFamily="34" charset="-122"/>
                          <a:ea typeface="微软雅黑" panose="020B0503020204020204" pitchFamily="34" charset="-122"/>
                        </a:rPr>
                        <a:t>种类</a:t>
                      </a:r>
                      <a:endParaRPr lang="zh-CN" altLang="en-US" sz="1600" b="1">
                        <a:solidFill>
                          <a:srgbClr val="C65911"/>
                        </a:solidFill>
                        <a:latin typeface="微软雅黑" panose="020B0503020204020204" pitchFamily="34" charset="-122"/>
                        <a:ea typeface="微软雅黑" panose="020B0503020204020204" pitchFamily="34" charset="-122"/>
                      </a:endParaRPr>
                    </a:p>
                  </a:txBody>
                  <a:tcPr marL="12700" marR="12700" marT="12700" vert="horz" anchor="ctr">
                    <a:lnL>
                      <a:noFill/>
                    </a:lnL>
                    <a:lnR>
                      <a:noFill/>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c>
                  <a:txBody>
                    <a:bodyPr/>
                    <a:p>
                      <a:pPr indent="0" algn="ctr">
                        <a:buNone/>
                      </a:pPr>
                      <a:r>
                        <a:rPr lang="zh-CN" sz="1600" b="1">
                          <a:solidFill>
                            <a:srgbClr val="C65911"/>
                          </a:solidFill>
                          <a:latin typeface="微软雅黑" panose="020B0503020204020204" pitchFamily="34" charset="-122"/>
                          <a:ea typeface="微软雅黑" panose="020B0503020204020204" pitchFamily="34" charset="-122"/>
                        </a:rPr>
                        <a:t>病种</a:t>
                      </a:r>
                      <a:endParaRPr lang="zh-CN" altLang="en-US" sz="1600" b="1">
                        <a:solidFill>
                          <a:srgbClr val="C65911"/>
                        </a:solidFill>
                        <a:latin typeface="微软雅黑" panose="020B0503020204020204" pitchFamily="34" charset="-122"/>
                        <a:ea typeface="微软雅黑" panose="020B0503020204020204" pitchFamily="34" charset="-122"/>
                      </a:endParaRPr>
                    </a:p>
                  </a:txBody>
                  <a:tcPr marL="12700" marR="12700" marT="12700" vert="horz" anchor="ctr">
                    <a:lnL>
                      <a:noFill/>
                    </a:lnL>
                    <a:lnR cap="flat">
                      <a:noFill/>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r>
              <a:tr h="48641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尘肺病（13种）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w="6350" cap="flat" cmpd="sng">
                      <a:solidFill>
                        <a:srgbClr val="ED7D31"/>
                      </a:solidFill>
                      <a:prstDash val="solid"/>
                      <a:headEnd type="none" w="med" len="med"/>
                      <a:tailEnd type="none" w="med" len="med"/>
                    </a:lnT>
                    <a:lnB cap="flat">
                      <a:noFill/>
                    </a:lnB>
                    <a:lnTlToBr>
                      <a:noFill/>
                    </a:lnTlToBr>
                    <a:lnBlToTr>
                      <a:noFill/>
                    </a:lnBlToTr>
                    <a:solidFill>
                      <a:srgbClr val="FCE4D6"/>
                    </a:solid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1.矽肺；2.煤工尘肺；3.石墨尘肺；4.碳黑尘肺；5.石棉肺等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w="6350" cap="flat" cmpd="sng">
                      <a:solidFill>
                        <a:srgbClr val="ED7D31"/>
                      </a:solidFill>
                      <a:prstDash val="solid"/>
                      <a:headEnd type="none" w="med" len="med"/>
                      <a:tailEnd type="none" w="med" len="med"/>
                    </a:lnT>
                    <a:lnB cap="flat">
                      <a:noFill/>
                    </a:lnB>
                    <a:lnTlToBr>
                      <a:noFill/>
                    </a:lnTlToBr>
                    <a:lnBlToTr>
                      <a:noFill/>
                    </a:lnBlToTr>
                    <a:solidFill>
                      <a:srgbClr val="FCE4D6"/>
                    </a:solidFill>
                  </a:tcPr>
                </a:tc>
              </a:tr>
              <a:tr h="48641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其他呼吸系统疾病（6种）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no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1.过敏性肺炎；2.棉尘病；3.哮喘等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noFill/>
                  </a:tcPr>
                </a:tc>
              </a:tr>
              <a:tr h="48641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职业性皮肤病（9种）</a:t>
                      </a:r>
                      <a:r>
                        <a:rPr 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solidFill>
                      <a:srgbClr val="FCE4D6"/>
                    </a:solid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1.接触性皮炎；2.光接触性皮炎；3.电光性皮炎；4.黑变病；5.痤疮等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solidFill>
                      <a:srgbClr val="FCE4D6"/>
                    </a:solidFill>
                  </a:tcPr>
                </a:tc>
              </a:tr>
              <a:tr h="30226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职业性眼病（3种）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no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1.化学性眼部灼伤；2.电光性眼炎；3.白内障</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noFill/>
                  </a:tcPr>
                </a:tc>
              </a:tr>
              <a:tr h="48641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职业性耳鼻喉口腔疾（4种）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solidFill>
                      <a:srgbClr val="FCE4D6"/>
                    </a:solid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1.噪声聋；2.铬鼻病；3.牙酸蚀病；4.爆震聋</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solidFill>
                      <a:srgbClr val="FCE4D6"/>
                    </a:solidFill>
                  </a:tcPr>
                </a:tc>
              </a:tr>
              <a:tr h="485775">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职业性化学中毒（60种）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no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1.锰及其化合物中毒（不包括四乙基铅）；2.氮氧化合物中毒；3.苯中毒等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noFill/>
                  </a:tcPr>
                </a:tc>
              </a:tr>
              <a:tr h="487045">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物理因素所致职业病（7种）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solidFill>
                      <a:srgbClr val="FCE4D6"/>
                    </a:solid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1.中暑；2.减压病；3.高原病；4.航空病；5.手臂振动病等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solidFill>
                      <a:srgbClr val="FCE4D6"/>
                    </a:solidFill>
                  </a:tcPr>
                </a:tc>
              </a:tr>
              <a:tr h="485775">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职业性放射性疾病（11种）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no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1.外照射急性放射病；2.外照射亚急性放射病；3.外照射慢性放射病等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noFill/>
                  </a:tcPr>
                </a:tc>
              </a:tr>
              <a:tr h="54610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职业性传染病（5种）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solidFill>
                      <a:srgbClr val="FCE4D6"/>
                    </a:solid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1.炭疽；2.森林脑炎；3.布鲁氏菌病；4.艾滋病（限于医疗卫生人员及人民警察）；5.莱姆病</a:t>
                      </a:r>
                      <a:r>
                        <a:rPr 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solidFill>
                      <a:srgbClr val="FCE4D6"/>
                    </a:solidFill>
                  </a:tcPr>
                </a:tc>
              </a:tr>
              <a:tr h="48641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职业性肿瘤（11种）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cap="flat">
                      <a:noFill/>
                    </a:lnB>
                    <a:lnTlToBr>
                      <a:noFill/>
                    </a:lnTlToBr>
                    <a:lnBlToTr>
                      <a:noFill/>
                    </a:lnBlToTr>
                    <a:no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1.石棉所致肺癌、间皮瘤；2.联苯胺所致膀胱癌；3.苯所致白血病等</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cap="flat">
                      <a:noFill/>
                    </a:lnB>
                    <a:lnTlToBr>
                      <a:noFill/>
                    </a:lnTlToBr>
                    <a:lnBlToTr>
                      <a:noFill/>
                    </a:lnBlToTr>
                    <a:noFill/>
                  </a:tcPr>
                </a:tc>
              </a:tr>
              <a:tr h="703580">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其他职业病（3种）</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a:noFill/>
                    </a:lnR>
                    <a:lnT cap="flat">
                      <a:noFill/>
                    </a:lnT>
                    <a:lnB w="6350" cap="flat" cmpd="sng">
                      <a:solidFill>
                        <a:srgbClr val="ED7D31"/>
                      </a:solidFill>
                      <a:prstDash val="solid"/>
                      <a:headEnd type="none" w="med" len="med"/>
                      <a:tailEnd type="none" w="med" len="med"/>
                    </a:lnB>
                    <a:lnTlToBr>
                      <a:noFill/>
                    </a:lnTlToBr>
                    <a:lnBlToTr>
                      <a:noFill/>
                    </a:lnBlToTr>
                    <a:solidFill>
                      <a:srgbClr val="FCE4D6"/>
                    </a:solidFill>
                  </a:tcPr>
                </a:tc>
                <a:tc>
                  <a:txBody>
                    <a:bodyPr/>
                    <a:p>
                      <a:pPr indent="0">
                        <a:buNone/>
                      </a:pPr>
                      <a:r>
                        <a:rPr lang="zh-CN"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rPr>
                        <a:t>1.金属烟热；2.滑囊炎（限于井下工人）；3.股静脉血栓综合征、股动脉闭塞症或淋巴管闭塞症（限于刮研作业人员）</a:t>
                      </a:r>
                      <a:endParaRPr lang="zh-CN" altLang="en-US" sz="1600" b="0">
                        <a:solidFill>
                          <a:srgbClr val="C6591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12700" marR="12700" marT="12700" vert="horz" anchor="ctr">
                    <a:lnL>
                      <a:noFill/>
                    </a:lnL>
                    <a:lnR cap="flat">
                      <a:noFill/>
                    </a:lnR>
                    <a:lnT cap="flat">
                      <a:noFill/>
                    </a:lnT>
                    <a:lnB w="6350" cap="flat" cmpd="sng">
                      <a:solidFill>
                        <a:srgbClr val="ED7D31"/>
                      </a:solidFill>
                      <a:prstDash val="solid"/>
                      <a:headEnd type="none" w="med" len="med"/>
                      <a:tailEnd type="none" w="med" len="med"/>
                    </a:lnB>
                    <a:lnTlToBr>
                      <a:noFill/>
                    </a:lnTlToBr>
                    <a:lnBlToTr>
                      <a:noFill/>
                    </a:lnBlToTr>
                    <a:solidFill>
                      <a:srgbClr val="FCE4D6"/>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1097280"/>
            <a:ext cx="10515600" cy="5080000"/>
          </a:xfrm>
        </p:spPr>
        <p:txBody>
          <a:bodyPr/>
          <a:p>
            <a:pPr marL="0" indent="609600" fontAlgn="auto">
              <a:lnSpc>
                <a:spcPct val="150000"/>
              </a:lnSpc>
              <a:buNone/>
              <a:extLst>
                <a:ext uri="{35155182-B16C-46BC-9424-99874614C6A1}">
                  <wpsdc:indentchars xmlns:wpsdc="http://www.wps.cn/officeDocument/2017/drawingmlCustomData" val="200" checksum="4158780845"/>
                </a:ext>
              </a:extLst>
            </a:pPr>
            <a:r>
              <a:rPr lang="zh-CN" altLang="en-US" sz="2400"/>
              <a:t>2013年12月23日，国家卫生计生委、人力资源社会保障部、安全监管总局、全国总工会4部门联合印发《职业病分类和目录》 。该《职业病分类和目录》将职业病分为职业性尘肺病及其他呼吸系统疾病、职业性皮肤病、职业性眼病、职业性耳鼻喉口腔疾病、职业性化学中毒、物理因素所致职业病、职业性放射性疾病、职业性传染病、职业性肿瘤、其他职业病10类132种。《职业病分类和目录》自印发之日起施行。2002年4月18日原卫生部和原劳动保障部联合印发的《职业病目录》予以废止。</a:t>
            </a:r>
            <a:endParaRPr lang="zh-CN" altLang="en-US" sz="2400"/>
          </a:p>
        </p:txBody>
      </p:sp>
      <p:pic>
        <p:nvPicPr>
          <p:cNvPr id="5122" name="图片 3" descr="246de5d3ff26528e22228fd3489e033c"/>
          <p:cNvPicPr>
            <a:picLocks noChangeAspect="1"/>
          </p:cNvPicPr>
          <p:nvPr/>
        </p:nvPicPr>
        <p:blipFill>
          <a:blip r:embed="rId1"/>
          <a:stretch>
            <a:fillRect/>
          </a:stretch>
        </p:blipFill>
        <p:spPr>
          <a:xfrm>
            <a:off x="-12382" y="5471795"/>
            <a:ext cx="12215812" cy="1385888"/>
          </a:xfrm>
          <a:prstGeom prst="rect">
            <a:avLst/>
          </a:prstGeom>
          <a:noFill/>
          <a:ln w="9525">
            <a:noFill/>
          </a:ln>
        </p:spPr>
      </p:pic>
      <p:sp>
        <p:nvSpPr>
          <p:cNvPr id="15" name="矩形 46"/>
          <p:cNvSpPr/>
          <p:nvPr/>
        </p:nvSpPr>
        <p:spPr>
          <a:xfrm>
            <a:off x="1312863" y="319088"/>
            <a:ext cx="3996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2</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）职业病分类和目录</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982345" y="1137920"/>
            <a:ext cx="5111750" cy="4351655"/>
          </a:xfrm>
        </p:spPr>
        <p:txBody>
          <a:bodyPr/>
          <a:p>
            <a:pPr marL="0" indent="0">
              <a:lnSpc>
                <a:spcPct val="150000"/>
              </a:lnSpc>
              <a:buNone/>
            </a:pPr>
            <a:r>
              <a:rPr lang="zh-CN" altLang="zh-CN" b="1" dirty="0" smtClean="0">
                <a:solidFill>
                  <a:srgbClr val="FF0000"/>
                </a:solidFill>
                <a:sym typeface="+mn-ea"/>
              </a:rPr>
              <a:t>一、体检的种类与周期</a:t>
            </a:r>
            <a:endParaRPr lang="zh-CN" altLang="zh-CN" dirty="0" smtClean="0">
              <a:sym typeface="+mn-ea"/>
            </a:endParaRPr>
          </a:p>
          <a:p>
            <a:pPr marL="0" indent="711200">
              <a:lnSpc>
                <a:spcPct val="150000"/>
              </a:lnSpc>
              <a:buNone/>
              <a:extLst>
                <a:ext uri="{35155182-B16C-46BC-9424-99874614C6A1}">
                  <wpsdc:indentchars xmlns:wpsdc="http://www.wps.cn/officeDocument/2017/drawingmlCustomData" val="200" checksum="3773799597"/>
                </a:ext>
              </a:extLst>
            </a:pPr>
            <a:r>
              <a:rPr lang="zh-CN" altLang="zh-CN" dirty="0" smtClean="0">
                <a:solidFill>
                  <a:schemeClr val="tx1"/>
                </a:solidFill>
                <a:uFillTx/>
                <a:sym typeface="+mn-ea"/>
              </a:rPr>
              <a:t>职业健康检查分为上岗前检查、在岗期间检查和离岗检查。此外，还有离岗后健康检查与应急健康检查。</a:t>
            </a:r>
            <a:endParaRPr lang="zh-CN" altLang="zh-CN"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5" name="图片 4"/>
          <p:cNvPicPr>
            <a:picLocks noChangeAspect="1"/>
          </p:cNvPicPr>
          <p:nvPr/>
        </p:nvPicPr>
        <p:blipFill>
          <a:blip r:embed="rId3"/>
          <a:stretch>
            <a:fillRect/>
          </a:stretch>
        </p:blipFill>
        <p:spPr>
          <a:xfrm>
            <a:off x="6376035" y="1704975"/>
            <a:ext cx="4762500" cy="3448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六边形 2"/>
          <p:cNvSpPr/>
          <p:nvPr>
            <p:custDataLst>
              <p:tags r:id="rId3"/>
            </p:custDataLst>
          </p:nvPr>
        </p:nvSpPr>
        <p:spPr>
          <a:xfrm>
            <a:off x="641350" y="2719114"/>
            <a:ext cx="1695474" cy="1461917"/>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nchorCtr="0">
            <a:normAutofit/>
          </a:bodyPr>
          <a:p>
            <a:pPr algn="ctr" fontAlgn="auto">
              <a:lnSpc>
                <a:spcPct val="120000"/>
              </a:lnSpc>
            </a:pPr>
            <a:endParaRPr lang="zh-CN" altLang="en-US" sz="1400" spc="150">
              <a:latin typeface="Arial" panose="020B0604020202020204" pitchFamily="34" charset="0"/>
              <a:ea typeface="微软雅黑" panose="020B0503020204020204" pitchFamily="34" charset="-122"/>
              <a:sym typeface="Arial" panose="020B0604020202020204" pitchFamily="34" charset="0"/>
            </a:endParaRPr>
          </a:p>
        </p:txBody>
      </p:sp>
      <p:sp>
        <p:nvSpPr>
          <p:cNvPr id="34" name="文本框 33"/>
          <p:cNvSpPr txBox="1"/>
          <p:nvPr>
            <p:custDataLst>
              <p:tags r:id="rId4"/>
            </p:custDataLst>
          </p:nvPr>
        </p:nvSpPr>
        <p:spPr>
          <a:xfrm>
            <a:off x="783369" y="3220554"/>
            <a:ext cx="1410764" cy="442210"/>
          </a:xfrm>
          <a:prstGeom prst="rect">
            <a:avLst/>
          </a:prstGeom>
          <a:noFill/>
        </p:spPr>
        <p:txBody>
          <a:bodyPr wrap="square" rtlCol="0" anchor="ctr" anchorCtr="0">
            <a:noAutofit/>
          </a:bodyPr>
          <a:p>
            <a:pPr algn="ctr" fontAlgn="auto">
              <a:lnSpc>
                <a:spcPct val="120000"/>
              </a:lnSpc>
            </a:pPr>
            <a:r>
              <a:rPr lang="zh-CN" altLang="en-US" sz="23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职业健康检查</a:t>
            </a:r>
            <a:endParaRPr lang="zh-CN" altLang="en-US" sz="23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16" name="矩形: 圆角 15"/>
          <p:cNvSpPr/>
          <p:nvPr>
            <p:custDataLst>
              <p:tags r:id="rId5"/>
            </p:custDataLst>
          </p:nvPr>
        </p:nvSpPr>
        <p:spPr>
          <a:xfrm>
            <a:off x="2698550" y="1294765"/>
            <a:ext cx="1525303" cy="704548"/>
          </a:xfrm>
          <a:prstGeom prst="roundRect">
            <a:avLst/>
          </a:prstGeom>
          <a:solidFill>
            <a:srgbClr val="FAC650"/>
          </a:solidFill>
          <a:ln w="12700" cap="flat" cmpd="sng" algn="ctr">
            <a:noFill/>
            <a:prstDash val="solid"/>
            <a:miter lim="800000"/>
          </a:ln>
          <a:effectLst/>
        </p:spPr>
        <p:txBody>
          <a:bodyPr rtlCol="0" anchor="ctr" anchorCtr="0">
            <a:normAutofit/>
            <a:scene3d>
              <a:camera prst="orthographicFront"/>
              <a:lightRig rig="soft" dir="t">
                <a:rot lat="0" lon="0" rev="15600000"/>
              </a:lightRig>
            </a:scene3d>
            <a:sp3d extrusionH="57150" prstMaterial="softEdge">
              <a:bevelT w="25400" h="38100"/>
            </a:sp3d>
          </a:bodyPr>
          <a:p>
            <a:pPr algn="ctr" fontAlgn="auto">
              <a:lnSpc>
                <a:spcPct val="120000"/>
              </a:lnSpc>
            </a:pPr>
            <a:endParaRPr lang="zh-CN" altLang="en-US" sz="1400" spc="150">
              <a:solidFill>
                <a:schemeClr val="accent4"/>
              </a:solidFill>
              <a:effectLst/>
              <a:latin typeface="Arial" panose="020B0604020202020204" pitchFamily="34" charset="0"/>
              <a:ea typeface="微软雅黑" panose="020B0503020204020204" pitchFamily="34" charset="-122"/>
              <a:sym typeface="Arial" panose="020B0604020202020204" pitchFamily="34" charset="0"/>
            </a:endParaRPr>
          </a:p>
        </p:txBody>
      </p:sp>
      <p:sp>
        <p:nvSpPr>
          <p:cNvPr id="17" name="矩形: 圆角 16"/>
          <p:cNvSpPr/>
          <p:nvPr>
            <p:custDataLst>
              <p:tags r:id="rId6"/>
            </p:custDataLst>
          </p:nvPr>
        </p:nvSpPr>
        <p:spPr>
          <a:xfrm>
            <a:off x="2716479" y="3067756"/>
            <a:ext cx="1506710" cy="714509"/>
          </a:xfrm>
          <a:prstGeom prst="roundRect">
            <a:avLst/>
          </a:prstGeom>
          <a:solidFill>
            <a:srgbClr val="FFC000"/>
          </a:solidFill>
          <a:ln w="12700" cap="flat" cmpd="sng" algn="ctr">
            <a:noFill/>
            <a:prstDash val="solid"/>
            <a:miter lim="800000"/>
          </a:ln>
          <a:effectLst/>
        </p:spPr>
        <p:txBody>
          <a:bodyPr rtlCol="0" anchor="ctr" anchorCtr="0">
            <a:normAutofit/>
          </a:bodyPr>
          <a:p>
            <a:pPr algn="ctr" fontAlgn="auto">
              <a:lnSpc>
                <a:spcPct val="120000"/>
              </a:lnSpc>
            </a:pPr>
            <a:endParaRPr lang="zh-CN" altLang="en-US" sz="1400" spc="150">
              <a:latin typeface="Arial" panose="020B0604020202020204" pitchFamily="34" charset="0"/>
              <a:ea typeface="微软雅黑" panose="020B0503020204020204" pitchFamily="34" charset="-122"/>
              <a:sym typeface="Arial" panose="020B0604020202020204" pitchFamily="34" charset="0"/>
            </a:endParaRPr>
          </a:p>
        </p:txBody>
      </p:sp>
      <p:sp>
        <p:nvSpPr>
          <p:cNvPr id="18" name="矩形: 圆角 17"/>
          <p:cNvSpPr/>
          <p:nvPr>
            <p:custDataLst>
              <p:tags r:id="rId7"/>
            </p:custDataLst>
          </p:nvPr>
        </p:nvSpPr>
        <p:spPr>
          <a:xfrm>
            <a:off x="2698550" y="4891213"/>
            <a:ext cx="1525967" cy="715837"/>
          </a:xfrm>
          <a:prstGeom prst="roundRect">
            <a:avLst/>
          </a:prstGeom>
          <a:solidFill>
            <a:srgbClr val="FFC000"/>
          </a:solidFill>
          <a:ln w="12700" cap="flat" cmpd="sng" algn="ctr">
            <a:noFill/>
            <a:prstDash val="solid"/>
            <a:miter lim="800000"/>
          </a:ln>
          <a:effectLst/>
        </p:spPr>
        <p:txBody>
          <a:bodyPr rtlCol="0" anchor="ctr" anchorCtr="0">
            <a:normAutofit/>
          </a:bodyPr>
          <a:p>
            <a:pPr algn="ctr" fontAlgn="auto">
              <a:lnSpc>
                <a:spcPct val="120000"/>
              </a:lnSpc>
            </a:pPr>
            <a:endParaRPr lang="zh-CN" altLang="en-US" sz="1400" spc="150">
              <a:latin typeface="Arial" panose="020B0604020202020204" pitchFamily="34" charset="0"/>
              <a:ea typeface="微软雅黑" panose="020B0503020204020204" pitchFamily="34" charset="-122"/>
              <a:sym typeface="Arial" panose="020B0604020202020204" pitchFamily="34" charset="0"/>
            </a:endParaRPr>
          </a:p>
        </p:txBody>
      </p:sp>
      <p:sp>
        <p:nvSpPr>
          <p:cNvPr id="35" name="文本框 34"/>
          <p:cNvSpPr txBox="1"/>
          <p:nvPr>
            <p:custDataLst>
              <p:tags r:id="rId8"/>
            </p:custDataLst>
          </p:nvPr>
        </p:nvSpPr>
        <p:spPr>
          <a:xfrm>
            <a:off x="2894588" y="1426114"/>
            <a:ext cx="1133457" cy="442210"/>
          </a:xfrm>
          <a:prstGeom prst="rect">
            <a:avLst/>
          </a:prstGeom>
          <a:noFill/>
        </p:spPr>
        <p:txBody>
          <a:bodyPr wrap="square" rtlCol="0" anchor="ctr" anchorCtr="0">
            <a:noAutofit/>
          </a:bodyPr>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上岗前检查</a:t>
            </a:r>
            <a:endPar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6" name="文本框 35"/>
          <p:cNvSpPr txBox="1"/>
          <p:nvPr>
            <p:custDataLst>
              <p:tags r:id="rId9"/>
            </p:custDataLst>
          </p:nvPr>
        </p:nvSpPr>
        <p:spPr>
          <a:xfrm>
            <a:off x="2834679" y="3206540"/>
            <a:ext cx="1270311" cy="357918"/>
          </a:xfrm>
          <a:prstGeom prst="rect">
            <a:avLst/>
          </a:prstGeom>
          <a:noFill/>
        </p:spPr>
        <p:txBody>
          <a:bodyPr wrap="square" rtlCol="0" anchor="ctr" anchorCtr="0">
            <a:noAutofit/>
          </a:bodyPr>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在岗期间检查</a:t>
            </a:r>
            <a:endPar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文本框 36"/>
          <p:cNvSpPr txBox="1"/>
          <p:nvPr>
            <p:custDataLst>
              <p:tags r:id="rId10"/>
            </p:custDataLst>
          </p:nvPr>
        </p:nvSpPr>
        <p:spPr>
          <a:xfrm>
            <a:off x="2830187" y="5004874"/>
            <a:ext cx="1133457" cy="442210"/>
          </a:xfrm>
          <a:prstGeom prst="rect">
            <a:avLst/>
          </a:prstGeom>
          <a:noFill/>
        </p:spPr>
        <p:txBody>
          <a:bodyPr wrap="square" rtlCol="0" anchor="ctr" anchorCtr="0">
            <a:noAutofit/>
          </a:bodyPr>
          <a:p>
            <a:pPr algn="ctr" fontAlgn="auto">
              <a:lnSpc>
                <a:spcPct val="120000"/>
              </a:lnSpc>
            </a:pPr>
            <a:r>
              <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rPr>
              <a:t>离岗时检查</a:t>
            </a:r>
            <a:endParaRPr lang="zh-CN" altLang="en-US" sz="1700" b="1" spc="150">
              <a:solidFill>
                <a:sysClr val="window" lastClr="FFFFFF"/>
              </a:solidFill>
              <a:latin typeface="Arial" panose="020B0604020202020204" pitchFamily="34" charset="0"/>
              <a:ea typeface="微软雅黑" panose="020B0503020204020204" pitchFamily="34" charset="-122"/>
              <a:sym typeface="Arial" panose="020B0604020202020204" pitchFamily="34" charset="0"/>
            </a:endParaRPr>
          </a:p>
        </p:txBody>
      </p:sp>
      <p:cxnSp>
        <p:nvCxnSpPr>
          <p:cNvPr id="10" name="直接箭头连接符 9"/>
          <p:cNvCxnSpPr/>
          <p:nvPr>
            <p:custDataLst>
              <p:tags r:id="rId11"/>
            </p:custDataLst>
          </p:nvPr>
        </p:nvCxnSpPr>
        <p:spPr>
          <a:xfrm>
            <a:off x="1965960" y="1646907"/>
            <a:ext cx="722882" cy="0"/>
          </a:xfrm>
          <a:prstGeom prst="straightConnector1">
            <a:avLst/>
          </a:prstGeom>
          <a:noFill/>
          <a:ln w="6350" cap="flat" cmpd="sng" algn="ctr">
            <a:solidFill>
              <a:srgbClr val="4472C4"/>
            </a:solidFill>
            <a:prstDash val="solid"/>
            <a:miter lim="800000"/>
            <a:tailEnd type="triangle"/>
          </a:ln>
          <a:effectLst/>
        </p:spPr>
      </p:cxnSp>
      <p:cxnSp>
        <p:nvCxnSpPr>
          <p:cNvPr id="5" name="直接箭头连接符 4"/>
          <p:cNvCxnSpPr/>
          <p:nvPr>
            <p:custDataLst>
              <p:tags r:id="rId12"/>
            </p:custDataLst>
          </p:nvPr>
        </p:nvCxnSpPr>
        <p:spPr>
          <a:xfrm>
            <a:off x="2336824" y="3450073"/>
            <a:ext cx="361441" cy="0"/>
          </a:xfrm>
          <a:prstGeom prst="straightConnector1">
            <a:avLst/>
          </a:prstGeom>
          <a:noFill/>
          <a:ln w="6350" cap="flat" cmpd="sng" algn="ctr">
            <a:solidFill>
              <a:srgbClr val="4472C4"/>
            </a:solidFill>
            <a:prstDash val="solid"/>
            <a:miter lim="800000"/>
            <a:tailEnd type="triangle"/>
          </a:ln>
          <a:effectLst/>
        </p:spPr>
      </p:cxnSp>
      <p:cxnSp>
        <p:nvCxnSpPr>
          <p:cNvPr id="12" name="直接箭头连接符 11"/>
          <p:cNvCxnSpPr/>
          <p:nvPr>
            <p:custDataLst>
              <p:tags r:id="rId13"/>
            </p:custDataLst>
          </p:nvPr>
        </p:nvCxnSpPr>
        <p:spPr>
          <a:xfrm>
            <a:off x="1972691" y="5253239"/>
            <a:ext cx="725574" cy="0"/>
          </a:xfrm>
          <a:prstGeom prst="straightConnector1">
            <a:avLst/>
          </a:prstGeom>
          <a:noFill/>
          <a:ln w="6350" cap="flat" cmpd="sng" algn="ctr">
            <a:solidFill>
              <a:srgbClr val="4472C4"/>
            </a:solidFill>
            <a:prstDash val="solid"/>
            <a:miter lim="800000"/>
            <a:tailEnd type="triangle"/>
          </a:ln>
          <a:effectLst/>
        </p:spPr>
      </p:cxnSp>
      <p:sp>
        <p:nvSpPr>
          <p:cNvPr id="7" name="文本框 6"/>
          <p:cNvSpPr txBox="1"/>
          <p:nvPr/>
        </p:nvSpPr>
        <p:spPr>
          <a:xfrm>
            <a:off x="4432935" y="1116965"/>
            <a:ext cx="6396355" cy="1129665"/>
          </a:xfrm>
          <a:prstGeom prst="rect">
            <a:avLst/>
          </a:prstGeom>
          <a:solidFill>
            <a:schemeClr val="accent2">
              <a:lumMod val="20000"/>
              <a:lumOff val="80000"/>
            </a:schemeClr>
          </a:solidFill>
          <a:ln>
            <a:solidFill>
              <a:schemeClr val="accent2">
                <a:lumMod val="20000"/>
                <a:lumOff val="80000"/>
              </a:schemeClr>
            </a:solidFill>
          </a:ln>
        </p:spPr>
        <p:txBody>
          <a:bodyPr wrap="square" rtlCol="0">
            <a:spAutoFit/>
          </a:bodyPr>
          <a:p>
            <a:pPr>
              <a:lnSpc>
                <a:spcPct val="125000"/>
              </a:lnSpc>
            </a:pPr>
            <a:r>
              <a:rPr lang="zh-CN" altLang="zh-CN" sz="1800" dirty="0" smtClean="0">
                <a:solidFill>
                  <a:schemeClr val="tx1"/>
                </a:solidFill>
                <a:sym typeface="+mn-ea"/>
              </a:rPr>
              <a:t>主要目的是发现有无职业禁忌证，建立接触职业病危害因素人员的基础健康档案。上岗前健康检查均为强制性职业健康检查，应在开始从事有害作业前完成。</a:t>
            </a:r>
            <a:endParaRPr lang="zh-CN" altLang="zh-CN" sz="1800" dirty="0" smtClean="0">
              <a:solidFill>
                <a:schemeClr val="tx1"/>
              </a:solidFill>
              <a:sym typeface="+mn-ea"/>
            </a:endParaRPr>
          </a:p>
        </p:txBody>
      </p:sp>
      <p:sp>
        <p:nvSpPr>
          <p:cNvPr id="11" name="文本框 10"/>
          <p:cNvSpPr txBox="1"/>
          <p:nvPr/>
        </p:nvSpPr>
        <p:spPr>
          <a:xfrm>
            <a:off x="4432935" y="2416810"/>
            <a:ext cx="6395720" cy="2168525"/>
          </a:xfrm>
          <a:prstGeom prst="rect">
            <a:avLst/>
          </a:prstGeom>
          <a:solidFill>
            <a:schemeClr val="accent2">
              <a:lumMod val="40000"/>
              <a:lumOff val="60000"/>
            </a:schemeClr>
          </a:solidFill>
        </p:spPr>
        <p:txBody>
          <a:bodyPr wrap="square" rtlCol="0">
            <a:spAutoFit/>
          </a:bodyPr>
          <a:p>
            <a:pPr algn="l">
              <a:lnSpc>
                <a:spcPct val="125000"/>
              </a:lnSpc>
              <a:buClrTx/>
              <a:buSzTx/>
              <a:buNone/>
            </a:pPr>
            <a:r>
              <a:rPr lang="zh-CN" altLang="zh-CN" sz="1800" dirty="0" smtClean="0">
                <a:sym typeface="+mn-ea"/>
              </a:rPr>
              <a:t>长期从事规定的需要开展健康监护的职业病危害因素作业的劳动者，应进行在岗期间的定期健康检查。</a:t>
            </a:r>
            <a:endParaRPr lang="zh-CN" altLang="zh-CN" sz="1800" dirty="0" smtClean="0"/>
          </a:p>
          <a:p>
            <a:pPr algn="l">
              <a:lnSpc>
                <a:spcPct val="125000"/>
              </a:lnSpc>
              <a:buClrTx/>
              <a:buSzTx/>
              <a:buNone/>
            </a:pPr>
            <a:r>
              <a:rPr lang="zh-CN" altLang="zh-CN" sz="1800" dirty="0" smtClean="0">
                <a:sym typeface="+mn-ea"/>
              </a:rPr>
              <a:t>定期健康检查的目的主要是早期发现职业病病人、疑似职业病病人或劳动者的其他健康异常改变；及时发现有职业禁忌的劳动者；通过动态观察劳动者群体健康变化，评价工作场所职业病危害因素的控制效果。</a:t>
            </a:r>
            <a:endParaRPr lang="zh-CN" altLang="en-US" sz="1800"/>
          </a:p>
        </p:txBody>
      </p:sp>
      <p:sp>
        <p:nvSpPr>
          <p:cNvPr id="13" name="文本框 12"/>
          <p:cNvSpPr txBox="1"/>
          <p:nvPr/>
        </p:nvSpPr>
        <p:spPr>
          <a:xfrm>
            <a:off x="4432935" y="4679950"/>
            <a:ext cx="6419215" cy="1822450"/>
          </a:xfrm>
          <a:prstGeom prst="rect">
            <a:avLst/>
          </a:prstGeom>
          <a:solidFill>
            <a:schemeClr val="accent2">
              <a:lumMod val="60000"/>
              <a:lumOff val="40000"/>
            </a:schemeClr>
          </a:solidFill>
        </p:spPr>
        <p:txBody>
          <a:bodyPr wrap="square" rtlCol="0">
            <a:spAutoFit/>
          </a:bodyPr>
          <a:p>
            <a:pPr algn="l">
              <a:lnSpc>
                <a:spcPct val="125000"/>
              </a:lnSpc>
              <a:buClrTx/>
              <a:buSzTx/>
              <a:buNone/>
            </a:pPr>
            <a:r>
              <a:rPr lang="zh-CN" altLang="zh-CN" sz="1800" dirty="0" smtClean="0">
                <a:sym typeface="+mn-ea"/>
              </a:rPr>
              <a:t>劳动者在准备离职或调离所从事的职业病危害岗位前，应进行离岗时健康检查；</a:t>
            </a:r>
            <a:endParaRPr lang="zh-CN" altLang="zh-CN" sz="1800" dirty="0" smtClean="0"/>
          </a:p>
          <a:p>
            <a:pPr algn="l">
              <a:lnSpc>
                <a:spcPct val="125000"/>
              </a:lnSpc>
              <a:buClrTx/>
              <a:buSzTx/>
              <a:buNone/>
            </a:pPr>
            <a:r>
              <a:rPr lang="zh-CN" altLang="zh-CN" sz="1800" dirty="0" smtClean="0">
                <a:sym typeface="+mn-ea"/>
              </a:rPr>
              <a:t> 主要目的是确定其在停止接触职业病危害因素时的健康状况。如最后一次在岗期间的健康检查是在离岗前的90天内，可视为离岗时检查。</a:t>
            </a:r>
            <a:endParaRPr lang="zh-CN" altLang="zh-CN" sz="1800" dirty="0" smtClean="0"/>
          </a:p>
        </p:txBody>
      </p:sp>
      <p:cxnSp>
        <p:nvCxnSpPr>
          <p:cNvPr id="2" name="直接连接符 1"/>
          <p:cNvCxnSpPr/>
          <p:nvPr/>
        </p:nvCxnSpPr>
        <p:spPr>
          <a:xfrm flipH="1">
            <a:off x="1965960" y="1630680"/>
            <a:ext cx="23495" cy="1088390"/>
          </a:xfrm>
          <a:prstGeom prst="line">
            <a:avLst/>
          </a:prstGeom>
        </p:spPr>
        <p:style>
          <a:lnRef idx="1">
            <a:schemeClr val="accent5"/>
          </a:lnRef>
          <a:fillRef idx="0">
            <a:schemeClr val="accent5"/>
          </a:fillRef>
          <a:effectRef idx="0">
            <a:schemeClr val="accent5"/>
          </a:effectRef>
          <a:fontRef idx="minor">
            <a:schemeClr val="tx1"/>
          </a:fontRef>
        </p:style>
      </p:cxnSp>
      <p:cxnSp>
        <p:nvCxnSpPr>
          <p:cNvPr id="4" name="直接连接符 3"/>
          <p:cNvCxnSpPr>
            <a:stCxn id="3" idx="1"/>
          </p:cNvCxnSpPr>
          <p:nvPr/>
        </p:nvCxnSpPr>
        <p:spPr>
          <a:xfrm>
            <a:off x="1971675" y="4180840"/>
            <a:ext cx="12700" cy="1111885"/>
          </a:xfrm>
          <a:prstGeom prst="line">
            <a:avLst/>
          </a:prstGeom>
        </p:spPr>
        <p:style>
          <a:lnRef idx="1">
            <a:schemeClr val="accent5"/>
          </a:lnRef>
          <a:fillRef idx="0">
            <a:schemeClr val="accent5"/>
          </a:fillRef>
          <a:effectRef idx="0">
            <a:schemeClr val="accent5"/>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959485" y="1120140"/>
            <a:ext cx="10459085" cy="4351655"/>
          </a:xfrm>
        </p:spPr>
        <p:txBody>
          <a:bodyPr/>
          <a:p>
            <a:pPr marL="0" indent="0">
              <a:lnSpc>
                <a:spcPct val="150000"/>
              </a:lnSpc>
              <a:buFont typeface="Wingdings" panose="05000000000000000000" charset="0"/>
              <a:buNone/>
            </a:pPr>
            <a:r>
              <a:rPr lang="zh-CN" altLang="en-US" sz="2000" b="1" dirty="0" smtClean="0">
                <a:solidFill>
                  <a:srgbClr val="FF0000"/>
                </a:solidFill>
                <a:sym typeface="+mn-ea"/>
              </a:rPr>
              <a:t>上岗前人员检查包括：</a:t>
            </a:r>
            <a:endParaRPr lang="zh-CN" altLang="zh-CN" sz="2000" dirty="0" smtClean="0">
              <a:sym typeface="+mn-ea"/>
            </a:endParaRPr>
          </a:p>
          <a:p>
            <a:pPr>
              <a:lnSpc>
                <a:spcPct val="150000"/>
              </a:lnSpc>
              <a:buFont typeface="Wingdings" panose="05000000000000000000" charset="0"/>
              <a:buChar char="Ø"/>
            </a:pPr>
            <a:r>
              <a:rPr lang="zh-CN" altLang="zh-CN" sz="2000" dirty="0" smtClean="0">
                <a:sym typeface="+mn-ea"/>
              </a:rPr>
              <a:t>拟从事接触职业病危害因素作业的新录用人员，包括转岗到该种作业岗位的人员；</a:t>
            </a:r>
            <a:endParaRPr lang="en-US" altLang="zh-CN" sz="2000" dirty="0" smtClean="0"/>
          </a:p>
          <a:p>
            <a:pPr>
              <a:lnSpc>
                <a:spcPct val="150000"/>
              </a:lnSpc>
              <a:spcAft>
                <a:spcPts val="1200"/>
              </a:spcAft>
              <a:buFont typeface="Wingdings" panose="05000000000000000000" charset="0"/>
              <a:buChar char="Ø"/>
            </a:pPr>
            <a:r>
              <a:rPr lang="zh-CN" altLang="zh-CN" sz="2000" dirty="0" smtClean="0">
                <a:sym typeface="+mn-ea"/>
              </a:rPr>
              <a:t>拟从事有特殊健康要求作业的人员，如高处作业、电工作业、职业机动车驾驶作业等。</a:t>
            </a:r>
            <a:endParaRPr lang="zh-CN" altLang="en-US" sz="2000" b="1" dirty="0" smtClean="0">
              <a:solidFill>
                <a:srgbClr val="FF0000"/>
              </a:solidFill>
              <a:sym typeface="+mn-ea"/>
            </a:endParaRPr>
          </a:p>
          <a:p>
            <a:pPr marL="0" indent="0">
              <a:lnSpc>
                <a:spcPct val="150000"/>
              </a:lnSpc>
              <a:buFont typeface="Wingdings" panose="05000000000000000000" charset="0"/>
              <a:buNone/>
            </a:pPr>
            <a:r>
              <a:rPr lang="zh-CN" altLang="en-US" sz="2000" b="1" dirty="0" smtClean="0">
                <a:solidFill>
                  <a:srgbClr val="FF0000"/>
                </a:solidFill>
                <a:sym typeface="+mn-ea"/>
              </a:rPr>
              <a:t>离岗后健康检查：</a:t>
            </a:r>
            <a:endParaRPr lang="zh-CN" altLang="en-US" sz="2000" b="1" dirty="0" smtClean="0">
              <a:solidFill>
                <a:srgbClr val="FF0000"/>
              </a:solidFill>
            </a:endParaRPr>
          </a:p>
          <a:p>
            <a:pPr>
              <a:lnSpc>
                <a:spcPct val="150000"/>
              </a:lnSpc>
              <a:buFont typeface="Wingdings" panose="05000000000000000000" charset="0"/>
              <a:buChar char="Ø"/>
            </a:pPr>
            <a:r>
              <a:rPr lang="zh-CN" altLang="zh-CN" sz="2000" dirty="0" smtClean="0">
                <a:sym typeface="+mn-ea"/>
              </a:rPr>
              <a:t>劳动者接触的职业病危害因素具有慢性健康影响，所致职业病常有较长的潜伏期，故脱离接触后仍有可能发生职业病；</a:t>
            </a:r>
            <a:endParaRPr lang="en-US" altLang="zh-CN" sz="2000" dirty="0" smtClean="0"/>
          </a:p>
          <a:p>
            <a:pPr>
              <a:lnSpc>
                <a:spcPct val="150000"/>
              </a:lnSpc>
              <a:buFont typeface="Wingdings" panose="05000000000000000000" charset="0"/>
              <a:buChar char="Ø"/>
            </a:pPr>
            <a:r>
              <a:rPr lang="zh-CN" altLang="zh-CN" sz="2000" dirty="0" smtClean="0">
                <a:sym typeface="+mn-ea"/>
              </a:rPr>
              <a:t>离岗后健康检查时间的长短应根据有害因素致病的流行病学及临床特点、劳动者从事该作业的时间长短、工作场所有害因素的浓度等因素综合考虑确定。</a:t>
            </a:r>
            <a:endParaRPr lang="zh-CN" altLang="en-US" sz="2000"/>
          </a:p>
          <a:p>
            <a:pPr marL="0" indent="0">
              <a:lnSpc>
                <a:spcPct val="150000"/>
              </a:lnSpc>
              <a:buNone/>
            </a:pPr>
            <a:endParaRPr lang="zh-CN" altLang="zh-CN" sz="20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1764030" y="1120140"/>
            <a:ext cx="8663305" cy="4351655"/>
          </a:xfrm>
        </p:spPr>
        <p:txBody>
          <a:bodyPr/>
          <a:p>
            <a:pPr marL="0" algn="l">
              <a:lnSpc>
                <a:spcPct val="150000"/>
              </a:lnSpc>
              <a:buFont typeface="Wingdings" panose="05000000000000000000" charset="0"/>
              <a:buNone/>
            </a:pPr>
            <a:r>
              <a:rPr lang="zh-CN" altLang="en-US" sz="2400" b="1" dirty="0" smtClean="0">
                <a:solidFill>
                  <a:srgbClr val="FF0000"/>
                </a:solidFill>
                <a:sym typeface="+mn-ea"/>
              </a:rPr>
              <a:t>应急健康检查：</a:t>
            </a:r>
            <a:endParaRPr lang="zh-CN" altLang="en-US" sz="2400" b="1" dirty="0" smtClean="0">
              <a:solidFill>
                <a:srgbClr val="FF0000"/>
              </a:solidFill>
            </a:endParaRPr>
          </a:p>
          <a:p>
            <a:pPr>
              <a:lnSpc>
                <a:spcPct val="150000"/>
              </a:lnSpc>
              <a:buFont typeface="Wingdings" panose="05000000000000000000" charset="0"/>
              <a:buChar char="Ø"/>
            </a:pPr>
            <a:r>
              <a:rPr lang="zh-CN" altLang="zh-CN" sz="2200" dirty="0" smtClean="0">
                <a:sym typeface="+mn-ea"/>
              </a:rPr>
              <a:t>当发生急性职业病危害事故时，根据事故处理的要求，对遭受或者可能遭受急性职业病危害的劳动者，应及时组织健康检查。依据检查结果和现场劳动调查，确定危害因素，为急救和治疗提供依据，控制职业病危害的继续蔓延和发展。应急健康检查应在事故发生后立即开始。</a:t>
            </a:r>
            <a:endParaRPr lang="en-US" altLang="zh-CN" sz="2200" dirty="0" smtClean="0"/>
          </a:p>
          <a:p>
            <a:pPr>
              <a:lnSpc>
                <a:spcPct val="150000"/>
              </a:lnSpc>
              <a:buFont typeface="Wingdings" panose="05000000000000000000" charset="0"/>
              <a:buChar char="Ø"/>
            </a:pPr>
            <a:r>
              <a:rPr lang="zh-CN" altLang="zh-CN" sz="2200" dirty="0" smtClean="0">
                <a:sym typeface="+mn-ea"/>
              </a:rPr>
              <a:t>从事可能产生职业性传染病作业的劳动者，在疫情流行期或近期者，应及时开展应急健康检查，随时监测疫情动态。</a:t>
            </a:r>
            <a:endParaRPr lang="zh-CN" altLang="zh-CN" sz="22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816610" y="1252855"/>
            <a:ext cx="6920865" cy="4351655"/>
          </a:xfrm>
        </p:spPr>
        <p:txBody>
          <a:bodyPr/>
          <a:p>
            <a:pPr marL="0" algn="l">
              <a:lnSpc>
                <a:spcPct val="150000"/>
              </a:lnSpc>
              <a:buClrTx/>
              <a:buSzTx/>
              <a:buNone/>
            </a:pPr>
            <a:r>
              <a:rPr lang="zh-CN" altLang="zh-CN" sz="2800" b="1" dirty="0" smtClean="0">
                <a:solidFill>
                  <a:srgbClr val="FF0000"/>
                </a:solidFill>
                <a:sym typeface="+mn-ea"/>
              </a:rPr>
              <a:t>二、职业健康检查项目的确定</a:t>
            </a:r>
            <a:endParaRPr lang="zh-CN" altLang="zh-CN" sz="2800" b="1" dirty="0" smtClean="0">
              <a:solidFill>
                <a:srgbClr val="FF0000"/>
              </a:solidFill>
            </a:endParaRPr>
          </a:p>
          <a:p>
            <a:pPr algn="l">
              <a:lnSpc>
                <a:spcPct val="150000"/>
              </a:lnSpc>
              <a:buFont typeface="Wingdings" panose="05000000000000000000" charset="0"/>
              <a:buChar char="Ø"/>
            </a:pPr>
            <a:r>
              <a:rPr lang="zh-CN" altLang="zh-CN" sz="2400" dirty="0" smtClean="0">
                <a:sym typeface="+mn-ea"/>
              </a:rPr>
              <a:t>哪些岗位需要做</a:t>
            </a:r>
            <a:r>
              <a:rPr lang="en-US" altLang="zh-CN" sz="2400" dirty="0" err="1" smtClean="0">
                <a:sym typeface="+mn-ea"/>
              </a:rPr>
              <a:t>职业病体检</a:t>
            </a:r>
            <a:r>
              <a:rPr lang="zh-CN" altLang="zh-CN" sz="2400" dirty="0" smtClean="0">
                <a:sym typeface="+mn-ea"/>
              </a:rPr>
              <a:t>，要作哪些检查项目，多久做一次，都应根据不同的危害因素，对照相关标准的要求确定。</a:t>
            </a:r>
            <a:endParaRPr lang="en-US" altLang="zh-CN" sz="2400" dirty="0" smtClean="0"/>
          </a:p>
          <a:p>
            <a:pPr algn="l">
              <a:lnSpc>
                <a:spcPct val="150000"/>
              </a:lnSpc>
              <a:buFont typeface="Wingdings" panose="05000000000000000000" charset="0"/>
              <a:buChar char="Ø"/>
            </a:pPr>
            <a:r>
              <a:rPr lang="zh-CN" altLang="zh-CN" sz="2400" dirty="0" smtClean="0">
                <a:sym typeface="+mn-ea"/>
              </a:rPr>
              <a:t>职业健康检查机构应当依据相关技术规范，结合用人单位提交的资料，明确用人单位应当检查的项目和周期。</a:t>
            </a:r>
            <a:endParaRPr lang="zh-CN" altLang="zh-CN" sz="2400" dirty="0" smtClean="0"/>
          </a:p>
          <a:p>
            <a:pPr algn="l">
              <a:lnSpc>
                <a:spcPct val="150000"/>
              </a:lnSpc>
              <a:buNone/>
            </a:pPr>
            <a:endParaRPr lang="zh-CN" altLang="zh-CN" sz="24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3" name="图片 2"/>
          <p:cNvPicPr>
            <a:picLocks noChangeAspect="1"/>
          </p:cNvPicPr>
          <p:nvPr/>
        </p:nvPicPr>
        <p:blipFill>
          <a:blip r:embed="rId3"/>
          <a:stretch>
            <a:fillRect/>
          </a:stretch>
        </p:blipFill>
        <p:spPr>
          <a:xfrm>
            <a:off x="7848600" y="3952875"/>
            <a:ext cx="4343400" cy="2905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982345" y="1252855"/>
            <a:ext cx="10515600" cy="4351338"/>
          </a:xfrm>
        </p:spPr>
        <p:txBody>
          <a:bodyPr/>
          <a:p>
            <a:pPr marL="0" indent="0">
              <a:lnSpc>
                <a:spcPct val="150000"/>
              </a:lnSpc>
              <a:buNone/>
            </a:pPr>
            <a:r>
              <a:rPr lang="zh-CN" altLang="zh-CN" sz="2000" b="1" dirty="0" smtClean="0">
                <a:solidFill>
                  <a:srgbClr val="FF0000"/>
                </a:solidFill>
                <a:latin typeface="+mj-lt"/>
                <a:ea typeface="+mj-ea"/>
                <a:cs typeface="+mj-cs"/>
                <a:sym typeface="+mn-ea"/>
              </a:rPr>
              <a:t>1、谁能做职业健康检查？</a:t>
            </a:r>
            <a:endParaRPr lang="zh-CN" altLang="zh-CN" sz="2000" b="1" dirty="0" smtClean="0">
              <a:solidFill>
                <a:srgbClr val="FF0000"/>
              </a:solidFill>
              <a:latin typeface="+mj-lt"/>
              <a:ea typeface="+mj-ea"/>
              <a:cs typeface="+mj-cs"/>
            </a:endParaRPr>
          </a:p>
          <a:p>
            <a:pPr marL="0" indent="508000">
              <a:lnSpc>
                <a:spcPct val="150000"/>
              </a:lnSpc>
              <a:spcAft>
                <a:spcPts val="1200"/>
              </a:spcAft>
              <a:buNone/>
              <a:extLst>
                <a:ext uri="{35155182-B16C-46BC-9424-99874614C6A1}">
                  <wpsdc:indentchars xmlns:wpsdc="http://www.wps.cn/officeDocument/2017/drawingmlCustomData" val="200" checksum="282533468"/>
                </a:ext>
              </a:extLst>
            </a:pPr>
            <a:r>
              <a:rPr lang="zh-CN" altLang="zh-CN" sz="2000" dirty="0" smtClean="0">
                <a:sym typeface="+mn-ea"/>
              </a:rPr>
              <a:t>《职业健康检查管理办法》明确指出只有医疗卫生机构才能对从事接触职业病危害作业的劳动者进行上岗前、在岗期间、离岗时的健康检查。</a:t>
            </a:r>
            <a:endParaRPr lang="zh-CN" altLang="zh-CN" sz="2000" dirty="0" smtClean="0">
              <a:sym typeface="+mn-ea"/>
            </a:endParaRPr>
          </a:p>
          <a:p>
            <a:pPr marL="0" indent="0">
              <a:lnSpc>
                <a:spcPct val="150000"/>
              </a:lnSpc>
              <a:buNone/>
            </a:pPr>
            <a:r>
              <a:rPr lang="zh-CN" altLang="zh-CN" sz="2000" b="1" dirty="0" smtClean="0">
                <a:solidFill>
                  <a:srgbClr val="FF0000"/>
                </a:solidFill>
                <a:latin typeface="+mj-lt"/>
                <a:ea typeface="+mj-ea"/>
                <a:cs typeface="+mj-cs"/>
                <a:sym typeface="+mn-ea"/>
              </a:rPr>
              <a:t>2、</a:t>
            </a:r>
            <a:r>
              <a:rPr lang="zh-CN" altLang="zh-CN" sz="2000" b="1" dirty="0" smtClean="0">
                <a:solidFill>
                  <a:srgbClr val="FF0000"/>
                </a:solidFill>
                <a:latin typeface="+mj-lt"/>
                <a:ea typeface="+mj-ea"/>
                <a:cs typeface="+mj-cs"/>
                <a:sym typeface="+mn-ea"/>
              </a:rPr>
              <a:t>职业健康检查的依据是什么？</a:t>
            </a:r>
            <a:endParaRPr lang="zh-CN" altLang="zh-CN" sz="2000" b="1" dirty="0" smtClean="0">
              <a:solidFill>
                <a:srgbClr val="FF0000"/>
              </a:solidFill>
              <a:latin typeface="+mj-lt"/>
              <a:ea typeface="+mj-ea"/>
              <a:cs typeface="+mj-cs"/>
              <a:sym typeface="+mn-ea"/>
            </a:endParaRPr>
          </a:p>
          <a:p>
            <a:pPr marL="0" indent="508000" algn="l">
              <a:lnSpc>
                <a:spcPct val="150000"/>
              </a:lnSpc>
              <a:buNone/>
              <a:extLst>
                <a:ext uri="{35155182-B16C-46BC-9424-99874614C6A1}">
                  <wpsdc:indentchars xmlns:wpsdc="http://www.wps.cn/officeDocument/2017/drawingmlCustomData" val="200" checksum="282533468"/>
                </a:ext>
              </a:extLst>
            </a:pPr>
            <a:r>
              <a:rPr lang="zh-CN" altLang="zh-CN" sz="2000" dirty="0" smtClean="0">
                <a:sym typeface="+mn-ea"/>
              </a:rPr>
              <a:t>职业健康检查的项目、周期应按照《职业健康监护技术规范》（GBZ188）执行，放射工作人员职业健康检查按照《放射工作人员职业健康监护技术规范》（GBZ235）等规定执行。</a:t>
            </a:r>
            <a:endParaRPr lang="zh-CN" altLang="zh-CN" sz="2000" dirty="0" smtClean="0"/>
          </a:p>
          <a:p>
            <a:pPr marL="0" indent="508000" algn="l">
              <a:lnSpc>
                <a:spcPct val="150000"/>
              </a:lnSpc>
              <a:buNone/>
              <a:extLst>
                <a:ext uri="{35155182-B16C-46BC-9424-99874614C6A1}">
                  <wpsdc:indentchars xmlns:wpsdc="http://www.wps.cn/officeDocument/2017/drawingmlCustomData" val="200" checksum="282533468"/>
                </a:ext>
              </a:extLst>
            </a:pPr>
            <a:r>
              <a:rPr lang="zh-CN" altLang="zh-CN" sz="2000" dirty="0" smtClean="0">
                <a:sym typeface="+mn-ea"/>
              </a:rPr>
              <a:t>只有接触粉尘类、化学因素类、物理因素、生物因素、放射因素类、其他类（特殊作业等）等六类职业病危害因素的劳动者，才需要职业健康检查，而且每类中包含不同检查项目。</a:t>
            </a:r>
            <a:endParaRPr lang="zh-CN" altLang="zh-CN" sz="2000" dirty="0" smtClean="0"/>
          </a:p>
          <a:p>
            <a:endParaRPr lang="zh-CN" altLang="en-US" sz="2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标题 4"/>
          <p:cNvSpPr txBox="1"/>
          <p:nvPr/>
        </p:nvSpPr>
        <p:spPr>
          <a:xfrm>
            <a:off x="2935605" y="1386205"/>
            <a:ext cx="6321425" cy="873125"/>
          </a:xfrm>
          <a:prstGeom prst="rect">
            <a:avLst/>
          </a:prstGeom>
          <a:noFill/>
          <a:ln w="9525">
            <a:noFill/>
          </a:ln>
        </p:spPr>
        <p:txBody>
          <a:bodyPr anchor="ctr"/>
          <a:p>
            <a:pPr algn="ctr" eaLnBrk="1" hangingPunct="1"/>
            <a:r>
              <a:rPr lang="zh-CN" altLang="en-US" sz="4800" b="1" dirty="0">
                <a:solidFill>
                  <a:srgbClr val="FF0000"/>
                </a:solidFill>
                <a:latin typeface="微软雅黑" panose="020B0503020204020204" pitchFamily="34" charset="-122"/>
                <a:ea typeface="微软雅黑" panose="020B0503020204020204" pitchFamily="34" charset="-122"/>
              </a:rPr>
              <a:t>目前职业病防治现状</a:t>
            </a:r>
            <a:endParaRPr lang="zh-CN" altLang="en-US" sz="4800" b="1" dirty="0">
              <a:solidFill>
                <a:srgbClr val="FF0000"/>
              </a:solidFill>
              <a:latin typeface="微软雅黑" panose="020B0503020204020204" pitchFamily="34" charset="-122"/>
              <a:ea typeface="微软雅黑" panose="020B0503020204020204" pitchFamily="34" charset="-122"/>
            </a:endParaRPr>
          </a:p>
        </p:txBody>
      </p:sp>
      <p:pic>
        <p:nvPicPr>
          <p:cNvPr id="4104" name="图片 37"/>
          <p:cNvPicPr>
            <a:picLocks noChangeAspect="1"/>
          </p:cNvPicPr>
          <p:nvPr/>
        </p:nvPicPr>
        <p:blipFill>
          <a:blip r:embed="rId2"/>
          <a:stretch>
            <a:fillRect/>
          </a:stretch>
        </p:blipFill>
        <p:spPr>
          <a:xfrm>
            <a:off x="0" y="0"/>
            <a:ext cx="1447800" cy="1385888"/>
          </a:xfrm>
          <a:prstGeom prst="rect">
            <a:avLst/>
          </a:prstGeom>
          <a:noFill/>
          <a:ln w="9525">
            <a:noFill/>
          </a:ln>
        </p:spPr>
      </p:pic>
      <p:sp>
        <p:nvSpPr>
          <p:cNvPr id="2" name="文本框 1"/>
          <p:cNvSpPr txBox="1"/>
          <p:nvPr/>
        </p:nvSpPr>
        <p:spPr>
          <a:xfrm>
            <a:off x="3992880" y="2259330"/>
            <a:ext cx="3860800" cy="1938020"/>
          </a:xfrm>
          <a:prstGeom prst="rect">
            <a:avLst/>
          </a:prstGeom>
          <a:noFill/>
        </p:spPr>
        <p:txBody>
          <a:bodyPr wrap="square" rtlCol="0" anchor="t">
            <a:spAutoFit/>
          </a:bodyPr>
          <a:p>
            <a:pPr algn="ctr">
              <a:lnSpc>
                <a:spcPct val="150000"/>
              </a:lnSpc>
              <a:buNone/>
            </a:pPr>
            <a:r>
              <a:rPr lang="zh-CN" altLang="zh-CN" sz="2000" b="1" dirty="0" smtClean="0">
                <a:solidFill>
                  <a:schemeClr val="tx1"/>
                </a:solidFill>
                <a:sym typeface="+mn-ea"/>
              </a:rPr>
              <a:t>我国职业病发病形势依然严峻</a:t>
            </a:r>
            <a:endParaRPr lang="en-US" altLang="zh-CN" sz="2000" b="1" dirty="0" smtClean="0">
              <a:solidFill>
                <a:schemeClr val="tx1"/>
              </a:solidFill>
            </a:endParaRPr>
          </a:p>
          <a:p>
            <a:pPr algn="ctr">
              <a:lnSpc>
                <a:spcPct val="150000"/>
              </a:lnSpc>
              <a:buNone/>
            </a:pPr>
            <a:r>
              <a:rPr lang="zh-CN" altLang="en-US" sz="2000" b="1" dirty="0" smtClean="0">
                <a:solidFill>
                  <a:schemeClr val="tx1"/>
                </a:solidFill>
                <a:sym typeface="+mn-ea"/>
              </a:rPr>
              <a:t>机遇与挑战并存</a:t>
            </a:r>
            <a:endParaRPr lang="zh-CN" altLang="en-US" sz="2000" b="1" dirty="0" smtClean="0">
              <a:solidFill>
                <a:schemeClr val="tx1"/>
              </a:solidFill>
            </a:endParaRPr>
          </a:p>
          <a:p>
            <a:pPr algn="ctr">
              <a:lnSpc>
                <a:spcPct val="150000"/>
              </a:lnSpc>
              <a:buNone/>
            </a:pPr>
            <a:r>
              <a:rPr lang="zh-CN" altLang="en-US" sz="2000" b="1" dirty="0" smtClean="0">
                <a:solidFill>
                  <a:schemeClr val="tx1"/>
                </a:solidFill>
                <a:sym typeface="+mn-ea"/>
              </a:rPr>
              <a:t>“不忘初心、牢记使命”</a:t>
            </a:r>
            <a:endParaRPr lang="en-US" altLang="zh-CN" sz="2000" b="1" dirty="0" smtClean="0">
              <a:solidFill>
                <a:schemeClr val="tx1"/>
              </a:solidFill>
            </a:endParaRPr>
          </a:p>
          <a:p>
            <a:pPr algn="ctr">
              <a:lnSpc>
                <a:spcPct val="150000"/>
              </a:lnSpc>
              <a:buNone/>
            </a:pPr>
            <a:r>
              <a:rPr lang="zh-CN" altLang="en-US" sz="2000" b="1" dirty="0" smtClean="0">
                <a:solidFill>
                  <a:schemeClr val="tx1"/>
                </a:solidFill>
                <a:sym typeface="+mn-ea"/>
              </a:rPr>
              <a:t>砥砺前行，任重道远。</a:t>
            </a:r>
            <a:endParaRPr lang="zh-CN" altLang="en-US" sz="2000" b="1" dirty="0" smtClean="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2000"/>
                                  </p:stCondLst>
                                  <p:iterate type="lt">
                                    <p:tmPct val="0"/>
                                  </p:iterate>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1614805" y="1120140"/>
            <a:ext cx="8517890" cy="4351655"/>
          </a:xfrm>
        </p:spPr>
        <p:txBody>
          <a:bodyPr/>
          <a:p>
            <a:pPr marL="0" algn="l">
              <a:lnSpc>
                <a:spcPct val="150000"/>
              </a:lnSpc>
              <a:buNone/>
            </a:pPr>
            <a:r>
              <a:rPr lang="zh-CN" altLang="zh-CN" sz="2200" b="1" dirty="0" smtClean="0">
                <a:solidFill>
                  <a:srgbClr val="FF0000"/>
                </a:solidFill>
                <a:latin typeface="+mj-lt"/>
                <a:ea typeface="+mj-ea"/>
                <a:cs typeface="+mj-cs"/>
                <a:sym typeface="+mn-ea"/>
              </a:rPr>
              <a:t>3、哪些人需作职业健康检查？</a:t>
            </a:r>
            <a:endParaRPr lang="zh-CN" altLang="zh-CN" sz="2200" b="1" dirty="0" smtClean="0">
              <a:solidFill>
                <a:srgbClr val="FF0000"/>
              </a:solidFill>
              <a:latin typeface="+mj-lt"/>
              <a:ea typeface="+mj-ea"/>
              <a:cs typeface="+mj-cs"/>
              <a:sym typeface="+mn-ea"/>
            </a:endParaRPr>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在《职业健康监护技术规范（</a:t>
            </a:r>
            <a:r>
              <a:rPr lang="en-US" altLang="zh-CN" sz="2200" dirty="0" smtClean="0">
                <a:sym typeface="+mn-ea"/>
              </a:rPr>
              <a:t>GBZ188</a:t>
            </a:r>
            <a:r>
              <a:rPr lang="zh-CN" altLang="zh-CN" sz="2200" dirty="0" smtClean="0">
                <a:sym typeface="+mn-ea"/>
              </a:rPr>
              <a:t>）与《放射工作人员职业健康监护技术规范》（</a:t>
            </a:r>
            <a:r>
              <a:rPr lang="en-US" altLang="zh-CN" sz="2200" dirty="0" smtClean="0">
                <a:sym typeface="+mn-ea"/>
              </a:rPr>
              <a:t>GBZ235</a:t>
            </a:r>
            <a:r>
              <a:rPr lang="zh-CN" altLang="zh-CN" sz="2200" dirty="0" smtClean="0">
                <a:sym typeface="+mn-ea"/>
              </a:rPr>
              <a:t>）标准中，职业病危害因素是指在职业活动中产生和（或）存在的、可能对职业人群健康、安全和作业能力造成不良影响的因素或条件，包括化学、物理、生物等因素。</a:t>
            </a:r>
            <a:endParaRPr lang="en-US" altLang="zh-CN" sz="2200" dirty="0" smtClean="0"/>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标准中将在岗期间定期职业健康检查分为强制性和推荐性两种，除在各种职业病危害因素相应的项目标明为推荐性健康检查外，其余均为强制性。</a:t>
            </a:r>
            <a:endParaRPr lang="zh-CN" altLang="zh-CN" sz="2200" dirty="0" smtClean="0"/>
          </a:p>
          <a:p>
            <a:pPr marL="0" indent="0">
              <a:buNone/>
            </a:pPr>
            <a:endParaRPr lang="zh-CN" altLang="en-US" sz="2200" dirty="0"/>
          </a:p>
          <a:p>
            <a:pPr marL="0" algn="l">
              <a:lnSpc>
                <a:spcPct val="150000"/>
              </a:lnSpc>
              <a:buNone/>
            </a:pPr>
            <a:endParaRPr lang="zh-CN" altLang="zh-CN" sz="22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860425" y="1120140"/>
            <a:ext cx="10502900" cy="4351655"/>
          </a:xfrm>
        </p:spPr>
        <p:txBody>
          <a:bodyPr/>
          <a:p>
            <a:pPr marL="0" indent="0" algn="l">
              <a:lnSpc>
                <a:spcPct val="150000"/>
              </a:lnSpc>
              <a:buNone/>
            </a:pPr>
            <a:r>
              <a:rPr lang="zh-CN" altLang="zh-CN" sz="2400" b="1" dirty="0" smtClean="0">
                <a:solidFill>
                  <a:srgbClr val="FF0000"/>
                </a:solidFill>
                <a:latin typeface="+mj-lt"/>
                <a:ea typeface="+mj-ea"/>
                <a:cs typeface="+mj-cs"/>
                <a:sym typeface="+mn-ea"/>
              </a:rPr>
              <a:t>强制性职业健康监护</a:t>
            </a:r>
            <a:endParaRPr lang="zh-CN" altLang="zh-CN" sz="2400" b="1" dirty="0" smtClean="0">
              <a:solidFill>
                <a:srgbClr val="FF0000"/>
              </a:solidFill>
              <a:latin typeface="+mj-lt"/>
              <a:ea typeface="+mj-ea"/>
              <a:cs typeface="+mj-cs"/>
              <a:sym typeface="+mn-ea"/>
            </a:endParaRPr>
          </a:p>
          <a:p>
            <a:pPr marL="0" indent="558800" algn="l" fontAlgn="auto">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根据国家颁布的《</a:t>
            </a:r>
            <a:r>
              <a:rPr lang="zh-CN" altLang="en-US" sz="2200" dirty="0" smtClean="0">
                <a:sym typeface="+mn-ea"/>
              </a:rPr>
              <a:t>职业病危害因素分类目录</a:t>
            </a:r>
            <a:r>
              <a:rPr lang="zh-CN" altLang="zh-CN" sz="2200" dirty="0" smtClean="0">
                <a:sym typeface="+mn-ea"/>
              </a:rPr>
              <a:t>》中的危害因素，符合以下条件者应实行强制性职业健康监护：</a:t>
            </a:r>
            <a:endParaRPr lang="zh-CN" altLang="zh-CN" sz="2200" dirty="0" smtClean="0"/>
          </a:p>
          <a:p>
            <a:pPr marL="0" indent="0" algn="l">
              <a:lnSpc>
                <a:spcPct val="150000"/>
              </a:lnSpc>
              <a:buNone/>
            </a:pPr>
            <a:r>
              <a:rPr lang="en-US" altLang="zh-CN" sz="2200" dirty="0" smtClean="0">
                <a:sym typeface="+mn-ea"/>
              </a:rPr>
              <a:t>a</a:t>
            </a:r>
            <a:r>
              <a:rPr lang="zh-CN" altLang="zh-CN" sz="2200" dirty="0" smtClean="0">
                <a:sym typeface="+mn-ea"/>
              </a:rPr>
              <a:t>）该危害因素有确定的，并能引起慢性职业病或慢性健康损害；或有确定的致癌性，在暴露人群中所引起的职业性癌症有一定的发病率；</a:t>
            </a:r>
            <a:endParaRPr lang="en-US" altLang="zh-CN" sz="2200" dirty="0" smtClean="0"/>
          </a:p>
          <a:p>
            <a:pPr marL="0" indent="0" algn="l">
              <a:lnSpc>
                <a:spcPct val="150000"/>
              </a:lnSpc>
              <a:buNone/>
            </a:pPr>
            <a:r>
              <a:rPr lang="en-US" altLang="zh-CN" sz="2200" dirty="0" smtClean="0">
                <a:sym typeface="+mn-ea"/>
              </a:rPr>
              <a:t>b</a:t>
            </a:r>
            <a:r>
              <a:rPr lang="zh-CN" altLang="zh-CN" sz="2200" dirty="0" smtClean="0">
                <a:sym typeface="+mn-ea"/>
              </a:rPr>
              <a:t>）该因素对人的慢性毒性作用和健康损害或尚不能肯定，但有动物实验或调查的证据，有可靠的技术方法，通过康监护可以提供进一步明确的证据；</a:t>
            </a:r>
            <a:endParaRPr lang="en-US" altLang="zh-CN" sz="2200" dirty="0" smtClean="0"/>
          </a:p>
          <a:p>
            <a:pPr marL="0" indent="0" algn="l">
              <a:lnSpc>
                <a:spcPct val="150000"/>
              </a:lnSpc>
              <a:buNone/>
            </a:pPr>
            <a:r>
              <a:rPr lang="en-US" altLang="zh-CN" sz="2200" dirty="0" smtClean="0">
                <a:sym typeface="+mn-ea"/>
              </a:rPr>
              <a:t>c</a:t>
            </a:r>
            <a:r>
              <a:rPr lang="zh-CN" altLang="zh-CN" sz="2200" dirty="0" smtClean="0">
                <a:sym typeface="+mn-ea"/>
              </a:rPr>
              <a:t>）有一定数量的暴露人群。</a:t>
            </a:r>
            <a:endParaRPr lang="zh-CN" altLang="zh-CN" sz="2200" dirty="0" smtClean="0"/>
          </a:p>
          <a:p>
            <a:pPr marL="0" indent="0">
              <a:buNone/>
            </a:pPr>
            <a:endParaRPr lang="zh-CN" altLang="en-US" sz="2200" dirty="0"/>
          </a:p>
          <a:p>
            <a:pPr marL="0" algn="l">
              <a:lnSpc>
                <a:spcPct val="150000"/>
              </a:lnSpc>
              <a:buNone/>
            </a:pPr>
            <a:endParaRPr lang="zh-CN" altLang="zh-CN" sz="22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0" y="6092825"/>
            <a:ext cx="12215495" cy="765175"/>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841375" y="1120140"/>
            <a:ext cx="10670540" cy="5130800"/>
          </a:xfrm>
        </p:spPr>
        <p:txBody>
          <a:bodyPr/>
          <a:p>
            <a:pPr marL="0" algn="l">
              <a:lnSpc>
                <a:spcPct val="150000"/>
              </a:lnSpc>
              <a:buNone/>
            </a:pPr>
            <a:r>
              <a:rPr lang="zh-CN" altLang="zh-CN" sz="2200" b="1" dirty="0" smtClean="0">
                <a:solidFill>
                  <a:srgbClr val="FF0000"/>
                </a:solidFill>
                <a:latin typeface="+mj-lt"/>
                <a:ea typeface="+mj-ea"/>
                <a:cs typeface="+mj-cs"/>
                <a:sym typeface="+mn-ea"/>
              </a:rPr>
              <a:t>4、职业健康检查中，用人单位应提供哪些相关资料？</a:t>
            </a:r>
            <a:endParaRPr lang="zh-CN" altLang="zh-CN" sz="2200" b="1" dirty="0" smtClean="0">
              <a:solidFill>
                <a:srgbClr val="FF0000"/>
              </a:solidFill>
              <a:latin typeface="+mj-lt"/>
              <a:ea typeface="+mj-ea"/>
              <a:cs typeface="+mj-cs"/>
              <a:sym typeface="+mn-ea"/>
            </a:endParaRPr>
          </a:p>
          <a:p>
            <a:pPr marL="0" algn="l">
              <a:lnSpc>
                <a:spcPct val="150000"/>
              </a:lnSpc>
              <a:buNone/>
            </a:pPr>
            <a:endParaRPr lang="zh-CN" altLang="zh-CN" sz="2200" dirty="0" smtClean="0">
              <a:solidFill>
                <a:schemeClr val="tx1"/>
              </a:solidFill>
              <a:uFillTx/>
              <a:sym typeface="+mn-ea"/>
            </a:endParaRPr>
          </a:p>
        </p:txBody>
      </p:sp>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pic>
        <p:nvPicPr>
          <p:cNvPr id="14" name="图片 13" descr="1"/>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tretch>
            <a:fillRect/>
          </a:stretch>
        </p:blipFill>
        <p:spPr>
          <a:xfrm rot="17280000">
            <a:off x="4589304" y="2223453"/>
            <a:ext cx="2143125" cy="1607344"/>
          </a:xfrm>
          <a:prstGeom prst="rect">
            <a:avLst/>
          </a:prstGeom>
        </p:spPr>
      </p:pic>
      <p:pic>
        <p:nvPicPr>
          <p:cNvPr id="19" name="图片 18" descr="1"/>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tretch>
            <a:fillRect/>
          </a:stretch>
        </p:blipFill>
        <p:spPr>
          <a:xfrm>
            <a:off x="5386546" y="3029744"/>
            <a:ext cx="2143125" cy="1607344"/>
          </a:xfrm>
          <a:prstGeom prst="rect">
            <a:avLst/>
          </a:prstGeom>
        </p:spPr>
      </p:pic>
      <p:pic>
        <p:nvPicPr>
          <p:cNvPr id="13" name="图片 12" descr="1"/>
          <p:cNvPicPr>
            <a:picLocks noChangeAspect="1"/>
          </p:cNvPicPr>
          <p:nvPr>
            <p:custDataLst>
              <p:tags r:id="rId8"/>
            </p:custDataLst>
          </p:nvPr>
        </p:nvPicPr>
        <p:blipFill>
          <a:blip r:embed="rId9">
            <a:extLst>
              <a:ext uri="{96DAC541-7B7A-43D3-8B79-37D633B846F1}">
                <asvg:svgBlip xmlns:asvg="http://schemas.microsoft.com/office/drawing/2016/SVG/main" r:embed="rId10"/>
              </a:ext>
            </a:extLst>
          </a:blip>
          <a:stretch>
            <a:fillRect/>
          </a:stretch>
        </p:blipFill>
        <p:spPr>
          <a:xfrm rot="12960000">
            <a:off x="3583940" y="2797810"/>
            <a:ext cx="2143125" cy="1607344"/>
          </a:xfrm>
          <a:prstGeom prst="rect">
            <a:avLst/>
          </a:prstGeom>
        </p:spPr>
      </p:pic>
      <p:pic>
        <p:nvPicPr>
          <p:cNvPr id="11" name="图片 10" descr="1"/>
          <p:cNvPicPr>
            <a:picLocks noChangeAspect="1"/>
          </p:cNvPicPr>
          <p:nvPr>
            <p:custDataLst>
              <p:tags r:id="rId11"/>
            </p:custDataLst>
          </p:nvPr>
        </p:nvPicPr>
        <p:blipFill>
          <a:blip r:embed="rId12">
            <a:extLst>
              <a:ext uri="{96DAC541-7B7A-43D3-8B79-37D633B846F1}">
                <asvg:svgBlip xmlns:asvg="http://schemas.microsoft.com/office/drawing/2016/SVG/main" r:embed="rId13"/>
              </a:ext>
            </a:extLst>
          </a:blip>
          <a:stretch>
            <a:fillRect/>
          </a:stretch>
        </p:blipFill>
        <p:spPr>
          <a:xfrm rot="8640000">
            <a:off x="3778250" y="3866991"/>
            <a:ext cx="2143125" cy="1607344"/>
          </a:xfrm>
          <a:prstGeom prst="rect">
            <a:avLst/>
          </a:prstGeom>
        </p:spPr>
      </p:pic>
      <p:pic>
        <p:nvPicPr>
          <p:cNvPr id="9" name="图片 8" descr="1"/>
          <p:cNvPicPr>
            <a:picLocks noChangeAspect="1"/>
          </p:cNvPicPr>
          <p:nvPr>
            <p:custDataLst>
              <p:tags r:id="rId14"/>
            </p:custDataLst>
          </p:nvPr>
        </p:nvPicPr>
        <p:blipFill>
          <a:blip r:embed="rId15">
            <a:extLst>
              <a:ext uri="{96DAC541-7B7A-43D3-8B79-37D633B846F1}">
                <asvg:svgBlip xmlns:asvg="http://schemas.microsoft.com/office/drawing/2016/SVG/main" r:embed="rId16"/>
              </a:ext>
            </a:extLst>
          </a:blip>
          <a:stretch>
            <a:fillRect/>
          </a:stretch>
        </p:blipFill>
        <p:spPr>
          <a:xfrm rot="4320000">
            <a:off x="4900295" y="4004628"/>
            <a:ext cx="2143125" cy="1607344"/>
          </a:xfrm>
          <a:prstGeom prst="rect">
            <a:avLst/>
          </a:prstGeom>
        </p:spPr>
      </p:pic>
      <p:sp>
        <p:nvSpPr>
          <p:cNvPr id="22" name="文本框 21"/>
          <p:cNvSpPr txBox="1"/>
          <p:nvPr>
            <p:custDataLst>
              <p:tags r:id="rId17"/>
            </p:custDataLst>
          </p:nvPr>
        </p:nvSpPr>
        <p:spPr>
          <a:xfrm>
            <a:off x="6756400" y="1977390"/>
            <a:ext cx="2470150" cy="802005"/>
          </a:xfrm>
          <a:prstGeom prst="rect">
            <a:avLst/>
          </a:prstGeom>
          <a:noFill/>
        </p:spPr>
        <p:txBody>
          <a:bodyPr wrap="square" rtlCol="0" anchor="t">
            <a:noAutofit/>
          </a:bodyPr>
          <a:p>
            <a:pPr algn="ctr">
              <a:lnSpc>
                <a:spcPct val="120000"/>
              </a:lnSpc>
            </a:pPr>
            <a:r>
              <a:rPr lang="zh-CN" altLang="en-US" sz="1800" b="1">
                <a:solidFill>
                  <a:schemeClr val="tx1"/>
                </a:solidFill>
                <a:latin typeface="Arial" panose="020B0604020202020204" pitchFamily="34" charset="0"/>
                <a:ea typeface="微软雅黑" panose="020B0503020204020204" pitchFamily="34" charset="-122"/>
              </a:rPr>
              <a:t>用人单位的基本情况</a:t>
            </a:r>
            <a:endParaRPr lang="zh-CN" altLang="en-US" sz="1800" b="1">
              <a:solidFill>
                <a:schemeClr val="tx1"/>
              </a:solidFill>
              <a:latin typeface="Arial" panose="020B0604020202020204" pitchFamily="34" charset="0"/>
              <a:ea typeface="微软雅黑" panose="020B0503020204020204" pitchFamily="34" charset="-122"/>
            </a:endParaRPr>
          </a:p>
        </p:txBody>
      </p:sp>
      <p:sp>
        <p:nvSpPr>
          <p:cNvPr id="20" name="文本框 19"/>
          <p:cNvSpPr txBox="1"/>
          <p:nvPr>
            <p:custDataLst>
              <p:tags r:id="rId18"/>
            </p:custDataLst>
          </p:nvPr>
        </p:nvSpPr>
        <p:spPr>
          <a:xfrm>
            <a:off x="7614920" y="3312795"/>
            <a:ext cx="1905000" cy="1234440"/>
          </a:xfrm>
          <a:prstGeom prst="rect">
            <a:avLst/>
          </a:prstGeom>
          <a:noFill/>
        </p:spPr>
        <p:txBody>
          <a:bodyPr wrap="square" rtlCol="0" anchor="t">
            <a:noAutofit/>
          </a:bodyPr>
          <a:p>
            <a:pPr>
              <a:lnSpc>
                <a:spcPct val="120000"/>
              </a:lnSpc>
            </a:pPr>
            <a:r>
              <a:rPr lang="zh-CN" altLang="en-US" sz="1700" b="1">
                <a:solidFill>
                  <a:schemeClr val="tx1"/>
                </a:solidFill>
                <a:latin typeface="Arial" panose="020B0604020202020204" pitchFamily="34" charset="0"/>
                <a:ea typeface="微软雅黑" panose="020B0503020204020204" pitchFamily="34" charset="-122"/>
              </a:rPr>
              <a:t>工作场所职业病危害因素种类及其接触及其人员名单</a:t>
            </a:r>
            <a:endParaRPr lang="zh-CN" altLang="en-US" sz="1700" b="1">
              <a:solidFill>
                <a:schemeClr val="tx1"/>
              </a:solidFill>
              <a:latin typeface="Arial" panose="020B0604020202020204" pitchFamily="34" charset="0"/>
              <a:ea typeface="微软雅黑" panose="020B0503020204020204" pitchFamily="34" charset="-122"/>
            </a:endParaRPr>
          </a:p>
        </p:txBody>
      </p:sp>
      <p:sp>
        <p:nvSpPr>
          <p:cNvPr id="29" name="文本框 28"/>
          <p:cNvSpPr txBox="1"/>
          <p:nvPr>
            <p:custDataLst>
              <p:tags r:id="rId19"/>
            </p:custDataLst>
          </p:nvPr>
        </p:nvSpPr>
        <p:spPr>
          <a:xfrm>
            <a:off x="1536700" y="2395220"/>
            <a:ext cx="1727200" cy="995680"/>
          </a:xfrm>
          <a:prstGeom prst="rect">
            <a:avLst/>
          </a:prstGeom>
          <a:noFill/>
        </p:spPr>
        <p:txBody>
          <a:bodyPr wrap="square" rtlCol="0" anchor="t">
            <a:noAutofit/>
          </a:bodyPr>
          <a:p>
            <a:pPr algn="l">
              <a:lnSpc>
                <a:spcPct val="120000"/>
              </a:lnSpc>
            </a:pPr>
            <a:r>
              <a:rPr lang="zh-CN" altLang="en-US" sz="1700" b="1" dirty="0">
                <a:solidFill>
                  <a:schemeClr val="tx1"/>
                </a:solidFill>
                <a:latin typeface="Arial" panose="020B0604020202020204" pitchFamily="34" charset="0"/>
                <a:ea typeface="微软雅黑" panose="020B0503020204020204" pitchFamily="34" charset="-122"/>
              </a:rPr>
              <a:t>工作场所职业病</a:t>
            </a:r>
            <a:r>
              <a:rPr lang="zh-CN" altLang="en-US" sz="1700" b="1" dirty="0">
                <a:solidFill>
                  <a:schemeClr val="tx1"/>
                </a:solidFill>
                <a:ea typeface="微软雅黑" panose="020B0503020204020204" pitchFamily="34" charset="-122"/>
                <a:sym typeface="+mn-ea"/>
              </a:rPr>
              <a:t>危害因素定期检测等相关资料</a:t>
            </a:r>
            <a:endParaRPr lang="zh-CN" altLang="en-US" sz="1700" b="1" dirty="0">
              <a:solidFill>
                <a:schemeClr val="tx1"/>
              </a:solidFill>
              <a:latin typeface="Arial" panose="020B0604020202020204" pitchFamily="34" charset="0"/>
              <a:ea typeface="微软雅黑" panose="020B0503020204020204" pitchFamily="34" charset="-122"/>
              <a:sym typeface="+mn-ea"/>
            </a:endParaRPr>
          </a:p>
        </p:txBody>
      </p:sp>
      <p:sp>
        <p:nvSpPr>
          <p:cNvPr id="26" name="文本框 25"/>
          <p:cNvSpPr txBox="1"/>
          <p:nvPr>
            <p:custDataLst>
              <p:tags r:id="rId20"/>
            </p:custDataLst>
          </p:nvPr>
        </p:nvSpPr>
        <p:spPr>
          <a:xfrm>
            <a:off x="1675130" y="4881880"/>
            <a:ext cx="1450340" cy="297180"/>
          </a:xfrm>
          <a:prstGeom prst="rect">
            <a:avLst/>
          </a:prstGeom>
          <a:noFill/>
        </p:spPr>
        <p:txBody>
          <a:bodyPr wrap="square" rtlCol="0" anchor="t">
            <a:noAutofit/>
          </a:bodyPr>
          <a:p>
            <a:pPr algn="r">
              <a:lnSpc>
                <a:spcPct val="120000"/>
              </a:lnSpc>
            </a:pPr>
            <a:r>
              <a:rPr lang="zh-CN" altLang="en-US" sz="1800" b="1" dirty="0">
                <a:solidFill>
                  <a:schemeClr val="tx1"/>
                </a:solidFill>
                <a:latin typeface="Arial" panose="020B0604020202020204" pitchFamily="34" charset="0"/>
                <a:ea typeface="微软雅黑" panose="020B0503020204020204" pitchFamily="34" charset="-122"/>
              </a:rPr>
              <a:t>接触时间</a:t>
            </a:r>
            <a:endParaRPr lang="zh-CN" altLang="en-US" sz="1800" b="1" dirty="0">
              <a:solidFill>
                <a:schemeClr val="tx1"/>
              </a:solidFill>
              <a:latin typeface="Arial" panose="020B0604020202020204" pitchFamily="34" charset="0"/>
              <a:ea typeface="微软雅黑" panose="020B0503020204020204" pitchFamily="34" charset="-122"/>
            </a:endParaRPr>
          </a:p>
        </p:txBody>
      </p:sp>
      <p:sp>
        <p:nvSpPr>
          <p:cNvPr id="24" name="文本框 23"/>
          <p:cNvSpPr txBox="1"/>
          <p:nvPr>
            <p:custDataLst>
              <p:tags r:id="rId21"/>
            </p:custDataLst>
          </p:nvPr>
        </p:nvSpPr>
        <p:spPr>
          <a:xfrm>
            <a:off x="6756400" y="5375751"/>
            <a:ext cx="1905000" cy="297101"/>
          </a:xfrm>
          <a:prstGeom prst="rect">
            <a:avLst/>
          </a:prstGeom>
          <a:noFill/>
        </p:spPr>
        <p:txBody>
          <a:bodyPr wrap="square" rtlCol="0" anchor="t">
            <a:noAutofit/>
          </a:bodyPr>
          <a:p>
            <a:pPr algn="l">
              <a:lnSpc>
                <a:spcPct val="120000"/>
              </a:lnSpc>
            </a:pPr>
            <a:r>
              <a:rPr lang="zh-CN" altLang="en-US" sz="1800" b="1">
                <a:solidFill>
                  <a:schemeClr val="tx1"/>
                </a:solidFill>
                <a:latin typeface="Arial" panose="020B0604020202020204" pitchFamily="34" charset="0"/>
                <a:ea typeface="微软雅黑" panose="020B0503020204020204" pitchFamily="34" charset="-122"/>
              </a:rPr>
              <a:t>岗位（或工种）</a:t>
            </a:r>
            <a:endParaRPr lang="zh-CN" altLang="en-US" sz="1800" b="1">
              <a:solidFill>
                <a:schemeClr val="tx1"/>
              </a:solidFill>
              <a:latin typeface="Arial" panose="020B0604020202020204" pitchFamily="34" charset="0"/>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1614805" y="1120140"/>
            <a:ext cx="8517890" cy="4351655"/>
          </a:xfrm>
        </p:spPr>
        <p:txBody>
          <a:bodyPr/>
          <a:p>
            <a:pPr marL="0" algn="l">
              <a:lnSpc>
                <a:spcPct val="150000"/>
              </a:lnSpc>
              <a:buNone/>
            </a:pPr>
            <a:r>
              <a:rPr lang="zh-CN" altLang="zh-CN" sz="2200" b="1" dirty="0" smtClean="0">
                <a:solidFill>
                  <a:srgbClr val="FF0000"/>
                </a:solidFill>
                <a:latin typeface="+mj-lt"/>
                <a:ea typeface="+mj-ea"/>
                <a:cs typeface="+mj-cs"/>
                <a:sym typeface="+mn-ea"/>
              </a:rPr>
              <a:t>3、哪些人需作职业健康检查？</a:t>
            </a:r>
            <a:endParaRPr lang="zh-CN" altLang="zh-CN" sz="2200" b="1" dirty="0" smtClean="0">
              <a:solidFill>
                <a:srgbClr val="FF0000"/>
              </a:solidFill>
              <a:latin typeface="+mj-lt"/>
              <a:ea typeface="+mj-ea"/>
              <a:cs typeface="+mj-cs"/>
              <a:sym typeface="+mn-ea"/>
            </a:endParaRPr>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在《职业健康监护技术规范（</a:t>
            </a:r>
            <a:r>
              <a:rPr lang="en-US" altLang="zh-CN" sz="2200" dirty="0" smtClean="0">
                <a:sym typeface="+mn-ea"/>
              </a:rPr>
              <a:t>GBZ188</a:t>
            </a:r>
            <a:r>
              <a:rPr lang="zh-CN" altLang="zh-CN" sz="2200" dirty="0" smtClean="0">
                <a:sym typeface="+mn-ea"/>
              </a:rPr>
              <a:t>）与《放射工作人员职业健康监护技术规范》（</a:t>
            </a:r>
            <a:r>
              <a:rPr lang="en-US" altLang="zh-CN" sz="2200" dirty="0" smtClean="0">
                <a:sym typeface="+mn-ea"/>
              </a:rPr>
              <a:t>GBZ235</a:t>
            </a:r>
            <a:r>
              <a:rPr lang="zh-CN" altLang="zh-CN" sz="2200" dirty="0" smtClean="0">
                <a:sym typeface="+mn-ea"/>
              </a:rPr>
              <a:t>）标准中，职业病危害因素是指在职业活动中产生和（或）存在的、可能对职业人群健康、安全和作业能力造成不良影响的因素或条件，包括化学、物理、生物等因素。</a:t>
            </a:r>
            <a:endParaRPr lang="en-US" altLang="zh-CN" sz="2200" dirty="0" smtClean="0"/>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标准中将在岗期间定期职业健康检查分为强制性和推荐性两种，除在各种职业病危害因素相应的项目标明为推荐性健康检查外，其余均为强制性。</a:t>
            </a:r>
            <a:endParaRPr lang="zh-CN" altLang="zh-CN" sz="2200" dirty="0" smtClean="0"/>
          </a:p>
          <a:p>
            <a:pPr marL="0" indent="0">
              <a:buNone/>
            </a:pPr>
            <a:endParaRPr lang="zh-CN" altLang="en-US" sz="2200" dirty="0"/>
          </a:p>
          <a:p>
            <a:pPr marL="0" algn="l">
              <a:lnSpc>
                <a:spcPct val="150000"/>
              </a:lnSpc>
              <a:buNone/>
            </a:pPr>
            <a:endParaRPr lang="zh-CN" altLang="zh-CN" sz="22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1077595" y="1926590"/>
            <a:ext cx="10204450" cy="4351655"/>
          </a:xfrm>
        </p:spPr>
        <p:txBody>
          <a:bodyPr/>
          <a:p>
            <a:pPr marL="0" indent="0">
              <a:lnSpc>
                <a:spcPct val="150000"/>
              </a:lnSpc>
              <a:buNone/>
            </a:pPr>
            <a:r>
              <a:rPr lang="zh-CN" altLang="en-US" sz="2200" b="1">
                <a:solidFill>
                  <a:srgbClr val="FF0000"/>
                </a:solidFill>
                <a:latin typeface="+mj-lt"/>
                <a:ea typeface="+mj-ea"/>
                <a:cs typeface="+mj-cs"/>
                <a:sym typeface="+mn-ea"/>
              </a:rPr>
              <a:t>1、职业健康检查时间如何安排？</a:t>
            </a:r>
            <a:endParaRPr lang="zh-CN" altLang="en-US" sz="2200" b="1">
              <a:solidFill>
                <a:srgbClr val="FF0000"/>
              </a:solidFill>
              <a:latin typeface="+mj-lt"/>
              <a:ea typeface="+mj-ea"/>
              <a:cs typeface="+mj-cs"/>
              <a:sym typeface="+mn-ea"/>
            </a:endParaRPr>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用人单位在每次体检之前，特别是大批集体体检之前，应与体检机构沟通协调，以确定合理的体检时间。</a:t>
            </a:r>
            <a:endParaRPr lang="zh-CN" altLang="zh-CN" sz="2200" dirty="0" smtClean="0">
              <a:sym typeface="+mn-ea"/>
            </a:endParaRPr>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一是企业合理安排工作，不影响正常生产活动；</a:t>
            </a:r>
            <a:endParaRPr lang="en-US" altLang="zh-CN" sz="2200" dirty="0" smtClean="0"/>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二是保证体检能真实反映员工身体健康状况，在有些体检项目体检之前，必须让员工离开接触有害因素的岗位足够时间，方可进行体检，事先确定体检时间也便于使企业合理调度人员。</a:t>
            </a:r>
            <a:endParaRPr lang="zh-CN" altLang="en-US" sz="2200"/>
          </a:p>
          <a:p>
            <a:pPr marL="0" algn="l">
              <a:lnSpc>
                <a:spcPct val="150000"/>
              </a:lnSpc>
              <a:buNone/>
            </a:pPr>
            <a:r>
              <a:rPr lang="zh-CN" altLang="zh-CN" sz="2200" dirty="0" smtClean="0">
                <a:sym typeface="+mn-ea"/>
              </a:rPr>
              <a:t>余均为强制性。</a:t>
            </a:r>
            <a:endParaRPr lang="zh-CN" altLang="zh-CN" sz="2200" dirty="0" smtClean="0"/>
          </a:p>
          <a:p>
            <a:pPr marL="0" indent="0">
              <a:buNone/>
            </a:pPr>
            <a:endParaRPr lang="zh-CN" altLang="en-US" sz="2200" dirty="0"/>
          </a:p>
          <a:p>
            <a:pPr marL="0" algn="l">
              <a:lnSpc>
                <a:spcPct val="150000"/>
              </a:lnSpc>
              <a:buNone/>
            </a:pPr>
            <a:endParaRPr lang="zh-CN" altLang="zh-CN" sz="22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标题 1"/>
          <p:cNvSpPr>
            <a:spLocks noGrp="1"/>
          </p:cNvSpPr>
          <p:nvPr>
            <p:ph type="title"/>
          </p:nvPr>
        </p:nvSpPr>
        <p:spPr>
          <a:xfrm>
            <a:off x="1077595" y="1237615"/>
            <a:ext cx="8001000" cy="688975"/>
          </a:xfrm>
        </p:spPr>
        <p:txBody>
          <a:bodyPr/>
          <a:p>
            <a:pPr algn="l">
              <a:buSzTx/>
            </a:pPr>
            <a:r>
              <a:rPr lang="zh-CN" altLang="en-US" sz="2800" b="1">
                <a:solidFill>
                  <a:srgbClr val="FF0000"/>
                </a:solidFill>
                <a:sym typeface="+mn-ea"/>
              </a:rPr>
              <a:t>职业健康检查的组织与结果处理</a:t>
            </a:r>
            <a:endParaRPr lang="zh-CN" altLang="en-US" sz="2800" b="1">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574675" y="1363345"/>
            <a:ext cx="6243955" cy="4351655"/>
          </a:xfrm>
        </p:spPr>
        <p:txBody>
          <a:bodyPr/>
          <a:p>
            <a:pPr marL="0" indent="0">
              <a:lnSpc>
                <a:spcPct val="150000"/>
              </a:lnSpc>
              <a:buNone/>
            </a:pPr>
            <a:r>
              <a:rPr lang="en-US" altLang="zh-CN" sz="2200" b="1">
                <a:solidFill>
                  <a:srgbClr val="FF0000"/>
                </a:solidFill>
                <a:latin typeface="+mj-lt"/>
                <a:ea typeface="+mj-ea"/>
                <a:cs typeface="+mj-cs"/>
                <a:sym typeface="+mn-ea"/>
              </a:rPr>
              <a:t>2</a:t>
            </a:r>
            <a:r>
              <a:rPr lang="zh-CN" altLang="en-US" sz="2200" b="1">
                <a:solidFill>
                  <a:srgbClr val="FF0000"/>
                </a:solidFill>
                <a:latin typeface="+mj-lt"/>
                <a:ea typeface="+mj-ea"/>
                <a:cs typeface="+mj-cs"/>
                <a:sym typeface="+mn-ea"/>
              </a:rPr>
              <a:t>、</a:t>
            </a:r>
            <a:r>
              <a:rPr lang="zh-CN" altLang="zh-CN" sz="2200" b="1" dirty="0" smtClean="0">
                <a:solidFill>
                  <a:srgbClr val="FF0000"/>
                </a:solidFill>
                <a:sym typeface="+mn-ea"/>
              </a:rPr>
              <a:t>职业健康检查应注意什么？</a:t>
            </a:r>
            <a:endParaRPr lang="zh-CN" altLang="zh-CN" sz="2200" b="1" dirty="0" smtClean="0">
              <a:solidFill>
                <a:srgbClr val="FF0000"/>
              </a:solidFill>
              <a:sym typeface="+mn-ea"/>
            </a:endParaRPr>
          </a:p>
          <a:p>
            <a:pPr marL="0" indent="558800">
              <a:lnSpc>
                <a:spcPct val="150000"/>
              </a:lnSpc>
              <a:buNone/>
              <a:extLst>
                <a:ext uri="{35155182-B16C-46BC-9424-99874614C6A1}">
                  <wpsdc:indentchars xmlns:wpsdc="http://www.wps.cn/officeDocument/2017/drawingmlCustomData" val="200" checksum="1956455923"/>
                </a:ext>
              </a:extLst>
            </a:pPr>
            <a:r>
              <a:rPr lang="zh-CN" altLang="zh-CN" sz="2200" dirty="0" smtClean="0">
                <a:sym typeface="+mn-ea"/>
              </a:rPr>
              <a:t>体检前</a:t>
            </a:r>
            <a:r>
              <a:rPr lang="en-US" altLang="zh-CN" sz="2200" dirty="0" smtClean="0">
                <a:sym typeface="+mn-ea"/>
              </a:rPr>
              <a:t>1</a:t>
            </a:r>
            <a:r>
              <a:rPr lang="zh-CN" altLang="zh-CN" sz="2200" dirty="0" smtClean="0">
                <a:sym typeface="+mn-ea"/>
              </a:rPr>
              <a:t>～</a:t>
            </a:r>
            <a:r>
              <a:rPr lang="en-US" altLang="zh-CN" sz="2200" dirty="0" smtClean="0">
                <a:sym typeface="+mn-ea"/>
              </a:rPr>
              <a:t>2</a:t>
            </a:r>
            <a:r>
              <a:rPr lang="zh-CN" altLang="zh-CN" sz="2200" dirty="0" smtClean="0">
                <a:sym typeface="+mn-ea"/>
              </a:rPr>
              <a:t>天，一定要将“体检注意事项”清晰地传达给体检员工并确保体检人员知晓。体检过程中需要重点防止弄虚作假，这需要企业与体检机构共同把关。企业可指定专门部门或人员全程监控体检过程、逐一核对；体检机构可采取摄像、核对身份证、逐层核对等方式把关，发现异常情况，立即终止体检并及时通知企业。</a:t>
            </a:r>
            <a:endParaRPr lang="zh-CN" altLang="en-US" sz="2200" dirty="0"/>
          </a:p>
          <a:p>
            <a:pPr marL="0" algn="l">
              <a:lnSpc>
                <a:spcPct val="150000"/>
              </a:lnSpc>
              <a:buNone/>
            </a:pPr>
            <a:endParaRPr lang="zh-CN" altLang="zh-CN" sz="2200" dirty="0" smtClean="0">
              <a:solidFill>
                <a:schemeClr val="tx1"/>
              </a:solidFill>
              <a:uFillTx/>
              <a:sym typeface="+mn-ea"/>
            </a:endParaRPr>
          </a:p>
        </p:txBody>
      </p:sp>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3"/>
          <a:stretch>
            <a:fillRect/>
          </a:stretch>
        </p:blipFill>
        <p:spPr>
          <a:xfrm>
            <a:off x="7299960" y="1626870"/>
            <a:ext cx="4331335" cy="33242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464820" y="1120140"/>
            <a:ext cx="11035030" cy="5110480"/>
          </a:xfrm>
        </p:spPr>
        <p:txBody>
          <a:bodyPr/>
          <a:p>
            <a:pPr marL="0" indent="0">
              <a:lnSpc>
                <a:spcPct val="150000"/>
              </a:lnSpc>
              <a:buNone/>
            </a:pPr>
            <a:r>
              <a:rPr lang="en-US" altLang="zh-CN" sz="2200" b="1">
                <a:solidFill>
                  <a:srgbClr val="FF0000"/>
                </a:solidFill>
                <a:latin typeface="+mj-lt"/>
                <a:ea typeface="+mj-ea"/>
                <a:cs typeface="+mj-cs"/>
                <a:sym typeface="+mn-ea"/>
              </a:rPr>
              <a:t>3</a:t>
            </a:r>
            <a:r>
              <a:rPr lang="zh-CN" altLang="en-US" sz="2200" b="1">
                <a:solidFill>
                  <a:srgbClr val="FF0000"/>
                </a:solidFill>
                <a:latin typeface="+mj-lt"/>
                <a:ea typeface="+mj-ea"/>
                <a:cs typeface="+mj-cs"/>
                <a:sym typeface="+mn-ea"/>
              </a:rPr>
              <a:t>、</a:t>
            </a:r>
            <a:r>
              <a:rPr lang="zh-CN" altLang="zh-CN" sz="2200" b="1" dirty="0" smtClean="0">
                <a:solidFill>
                  <a:srgbClr val="FF0000"/>
                </a:solidFill>
                <a:sym typeface="+mn-ea"/>
              </a:rPr>
              <a:t>职业健康检查结果如何处理？</a:t>
            </a:r>
            <a:endParaRPr lang="zh-CN" altLang="zh-CN" sz="2200" b="1" dirty="0" smtClean="0">
              <a:solidFill>
                <a:srgbClr val="FF0000"/>
              </a:solidFill>
              <a:sym typeface="+mn-ea"/>
            </a:endParaRPr>
          </a:p>
          <a:p>
            <a:pPr marL="0" indent="508000">
              <a:lnSpc>
                <a:spcPct val="150000"/>
              </a:lnSpc>
              <a:buNone/>
              <a:extLst>
                <a:ext uri="{35155182-B16C-46BC-9424-99874614C6A1}">
                  <wpsdc:indentchars xmlns:wpsdc="http://www.wps.cn/officeDocument/2017/drawingmlCustomData" val="200" checksum="282533468"/>
                </a:ext>
              </a:extLst>
            </a:pPr>
            <a:r>
              <a:rPr lang="zh-CN" altLang="zh-CN" sz="2000" dirty="0" smtClean="0">
                <a:sym typeface="+mn-ea"/>
              </a:rPr>
              <a:t>用人单位职业卫生人员要及时向体检机构了解员工职业健康检查结果，为检查结果的正确分析作好准备。</a:t>
            </a:r>
            <a:endParaRPr lang="en-US" altLang="zh-CN" sz="2000" dirty="0" smtClean="0"/>
          </a:p>
          <a:p>
            <a:pPr marL="0" indent="508000">
              <a:lnSpc>
                <a:spcPct val="150000"/>
              </a:lnSpc>
              <a:buNone/>
              <a:extLst>
                <a:ext uri="{35155182-B16C-46BC-9424-99874614C6A1}">
                  <wpsdc:indentchars xmlns:wpsdc="http://www.wps.cn/officeDocument/2017/drawingmlCustomData" val="200" checksum="282533468"/>
                </a:ext>
              </a:extLst>
            </a:pPr>
            <a:r>
              <a:rPr lang="zh-CN" altLang="zh-CN" sz="2000" dirty="0" smtClean="0">
                <a:sym typeface="+mn-ea"/>
              </a:rPr>
              <a:t>检查结果分析包括如下几个方面：</a:t>
            </a:r>
            <a:endParaRPr lang="en-US" altLang="zh-CN" sz="2000" dirty="0" smtClean="0"/>
          </a:p>
          <a:p>
            <a:pPr marL="0" indent="508000">
              <a:lnSpc>
                <a:spcPct val="150000"/>
              </a:lnSpc>
              <a:buNone/>
              <a:extLst>
                <a:ext uri="{35155182-B16C-46BC-9424-99874614C6A1}">
                  <wpsdc:indentchars xmlns:wpsdc="http://www.wps.cn/officeDocument/2017/drawingmlCustomData" val="200" checksum="282533468"/>
                </a:ext>
              </a:extLst>
            </a:pPr>
            <a:r>
              <a:rPr lang="zh-CN" altLang="zh-CN" sz="2000" dirty="0" smtClean="0">
                <a:sym typeface="+mn-ea"/>
              </a:rPr>
              <a:t>（</a:t>
            </a:r>
            <a:r>
              <a:rPr lang="en-US" altLang="zh-CN" sz="2000" dirty="0" smtClean="0">
                <a:sym typeface="+mn-ea"/>
              </a:rPr>
              <a:t>1</a:t>
            </a:r>
            <a:r>
              <a:rPr lang="zh-CN" altLang="zh-CN" sz="2000" dirty="0" smtClean="0">
                <a:sym typeface="+mn-ea"/>
              </a:rPr>
              <a:t>）员工身体是否正常，产生异常的原因是什么？是否与工作因素有关</a:t>
            </a:r>
            <a:r>
              <a:rPr lang="en-US" altLang="zh-CN" sz="2000" dirty="0" smtClean="0">
                <a:sym typeface="+mn-ea"/>
              </a:rPr>
              <a:t>?</a:t>
            </a:r>
            <a:endParaRPr lang="en-US" altLang="zh-CN" sz="2000" dirty="0" smtClean="0"/>
          </a:p>
          <a:p>
            <a:pPr marL="0" indent="508000">
              <a:lnSpc>
                <a:spcPct val="150000"/>
              </a:lnSpc>
              <a:buNone/>
              <a:extLst>
                <a:ext uri="{35155182-B16C-46BC-9424-99874614C6A1}">
                  <wpsdc:indentchars xmlns:wpsdc="http://www.wps.cn/officeDocument/2017/drawingmlCustomData" val="200" checksum="282533468"/>
                </a:ext>
              </a:extLst>
            </a:pPr>
            <a:r>
              <a:rPr lang="zh-CN" altLang="zh-CN" sz="2000" dirty="0" smtClean="0">
                <a:sym typeface="+mn-ea"/>
              </a:rPr>
              <a:t>（</a:t>
            </a:r>
            <a:r>
              <a:rPr lang="en-US" altLang="zh-CN" sz="2000" dirty="0" smtClean="0">
                <a:sym typeface="+mn-ea"/>
              </a:rPr>
              <a:t>2</a:t>
            </a:r>
            <a:r>
              <a:rPr lang="zh-CN" altLang="zh-CN" sz="2000" dirty="0" smtClean="0">
                <a:sym typeface="+mn-ea"/>
              </a:rPr>
              <a:t>）本次体检结果与既往体检结果有何不同，产生不同的原因是什么，是否与工作因素有关？</a:t>
            </a:r>
            <a:endParaRPr lang="zh-CN" altLang="zh-CN" sz="2000" dirty="0" smtClean="0">
              <a:sym typeface="+mn-ea"/>
            </a:endParaRPr>
          </a:p>
          <a:p>
            <a:pPr marL="0" indent="457200">
              <a:lnSpc>
                <a:spcPct val="125000"/>
              </a:lnSpc>
              <a:buNone/>
              <a:extLst>
                <a:ext uri="{35155182-B16C-46BC-9424-99874614C6A1}">
                  <wpsdc:indentchars xmlns:wpsdc="http://www.wps.cn/officeDocument/2017/drawingmlCustomData" val="200" checksum="59296752"/>
                </a:ext>
              </a:extLst>
            </a:pPr>
            <a:r>
              <a:rPr lang="zh-CN" altLang="zh-CN" sz="1800" dirty="0" smtClean="0">
                <a:sym typeface="+mn-ea"/>
              </a:rPr>
              <a:t>检查结果的分析是一件非常严肃且严谨的工作，其正确与否不仅关系到员工的正当权益能否得到保障，也关系到企业应承担怎样的法律责任。因此，体检结果分析人员除要具备一定的医学专业知识外，还要有较强的政策把握能力。经过分析后，要将检查结果书面通报给员工。此时，企业职业卫生人员应告知员工体检分析的真实情况，并认真细致地解答员工的询问。</a:t>
            </a:r>
            <a:endParaRPr lang="zh-CN" altLang="zh-CN" sz="1800" dirty="0" smtClean="0">
              <a:sym typeface="+mn-ea"/>
            </a:endParaRPr>
          </a:p>
          <a:p>
            <a:pPr marL="0" algn="l">
              <a:lnSpc>
                <a:spcPct val="150000"/>
              </a:lnSpc>
              <a:buNone/>
            </a:pPr>
            <a:endParaRPr lang="zh-CN" altLang="zh-CN" sz="1800" dirty="0" smtClean="0">
              <a:solidFill>
                <a:schemeClr val="tx1"/>
              </a:solidFill>
              <a:uFillTx/>
              <a:sym typeface="+mn-ea"/>
            </a:endParaRPr>
          </a:p>
        </p:txBody>
      </p:sp>
      <p:sp>
        <p:nvSpPr>
          <p:cNvPr id="15" name="矩形 46"/>
          <p:cNvSpPr/>
          <p:nvPr/>
        </p:nvSpPr>
        <p:spPr>
          <a:xfrm>
            <a:off x="1312863" y="319088"/>
            <a:ext cx="50628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3</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）职业健康检查的几个问题</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29292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4</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）职业病诊断</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850265" y="1253490"/>
            <a:ext cx="5723255" cy="4351655"/>
          </a:xfrm>
        </p:spPr>
        <p:txBody>
          <a:bodyPr/>
          <a:p>
            <a:pPr>
              <a:lnSpc>
                <a:spcPct val="130000"/>
              </a:lnSpc>
              <a:buFont typeface="Wingdings" panose="05000000000000000000" charset="0"/>
              <a:buChar char="Ø"/>
            </a:pPr>
            <a:r>
              <a:rPr lang="zh-CN" altLang="en-US" b="1" dirty="0" smtClean="0">
                <a:solidFill>
                  <a:srgbClr val="FF0000"/>
                </a:solidFill>
                <a:latin typeface="宋体" panose="02010600030101010101" pitchFamily="2" charset="-122"/>
                <a:sym typeface="+mn-ea"/>
              </a:rPr>
              <a:t>职业病：</a:t>
            </a:r>
            <a:r>
              <a:rPr lang="zh-CN" altLang="en-US" b="1" dirty="0" smtClean="0">
                <a:solidFill>
                  <a:srgbClr val="FF0000"/>
                </a:solidFill>
                <a:latin typeface="宋体" panose="02010600030101010101" pitchFamily="2" charset="-122"/>
                <a:sym typeface="+mn-ea"/>
              </a:rPr>
              <a:t>是</a:t>
            </a:r>
            <a:r>
              <a:rPr lang="zh-CN" altLang="en-US" b="1" dirty="0">
                <a:solidFill>
                  <a:srgbClr val="FF0000"/>
                </a:solidFill>
                <a:latin typeface="宋体" panose="02010600030101010101" pitchFamily="2" charset="-122"/>
                <a:sym typeface="+mn-ea"/>
              </a:rPr>
              <a:t>指企业、事业单位和个体经济组织等用人单位的劳动</a:t>
            </a:r>
            <a:r>
              <a:rPr lang="zh-CN" altLang="en-US" b="1" dirty="0" smtClean="0">
                <a:solidFill>
                  <a:srgbClr val="FF0000"/>
                </a:solidFill>
                <a:latin typeface="宋体" panose="02010600030101010101" pitchFamily="2" charset="-122"/>
                <a:sym typeface="+mn-ea"/>
              </a:rPr>
              <a:t>者在</a:t>
            </a:r>
            <a:r>
              <a:rPr lang="zh-CN" altLang="en-US" b="1" dirty="0">
                <a:solidFill>
                  <a:srgbClr val="FF0000"/>
                </a:solidFill>
                <a:latin typeface="宋体" panose="02010600030101010101" pitchFamily="2" charset="-122"/>
                <a:sym typeface="+mn-ea"/>
              </a:rPr>
              <a:t>职业活动中，因接触粉尘、放射性物质和其他有毒、</a:t>
            </a:r>
            <a:r>
              <a:rPr lang="zh-CN" altLang="en-US" b="1" dirty="0" smtClean="0">
                <a:solidFill>
                  <a:srgbClr val="FF0000"/>
                </a:solidFill>
                <a:latin typeface="宋体" panose="02010600030101010101" pitchFamily="2" charset="-122"/>
                <a:sym typeface="+mn-ea"/>
              </a:rPr>
              <a:t>有害</a:t>
            </a:r>
            <a:r>
              <a:rPr lang="zh-CN" altLang="en-US" b="1" dirty="0">
                <a:solidFill>
                  <a:srgbClr val="FF0000"/>
                </a:solidFill>
                <a:latin typeface="宋体" panose="02010600030101010101" pitchFamily="2" charset="-122"/>
                <a:sym typeface="+mn-ea"/>
              </a:rPr>
              <a:t>因素而引起的疾病。</a:t>
            </a:r>
            <a:endParaRPr lang="zh-CN" altLang="en-US" b="1" dirty="0">
              <a:solidFill>
                <a:srgbClr val="FF0000"/>
              </a:solidFill>
              <a:latin typeface="宋体" panose="02010600030101010101" pitchFamily="2" charset="-122"/>
              <a:sym typeface="+mn-ea"/>
            </a:endParaRPr>
          </a:p>
          <a:p>
            <a:pPr>
              <a:buFont typeface="Wingdings" panose="05000000000000000000" charset="0"/>
              <a:buChar char="Ø"/>
            </a:pPr>
            <a:r>
              <a:rPr lang="zh-CN" altLang="zh-CN" b="1" dirty="0" smtClean="0">
                <a:sym typeface="+mn-ea"/>
              </a:rPr>
              <a:t>职业病的分类和目录由国务院卫生行政部门会同国务院劳动保障行政部门制定、调整并公布。</a:t>
            </a:r>
            <a:endParaRPr lang="zh-CN" altLang="en-US"/>
          </a:p>
        </p:txBody>
      </p:sp>
      <p:pic>
        <p:nvPicPr>
          <p:cNvPr id="3" name="图片 2"/>
          <p:cNvPicPr>
            <a:picLocks noChangeAspect="1"/>
          </p:cNvPicPr>
          <p:nvPr/>
        </p:nvPicPr>
        <p:blipFill>
          <a:blip r:embed="rId3"/>
          <a:stretch>
            <a:fillRect/>
          </a:stretch>
        </p:blipFill>
        <p:spPr>
          <a:xfrm>
            <a:off x="7207250" y="2039620"/>
            <a:ext cx="4286250" cy="29241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635" y="6186170"/>
            <a:ext cx="12215495" cy="671830"/>
          </a:xfrm>
          <a:prstGeom prst="rect">
            <a:avLst/>
          </a:prstGeom>
          <a:noFill/>
          <a:ln w="9525">
            <a:noFill/>
          </a:ln>
        </p:spPr>
      </p:pic>
      <p:sp>
        <p:nvSpPr>
          <p:cNvPr id="15" name="矩形 46"/>
          <p:cNvSpPr/>
          <p:nvPr/>
        </p:nvSpPr>
        <p:spPr>
          <a:xfrm>
            <a:off x="1312863" y="319088"/>
            <a:ext cx="29292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4</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）职业病诊断</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850265" y="1253490"/>
            <a:ext cx="10515600" cy="4351338"/>
          </a:xfrm>
        </p:spPr>
        <p:txBody>
          <a:bodyPr/>
          <a:p>
            <a:r>
              <a:rPr lang="zh-CN" altLang="zh-CN" dirty="0" smtClean="0">
                <a:sym typeface="+mn-ea"/>
              </a:rPr>
              <a:t>职业病构成</a:t>
            </a:r>
            <a:r>
              <a:rPr lang="zh-CN" altLang="en-US" dirty="0" smtClean="0">
                <a:sym typeface="+mn-ea"/>
              </a:rPr>
              <a:t>要</a:t>
            </a:r>
            <a:r>
              <a:rPr lang="zh-CN" altLang="zh-CN" dirty="0" smtClean="0">
                <a:sym typeface="+mn-ea"/>
              </a:rPr>
              <a:t>件</a:t>
            </a:r>
            <a:endParaRPr lang="zh-CN" altLang="zh-CN" dirty="0" smtClean="0">
              <a:sym typeface="+mn-ea"/>
            </a:endParaRPr>
          </a:p>
          <a:p>
            <a:pPr marL="0" indent="609600">
              <a:buNone/>
            </a:pPr>
            <a:r>
              <a:rPr lang="zh-CN" altLang="zh-CN" dirty="0" smtClean="0">
                <a:sym typeface="+mn-ea"/>
              </a:rPr>
              <a:t>《中华人民共和国职业病防治法》规定的职业病，必须具备以下四个</a:t>
            </a:r>
            <a:r>
              <a:rPr lang="zh-CN" altLang="en-US" dirty="0" smtClean="0">
                <a:sym typeface="+mn-ea"/>
              </a:rPr>
              <a:t>要</a:t>
            </a:r>
            <a:r>
              <a:rPr lang="zh-CN" altLang="zh-CN" dirty="0" smtClean="0">
                <a:sym typeface="+mn-ea"/>
              </a:rPr>
              <a:t>件</a:t>
            </a:r>
            <a:r>
              <a:rPr lang="en-US" altLang="zh-CN" dirty="0" smtClean="0">
                <a:sym typeface="+mn-ea"/>
              </a:rPr>
              <a:t>,</a:t>
            </a:r>
            <a:r>
              <a:rPr lang="zh-CN" altLang="zh-CN" dirty="0" smtClean="0">
                <a:sym typeface="+mn-ea"/>
              </a:rPr>
              <a:t>四个</a:t>
            </a:r>
            <a:r>
              <a:rPr lang="zh-CN" altLang="en-US" dirty="0" smtClean="0">
                <a:sym typeface="+mn-ea"/>
              </a:rPr>
              <a:t>要</a:t>
            </a:r>
            <a:r>
              <a:rPr lang="zh-CN" altLang="zh-CN" dirty="0" smtClean="0">
                <a:sym typeface="+mn-ea"/>
              </a:rPr>
              <a:t>件缺一不可：</a:t>
            </a:r>
            <a:endParaRPr lang="zh-CN" altLang="zh-CN" dirty="0" smtClean="0"/>
          </a:p>
          <a:p>
            <a:pPr marL="0" indent="0">
              <a:buNone/>
            </a:pPr>
            <a:endParaRPr lang="zh-CN" altLang="en-US"/>
          </a:p>
        </p:txBody>
      </p:sp>
      <p:sp>
        <p:nvSpPr>
          <p:cNvPr id="31" name="任意多边形 30"/>
          <p:cNvSpPr/>
          <p:nvPr>
            <p:custDataLst>
              <p:tags r:id="rId3"/>
            </p:custDataLst>
          </p:nvPr>
        </p:nvSpPr>
        <p:spPr>
          <a:xfrm>
            <a:off x="1175576" y="3970890"/>
            <a:ext cx="2555394" cy="2072149"/>
          </a:xfrm>
          <a:custGeom>
            <a:avLst/>
            <a:gdLst>
              <a:gd name="connsiteX0" fmla="*/ 2197509 w 3598606"/>
              <a:gd name="connsiteY0" fmla="*/ 0 h 2772696"/>
              <a:gd name="connsiteX1" fmla="*/ 3598606 w 3598606"/>
              <a:gd name="connsiteY1" fmla="*/ 1386348 h 2772696"/>
              <a:gd name="connsiteX2" fmla="*/ 2197509 w 3598606"/>
              <a:gd name="connsiteY2" fmla="*/ 2772696 h 2772696"/>
              <a:gd name="connsiteX3" fmla="*/ 1206784 w 3598606"/>
              <a:gd name="connsiteY3" fmla="*/ 2366644 h 2772696"/>
              <a:gd name="connsiteX4" fmla="*/ 1182168 w 3598606"/>
              <a:gd name="connsiteY4" fmla="*/ 2339845 h 2772696"/>
              <a:gd name="connsiteX5" fmla="*/ 1179866 w 3598606"/>
              <a:gd name="connsiteY5" fmla="*/ 2340077 h 2772696"/>
              <a:gd name="connsiteX6" fmla="*/ 235979 w 3598606"/>
              <a:gd name="connsiteY6" fmla="*/ 2340077 h 2772696"/>
              <a:gd name="connsiteX7" fmla="*/ 0 w 3598606"/>
              <a:gd name="connsiteY7" fmla="*/ 2104098 h 2772696"/>
              <a:gd name="connsiteX8" fmla="*/ 0 w 3598606"/>
              <a:gd name="connsiteY8" fmla="*/ 934069 h 2772696"/>
              <a:gd name="connsiteX9" fmla="*/ 235979 w 3598606"/>
              <a:gd name="connsiteY9" fmla="*/ 698090 h 2772696"/>
              <a:gd name="connsiteX10" fmla="*/ 982366 w 3598606"/>
              <a:gd name="connsiteY10" fmla="*/ 698090 h 2772696"/>
              <a:gd name="connsiteX11" fmla="*/ 1035697 w 3598606"/>
              <a:gd name="connsiteY11" fmla="*/ 611228 h 2772696"/>
              <a:gd name="connsiteX12" fmla="*/ 2197509 w 3598606"/>
              <a:gd name="connsiteY12" fmla="*/ 0 h 277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98606" h="2772696">
                <a:moveTo>
                  <a:pt x="2197509" y="0"/>
                </a:moveTo>
                <a:cubicBezTo>
                  <a:pt x="2971314" y="0"/>
                  <a:pt x="3598606" y="620689"/>
                  <a:pt x="3598606" y="1386348"/>
                </a:cubicBezTo>
                <a:cubicBezTo>
                  <a:pt x="3598606" y="2152007"/>
                  <a:pt x="2971314" y="2772696"/>
                  <a:pt x="2197509" y="2772696"/>
                </a:cubicBezTo>
                <a:cubicBezTo>
                  <a:pt x="1810607" y="2772696"/>
                  <a:pt x="1460332" y="2617524"/>
                  <a:pt x="1206784" y="2366644"/>
                </a:cubicBezTo>
                <a:lnTo>
                  <a:pt x="1182168" y="2339845"/>
                </a:lnTo>
                <a:lnTo>
                  <a:pt x="1179866" y="2340077"/>
                </a:lnTo>
                <a:lnTo>
                  <a:pt x="235979" y="2340077"/>
                </a:lnTo>
                <a:cubicBezTo>
                  <a:pt x="105651" y="2340077"/>
                  <a:pt x="0" y="2234426"/>
                  <a:pt x="0" y="2104098"/>
                </a:cubicBezTo>
                <a:lnTo>
                  <a:pt x="0" y="934069"/>
                </a:lnTo>
                <a:cubicBezTo>
                  <a:pt x="0" y="803741"/>
                  <a:pt x="105651" y="698090"/>
                  <a:pt x="235979" y="698090"/>
                </a:cubicBezTo>
                <a:lnTo>
                  <a:pt x="982366" y="698090"/>
                </a:lnTo>
                <a:lnTo>
                  <a:pt x="1035697" y="611228"/>
                </a:lnTo>
                <a:cubicBezTo>
                  <a:pt x="1287485" y="242457"/>
                  <a:pt x="1713881" y="0"/>
                  <a:pt x="2197509" y="0"/>
                </a:cubicBezTo>
                <a:close/>
              </a:path>
            </a:pathLst>
          </a:custGeom>
          <a:blipFill>
            <a:blip r:embed="rId4">
              <a:extLst>
                <a:ext uri="{28A0092B-C50C-407E-A947-70E740481C1C}">
                  <a14:useLocalDpi xmlns:a14="http://schemas.microsoft.com/office/drawing/2010/main" val="0"/>
                </a:ext>
              </a:extLst>
            </a:blip>
            <a:stretch>
              <a:fillRect/>
            </a:stretch>
          </a:blipFill>
          <a:ln w="12700" cap="flat" cmpd="sng" algn="ctr">
            <a:noFill/>
            <a:prstDash val="solid"/>
            <a:miter lim="800000"/>
          </a:ln>
          <a:effectLst/>
        </p:spPr>
        <p:txBody>
          <a:bodyPr wrap="square" rtlCol="0" anchor="ctr">
            <a:noAutofit/>
          </a:bodyPr>
          <a:p>
            <a:pPr algn="ctr"/>
            <a:endParaRPr lang="zh-CN" altLang="en-US" sz="1350" dirty="0">
              <a:latin typeface="Arial" panose="020B0604020202020204" pitchFamily="34" charset="0"/>
              <a:ea typeface="微软雅黑" panose="020B0503020204020204" pitchFamily="34" charset="-122"/>
              <a:sym typeface="Arial" panose="020B0604020202020204" pitchFamily="34" charset="0"/>
            </a:endParaRPr>
          </a:p>
        </p:txBody>
      </p:sp>
      <p:sp>
        <p:nvSpPr>
          <p:cNvPr id="5" name="任意多边形 30"/>
          <p:cNvSpPr/>
          <p:nvPr>
            <p:custDataLst>
              <p:tags r:id="rId5"/>
            </p:custDataLst>
          </p:nvPr>
        </p:nvSpPr>
        <p:spPr>
          <a:xfrm>
            <a:off x="1326426" y="4112898"/>
            <a:ext cx="2253695" cy="1827503"/>
          </a:xfrm>
          <a:custGeom>
            <a:avLst/>
            <a:gdLst>
              <a:gd name="connsiteX0" fmla="*/ 2197509 w 3598606"/>
              <a:gd name="connsiteY0" fmla="*/ 0 h 2772696"/>
              <a:gd name="connsiteX1" fmla="*/ 3598606 w 3598606"/>
              <a:gd name="connsiteY1" fmla="*/ 1386348 h 2772696"/>
              <a:gd name="connsiteX2" fmla="*/ 2197509 w 3598606"/>
              <a:gd name="connsiteY2" fmla="*/ 2772696 h 2772696"/>
              <a:gd name="connsiteX3" fmla="*/ 1206784 w 3598606"/>
              <a:gd name="connsiteY3" fmla="*/ 2366644 h 2772696"/>
              <a:gd name="connsiteX4" fmla="*/ 1182168 w 3598606"/>
              <a:gd name="connsiteY4" fmla="*/ 2339845 h 2772696"/>
              <a:gd name="connsiteX5" fmla="*/ 1179866 w 3598606"/>
              <a:gd name="connsiteY5" fmla="*/ 2340077 h 2772696"/>
              <a:gd name="connsiteX6" fmla="*/ 235979 w 3598606"/>
              <a:gd name="connsiteY6" fmla="*/ 2340077 h 2772696"/>
              <a:gd name="connsiteX7" fmla="*/ 0 w 3598606"/>
              <a:gd name="connsiteY7" fmla="*/ 2104098 h 2772696"/>
              <a:gd name="connsiteX8" fmla="*/ 0 w 3598606"/>
              <a:gd name="connsiteY8" fmla="*/ 934069 h 2772696"/>
              <a:gd name="connsiteX9" fmla="*/ 235979 w 3598606"/>
              <a:gd name="connsiteY9" fmla="*/ 698090 h 2772696"/>
              <a:gd name="connsiteX10" fmla="*/ 982366 w 3598606"/>
              <a:gd name="connsiteY10" fmla="*/ 698090 h 2772696"/>
              <a:gd name="connsiteX11" fmla="*/ 1035697 w 3598606"/>
              <a:gd name="connsiteY11" fmla="*/ 611228 h 2772696"/>
              <a:gd name="connsiteX12" fmla="*/ 2197509 w 3598606"/>
              <a:gd name="connsiteY12" fmla="*/ 0 h 277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98606" h="2772696">
                <a:moveTo>
                  <a:pt x="2197509" y="0"/>
                </a:moveTo>
                <a:cubicBezTo>
                  <a:pt x="2971314" y="0"/>
                  <a:pt x="3598606" y="620689"/>
                  <a:pt x="3598606" y="1386348"/>
                </a:cubicBezTo>
                <a:cubicBezTo>
                  <a:pt x="3598606" y="2152007"/>
                  <a:pt x="2971314" y="2772696"/>
                  <a:pt x="2197509" y="2772696"/>
                </a:cubicBezTo>
                <a:cubicBezTo>
                  <a:pt x="1810607" y="2772696"/>
                  <a:pt x="1460332" y="2617524"/>
                  <a:pt x="1206784" y="2366644"/>
                </a:cubicBezTo>
                <a:lnTo>
                  <a:pt x="1182168" y="2339845"/>
                </a:lnTo>
                <a:lnTo>
                  <a:pt x="1179866" y="2340077"/>
                </a:lnTo>
                <a:lnTo>
                  <a:pt x="235979" y="2340077"/>
                </a:lnTo>
                <a:cubicBezTo>
                  <a:pt x="105651" y="2340077"/>
                  <a:pt x="0" y="2234426"/>
                  <a:pt x="0" y="2104098"/>
                </a:cubicBezTo>
                <a:lnTo>
                  <a:pt x="0" y="934069"/>
                </a:lnTo>
                <a:cubicBezTo>
                  <a:pt x="0" y="803741"/>
                  <a:pt x="105651" y="698090"/>
                  <a:pt x="235979" y="698090"/>
                </a:cubicBezTo>
                <a:lnTo>
                  <a:pt x="982366" y="698090"/>
                </a:lnTo>
                <a:lnTo>
                  <a:pt x="1035697" y="611228"/>
                </a:lnTo>
                <a:cubicBezTo>
                  <a:pt x="1287485" y="242457"/>
                  <a:pt x="1713881" y="0"/>
                  <a:pt x="2197509" y="0"/>
                </a:cubicBezTo>
                <a:close/>
              </a:path>
            </a:pathLst>
          </a:custGeom>
          <a:solidFill>
            <a:srgbClr val="FFFFFF">
              <a:alpha val="90000"/>
            </a:srgbClr>
          </a:solidFill>
          <a:ln w="12700" cap="flat" cmpd="sng" algn="ctr">
            <a:noFill/>
            <a:prstDash val="solid"/>
            <a:miter lim="800000"/>
          </a:ln>
          <a:effectLst/>
        </p:spPr>
        <p:txBody>
          <a:bodyPr wrap="square" rtlCol="0" anchor="ctr">
            <a:noAutofit/>
          </a:bodyPr>
          <a:p>
            <a:pPr algn="ctr"/>
            <a:endParaRPr lang="zh-CN" altLang="en-US" sz="1350" dirty="0">
              <a:latin typeface="Arial" panose="020B0604020202020204" pitchFamily="34" charset="0"/>
              <a:ea typeface="微软雅黑" panose="020B0503020204020204" pitchFamily="34" charset="-122"/>
              <a:sym typeface="Arial" panose="020B0604020202020204" pitchFamily="34" charset="0"/>
            </a:endParaRPr>
          </a:p>
        </p:txBody>
      </p:sp>
      <p:sp>
        <p:nvSpPr>
          <p:cNvPr id="6" name="文本框 5"/>
          <p:cNvSpPr txBox="1"/>
          <p:nvPr>
            <p:custDataLst>
              <p:tags r:id="rId6"/>
            </p:custDataLst>
          </p:nvPr>
        </p:nvSpPr>
        <p:spPr>
          <a:xfrm>
            <a:off x="1601080" y="4579890"/>
            <a:ext cx="1972447" cy="992579"/>
          </a:xfrm>
          <a:prstGeom prst="rect">
            <a:avLst/>
          </a:prstGeom>
          <a:noFill/>
        </p:spPr>
        <p:txBody>
          <a:bodyPr wrap="square" rtlCol="0">
            <a:normAutofit lnSpcReduction="10000"/>
          </a:bodyPr>
          <a:p>
            <a:r>
              <a:rPr lang="zh-CN" altLang="zh-CN" sz="3000" b="1" dirty="0" smtClean="0">
                <a:sym typeface="+mn-ea"/>
              </a:rPr>
              <a:t>职业病构成</a:t>
            </a:r>
            <a:r>
              <a:rPr lang="zh-CN" altLang="en-US" sz="3000" b="1" dirty="0" smtClean="0">
                <a:sym typeface="+mn-ea"/>
              </a:rPr>
              <a:t>要</a:t>
            </a:r>
            <a:r>
              <a:rPr lang="zh-CN" altLang="zh-CN" sz="3000" b="1" dirty="0" smtClean="0">
                <a:sym typeface="+mn-ea"/>
              </a:rPr>
              <a:t>件</a:t>
            </a:r>
            <a:endParaRPr lang="zh-CN" altLang="en-US" sz="3000" b="1" spc="300" dirty="0">
              <a:latin typeface="Arial" panose="020B0604020202020204" pitchFamily="34" charset="0"/>
              <a:ea typeface="微软雅黑" panose="020B0503020204020204" pitchFamily="34" charset="-122"/>
              <a:sym typeface="Arial" panose="020B0604020202020204" pitchFamily="34" charset="0"/>
            </a:endParaRPr>
          </a:p>
        </p:txBody>
      </p:sp>
      <p:sp>
        <p:nvSpPr>
          <p:cNvPr id="9" name="矩形: 圆角 4"/>
          <p:cNvSpPr/>
          <p:nvPr>
            <p:custDataLst>
              <p:tags r:id="rId7"/>
            </p:custDataLst>
          </p:nvPr>
        </p:nvSpPr>
        <p:spPr>
          <a:xfrm rot="20700000">
            <a:off x="2767536" y="3194089"/>
            <a:ext cx="1223969" cy="576584"/>
          </a:xfrm>
          <a:prstGeom prst="roundRect">
            <a:avLst>
              <a:gd name="adj" fmla="val 50000"/>
            </a:avLst>
          </a:prstGeom>
          <a:solidFill>
            <a:srgbClr val="FF170C"/>
          </a:solidFill>
          <a:ln w="12700" cap="flat" cmpd="sng" algn="ctr">
            <a:noFill/>
            <a:prstDash val="solid"/>
            <a:miter lim="800000"/>
          </a:ln>
          <a:effectLst/>
        </p:spPr>
        <p:txBody>
          <a:bodyPr lIns="68580" tIns="34290" rIns="68580" bIns="34290" rtlCol="0" anchor="ctr"/>
          <a:p>
            <a:pPr algn="ctr"/>
            <a:endParaRPr lang="zh-CN" altLang="en-US" sz="1350"/>
          </a:p>
        </p:txBody>
      </p:sp>
      <p:sp>
        <p:nvSpPr>
          <p:cNvPr id="11" name="文本框 10"/>
          <p:cNvSpPr txBox="1"/>
          <p:nvPr>
            <p:custDataLst>
              <p:tags r:id="rId8"/>
            </p:custDataLst>
          </p:nvPr>
        </p:nvSpPr>
        <p:spPr>
          <a:xfrm rot="20690508">
            <a:off x="2751455" y="3195320"/>
            <a:ext cx="1207135" cy="448310"/>
          </a:xfrm>
          <a:prstGeom prst="rect">
            <a:avLst/>
          </a:prstGeom>
          <a:noFill/>
        </p:spPr>
        <p:txBody>
          <a:bodyPr wrap="square" rtlCol="0">
            <a:noAutofit/>
          </a:bodyPr>
          <a:p>
            <a:pPr algn="ctr">
              <a:lnSpc>
                <a:spcPct val="120000"/>
              </a:lnSpc>
            </a:pPr>
            <a:r>
              <a:rPr lang="en-US" altLang="zh-CN" sz="1800" b="1" spc="300">
                <a:solidFill>
                  <a:srgbClr val="FFFFFF"/>
                </a:solidFill>
                <a:latin typeface="Arial" panose="020B0604020202020204" pitchFamily="34" charset="0"/>
                <a:ea typeface="微软雅黑" panose="020B0503020204020204" pitchFamily="34" charset="-122"/>
              </a:rPr>
              <a:t>1</a:t>
            </a:r>
            <a:endParaRPr lang="en-US" altLang="zh-CN" sz="1800" b="1" spc="300">
              <a:solidFill>
                <a:srgbClr val="FFFFFF"/>
              </a:solidFill>
              <a:latin typeface="Arial" panose="020B0604020202020204" pitchFamily="34" charset="0"/>
              <a:ea typeface="微软雅黑" panose="020B0503020204020204" pitchFamily="34" charset="-122"/>
            </a:endParaRPr>
          </a:p>
        </p:txBody>
      </p:sp>
      <p:sp>
        <p:nvSpPr>
          <p:cNvPr id="28" name="矩形: 圆角 27"/>
          <p:cNvSpPr/>
          <p:nvPr>
            <p:custDataLst>
              <p:tags r:id="rId9"/>
            </p:custDataLst>
          </p:nvPr>
        </p:nvSpPr>
        <p:spPr>
          <a:xfrm rot="20817892">
            <a:off x="3599776" y="4006298"/>
            <a:ext cx="1502551" cy="408821"/>
          </a:xfrm>
          <a:prstGeom prst="roundRect">
            <a:avLst>
              <a:gd name="adj" fmla="val 50000"/>
            </a:avLst>
          </a:prstGeom>
          <a:solidFill>
            <a:srgbClr val="FF4200"/>
          </a:solidFill>
          <a:ln w="12700" cap="flat" cmpd="sng" algn="ctr">
            <a:noFill/>
            <a:prstDash val="solid"/>
            <a:miter lim="800000"/>
          </a:ln>
          <a:effectLst/>
        </p:spPr>
        <p:txBody>
          <a:bodyPr lIns="68580" tIns="34290" rIns="68580" bIns="34290" rtlCol="0" anchor="ctr"/>
          <a:p>
            <a:pPr algn="ctr"/>
            <a:endParaRPr lang="zh-CN" altLang="en-US" sz="1350">
              <a:solidFill>
                <a:srgbClr val="FFFFFF"/>
              </a:solidFill>
            </a:endParaRPr>
          </a:p>
        </p:txBody>
      </p:sp>
      <p:sp>
        <p:nvSpPr>
          <p:cNvPr id="22" name="文本框 21"/>
          <p:cNvSpPr txBox="1"/>
          <p:nvPr>
            <p:custDataLst>
              <p:tags r:id="rId10"/>
            </p:custDataLst>
          </p:nvPr>
        </p:nvSpPr>
        <p:spPr>
          <a:xfrm rot="20799727">
            <a:off x="3757236" y="3928965"/>
            <a:ext cx="1211762" cy="372987"/>
          </a:xfrm>
          <a:prstGeom prst="rect">
            <a:avLst/>
          </a:prstGeom>
          <a:noFill/>
        </p:spPr>
        <p:txBody>
          <a:bodyPr wrap="square" rtlCol="0">
            <a:noAutofit/>
          </a:bodyPr>
          <a:p>
            <a:pPr algn="ctr">
              <a:lnSpc>
                <a:spcPct val="120000"/>
              </a:lnSpc>
            </a:pPr>
            <a:r>
              <a:rPr lang="en-US" altLang="zh-CN" sz="2300" b="1" spc="300">
                <a:solidFill>
                  <a:srgbClr val="FFFFFF"/>
                </a:solidFill>
                <a:latin typeface="Arial" panose="020B0604020202020204" pitchFamily="34" charset="0"/>
                <a:ea typeface="微软雅黑" panose="020B0503020204020204" pitchFamily="34" charset="-122"/>
              </a:rPr>
              <a:t>2</a:t>
            </a:r>
            <a:endParaRPr lang="en-US" altLang="zh-CN" sz="2300" b="1" spc="300">
              <a:solidFill>
                <a:srgbClr val="FFFFFF"/>
              </a:solidFill>
              <a:latin typeface="Arial" panose="020B0604020202020204" pitchFamily="34" charset="0"/>
              <a:ea typeface="微软雅黑" panose="020B0503020204020204" pitchFamily="34" charset="-122"/>
            </a:endParaRPr>
          </a:p>
        </p:txBody>
      </p:sp>
      <p:sp>
        <p:nvSpPr>
          <p:cNvPr id="29" name="矩形: 圆角 28"/>
          <p:cNvSpPr/>
          <p:nvPr>
            <p:custDataLst>
              <p:tags r:id="rId11"/>
            </p:custDataLst>
          </p:nvPr>
        </p:nvSpPr>
        <p:spPr>
          <a:xfrm>
            <a:off x="3767949" y="4782059"/>
            <a:ext cx="1696227" cy="408821"/>
          </a:xfrm>
          <a:prstGeom prst="roundRect">
            <a:avLst>
              <a:gd name="adj" fmla="val 50000"/>
            </a:avLst>
          </a:prstGeom>
          <a:solidFill>
            <a:srgbClr val="FF6000"/>
          </a:solidFill>
          <a:ln w="12700" cap="flat" cmpd="sng" algn="ctr">
            <a:noFill/>
            <a:prstDash val="solid"/>
            <a:miter lim="800000"/>
          </a:ln>
          <a:effectLst/>
        </p:spPr>
        <p:txBody>
          <a:bodyPr lIns="68580" tIns="34290" rIns="68580" bIns="34290" rtlCol="0" anchor="ctr"/>
          <a:p>
            <a:pPr algn="ctr"/>
            <a:endParaRPr lang="zh-CN" altLang="en-US" sz="1350"/>
          </a:p>
        </p:txBody>
      </p:sp>
      <p:sp>
        <p:nvSpPr>
          <p:cNvPr id="34" name="文本框 33"/>
          <p:cNvSpPr txBox="1"/>
          <p:nvPr>
            <p:custDataLst>
              <p:tags r:id="rId12"/>
            </p:custDataLst>
          </p:nvPr>
        </p:nvSpPr>
        <p:spPr>
          <a:xfrm>
            <a:off x="4020977" y="4733301"/>
            <a:ext cx="1211762" cy="372987"/>
          </a:xfrm>
          <a:prstGeom prst="rect">
            <a:avLst/>
          </a:prstGeom>
          <a:noFill/>
        </p:spPr>
        <p:txBody>
          <a:bodyPr wrap="square" rtlCol="0">
            <a:noAutofit/>
          </a:bodyPr>
          <a:p>
            <a:pPr algn="ctr">
              <a:lnSpc>
                <a:spcPct val="120000"/>
              </a:lnSpc>
            </a:pPr>
            <a:r>
              <a:rPr lang="en-US" altLang="zh-CN" sz="2300" b="1" spc="300">
                <a:solidFill>
                  <a:srgbClr val="FFFFFF"/>
                </a:solidFill>
                <a:latin typeface="Arial" panose="020B0604020202020204" pitchFamily="34" charset="0"/>
                <a:ea typeface="微软雅黑" panose="020B0503020204020204" pitchFamily="34" charset="-122"/>
              </a:rPr>
              <a:t>3</a:t>
            </a:r>
            <a:endParaRPr lang="en-US" altLang="zh-CN" sz="2300" b="1" spc="300">
              <a:solidFill>
                <a:srgbClr val="FFFFFF"/>
              </a:solidFill>
              <a:latin typeface="Arial" panose="020B0604020202020204" pitchFamily="34" charset="0"/>
              <a:ea typeface="微软雅黑" panose="020B0503020204020204" pitchFamily="34" charset="-122"/>
            </a:endParaRPr>
          </a:p>
        </p:txBody>
      </p:sp>
      <p:sp>
        <p:nvSpPr>
          <p:cNvPr id="30" name="矩形: 圆角 29"/>
          <p:cNvSpPr/>
          <p:nvPr>
            <p:custDataLst>
              <p:tags r:id="rId13"/>
            </p:custDataLst>
          </p:nvPr>
        </p:nvSpPr>
        <p:spPr>
          <a:xfrm rot="485062">
            <a:off x="3700504" y="5453714"/>
            <a:ext cx="1452904" cy="408821"/>
          </a:xfrm>
          <a:prstGeom prst="roundRect">
            <a:avLst>
              <a:gd name="adj" fmla="val 50000"/>
            </a:avLst>
          </a:prstGeom>
          <a:solidFill>
            <a:srgbClr val="FF9C00"/>
          </a:solidFill>
          <a:ln w="12700" cap="flat" cmpd="sng" algn="ctr">
            <a:noFill/>
            <a:prstDash val="solid"/>
            <a:miter lim="800000"/>
          </a:ln>
          <a:effectLst/>
        </p:spPr>
        <p:txBody>
          <a:bodyPr lIns="68580" tIns="34290" rIns="68580" bIns="34290" rtlCol="0" anchor="ctr"/>
          <a:p>
            <a:pPr algn="ctr"/>
            <a:endParaRPr lang="zh-CN" altLang="en-US" sz="1350"/>
          </a:p>
        </p:txBody>
      </p:sp>
      <p:sp>
        <p:nvSpPr>
          <p:cNvPr id="35" name="文本框 34"/>
          <p:cNvSpPr txBox="1"/>
          <p:nvPr>
            <p:custDataLst>
              <p:tags r:id="rId14"/>
            </p:custDataLst>
          </p:nvPr>
        </p:nvSpPr>
        <p:spPr>
          <a:xfrm rot="525667">
            <a:off x="3821710" y="5369396"/>
            <a:ext cx="1211762" cy="372987"/>
          </a:xfrm>
          <a:prstGeom prst="rect">
            <a:avLst/>
          </a:prstGeom>
          <a:noFill/>
        </p:spPr>
        <p:txBody>
          <a:bodyPr wrap="square" rtlCol="0">
            <a:noAutofit/>
          </a:bodyPr>
          <a:p>
            <a:pPr algn="ctr">
              <a:lnSpc>
                <a:spcPct val="120000"/>
              </a:lnSpc>
            </a:pPr>
            <a:r>
              <a:rPr lang="en-US" altLang="zh-CN" sz="2300" b="1" spc="300">
                <a:solidFill>
                  <a:srgbClr val="FFFFFF"/>
                </a:solidFill>
                <a:latin typeface="Arial" panose="020B0604020202020204" pitchFamily="34" charset="0"/>
                <a:ea typeface="微软雅黑" panose="020B0503020204020204" pitchFamily="34" charset="-122"/>
              </a:rPr>
              <a:t>4</a:t>
            </a:r>
            <a:endParaRPr lang="en-US" altLang="zh-CN" sz="2300" b="1" spc="300">
              <a:solidFill>
                <a:srgbClr val="FFFFFF"/>
              </a:solidFill>
              <a:latin typeface="Arial" panose="020B0604020202020204" pitchFamily="34" charset="0"/>
              <a:ea typeface="微软雅黑" panose="020B0503020204020204" pitchFamily="34" charset="-122"/>
            </a:endParaRPr>
          </a:p>
        </p:txBody>
      </p:sp>
      <p:sp>
        <p:nvSpPr>
          <p:cNvPr id="24" name="文本框 23"/>
          <p:cNvSpPr txBox="1"/>
          <p:nvPr>
            <p:custDataLst>
              <p:tags r:id="rId15"/>
            </p:custDataLst>
          </p:nvPr>
        </p:nvSpPr>
        <p:spPr>
          <a:xfrm>
            <a:off x="4242435" y="2745740"/>
            <a:ext cx="6569075" cy="546100"/>
          </a:xfrm>
          <a:prstGeom prst="rect">
            <a:avLst/>
          </a:prstGeom>
          <a:noFill/>
        </p:spPr>
        <p:txBody>
          <a:bodyPr wrap="square" lIns="68580" tIns="34290" rIns="68580" bIns="34290" rtlCol="0">
            <a:noAutofit/>
          </a:bodyPr>
          <a:p>
            <a:pPr>
              <a:lnSpc>
                <a:spcPct val="120000"/>
              </a:lnSpc>
            </a:pPr>
            <a:r>
              <a:rPr lang="zh-CN" altLang="zh-CN" sz="2000" b="1" dirty="0" smtClean="0">
                <a:sym typeface="+mn-ea"/>
              </a:rPr>
              <a:t>患病主体是企业、事业单位或个体经济组织的劳动者；</a:t>
            </a:r>
            <a:endParaRPr lang="zh-CN" altLang="zh-CN" sz="2000" b="1" spc="150" dirty="0" smtClean="0">
              <a:latin typeface="Arial" panose="020B0604020202020204" pitchFamily="34" charset="0"/>
              <a:ea typeface="微软雅黑" panose="020B0503020204020204" pitchFamily="34" charset="-122"/>
              <a:sym typeface="+mn-ea"/>
            </a:endParaRPr>
          </a:p>
        </p:txBody>
      </p:sp>
      <p:sp>
        <p:nvSpPr>
          <p:cNvPr id="46" name="文本框 45"/>
          <p:cNvSpPr txBox="1"/>
          <p:nvPr>
            <p:custDataLst>
              <p:tags r:id="rId16"/>
            </p:custDataLst>
          </p:nvPr>
        </p:nvSpPr>
        <p:spPr>
          <a:xfrm>
            <a:off x="5340350" y="3652520"/>
            <a:ext cx="5140960" cy="546100"/>
          </a:xfrm>
          <a:prstGeom prst="rect">
            <a:avLst/>
          </a:prstGeom>
          <a:noFill/>
        </p:spPr>
        <p:txBody>
          <a:bodyPr wrap="square" lIns="68580" tIns="34290" rIns="68580" bIns="34290" rtlCol="0">
            <a:noAutofit/>
          </a:bodyPr>
          <a:p>
            <a:pPr>
              <a:lnSpc>
                <a:spcPct val="120000"/>
              </a:lnSpc>
            </a:pPr>
            <a:r>
              <a:rPr lang="zh-CN" altLang="zh-CN" sz="2000" b="1" dirty="0" smtClean="0">
                <a:sym typeface="+mn-ea"/>
              </a:rPr>
              <a:t>必须是在从事职业活动的过程中产生的；</a:t>
            </a:r>
            <a:endParaRPr lang="zh-CN" altLang="zh-CN" sz="2000" b="1" spc="150" dirty="0" smtClean="0">
              <a:latin typeface="Arial" panose="020B0604020202020204" pitchFamily="34" charset="0"/>
              <a:ea typeface="微软雅黑" panose="020B0503020204020204" pitchFamily="34" charset="-122"/>
              <a:sym typeface="+mn-ea"/>
            </a:endParaRPr>
          </a:p>
        </p:txBody>
      </p:sp>
      <p:sp>
        <p:nvSpPr>
          <p:cNvPr id="47" name="文本框 46"/>
          <p:cNvSpPr txBox="1"/>
          <p:nvPr>
            <p:custDataLst>
              <p:tags r:id="rId17"/>
            </p:custDataLst>
          </p:nvPr>
        </p:nvSpPr>
        <p:spPr>
          <a:xfrm>
            <a:off x="5694045" y="4559935"/>
            <a:ext cx="5671820" cy="546100"/>
          </a:xfrm>
          <a:prstGeom prst="rect">
            <a:avLst/>
          </a:prstGeom>
          <a:noFill/>
        </p:spPr>
        <p:txBody>
          <a:bodyPr wrap="square" lIns="68580" tIns="34290" rIns="68580" bIns="34290" rtlCol="0">
            <a:noAutofit/>
          </a:bodyPr>
          <a:p>
            <a:pPr>
              <a:lnSpc>
                <a:spcPct val="120000"/>
              </a:lnSpc>
            </a:pPr>
            <a:r>
              <a:rPr lang="zh-CN" altLang="zh-CN" sz="2000" b="1" dirty="0" smtClean="0">
                <a:sym typeface="+mn-ea"/>
              </a:rPr>
              <a:t>必须是因接触粉尘、放射性物质和其他有毒、有害物质等职业病危害因素引起的；</a:t>
            </a:r>
            <a:endParaRPr lang="zh-CN" altLang="zh-CN" sz="2000" b="1" spc="150" dirty="0" smtClean="0">
              <a:latin typeface="Arial" panose="020B0604020202020204" pitchFamily="34" charset="0"/>
              <a:ea typeface="微软雅黑" panose="020B0503020204020204" pitchFamily="34" charset="-122"/>
              <a:sym typeface="+mn-ea"/>
            </a:endParaRPr>
          </a:p>
        </p:txBody>
      </p:sp>
      <p:sp>
        <p:nvSpPr>
          <p:cNvPr id="48" name="文本框 47"/>
          <p:cNvSpPr txBox="1"/>
          <p:nvPr>
            <p:custDataLst>
              <p:tags r:id="rId18"/>
            </p:custDataLst>
          </p:nvPr>
        </p:nvSpPr>
        <p:spPr>
          <a:xfrm>
            <a:off x="5464175" y="5572125"/>
            <a:ext cx="6203950" cy="546100"/>
          </a:xfrm>
          <a:prstGeom prst="rect">
            <a:avLst/>
          </a:prstGeom>
          <a:noFill/>
        </p:spPr>
        <p:txBody>
          <a:bodyPr wrap="square" lIns="68580" tIns="34290" rIns="68580" bIns="34290" rtlCol="0">
            <a:noAutofit/>
          </a:bodyPr>
          <a:p>
            <a:pPr>
              <a:lnSpc>
                <a:spcPct val="120000"/>
              </a:lnSpc>
            </a:pPr>
            <a:r>
              <a:rPr lang="zh-CN" altLang="zh-CN" sz="2000" b="1" dirty="0" smtClean="0">
                <a:sym typeface="+mn-ea"/>
              </a:rPr>
              <a:t>必须是国家公布的职业病分类和目录所列的职业病。</a:t>
            </a:r>
            <a:endParaRPr lang="zh-CN" altLang="zh-CN" sz="2000" b="1" spc="150" dirty="0" smtClean="0">
              <a:latin typeface="Arial" panose="020B0604020202020204" pitchFamily="34" charset="0"/>
              <a:ea typeface="微软雅黑" panose="020B0503020204020204" pitchFamily="3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0" y="5816600"/>
            <a:ext cx="12215495" cy="1041400"/>
          </a:xfrm>
          <a:prstGeom prst="rect">
            <a:avLst/>
          </a:prstGeom>
          <a:noFill/>
          <a:ln w="9525">
            <a:noFill/>
          </a:ln>
        </p:spPr>
      </p:pic>
      <p:sp>
        <p:nvSpPr>
          <p:cNvPr id="15" name="矩形 46"/>
          <p:cNvSpPr/>
          <p:nvPr/>
        </p:nvSpPr>
        <p:spPr>
          <a:xfrm>
            <a:off x="1312863" y="319088"/>
            <a:ext cx="29292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4</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）职业病诊断</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850265" y="1253490"/>
            <a:ext cx="10515600" cy="568960"/>
          </a:xfrm>
        </p:spPr>
        <p:txBody>
          <a:bodyPr/>
          <a:p>
            <a:r>
              <a:rPr lang="zh-CN" altLang="zh-CN" b="1" dirty="0" smtClean="0">
                <a:solidFill>
                  <a:srgbClr val="FF0000"/>
                </a:solidFill>
                <a:sym typeface="+mn-ea"/>
              </a:rPr>
              <a:t>职业病发病的主要特点</a:t>
            </a:r>
            <a:endParaRPr lang="zh-CN" altLang="zh-CN" b="1" dirty="0" smtClean="0">
              <a:solidFill>
                <a:srgbClr val="FF0000"/>
              </a:solidFill>
              <a:sym typeface="+mn-ea"/>
            </a:endParaRPr>
          </a:p>
        </p:txBody>
      </p:sp>
      <p:sp>
        <p:nvSpPr>
          <p:cNvPr id="4" name="矩形 3"/>
          <p:cNvSpPr/>
          <p:nvPr>
            <p:custDataLst>
              <p:tags r:id="rId3"/>
            </p:custDataLst>
          </p:nvPr>
        </p:nvSpPr>
        <p:spPr>
          <a:xfrm>
            <a:off x="3860409" y="5463661"/>
            <a:ext cx="4175064" cy="2083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p>
            <a:pPr algn="ctr"/>
            <a:endParaRPr lang="zh-CN" altLang="en-US" sz="1350">
              <a:latin typeface="Arial" panose="020B0604020202020204" pitchFamily="34" charset="0"/>
              <a:ea typeface="微软雅黑" panose="020B0503020204020204" pitchFamily="34" charset="-122"/>
              <a:sym typeface="Arial" panose="020B0604020202020204" pitchFamily="34" charset="0"/>
            </a:endParaRPr>
          </a:p>
        </p:txBody>
      </p:sp>
      <p:sp>
        <p:nvSpPr>
          <p:cNvPr id="5" name="任意多边形 4"/>
          <p:cNvSpPr/>
          <p:nvPr>
            <p:custDataLst>
              <p:tags r:id="rId4"/>
            </p:custDataLst>
          </p:nvPr>
        </p:nvSpPr>
        <p:spPr>
          <a:xfrm flipH="1">
            <a:off x="4448980" y="4775381"/>
            <a:ext cx="796172" cy="688279"/>
          </a:xfrm>
          <a:custGeom>
            <a:avLst/>
            <a:gdLst>
              <a:gd name="connsiteX0" fmla="*/ 221247 w 863600"/>
              <a:gd name="connsiteY0" fmla="*/ 0 h 746809"/>
              <a:gd name="connsiteX1" fmla="*/ 0 w 863600"/>
              <a:gd name="connsiteY1" fmla="*/ 221247 h 746809"/>
              <a:gd name="connsiteX2" fmla="*/ 0 w 863600"/>
              <a:gd name="connsiteY2" fmla="*/ 746809 h 746809"/>
              <a:gd name="connsiteX3" fmla="*/ 140965 w 863600"/>
              <a:gd name="connsiteY3" fmla="*/ 746809 h 746809"/>
              <a:gd name="connsiteX4" fmla="*/ 140965 w 863600"/>
              <a:gd name="connsiteY4" fmla="*/ 221247 h 746809"/>
              <a:gd name="connsiteX5" fmla="*/ 221247 w 863600"/>
              <a:gd name="connsiteY5" fmla="*/ 140965 h 746809"/>
              <a:gd name="connsiteX6" fmla="*/ 863600 w 863600"/>
              <a:gd name="connsiteY6" fmla="*/ 140965 h 746809"/>
              <a:gd name="connsiteX7" fmla="*/ 863600 w 863600"/>
              <a:gd name="connsiteY7" fmla="*/ 1 h 74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600" h="746809">
                <a:moveTo>
                  <a:pt x="221247" y="0"/>
                </a:moveTo>
                <a:cubicBezTo>
                  <a:pt x="99056" y="0"/>
                  <a:pt x="0" y="99056"/>
                  <a:pt x="0" y="221247"/>
                </a:cubicBezTo>
                <a:lnTo>
                  <a:pt x="0" y="746809"/>
                </a:lnTo>
                <a:lnTo>
                  <a:pt x="140965" y="746809"/>
                </a:lnTo>
                <a:lnTo>
                  <a:pt x="140965" y="221247"/>
                </a:lnTo>
                <a:cubicBezTo>
                  <a:pt x="140965" y="176908"/>
                  <a:pt x="176908" y="140965"/>
                  <a:pt x="221247" y="140965"/>
                </a:cubicBezTo>
                <a:lnTo>
                  <a:pt x="863600" y="140965"/>
                </a:lnTo>
                <a:lnTo>
                  <a:pt x="863600"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normAutofit/>
          </a:bodyPr>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7" name="椭圆 6"/>
          <p:cNvSpPr/>
          <p:nvPr>
            <p:custDataLst>
              <p:tags r:id="rId5"/>
            </p:custDataLst>
          </p:nvPr>
        </p:nvSpPr>
        <p:spPr>
          <a:xfrm flipH="1">
            <a:off x="4030060" y="4619123"/>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1</a:t>
            </a:r>
            <a:endPar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任意多边形: 形状 22"/>
          <p:cNvSpPr/>
          <p:nvPr>
            <p:custDataLst>
              <p:tags r:id="rId6"/>
            </p:custDataLst>
          </p:nvPr>
        </p:nvSpPr>
        <p:spPr>
          <a:xfrm flipH="1">
            <a:off x="4725780" y="3587077"/>
            <a:ext cx="796916" cy="1876584"/>
          </a:xfrm>
          <a:custGeom>
            <a:avLst/>
            <a:gdLst>
              <a:gd name="connsiteX0" fmla="*/ 233063 w 906796"/>
              <a:gd name="connsiteY0" fmla="*/ 0 h 2135654"/>
              <a:gd name="connsiteX1" fmla="*/ 1008 w 906796"/>
              <a:gd name="connsiteY1" fmla="*/ 232055 h 2135654"/>
              <a:gd name="connsiteX2" fmla="*/ 1008 w 906796"/>
              <a:gd name="connsiteY2" fmla="*/ 1062969 h 2135654"/>
              <a:gd name="connsiteX3" fmla="*/ 1008 w 906796"/>
              <a:gd name="connsiteY3" fmla="*/ 1585109 h 2135654"/>
              <a:gd name="connsiteX4" fmla="*/ 0 w 906796"/>
              <a:gd name="connsiteY4" fmla="*/ 1585109 h 2135654"/>
              <a:gd name="connsiteX5" fmla="*/ 0 w 906796"/>
              <a:gd name="connsiteY5" fmla="*/ 2135654 h 2135654"/>
              <a:gd name="connsiteX6" fmla="*/ 147600 w 906796"/>
              <a:gd name="connsiteY6" fmla="*/ 2135654 h 2135654"/>
              <a:gd name="connsiteX7" fmla="*/ 147600 w 906796"/>
              <a:gd name="connsiteY7" fmla="*/ 1914197 h 2135654"/>
              <a:gd name="connsiteX8" fmla="*/ 148860 w 906796"/>
              <a:gd name="connsiteY8" fmla="*/ 1914197 h 2135654"/>
              <a:gd name="connsiteX9" fmla="*/ 148860 w 906796"/>
              <a:gd name="connsiteY9" fmla="*/ 1062969 h 2135654"/>
              <a:gd name="connsiteX10" fmla="*/ 148860 w 906796"/>
              <a:gd name="connsiteY10" fmla="*/ 232055 h 2135654"/>
              <a:gd name="connsiteX11" fmla="*/ 233063 w 906796"/>
              <a:gd name="connsiteY11" fmla="*/ 147851 h 2135654"/>
              <a:gd name="connsiteX12" fmla="*/ 906796 w 906796"/>
              <a:gd name="connsiteY12" fmla="*/ 147851 h 2135654"/>
              <a:gd name="connsiteX13" fmla="*/ 906796 w 906796"/>
              <a:gd name="connsiteY13" fmla="*/ 1 h 213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6796" h="2135654">
                <a:moveTo>
                  <a:pt x="233063" y="0"/>
                </a:moveTo>
                <a:cubicBezTo>
                  <a:pt x="104903" y="0"/>
                  <a:pt x="1008" y="103895"/>
                  <a:pt x="1008" y="232055"/>
                </a:cubicBezTo>
                <a:lnTo>
                  <a:pt x="1008" y="1062969"/>
                </a:lnTo>
                <a:lnTo>
                  <a:pt x="1008" y="1585109"/>
                </a:lnTo>
                <a:lnTo>
                  <a:pt x="0" y="1585109"/>
                </a:lnTo>
                <a:lnTo>
                  <a:pt x="0" y="2135654"/>
                </a:lnTo>
                <a:lnTo>
                  <a:pt x="147600" y="2135654"/>
                </a:lnTo>
                <a:lnTo>
                  <a:pt x="147600" y="1914197"/>
                </a:lnTo>
                <a:lnTo>
                  <a:pt x="148860" y="1914197"/>
                </a:lnTo>
                <a:lnTo>
                  <a:pt x="148860" y="1062969"/>
                </a:lnTo>
                <a:lnTo>
                  <a:pt x="148860" y="232055"/>
                </a:lnTo>
                <a:cubicBezTo>
                  <a:pt x="148860" y="185550"/>
                  <a:pt x="186558" y="147851"/>
                  <a:pt x="233063" y="147851"/>
                </a:cubicBezTo>
                <a:lnTo>
                  <a:pt x="906796" y="147851"/>
                </a:lnTo>
                <a:lnTo>
                  <a:pt x="906796"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8" name="椭圆 7"/>
          <p:cNvSpPr/>
          <p:nvPr>
            <p:custDataLst>
              <p:tags r:id="rId7"/>
            </p:custDataLst>
          </p:nvPr>
        </p:nvSpPr>
        <p:spPr>
          <a:xfrm flipH="1">
            <a:off x="4313557" y="3423378"/>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2</a:t>
            </a:r>
            <a:endPar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9" name="矩形 18"/>
          <p:cNvSpPr/>
          <p:nvPr>
            <p:custDataLst>
              <p:tags r:id="rId8"/>
            </p:custDataLst>
          </p:nvPr>
        </p:nvSpPr>
        <p:spPr>
          <a:xfrm>
            <a:off x="5815865" y="2737331"/>
            <a:ext cx="129471" cy="2726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p>
            <a:pPr algn="ctr"/>
            <a:endParaRPr lang="zh-CN" altLang="en-US" sz="1350"/>
          </a:p>
        </p:txBody>
      </p:sp>
      <p:sp>
        <p:nvSpPr>
          <p:cNvPr id="24" name="椭圆 23"/>
          <p:cNvSpPr/>
          <p:nvPr>
            <p:custDataLst>
              <p:tags r:id="rId9"/>
            </p:custDataLst>
          </p:nvPr>
        </p:nvSpPr>
        <p:spPr>
          <a:xfrm flipH="1">
            <a:off x="5658119" y="2527499"/>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3</a:t>
            </a:r>
            <a:endPar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2" name="任意多边形: 形状 25"/>
          <p:cNvSpPr/>
          <p:nvPr>
            <p:custDataLst>
              <p:tags r:id="rId10"/>
            </p:custDataLst>
          </p:nvPr>
        </p:nvSpPr>
        <p:spPr>
          <a:xfrm>
            <a:off x="6235530" y="3587077"/>
            <a:ext cx="796916" cy="1876584"/>
          </a:xfrm>
          <a:custGeom>
            <a:avLst/>
            <a:gdLst>
              <a:gd name="connsiteX0" fmla="*/ 233063 w 906796"/>
              <a:gd name="connsiteY0" fmla="*/ 0 h 2135654"/>
              <a:gd name="connsiteX1" fmla="*/ 1008 w 906796"/>
              <a:gd name="connsiteY1" fmla="*/ 232055 h 2135654"/>
              <a:gd name="connsiteX2" fmla="*/ 1008 w 906796"/>
              <a:gd name="connsiteY2" fmla="*/ 1062969 h 2135654"/>
              <a:gd name="connsiteX3" fmla="*/ 1008 w 906796"/>
              <a:gd name="connsiteY3" fmla="*/ 1585109 h 2135654"/>
              <a:gd name="connsiteX4" fmla="*/ 0 w 906796"/>
              <a:gd name="connsiteY4" fmla="*/ 1585109 h 2135654"/>
              <a:gd name="connsiteX5" fmla="*/ 0 w 906796"/>
              <a:gd name="connsiteY5" fmla="*/ 2135654 h 2135654"/>
              <a:gd name="connsiteX6" fmla="*/ 147600 w 906796"/>
              <a:gd name="connsiteY6" fmla="*/ 2135654 h 2135654"/>
              <a:gd name="connsiteX7" fmla="*/ 147600 w 906796"/>
              <a:gd name="connsiteY7" fmla="*/ 1914197 h 2135654"/>
              <a:gd name="connsiteX8" fmla="*/ 148860 w 906796"/>
              <a:gd name="connsiteY8" fmla="*/ 1914197 h 2135654"/>
              <a:gd name="connsiteX9" fmla="*/ 148860 w 906796"/>
              <a:gd name="connsiteY9" fmla="*/ 1062969 h 2135654"/>
              <a:gd name="connsiteX10" fmla="*/ 148860 w 906796"/>
              <a:gd name="connsiteY10" fmla="*/ 232055 h 2135654"/>
              <a:gd name="connsiteX11" fmla="*/ 233063 w 906796"/>
              <a:gd name="connsiteY11" fmla="*/ 147851 h 2135654"/>
              <a:gd name="connsiteX12" fmla="*/ 906796 w 906796"/>
              <a:gd name="connsiteY12" fmla="*/ 147851 h 2135654"/>
              <a:gd name="connsiteX13" fmla="*/ 906796 w 906796"/>
              <a:gd name="connsiteY13" fmla="*/ 1 h 2135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6796" h="2135654">
                <a:moveTo>
                  <a:pt x="233063" y="0"/>
                </a:moveTo>
                <a:cubicBezTo>
                  <a:pt x="104903" y="0"/>
                  <a:pt x="1008" y="103895"/>
                  <a:pt x="1008" y="232055"/>
                </a:cubicBezTo>
                <a:lnTo>
                  <a:pt x="1008" y="1062969"/>
                </a:lnTo>
                <a:lnTo>
                  <a:pt x="1008" y="1585109"/>
                </a:lnTo>
                <a:lnTo>
                  <a:pt x="0" y="1585109"/>
                </a:lnTo>
                <a:lnTo>
                  <a:pt x="0" y="2135654"/>
                </a:lnTo>
                <a:lnTo>
                  <a:pt x="147600" y="2135654"/>
                </a:lnTo>
                <a:lnTo>
                  <a:pt x="147600" y="1914197"/>
                </a:lnTo>
                <a:lnTo>
                  <a:pt x="148860" y="1914197"/>
                </a:lnTo>
                <a:lnTo>
                  <a:pt x="148860" y="1062969"/>
                </a:lnTo>
                <a:lnTo>
                  <a:pt x="148860" y="232055"/>
                </a:lnTo>
                <a:cubicBezTo>
                  <a:pt x="148860" y="185550"/>
                  <a:pt x="186558" y="147851"/>
                  <a:pt x="233063" y="147851"/>
                </a:cubicBezTo>
                <a:lnTo>
                  <a:pt x="906796" y="147851"/>
                </a:lnTo>
                <a:lnTo>
                  <a:pt x="906796"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4" name="椭圆 13"/>
          <p:cNvSpPr/>
          <p:nvPr>
            <p:custDataLst>
              <p:tags r:id="rId11"/>
            </p:custDataLst>
          </p:nvPr>
        </p:nvSpPr>
        <p:spPr>
          <a:xfrm>
            <a:off x="6998961" y="3423378"/>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4</a:t>
            </a:r>
            <a:endPar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11" name="任意多边形 20"/>
          <p:cNvSpPr/>
          <p:nvPr>
            <p:custDataLst>
              <p:tags r:id="rId12"/>
            </p:custDataLst>
          </p:nvPr>
        </p:nvSpPr>
        <p:spPr>
          <a:xfrm>
            <a:off x="6513074" y="4775381"/>
            <a:ext cx="796172" cy="688279"/>
          </a:xfrm>
          <a:custGeom>
            <a:avLst/>
            <a:gdLst>
              <a:gd name="connsiteX0" fmla="*/ 221247 w 863600"/>
              <a:gd name="connsiteY0" fmla="*/ 0 h 746809"/>
              <a:gd name="connsiteX1" fmla="*/ 0 w 863600"/>
              <a:gd name="connsiteY1" fmla="*/ 221247 h 746809"/>
              <a:gd name="connsiteX2" fmla="*/ 0 w 863600"/>
              <a:gd name="connsiteY2" fmla="*/ 746809 h 746809"/>
              <a:gd name="connsiteX3" fmla="*/ 140965 w 863600"/>
              <a:gd name="connsiteY3" fmla="*/ 746809 h 746809"/>
              <a:gd name="connsiteX4" fmla="*/ 140965 w 863600"/>
              <a:gd name="connsiteY4" fmla="*/ 221247 h 746809"/>
              <a:gd name="connsiteX5" fmla="*/ 221247 w 863600"/>
              <a:gd name="connsiteY5" fmla="*/ 140965 h 746809"/>
              <a:gd name="connsiteX6" fmla="*/ 863600 w 863600"/>
              <a:gd name="connsiteY6" fmla="*/ 140965 h 746809"/>
              <a:gd name="connsiteX7" fmla="*/ 863600 w 863600"/>
              <a:gd name="connsiteY7" fmla="*/ 1 h 746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600" h="746809">
                <a:moveTo>
                  <a:pt x="221247" y="0"/>
                </a:moveTo>
                <a:cubicBezTo>
                  <a:pt x="99056" y="0"/>
                  <a:pt x="0" y="99056"/>
                  <a:pt x="0" y="221247"/>
                </a:cubicBezTo>
                <a:lnTo>
                  <a:pt x="0" y="746809"/>
                </a:lnTo>
                <a:lnTo>
                  <a:pt x="140965" y="746809"/>
                </a:lnTo>
                <a:lnTo>
                  <a:pt x="140965" y="221247"/>
                </a:lnTo>
                <a:cubicBezTo>
                  <a:pt x="140965" y="176908"/>
                  <a:pt x="176908" y="140965"/>
                  <a:pt x="221247" y="140965"/>
                </a:cubicBezTo>
                <a:lnTo>
                  <a:pt x="863600" y="140965"/>
                </a:lnTo>
                <a:lnTo>
                  <a:pt x="863600" y="1"/>
                </a:lnTo>
                <a:close/>
              </a:path>
            </a:pathLst>
          </a:custGeom>
        </p:spPr>
        <p:style>
          <a:lnRef idx="2">
            <a:schemeClr val="accent2">
              <a:shade val="50000"/>
            </a:schemeClr>
          </a:lnRef>
          <a:fillRef idx="1">
            <a:schemeClr val="accent2"/>
          </a:fillRef>
          <a:effectRef idx="0">
            <a:schemeClr val="accent2"/>
          </a:effectRef>
          <a:fontRef idx="minor">
            <a:schemeClr val="lt1"/>
          </a:fontRef>
        </p:style>
        <p:txBody>
          <a:bodyPr rtlCol="0" anchor="ctr">
            <a:normAutofit/>
          </a:bodyPr>
          <a:p>
            <a:pPr algn="ctr"/>
            <a:endParaRPr lang="zh-CN" altLang="en-US" sz="1350">
              <a:solidFill>
                <a:schemeClr val="tx1"/>
              </a:solidFill>
              <a:latin typeface="Arial" panose="020B0604020202020204" pitchFamily="34" charset="0"/>
              <a:ea typeface="微软雅黑" panose="020B0503020204020204" pitchFamily="34" charset="-122"/>
              <a:sym typeface="Arial" panose="020B0604020202020204" pitchFamily="34" charset="0"/>
            </a:endParaRPr>
          </a:p>
        </p:txBody>
      </p:sp>
      <p:sp>
        <p:nvSpPr>
          <p:cNvPr id="13" name="椭圆 12"/>
          <p:cNvSpPr/>
          <p:nvPr>
            <p:custDataLst>
              <p:tags r:id="rId13"/>
            </p:custDataLst>
          </p:nvPr>
        </p:nvSpPr>
        <p:spPr>
          <a:xfrm>
            <a:off x="7281714" y="4619123"/>
            <a:ext cx="445707" cy="44570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p>
            <a:pPr algn="ctr">
              <a:lnSpc>
                <a:spcPct val="130000"/>
              </a:lnSpc>
            </a:pPr>
            <a:r>
              <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rPr>
              <a:t>5</a:t>
            </a:r>
            <a:endParaRPr lang="en-US" altLang="zh-CN" sz="19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30" name="文本框 29"/>
          <p:cNvSpPr txBox="1"/>
          <p:nvPr>
            <p:custDataLst>
              <p:tags r:id="rId14"/>
            </p:custDataLst>
          </p:nvPr>
        </p:nvSpPr>
        <p:spPr>
          <a:xfrm>
            <a:off x="1116965" y="2973206"/>
            <a:ext cx="3196592" cy="982937"/>
          </a:xfrm>
          <a:prstGeom prst="rect">
            <a:avLst/>
          </a:prstGeom>
          <a:noFill/>
        </p:spPr>
        <p:txBody>
          <a:bodyPr wrap="square" rtlCol="0" anchor="ctr">
            <a:noAutofit/>
          </a:bodyPr>
          <a:p>
            <a:pPr algn="l">
              <a:lnSpc>
                <a:spcPct val="120000"/>
              </a:lnSpc>
            </a:pPr>
            <a:r>
              <a:rPr lang="zh-CN" altLang="zh-CN" sz="2000" b="1" dirty="0" smtClean="0">
                <a:sym typeface="+mn-ea"/>
              </a:rPr>
              <a:t>职业病危害分布行业广，中小企业危害严重；</a:t>
            </a:r>
            <a:endParaRPr lang="zh-CN" altLang="zh-CN" sz="2000" b="1" spc="150" dirty="0" smtClean="0">
              <a:solidFill>
                <a:schemeClr val="tx1"/>
              </a:solidFill>
              <a:latin typeface="Arial" panose="020B0604020202020204" pitchFamily="34" charset="0"/>
              <a:ea typeface="微软雅黑" panose="020B0503020204020204" pitchFamily="34" charset="-122"/>
              <a:sym typeface="+mn-ea"/>
            </a:endParaRPr>
          </a:p>
        </p:txBody>
      </p:sp>
      <p:sp>
        <p:nvSpPr>
          <p:cNvPr id="9" name="文本框 8"/>
          <p:cNvSpPr txBox="1"/>
          <p:nvPr>
            <p:custDataLst>
              <p:tags r:id="rId15"/>
            </p:custDataLst>
          </p:nvPr>
        </p:nvSpPr>
        <p:spPr>
          <a:xfrm>
            <a:off x="1242060" y="4618990"/>
            <a:ext cx="2724785" cy="685800"/>
          </a:xfrm>
          <a:prstGeom prst="rect">
            <a:avLst/>
          </a:prstGeom>
          <a:noFill/>
        </p:spPr>
        <p:txBody>
          <a:bodyPr wrap="square" rtlCol="0" anchor="ctr">
            <a:noAutofit/>
          </a:bodyPr>
          <a:p>
            <a:pPr algn="l">
              <a:lnSpc>
                <a:spcPct val="120000"/>
              </a:lnSpc>
              <a:buClrTx/>
              <a:buSzTx/>
              <a:buFontTx/>
            </a:pPr>
            <a:r>
              <a:rPr lang="zh-CN" altLang="zh-CN" sz="2000" b="1" dirty="0" smtClean="0">
                <a:sym typeface="+mn-ea"/>
              </a:rPr>
              <a:t>接触职业病危害人数多，患病数量大；</a:t>
            </a:r>
            <a:endParaRPr lang="zh-CN" altLang="zh-CN" sz="2000" b="1" dirty="0" smtClean="0">
              <a:solidFill>
                <a:schemeClr val="tx1"/>
              </a:solidFill>
              <a:sym typeface="+mn-ea"/>
            </a:endParaRPr>
          </a:p>
        </p:txBody>
      </p:sp>
      <p:sp>
        <p:nvSpPr>
          <p:cNvPr id="10" name="文本框 9"/>
          <p:cNvSpPr txBox="1"/>
          <p:nvPr>
            <p:custDataLst>
              <p:tags r:id="rId16"/>
            </p:custDataLst>
          </p:nvPr>
        </p:nvSpPr>
        <p:spPr>
          <a:xfrm>
            <a:off x="3606032" y="1997710"/>
            <a:ext cx="5244315" cy="529789"/>
          </a:xfrm>
          <a:prstGeom prst="rect">
            <a:avLst/>
          </a:prstGeom>
          <a:noFill/>
        </p:spPr>
        <p:txBody>
          <a:bodyPr wrap="square" rtlCol="0" anchor="ctr">
            <a:noAutofit/>
          </a:bodyPr>
          <a:p>
            <a:pPr algn="l">
              <a:lnSpc>
                <a:spcPct val="120000"/>
              </a:lnSpc>
              <a:buClrTx/>
              <a:buSzTx/>
              <a:buFontTx/>
            </a:pPr>
            <a:r>
              <a:rPr lang="zh-CN" altLang="zh-CN" sz="2000" b="1" dirty="0" smtClean="0">
                <a:sym typeface="+mn-ea"/>
              </a:rPr>
              <a:t>职业病危害流动性大、危害转移严重；</a:t>
            </a:r>
            <a:endParaRPr lang="zh-CN" altLang="zh-CN" sz="2000" b="1" dirty="0" smtClean="0">
              <a:solidFill>
                <a:schemeClr val="tx1"/>
              </a:solidFill>
              <a:sym typeface="+mn-ea"/>
            </a:endParaRPr>
          </a:p>
        </p:txBody>
      </p:sp>
      <p:sp>
        <p:nvSpPr>
          <p:cNvPr id="18" name="文本框 17"/>
          <p:cNvSpPr txBox="1"/>
          <p:nvPr>
            <p:custDataLst>
              <p:tags r:id="rId17"/>
            </p:custDataLst>
          </p:nvPr>
        </p:nvSpPr>
        <p:spPr>
          <a:xfrm flipH="1">
            <a:off x="7727315" y="3107690"/>
            <a:ext cx="3408680" cy="945515"/>
          </a:xfrm>
          <a:prstGeom prst="rect">
            <a:avLst/>
          </a:prstGeom>
          <a:noFill/>
        </p:spPr>
        <p:txBody>
          <a:bodyPr wrap="square" rtlCol="0" anchor="ctr">
            <a:noAutofit/>
          </a:bodyPr>
          <a:p>
            <a:pPr algn="l">
              <a:lnSpc>
                <a:spcPct val="120000"/>
              </a:lnSpc>
              <a:buClrTx/>
              <a:buSzTx/>
              <a:buFontTx/>
            </a:pPr>
            <a:r>
              <a:rPr lang="zh-CN" altLang="zh-CN" sz="2000" b="1" dirty="0" smtClean="0">
                <a:sym typeface="+mn-ea"/>
              </a:rPr>
              <a:t>职业病具有隐匿性、迟发性特点，危害往往被忽视；</a:t>
            </a:r>
            <a:endParaRPr lang="zh-CN" altLang="zh-CN" sz="2000" b="1" dirty="0" smtClean="0">
              <a:solidFill>
                <a:schemeClr val="tx1"/>
              </a:solidFill>
              <a:sym typeface="+mn-ea"/>
            </a:endParaRPr>
          </a:p>
        </p:txBody>
      </p:sp>
      <p:sp>
        <p:nvSpPr>
          <p:cNvPr id="17" name="文本框 16"/>
          <p:cNvSpPr txBox="1"/>
          <p:nvPr>
            <p:custDataLst>
              <p:tags r:id="rId18"/>
            </p:custDataLst>
          </p:nvPr>
        </p:nvSpPr>
        <p:spPr>
          <a:xfrm flipH="1">
            <a:off x="7922895" y="4323715"/>
            <a:ext cx="3212465" cy="1036320"/>
          </a:xfrm>
          <a:prstGeom prst="rect">
            <a:avLst/>
          </a:prstGeom>
          <a:noFill/>
        </p:spPr>
        <p:txBody>
          <a:bodyPr wrap="square" rtlCol="0" anchor="ctr">
            <a:noAutofit/>
          </a:bodyPr>
          <a:p>
            <a:pPr algn="l">
              <a:lnSpc>
                <a:spcPct val="120000"/>
              </a:lnSpc>
              <a:buClrTx/>
              <a:buSzTx/>
              <a:buFontTx/>
            </a:pPr>
            <a:r>
              <a:rPr lang="zh-CN" altLang="zh-CN" sz="2000" b="1" dirty="0" smtClean="0">
                <a:sym typeface="+mn-ea"/>
              </a:rPr>
              <a:t>职业病危害造成的经济损失巨大，影响长远。</a:t>
            </a:r>
            <a:endParaRPr lang="zh-CN" altLang="zh-CN" sz="2000" b="1" dirty="0" smtClean="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（1）我国职业病发病形势依然严峻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92785" y="1235710"/>
            <a:ext cx="7014845" cy="4399915"/>
          </a:xfrm>
          <a:prstGeom prst="rect">
            <a:avLst/>
          </a:prstGeom>
          <a:noFill/>
          <a:ln w="9525">
            <a:noFill/>
          </a:ln>
        </p:spPr>
        <p:txBody>
          <a:bodyPr wrap="square">
            <a:spAutoFit/>
          </a:bodyPr>
          <a:p>
            <a:pPr>
              <a:lnSpc>
                <a:spcPct val="125000"/>
              </a:lnSpc>
              <a:spcAft>
                <a:spcPts val="600"/>
              </a:spcAft>
              <a:buFont typeface="Wingdings" panose="05000000000000000000" charset="0"/>
              <a:buChar char="Ø"/>
            </a:pPr>
            <a:r>
              <a:rPr lang="zh-CN" altLang="en-US" sz="2200" dirty="0">
                <a:latin typeface="微软雅黑" panose="020B0503020204020204" pitchFamily="34" charset="-122"/>
                <a:ea typeface="微软雅黑" panose="020B0503020204020204" pitchFamily="34" charset="-122"/>
              </a:rPr>
              <a:t>   </a:t>
            </a:r>
            <a:r>
              <a:rPr lang="zh-CN" altLang="zh-CN" sz="2200" dirty="0" smtClean="0">
                <a:sym typeface="+mn-ea"/>
              </a:rPr>
              <a:t>第一，</a:t>
            </a:r>
            <a:r>
              <a:rPr lang="zh-CN" altLang="zh-CN" sz="2200" dirty="0" smtClean="0">
                <a:solidFill>
                  <a:srgbClr val="FF0000"/>
                </a:solidFill>
                <a:sym typeface="+mn-ea"/>
              </a:rPr>
              <a:t>我国职业病危害因素分布广泛。</a:t>
            </a:r>
            <a:r>
              <a:rPr lang="zh-CN" altLang="zh-CN" sz="2200" dirty="0" smtClean="0">
                <a:sym typeface="+mn-ea"/>
              </a:rPr>
              <a:t>从传统工业，到新兴产业以及第三产业，都存在一定的职业病危害，接触职业病危害因素人群数以亿计，职业病防治工作涉及三十多个行业，法定职业病名单达</a:t>
            </a:r>
            <a:r>
              <a:rPr lang="en-US" altLang="zh-CN" sz="2200" dirty="0" smtClean="0">
                <a:sym typeface="+mn-ea"/>
              </a:rPr>
              <a:t>132</a:t>
            </a:r>
            <a:r>
              <a:rPr lang="zh-CN" altLang="zh-CN" sz="2200" dirty="0" smtClean="0">
                <a:sym typeface="+mn-ea"/>
              </a:rPr>
              <a:t>种。</a:t>
            </a:r>
            <a:r>
              <a:rPr lang="zh-CN" altLang="zh-CN" sz="2200" dirty="0" smtClean="0">
                <a:solidFill>
                  <a:srgbClr val="FF0000"/>
                </a:solidFill>
                <a:sym typeface="+mn-ea"/>
              </a:rPr>
              <a:t>接触职业危害人数、职业病患者累计数量、死亡数量及新发病人数量，都居世界首位。</a:t>
            </a:r>
            <a:endParaRPr lang="zh-CN" altLang="zh-CN" sz="2200" dirty="0" smtClean="0">
              <a:solidFill>
                <a:srgbClr val="FF0000"/>
              </a:solidFill>
              <a:sym typeface="+mn-ea"/>
            </a:endParaRPr>
          </a:p>
          <a:p>
            <a:pPr>
              <a:lnSpc>
                <a:spcPct val="125000"/>
              </a:lnSpc>
              <a:buFont typeface="Wingdings" panose="05000000000000000000" charset="0"/>
              <a:buChar char="Ø"/>
            </a:pPr>
            <a:r>
              <a:rPr lang="zh-CN" altLang="zh-CN" sz="2200" dirty="0" smtClean="0">
                <a:sym typeface="+mn-ea"/>
              </a:rPr>
              <a:t>第二，</a:t>
            </a:r>
            <a:r>
              <a:rPr lang="zh-CN" altLang="zh-CN" sz="2200" dirty="0" smtClean="0">
                <a:solidFill>
                  <a:srgbClr val="FF0000"/>
                </a:solidFill>
                <a:sym typeface="+mn-ea"/>
              </a:rPr>
              <a:t>我国职业病发病形势严峻。</a:t>
            </a:r>
            <a:r>
              <a:rPr lang="zh-CN" altLang="zh-CN" sz="2200" dirty="0" smtClean="0">
                <a:sym typeface="+mn-ea"/>
              </a:rPr>
              <a:t>近十年职业病发病情况呈现明显的凹形反弹倾向。发病人数从上世纪</a:t>
            </a:r>
            <a:r>
              <a:rPr lang="en-US" altLang="zh-CN" sz="2200" dirty="0" smtClean="0">
                <a:sym typeface="+mn-ea"/>
              </a:rPr>
              <a:t>90</a:t>
            </a:r>
            <a:r>
              <a:rPr lang="zh-CN" altLang="zh-CN" sz="2200" dirty="0" smtClean="0">
                <a:sym typeface="+mn-ea"/>
              </a:rPr>
              <a:t>年代初逐年下降，</a:t>
            </a:r>
            <a:r>
              <a:rPr lang="en-US" altLang="zh-CN" sz="2200" dirty="0" smtClean="0">
                <a:sym typeface="+mn-ea"/>
              </a:rPr>
              <a:t>1997</a:t>
            </a:r>
            <a:r>
              <a:rPr lang="zh-CN" altLang="zh-CN" sz="2200" dirty="0" smtClean="0">
                <a:sym typeface="+mn-ea"/>
              </a:rPr>
              <a:t>年降至最低后又呈反弹趋势。其中主要是尘肺病检出率显著回升。 </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4" name="图片 3" descr="图片21.jpg"/>
          <p:cNvPicPr>
            <a:picLocks noChangeAspect="1"/>
          </p:cNvPicPr>
          <p:nvPr/>
        </p:nvPicPr>
        <p:blipFill>
          <a:blip r:embed="rId3" cstate="print"/>
          <a:stretch>
            <a:fillRect/>
          </a:stretch>
        </p:blipFill>
        <p:spPr>
          <a:xfrm>
            <a:off x="8047157" y="1235611"/>
            <a:ext cx="3829672" cy="42230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29292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（3）职业病诊断</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850265" y="1253490"/>
            <a:ext cx="9479915" cy="4351655"/>
          </a:xfrm>
        </p:spPr>
        <p:txBody>
          <a:bodyPr/>
          <a:p>
            <a:pPr marL="0" indent="0" algn="l" fontAlgn="auto">
              <a:spcAft>
                <a:spcPts val="600"/>
              </a:spcAft>
              <a:buClrTx/>
              <a:buSzTx/>
              <a:buNone/>
            </a:pPr>
            <a:r>
              <a:rPr lang="zh-CN" altLang="zh-CN" b="1" dirty="0" smtClean="0">
                <a:solidFill>
                  <a:srgbClr val="FF0000"/>
                </a:solidFill>
              </a:rPr>
              <a:t>职业病诊断要求</a:t>
            </a:r>
            <a:endParaRPr lang="zh-CN" altLang="zh-CN" b="1" dirty="0" smtClean="0">
              <a:solidFill>
                <a:srgbClr val="FF0000"/>
              </a:solidFill>
            </a:endParaRPr>
          </a:p>
          <a:p>
            <a:pPr>
              <a:buNone/>
            </a:pPr>
            <a:r>
              <a:rPr lang="zh-CN" altLang="zh-CN" sz="2400" dirty="0" smtClean="0">
                <a:sym typeface="+mn-ea"/>
              </a:rPr>
              <a:t>申请职业病诊断时应当提供： </a:t>
            </a:r>
            <a:endParaRPr lang="zh-CN" altLang="zh-CN" sz="2400" dirty="0" smtClean="0"/>
          </a:p>
          <a:p>
            <a:pPr>
              <a:buNone/>
            </a:pPr>
            <a:r>
              <a:rPr lang="zh-CN" altLang="zh-CN" sz="2400" dirty="0" smtClean="0">
                <a:sym typeface="+mn-ea"/>
              </a:rPr>
              <a:t>（一）职业史、既往史； </a:t>
            </a:r>
            <a:endParaRPr lang="zh-CN" altLang="zh-CN" sz="2400" dirty="0" smtClean="0"/>
          </a:p>
          <a:p>
            <a:pPr>
              <a:buNone/>
            </a:pPr>
            <a:r>
              <a:rPr lang="zh-CN" altLang="zh-CN" sz="2400" dirty="0" smtClean="0">
                <a:sym typeface="+mn-ea"/>
              </a:rPr>
              <a:t>（二）职业健康监护档案复印件； </a:t>
            </a:r>
            <a:endParaRPr lang="zh-CN" altLang="zh-CN" sz="2400" dirty="0" smtClean="0"/>
          </a:p>
          <a:p>
            <a:pPr>
              <a:buNone/>
            </a:pPr>
            <a:r>
              <a:rPr lang="zh-CN" altLang="zh-CN" sz="2400" dirty="0" smtClean="0">
                <a:sym typeface="+mn-ea"/>
              </a:rPr>
              <a:t>（三）职业健康检查结果； </a:t>
            </a:r>
            <a:endParaRPr lang="zh-CN" altLang="zh-CN" sz="2400" dirty="0" smtClean="0"/>
          </a:p>
          <a:p>
            <a:pPr>
              <a:buNone/>
            </a:pPr>
            <a:r>
              <a:rPr lang="zh-CN" altLang="zh-CN" sz="2400" dirty="0" smtClean="0">
                <a:sym typeface="+mn-ea"/>
              </a:rPr>
              <a:t>（四）工作场所历年职业病危害因素检测、评价资料； </a:t>
            </a:r>
            <a:endParaRPr lang="zh-CN" altLang="zh-CN" sz="2400" dirty="0" smtClean="0"/>
          </a:p>
          <a:p>
            <a:pPr fontAlgn="auto">
              <a:lnSpc>
                <a:spcPct val="125000"/>
              </a:lnSpc>
              <a:buNone/>
            </a:pPr>
            <a:r>
              <a:rPr lang="zh-CN" altLang="zh-CN" sz="2400" dirty="0" smtClean="0">
                <a:sym typeface="+mn-ea"/>
              </a:rPr>
              <a:t>（五）诊断机构要求提供的其他必需的有关材料。用人单位和有关机构应当按照诊断机构的要求，如实提供必要的资料。没有职业病危害接触史或者健康检查没有发现异常的，诊断机构可以不予受理。 </a:t>
            </a:r>
            <a:endParaRPr lang="zh-CN" altLang="zh-CN" sz="2400" dirty="0" smtClean="0"/>
          </a:p>
          <a:p>
            <a:pPr algn="l">
              <a:buClrTx/>
              <a:buSzTx/>
            </a:pPr>
            <a:endParaRPr lang="zh-CN" altLang="en-US" dirty="0"/>
          </a:p>
          <a:p>
            <a:pPr algn="l">
              <a:buClrTx/>
              <a:buSzTx/>
            </a:pPr>
            <a:endParaRPr lang="zh-CN" altLang="zh-CN" b="1"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29292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4</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）职业病诊断</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838200" y="1253490"/>
            <a:ext cx="10515600" cy="4351338"/>
          </a:xfrm>
        </p:spPr>
        <p:txBody>
          <a:bodyPr/>
          <a:p>
            <a:pPr marL="0" algn="l" fontAlgn="auto">
              <a:spcAft>
                <a:spcPts val="1200"/>
              </a:spcAft>
              <a:buClrTx/>
              <a:buSzTx/>
              <a:buNone/>
            </a:pPr>
            <a:r>
              <a:rPr lang="zh-CN" altLang="zh-CN" b="1" dirty="0" smtClean="0">
                <a:solidFill>
                  <a:srgbClr val="FF0000"/>
                </a:solidFill>
              </a:rPr>
              <a:t>用人单位的法定义务</a:t>
            </a:r>
            <a:endParaRPr lang="zh-CN" altLang="zh-CN" b="1" dirty="0" smtClean="0">
              <a:solidFill>
                <a:srgbClr val="FF0000"/>
              </a:solidFill>
            </a:endParaRPr>
          </a:p>
          <a:p>
            <a:pPr fontAlgn="auto">
              <a:lnSpc>
                <a:spcPct val="150000"/>
              </a:lnSpc>
              <a:buFont typeface="Wingdings" panose="05000000000000000000" charset="0"/>
              <a:buChar char="Ø"/>
            </a:pPr>
            <a:r>
              <a:rPr lang="zh-CN" altLang="zh-CN" sz="2400" dirty="0" smtClean="0">
                <a:sym typeface="+mn-ea"/>
              </a:rPr>
              <a:t>用人单位应当组织从事接触职业病危害作业的劳动者进行职业健康检查。 </a:t>
            </a:r>
            <a:endParaRPr lang="zh-CN" altLang="zh-CN" sz="2400" dirty="0" smtClean="0"/>
          </a:p>
          <a:p>
            <a:pPr fontAlgn="auto">
              <a:lnSpc>
                <a:spcPct val="150000"/>
              </a:lnSpc>
              <a:buFont typeface="Wingdings" panose="05000000000000000000" charset="0"/>
              <a:buChar char="Ø"/>
            </a:pPr>
            <a:r>
              <a:rPr lang="zh-CN" altLang="zh-CN" sz="2400" dirty="0" smtClean="0">
                <a:sym typeface="+mn-ea"/>
              </a:rPr>
              <a:t>用人单位应当组织接触职业病危害因素的劳动者进行上岗前职业健康检查。 </a:t>
            </a:r>
            <a:endParaRPr lang="zh-CN" altLang="zh-CN" sz="2400" dirty="0" smtClean="0"/>
          </a:p>
          <a:p>
            <a:pPr fontAlgn="auto">
              <a:lnSpc>
                <a:spcPct val="150000"/>
              </a:lnSpc>
              <a:buFont typeface="Wingdings" panose="05000000000000000000" charset="0"/>
              <a:buChar char="Ø"/>
            </a:pPr>
            <a:r>
              <a:rPr lang="zh-CN" altLang="zh-CN" sz="2400" dirty="0" smtClean="0">
                <a:sym typeface="+mn-ea"/>
              </a:rPr>
              <a:t>用人单位应当组织接触职业病危害因素的劳动者进行定期职业健康检查。对需要复查和医学观察的劳动者，应当按照体检机构要求的时间，安排其复查和医学观察。</a:t>
            </a:r>
            <a:endParaRPr lang="zh-CN" altLang="zh-CN" sz="2400" b="1"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29292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4</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）职业病诊断</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838200" y="1419225"/>
            <a:ext cx="10847070" cy="4351655"/>
          </a:xfrm>
        </p:spPr>
        <p:txBody>
          <a:bodyPr/>
          <a:p>
            <a:pPr indent="0" fontAlgn="auto">
              <a:lnSpc>
                <a:spcPct val="150000"/>
              </a:lnSpc>
              <a:buFont typeface="Wingdings" panose="05000000000000000000" charset="0"/>
              <a:buChar char="Ø"/>
            </a:pPr>
            <a:r>
              <a:rPr lang="zh-CN" altLang="zh-CN" dirty="0" smtClean="0">
                <a:sym typeface="+mn-ea"/>
              </a:rPr>
              <a:t>用人单位应当组织接触职业病危害因素的劳动者进行离岗时的职业健康检查。 </a:t>
            </a:r>
            <a:endParaRPr lang="zh-CN" altLang="zh-CN" dirty="0" smtClean="0"/>
          </a:p>
          <a:p>
            <a:pPr indent="0" fontAlgn="auto">
              <a:lnSpc>
                <a:spcPct val="150000"/>
              </a:lnSpc>
              <a:buFont typeface="Wingdings" panose="05000000000000000000" charset="0"/>
              <a:buChar char="Ø"/>
            </a:pPr>
            <a:r>
              <a:rPr lang="zh-CN" altLang="zh-CN" dirty="0" smtClean="0">
                <a:sym typeface="+mn-ea"/>
              </a:rPr>
              <a:t>用人单位对遭受或者可能遭受急性职业病危害的劳动者，应当及时组织进行健康检查和医学观察。</a:t>
            </a:r>
            <a:endParaRPr lang="en-US" altLang="zh-CN" dirty="0" smtClean="0"/>
          </a:p>
          <a:p>
            <a:pPr indent="0" fontAlgn="auto">
              <a:lnSpc>
                <a:spcPct val="150000"/>
              </a:lnSpc>
              <a:buFont typeface="Wingdings" panose="05000000000000000000" charset="0"/>
              <a:buChar char="Ø"/>
            </a:pPr>
            <a:r>
              <a:rPr lang="zh-CN" altLang="zh-CN" dirty="0" smtClean="0">
                <a:sym typeface="+mn-ea"/>
              </a:rPr>
              <a:t>用人单位对疑似职业病病人应当按规定向所在地卫生行政部门报告，并按照体检机构的要求安排其进行职业病诊断或者医学观察。 </a:t>
            </a:r>
            <a:endParaRPr lang="zh-CN" altLang="zh-CN" dirty="0" smtClean="0"/>
          </a:p>
          <a:p>
            <a:pPr marL="0" indent="0" fontAlgn="auto">
              <a:lnSpc>
                <a:spcPct val="150000"/>
              </a:lnSpc>
              <a:buFont typeface="Wingdings" panose="05000000000000000000" charset="0"/>
              <a:buNone/>
            </a:pPr>
            <a:endParaRPr lang="zh-CN" altLang="zh-CN" dirty="0" smtClean="0"/>
          </a:p>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317" y="5471795"/>
            <a:ext cx="12215812" cy="1385888"/>
          </a:xfrm>
          <a:prstGeom prst="rect">
            <a:avLst/>
          </a:prstGeom>
          <a:noFill/>
          <a:ln w="9525">
            <a:noFill/>
          </a:ln>
        </p:spPr>
      </p:pic>
      <p:sp>
        <p:nvSpPr>
          <p:cNvPr id="15" name="矩形 46"/>
          <p:cNvSpPr/>
          <p:nvPr/>
        </p:nvSpPr>
        <p:spPr>
          <a:xfrm>
            <a:off x="1312863" y="319088"/>
            <a:ext cx="29292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4</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）职业病诊断</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内容占位符 1"/>
          <p:cNvSpPr/>
          <p:nvPr>
            <p:ph idx="1"/>
          </p:nvPr>
        </p:nvSpPr>
        <p:spPr>
          <a:xfrm>
            <a:off x="838200" y="1013460"/>
            <a:ext cx="10515600" cy="4926965"/>
          </a:xfrm>
        </p:spPr>
        <p:txBody>
          <a:bodyPr/>
          <a:p>
            <a:pPr marL="0" algn="l">
              <a:spcAft>
                <a:spcPts val="1200"/>
              </a:spcAft>
              <a:buClrTx/>
              <a:buSzTx/>
              <a:buNone/>
            </a:pPr>
            <a:r>
              <a:rPr lang="zh-CN" altLang="zh-CN" b="1" dirty="0" smtClean="0">
                <a:solidFill>
                  <a:srgbClr val="FF0000"/>
                </a:solidFill>
                <a:sym typeface="+mn-ea"/>
              </a:rPr>
              <a:t>体检机构的法定职责</a:t>
            </a:r>
            <a:endParaRPr lang="zh-CN" altLang="zh-CN" b="1" dirty="0" smtClean="0">
              <a:solidFill>
                <a:srgbClr val="FF0000"/>
              </a:solidFill>
            </a:endParaRPr>
          </a:p>
          <a:p>
            <a:pPr fontAlgn="auto">
              <a:lnSpc>
                <a:spcPct val="150000"/>
              </a:lnSpc>
              <a:buFont typeface="Wingdings" panose="05000000000000000000" charset="0"/>
              <a:buChar char="Ø"/>
            </a:pPr>
            <a:r>
              <a:rPr lang="zh-CN" altLang="en-US" sz="2400" dirty="0" smtClean="0">
                <a:sym typeface="+mn-ea"/>
              </a:rPr>
              <a:t>一</a:t>
            </a:r>
            <a:r>
              <a:rPr lang="zh-CN" altLang="zh-CN" sz="2400" dirty="0" smtClean="0">
                <a:sym typeface="+mn-ea"/>
              </a:rPr>
              <a:t>、职业健康检查应当根据所接触的职业危害因素类别，按《职业健康检查项目及周期》的规定确定检查项目和检查周期。需复查时可根据复查要求相应增加检查项目。 </a:t>
            </a:r>
            <a:endParaRPr lang="zh-CN" altLang="zh-CN" sz="2400" dirty="0" smtClean="0"/>
          </a:p>
          <a:p>
            <a:pPr fontAlgn="auto">
              <a:lnSpc>
                <a:spcPct val="150000"/>
              </a:lnSpc>
              <a:buFont typeface="Wingdings" panose="05000000000000000000" charset="0"/>
              <a:buChar char="Ø"/>
            </a:pPr>
            <a:r>
              <a:rPr lang="zh-CN" altLang="en-US" sz="2400" dirty="0" smtClean="0">
                <a:sym typeface="+mn-ea"/>
              </a:rPr>
              <a:t>二</a:t>
            </a:r>
            <a:r>
              <a:rPr lang="zh-CN" altLang="zh-CN" sz="2400" dirty="0" smtClean="0">
                <a:sym typeface="+mn-ea"/>
              </a:rPr>
              <a:t>、职业健康检查应当填写《职业健康检查表》，从事放射性作业劳动者的健康检查应当填写《放射工作人员健康检查表》。 </a:t>
            </a:r>
            <a:endParaRPr lang="zh-CN" altLang="zh-CN" sz="2400" dirty="0" smtClean="0"/>
          </a:p>
          <a:p>
            <a:pPr fontAlgn="auto">
              <a:lnSpc>
                <a:spcPct val="150000"/>
              </a:lnSpc>
              <a:buFont typeface="Wingdings" panose="05000000000000000000" charset="0"/>
              <a:buChar char="Ø"/>
            </a:pPr>
            <a:r>
              <a:rPr lang="zh-CN" altLang="en-US" sz="2400" dirty="0" smtClean="0">
                <a:sym typeface="+mn-ea"/>
              </a:rPr>
              <a:t>三</a:t>
            </a:r>
            <a:r>
              <a:rPr lang="zh-CN" altLang="zh-CN" sz="2400" dirty="0" smtClean="0">
                <a:sym typeface="+mn-ea"/>
              </a:rPr>
              <a:t>、体检机构发现疑似职业病病人应当按规定向所在地卫生行政部门报告，并通知用人单位和劳动者。</a:t>
            </a:r>
            <a:endParaRPr lang="zh-CN" altLang="en-US" sz="2400" dirty="0"/>
          </a:p>
          <a:p>
            <a:pPr fontAlgn="auto">
              <a:buNone/>
            </a:pP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5</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）职业病鉴定程序</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1"/>
          <a:stretch>
            <a:fillRect/>
          </a:stretch>
        </p:blipFill>
        <p:spPr>
          <a:xfrm>
            <a:off x="574675" y="269875"/>
            <a:ext cx="666750" cy="636588"/>
          </a:xfrm>
          <a:prstGeom prst="rect">
            <a:avLst/>
          </a:prstGeom>
          <a:noFill/>
          <a:ln w="9525">
            <a:noFill/>
          </a:ln>
        </p:spPr>
      </p:pic>
      <p:sp>
        <p:nvSpPr>
          <p:cNvPr id="27" name="矩形 26"/>
          <p:cNvSpPr/>
          <p:nvPr>
            <p:custDataLst>
              <p:tags r:id="rId2"/>
            </p:custDataLst>
          </p:nvPr>
        </p:nvSpPr>
        <p:spPr>
          <a:xfrm>
            <a:off x="552450" y="6113265"/>
            <a:ext cx="1950112" cy="565469"/>
          </a:xfrm>
          <a:prstGeom prst="rect">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marL="0" indent="0" algn="ctr">
              <a:lnSpc>
                <a:spcPct val="100000"/>
              </a:lnSpc>
              <a:spcBef>
                <a:spcPts val="0"/>
              </a:spcBef>
              <a:spcAft>
                <a:spcPts val="0"/>
              </a:spcAft>
              <a:buSzPct val="100000"/>
            </a:pPr>
            <a:r>
              <a:rPr lang="zh-CN" altLang="zh-CN" sz="1800" dirty="0">
                <a:sym typeface="+mn-ea"/>
              </a:rPr>
              <a:t>申请</a:t>
            </a:r>
            <a:endParaRPr lang="zh-CN" altLang="zh-CN" sz="1800" dirty="0">
              <a:sym typeface="+mn-ea"/>
            </a:endParaRPr>
          </a:p>
        </p:txBody>
      </p:sp>
      <p:sp>
        <p:nvSpPr>
          <p:cNvPr id="28" name="矩形 27"/>
          <p:cNvSpPr/>
          <p:nvPr>
            <p:custDataLst>
              <p:tags r:id="rId3"/>
            </p:custDataLst>
          </p:nvPr>
        </p:nvSpPr>
        <p:spPr>
          <a:xfrm>
            <a:off x="2502562" y="5547796"/>
            <a:ext cx="1950112" cy="565469"/>
          </a:xfrm>
          <a:prstGeom prst="rect">
            <a:avLst/>
          </a:prstGeom>
          <a:solidFill>
            <a:srgbClr val="FF42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r>
              <a:rPr lang="zh-CN" altLang="zh-CN" sz="1800" dirty="0" smtClean="0">
                <a:sym typeface="+mn-ea"/>
              </a:rPr>
              <a:t>审核</a:t>
            </a:r>
            <a:endParaRPr lang="en-US" altLang="zh-CN" sz="1800">
              <a:solidFill>
                <a:schemeClr val="bg1"/>
              </a:solidFill>
              <a:latin typeface="+mj-lt"/>
              <a:ea typeface="+mj-ea"/>
              <a:cs typeface="+mj-cs"/>
              <a:sym typeface="Arial" panose="020B0604020202020204" pitchFamily="34" charset="0"/>
            </a:endParaRPr>
          </a:p>
        </p:txBody>
      </p:sp>
      <p:sp>
        <p:nvSpPr>
          <p:cNvPr id="29" name="矩形 28"/>
          <p:cNvSpPr/>
          <p:nvPr>
            <p:custDataLst>
              <p:tags r:id="rId4"/>
            </p:custDataLst>
          </p:nvPr>
        </p:nvSpPr>
        <p:spPr>
          <a:xfrm>
            <a:off x="4453469" y="4982327"/>
            <a:ext cx="1950112" cy="565469"/>
          </a:xfrm>
          <a:prstGeom prst="rect">
            <a:avLst/>
          </a:prstGeom>
          <a:solidFill>
            <a:srgbClr val="FF6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r>
              <a:rPr lang="zh-CN" altLang="zh-CN" sz="2800" b="1" dirty="0" smtClean="0">
                <a:sym typeface="+mn-ea"/>
              </a:rPr>
              <a:t>组织鉴定</a:t>
            </a:r>
            <a:endParaRPr lang="zh-CN" altLang="zh-CN" sz="2800" b="1" dirty="0" smtClean="0">
              <a:solidFill>
                <a:schemeClr val="bg1"/>
              </a:solidFill>
              <a:latin typeface="+mj-lt"/>
              <a:ea typeface="+mj-ea"/>
              <a:cs typeface="+mj-cs"/>
              <a:sym typeface="+mn-ea"/>
            </a:endParaRPr>
          </a:p>
        </p:txBody>
      </p:sp>
      <p:sp>
        <p:nvSpPr>
          <p:cNvPr id="30" name="矩形 29"/>
          <p:cNvSpPr/>
          <p:nvPr>
            <p:custDataLst>
              <p:tags r:id="rId5"/>
            </p:custDataLst>
          </p:nvPr>
        </p:nvSpPr>
        <p:spPr>
          <a:xfrm>
            <a:off x="6403581" y="4416858"/>
            <a:ext cx="1950112" cy="565469"/>
          </a:xfrm>
          <a:prstGeom prst="rect">
            <a:avLst/>
          </a:prstGeom>
          <a:solidFill>
            <a:srgbClr val="FF84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r>
              <a:rPr lang="zh-CN" altLang="zh-CN" sz="2800" b="1" dirty="0" smtClean="0">
                <a:sym typeface="+mn-ea"/>
              </a:rPr>
              <a:t>鉴定书</a:t>
            </a:r>
            <a:endParaRPr lang="zh-CN" altLang="zh-CN" sz="2800" b="1" dirty="0" smtClean="0">
              <a:solidFill>
                <a:schemeClr val="bg1"/>
              </a:solidFill>
              <a:latin typeface="+mj-lt"/>
              <a:ea typeface="+mj-ea"/>
              <a:cs typeface="+mj-cs"/>
              <a:sym typeface="+mn-ea"/>
            </a:endParaRPr>
          </a:p>
        </p:txBody>
      </p:sp>
      <p:sp>
        <p:nvSpPr>
          <p:cNvPr id="31" name="矩形 30"/>
          <p:cNvSpPr/>
          <p:nvPr>
            <p:custDataLst>
              <p:tags r:id="rId6"/>
            </p:custDataLst>
          </p:nvPr>
        </p:nvSpPr>
        <p:spPr>
          <a:xfrm>
            <a:off x="8353694" y="3851389"/>
            <a:ext cx="1950112" cy="565469"/>
          </a:xfrm>
          <a:prstGeom prst="rect">
            <a:avLst/>
          </a:prstGeom>
          <a:solidFill>
            <a:srgbClr val="FF9C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r>
              <a:rPr lang="zh-CN" altLang="zh-CN" sz="2800" b="1" dirty="0" smtClean="0">
                <a:sym typeface="+mn-ea"/>
              </a:rPr>
              <a:t>异议处理</a:t>
            </a:r>
            <a:endParaRPr lang="zh-CN" altLang="zh-CN" sz="2800" b="1" dirty="0" smtClean="0">
              <a:solidFill>
                <a:schemeClr val="bg1"/>
              </a:solidFill>
              <a:latin typeface="+mj-lt"/>
              <a:ea typeface="+mj-ea"/>
              <a:cs typeface="+mj-cs"/>
              <a:sym typeface="+mn-ea"/>
            </a:endParaRPr>
          </a:p>
        </p:txBody>
      </p:sp>
      <p:sp>
        <p:nvSpPr>
          <p:cNvPr id="32" name="直角三角形 31"/>
          <p:cNvSpPr/>
          <p:nvPr>
            <p:custDataLst>
              <p:tags r:id="rId7"/>
            </p:custDataLst>
          </p:nvPr>
        </p:nvSpPr>
        <p:spPr>
          <a:xfrm flipV="1">
            <a:off x="6392447" y="4982327"/>
            <a:ext cx="548767" cy="565469"/>
          </a:xfrm>
          <a:prstGeom prst="rtTriangle">
            <a:avLst/>
          </a:prstGeom>
          <a:solidFill>
            <a:srgbClr val="FF6000">
              <a:lumMod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35000" lnSpcReduction="20000"/>
          </a:bodyPr>
          <a:p>
            <a:pPr algn="ctr"/>
            <a:endParaRPr lang="zh-CN" altLang="en-US" sz="1800">
              <a:solidFill>
                <a:schemeClr val="bg1"/>
              </a:solidFill>
              <a:sym typeface="Arial" panose="020B0604020202020204" pitchFamily="34" charset="0"/>
            </a:endParaRPr>
          </a:p>
        </p:txBody>
      </p:sp>
      <p:sp>
        <p:nvSpPr>
          <p:cNvPr id="33" name="直角三角形 32"/>
          <p:cNvSpPr/>
          <p:nvPr>
            <p:custDataLst>
              <p:tags r:id="rId8"/>
            </p:custDataLst>
          </p:nvPr>
        </p:nvSpPr>
        <p:spPr>
          <a:xfrm flipV="1">
            <a:off x="4453469" y="5547796"/>
            <a:ext cx="548767" cy="565469"/>
          </a:xfrm>
          <a:prstGeom prst="rtTriangle">
            <a:avLst/>
          </a:prstGeom>
          <a:solidFill>
            <a:srgbClr val="FF4200">
              <a:lumMod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35000" lnSpcReduction="20000"/>
          </a:bodyPr>
          <a:p>
            <a:pPr algn="ctr"/>
            <a:endParaRPr lang="zh-CN" altLang="en-US" sz="1800">
              <a:solidFill>
                <a:schemeClr val="bg1"/>
              </a:solidFill>
              <a:sym typeface="Arial" panose="020B0604020202020204" pitchFamily="34" charset="0"/>
            </a:endParaRPr>
          </a:p>
        </p:txBody>
      </p:sp>
      <p:sp>
        <p:nvSpPr>
          <p:cNvPr id="34" name="直角三角形 33"/>
          <p:cNvSpPr/>
          <p:nvPr>
            <p:custDataLst>
              <p:tags r:id="rId9"/>
            </p:custDataLst>
          </p:nvPr>
        </p:nvSpPr>
        <p:spPr>
          <a:xfrm flipV="1">
            <a:off x="8353694" y="4416858"/>
            <a:ext cx="548767" cy="565469"/>
          </a:xfrm>
          <a:prstGeom prst="rtTriangle">
            <a:avLst/>
          </a:prstGeom>
          <a:solidFill>
            <a:srgbClr val="FF8400">
              <a:lumMod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35000" lnSpcReduction="20000"/>
          </a:bodyPr>
          <a:p>
            <a:pPr algn="ctr"/>
            <a:endParaRPr lang="zh-CN" altLang="en-US" sz="1800">
              <a:solidFill>
                <a:schemeClr val="bg1"/>
              </a:solidFill>
              <a:sym typeface="Arial" panose="020B0604020202020204" pitchFamily="34" charset="0"/>
            </a:endParaRPr>
          </a:p>
        </p:txBody>
      </p:sp>
      <p:sp>
        <p:nvSpPr>
          <p:cNvPr id="35" name="直角三角形 34"/>
          <p:cNvSpPr/>
          <p:nvPr>
            <p:custDataLst>
              <p:tags r:id="rId10"/>
            </p:custDataLst>
          </p:nvPr>
        </p:nvSpPr>
        <p:spPr>
          <a:xfrm flipV="1">
            <a:off x="2502562" y="6113265"/>
            <a:ext cx="548767" cy="565469"/>
          </a:xfrm>
          <a:prstGeom prst="rtTriangle">
            <a:avLst/>
          </a:prstGeom>
          <a:solidFill>
            <a:srgbClr val="FF170C">
              <a:lumMod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35000" lnSpcReduction="20000"/>
          </a:bodyPr>
          <a:p>
            <a:pPr algn="ctr"/>
            <a:endParaRPr lang="zh-CN" altLang="en-US" sz="1800">
              <a:solidFill>
                <a:schemeClr val="bg1"/>
              </a:solidFill>
              <a:sym typeface="Arial" panose="020B0604020202020204" pitchFamily="34" charset="0"/>
            </a:endParaRPr>
          </a:p>
        </p:txBody>
      </p:sp>
      <p:sp>
        <p:nvSpPr>
          <p:cNvPr id="36" name="文本框 35"/>
          <p:cNvSpPr txBox="1"/>
          <p:nvPr>
            <p:custDataLst>
              <p:tags r:id="rId11"/>
            </p:custDataLst>
          </p:nvPr>
        </p:nvSpPr>
        <p:spPr>
          <a:xfrm>
            <a:off x="556260" y="2871470"/>
            <a:ext cx="1857375" cy="2855595"/>
          </a:xfrm>
          <a:prstGeom prst="rect">
            <a:avLst/>
          </a:prstGeom>
          <a:noFill/>
        </p:spPr>
        <p:txBody>
          <a:bodyPr wrap="square" rtlCol="0">
            <a:normAutofit lnSpcReduction="20000"/>
          </a:bodyPr>
          <a:p>
            <a:pPr algn="l"/>
            <a:r>
              <a:rPr lang="zh-CN" altLang="zh-CN" sz="1800" dirty="0" smtClean="0">
                <a:latin typeface="宋体" panose="02010600030101010101" pitchFamily="2" charset="-122"/>
                <a:cs typeface="宋体" panose="02010600030101010101" pitchFamily="2" charset="-122"/>
                <a:sym typeface="Arial" panose="020B0604020202020204" pitchFamily="34" charset="0"/>
              </a:rPr>
              <a:t>当事人向作出诊断的医疗卫生机构所在地政府卫生行政部门提出鉴定申请.鉴定申请需提供的材料包括：鉴定申请书，职业病诊断病历记录，诊断证明书，鉴定委员会要求提供的其他材料。</a:t>
            </a:r>
            <a:endParaRPr lang="zh-CN" altLang="zh-CN" sz="1800" dirty="0" smtClean="0">
              <a:latin typeface="宋体" panose="02010600030101010101" pitchFamily="2" charset="-122"/>
              <a:cs typeface="宋体" panose="02010600030101010101" pitchFamily="2" charset="-122"/>
              <a:sym typeface="Arial" panose="020B0604020202020204" pitchFamily="34" charset="0"/>
            </a:endParaRPr>
          </a:p>
        </p:txBody>
      </p:sp>
      <p:sp>
        <p:nvSpPr>
          <p:cNvPr id="37" name="文本框 36"/>
          <p:cNvSpPr txBox="1"/>
          <p:nvPr>
            <p:custDataLst>
              <p:tags r:id="rId12"/>
            </p:custDataLst>
          </p:nvPr>
        </p:nvSpPr>
        <p:spPr>
          <a:xfrm>
            <a:off x="2457450" y="781685"/>
            <a:ext cx="2040255" cy="4201160"/>
          </a:xfrm>
          <a:prstGeom prst="rect">
            <a:avLst/>
          </a:prstGeom>
          <a:noFill/>
        </p:spPr>
        <p:txBody>
          <a:bodyPr wrap="square" rtlCol="0">
            <a:noAutofit/>
          </a:bodyPr>
          <a:p>
            <a:pPr>
              <a:buNone/>
            </a:pPr>
            <a:r>
              <a:rPr lang="zh-CN" altLang="zh-CN" sz="1600" dirty="0" smtClean="0">
                <a:latin typeface="宋体" panose="02010600030101010101" pitchFamily="2" charset="-122"/>
                <a:cs typeface="宋体" panose="02010600030101010101" pitchFamily="2" charset="-122"/>
                <a:sym typeface="+mn-ea"/>
              </a:rPr>
              <a:t>职业病诊断鉴定办事机构收到当事人的鉴定申请后，要对其提供的与鉴定有关的资料进行审核，看有关材料是否齐备、有效.职业病诊断鉴定办事机构应当自收到申请资料之日起10日内完成材料审核，对材料齐全的发给受理通知书；对材料不全的，通知当事人进行补充.必要时由第三方对患者进行体检或提取相关现场证据.当事人应当按照鉴定委员会的要求，予以配</a:t>
            </a:r>
            <a:r>
              <a:rPr lang="zh-CN" altLang="zh-CN" sz="1600" dirty="0" smtClean="0">
                <a:latin typeface="宋体" panose="02010600030101010101" pitchFamily="2" charset="-122"/>
                <a:cs typeface="宋体" panose="02010600030101010101" pitchFamily="2" charset="-122"/>
                <a:sym typeface="+mn-ea"/>
              </a:rPr>
              <a:t>合。 </a:t>
            </a:r>
            <a:endParaRPr lang="zh-CN" altLang="zh-CN" sz="1600" dirty="0" smtClean="0">
              <a:latin typeface="宋体" panose="02010600030101010101" pitchFamily="2" charset="-122"/>
              <a:cs typeface="宋体" panose="02010600030101010101" pitchFamily="2" charset="-122"/>
            </a:endParaRPr>
          </a:p>
          <a:p>
            <a:pPr algn="ctr"/>
            <a:endParaRPr lang="zh-CN" altLang="zh-CN" sz="1600" dirty="0" smtClean="0">
              <a:latin typeface="宋体" panose="02010600030101010101" pitchFamily="2" charset="-122"/>
              <a:cs typeface="宋体" panose="02010600030101010101" pitchFamily="2" charset="-122"/>
              <a:sym typeface="Arial" panose="020B0604020202020204" pitchFamily="34" charset="0"/>
            </a:endParaRPr>
          </a:p>
        </p:txBody>
      </p:sp>
      <p:sp>
        <p:nvSpPr>
          <p:cNvPr id="38" name="文本框 37"/>
          <p:cNvSpPr txBox="1"/>
          <p:nvPr>
            <p:custDataLst>
              <p:tags r:id="rId13"/>
            </p:custDataLst>
          </p:nvPr>
        </p:nvSpPr>
        <p:spPr>
          <a:xfrm>
            <a:off x="4455160" y="1130935"/>
            <a:ext cx="2018665" cy="3851910"/>
          </a:xfrm>
          <a:prstGeom prst="rect">
            <a:avLst/>
          </a:prstGeom>
          <a:noFill/>
        </p:spPr>
        <p:txBody>
          <a:bodyPr wrap="square" rtlCol="0">
            <a:normAutofit fontScale="90000"/>
          </a:bodyPr>
          <a:p>
            <a:pPr>
              <a:buNone/>
            </a:pPr>
            <a:r>
              <a:rPr lang="zh-CN" altLang="zh-CN" sz="1800" dirty="0" smtClean="0">
                <a:latin typeface="宋体" panose="02010600030101010101" pitchFamily="2" charset="-122"/>
                <a:cs typeface="宋体" panose="02010600030101010101" pitchFamily="2" charset="-122"/>
                <a:sym typeface="+mn-ea"/>
              </a:rPr>
              <a:t>参加职业病诊断鉴定的专家，由申请鉴定的当事人在职业病诊断鉴定办事机构的主持下，从专家库中以随机抽取的方式确定，当事人也可以委托职业病诊断鉴定办事机构抽取专家，组成职业病鉴定委员会，鉴定委员会通过审阅鉴定资料，综合分析，作出鉴定结论</a:t>
            </a:r>
            <a:r>
              <a:rPr lang="en-US" altLang="zh-CN" sz="1800" dirty="0" smtClean="0">
                <a:latin typeface="宋体" panose="02010600030101010101" pitchFamily="2" charset="-122"/>
                <a:cs typeface="宋体" panose="02010600030101010101" pitchFamily="2" charset="-122"/>
                <a:sym typeface="+mn-ea"/>
              </a:rPr>
              <a:t>.</a:t>
            </a:r>
            <a:r>
              <a:rPr lang="zh-CN" altLang="zh-CN" sz="1800" dirty="0" smtClean="0">
                <a:latin typeface="宋体" panose="02010600030101010101" pitchFamily="2" charset="-122"/>
                <a:cs typeface="宋体" panose="02010600030101010101" pitchFamily="2" charset="-122"/>
                <a:sym typeface="+mn-ea"/>
              </a:rPr>
              <a:t>鉴定意见不一致时，应当予以注明。 </a:t>
            </a:r>
            <a:endParaRPr lang="zh-CN" altLang="zh-CN" sz="1800" dirty="0" smtClean="0">
              <a:latin typeface="宋体" panose="02010600030101010101" pitchFamily="2" charset="-122"/>
              <a:cs typeface="宋体" panose="02010600030101010101" pitchFamily="2" charset="-122"/>
            </a:endParaRPr>
          </a:p>
          <a:p>
            <a:pPr algn="ctr"/>
            <a:endParaRPr lang="en-US" altLang="zh-CN" sz="1800" dirty="0">
              <a:latin typeface="宋体" panose="02010600030101010101" pitchFamily="2" charset="-122"/>
              <a:cs typeface="宋体" panose="02010600030101010101" pitchFamily="2" charset="-122"/>
              <a:sym typeface="Arial" panose="020B0604020202020204" pitchFamily="34" charset="0"/>
            </a:endParaRPr>
          </a:p>
        </p:txBody>
      </p:sp>
      <p:sp>
        <p:nvSpPr>
          <p:cNvPr id="39" name="文本框 38"/>
          <p:cNvSpPr txBox="1"/>
          <p:nvPr>
            <p:custDataLst>
              <p:tags r:id="rId14"/>
            </p:custDataLst>
          </p:nvPr>
        </p:nvSpPr>
        <p:spPr>
          <a:xfrm>
            <a:off x="6473825" y="1131570"/>
            <a:ext cx="1969770" cy="3134995"/>
          </a:xfrm>
          <a:prstGeom prst="rect">
            <a:avLst/>
          </a:prstGeom>
          <a:noFill/>
        </p:spPr>
        <p:txBody>
          <a:bodyPr wrap="square" rtlCol="0">
            <a:noAutofit/>
          </a:bodyPr>
          <a:p>
            <a:pPr algn="l"/>
            <a:r>
              <a:rPr lang="zh-CN" altLang="zh-CN" sz="1600" dirty="0" smtClean="0">
                <a:latin typeface="宋体" panose="02010600030101010101" pitchFamily="2" charset="-122"/>
                <a:cs typeface="宋体" panose="02010600030101010101" pitchFamily="2" charset="-122"/>
                <a:sym typeface="+mn-ea"/>
              </a:rPr>
              <a:t>鉴定书的内容应当包括：被鉴定人的职业接触史；作业场所监测数据和有关检查资料等一般情况；当事人对职业病诊断的主要争议以及鉴定结论和鉴定时间</a:t>
            </a:r>
            <a:r>
              <a:rPr lang="en-US" altLang="zh-CN" sz="1600" dirty="0" smtClean="0">
                <a:latin typeface="宋体" panose="02010600030101010101" pitchFamily="2" charset="-122"/>
                <a:cs typeface="宋体" panose="02010600030101010101" pitchFamily="2" charset="-122"/>
                <a:sym typeface="+mn-ea"/>
              </a:rPr>
              <a:t>.</a:t>
            </a:r>
            <a:r>
              <a:rPr lang="zh-CN" altLang="zh-CN" sz="1600" dirty="0" smtClean="0">
                <a:latin typeface="宋体" panose="02010600030101010101" pitchFamily="2" charset="-122"/>
                <a:cs typeface="宋体" panose="02010600030101010101" pitchFamily="2" charset="-122"/>
                <a:sym typeface="+mn-ea"/>
              </a:rPr>
              <a:t>鉴定书必须由所有参加鉴定的成员共同签署，并加盖鉴定委员会公章。</a:t>
            </a:r>
            <a:endParaRPr lang="zh-CN" altLang="zh-CN" sz="1600" dirty="0" smtClean="0">
              <a:latin typeface="宋体" panose="02010600030101010101" pitchFamily="2" charset="-122"/>
              <a:cs typeface="宋体" panose="02010600030101010101" pitchFamily="2" charset="-122"/>
              <a:sym typeface="+mn-ea"/>
            </a:endParaRPr>
          </a:p>
        </p:txBody>
      </p:sp>
      <p:sp>
        <p:nvSpPr>
          <p:cNvPr id="40" name="文本框 39"/>
          <p:cNvSpPr txBox="1"/>
          <p:nvPr>
            <p:custDataLst>
              <p:tags r:id="rId15"/>
            </p:custDataLst>
          </p:nvPr>
        </p:nvSpPr>
        <p:spPr>
          <a:xfrm>
            <a:off x="8441690" y="1130935"/>
            <a:ext cx="2908300" cy="2599055"/>
          </a:xfrm>
          <a:prstGeom prst="rect">
            <a:avLst/>
          </a:prstGeom>
          <a:noFill/>
        </p:spPr>
        <p:txBody>
          <a:bodyPr wrap="square" rtlCol="0">
            <a:noAutofit/>
          </a:bodyPr>
          <a:p>
            <a:pPr>
              <a:buNone/>
            </a:pPr>
            <a:r>
              <a:rPr lang="zh-CN" altLang="zh-CN" sz="1800" dirty="0" smtClean="0">
                <a:latin typeface="宋体" panose="02010600030101010101" pitchFamily="2" charset="-122"/>
                <a:cs typeface="宋体" panose="02010600030101010101" pitchFamily="2" charset="-122"/>
                <a:sym typeface="+mn-ea"/>
              </a:rPr>
              <a:t>当事人对职业病诊断有异议的，在接到职业病诊断证明书之日起</a:t>
            </a:r>
            <a:r>
              <a:rPr lang="en-US" altLang="zh-CN" sz="1800" dirty="0" smtClean="0">
                <a:latin typeface="宋体" panose="02010600030101010101" pitchFamily="2" charset="-122"/>
                <a:cs typeface="宋体" panose="02010600030101010101" pitchFamily="2" charset="-122"/>
                <a:sym typeface="+mn-ea"/>
              </a:rPr>
              <a:t>30</a:t>
            </a:r>
            <a:r>
              <a:rPr lang="zh-CN" altLang="zh-CN" sz="1800" dirty="0" smtClean="0">
                <a:latin typeface="宋体" panose="02010600030101010101" pitchFamily="2" charset="-122"/>
                <a:cs typeface="宋体" panose="02010600030101010101" pitchFamily="2" charset="-122"/>
                <a:sym typeface="+mn-ea"/>
              </a:rPr>
              <a:t>日内，可以向做出诊断的医疗卫生机构所在地设区的市级卫生行政部门申请鉴定。 </a:t>
            </a:r>
            <a:endParaRPr lang="zh-CN" altLang="zh-CN" sz="1800" dirty="0" smtClean="0">
              <a:latin typeface="宋体" panose="02010600030101010101" pitchFamily="2" charset="-122"/>
              <a:cs typeface="宋体" panose="02010600030101010101" pitchFamily="2" charset="-122"/>
            </a:endParaRPr>
          </a:p>
          <a:p>
            <a:pPr>
              <a:buNone/>
            </a:pPr>
            <a:r>
              <a:rPr lang="zh-CN" altLang="zh-CN" sz="1800" dirty="0" smtClean="0">
                <a:latin typeface="宋体" panose="02010600030101010101" pitchFamily="2" charset="-122"/>
                <a:cs typeface="宋体" panose="02010600030101010101" pitchFamily="2" charset="-122"/>
                <a:sym typeface="+mn-ea"/>
              </a:rPr>
              <a:t>设区的市级卫生行政部门组织的职业病诊断鉴定委员会负责职业病诊断争议的首次鉴定。 </a:t>
            </a:r>
            <a:endParaRPr lang="zh-CN" altLang="zh-CN" sz="1800" dirty="0" smtClean="0">
              <a:latin typeface="宋体" panose="02010600030101010101" pitchFamily="2" charset="-122"/>
              <a:cs typeface="宋体" panose="02010600030101010101" pitchFamily="2" charset="-122"/>
            </a:endParaRPr>
          </a:p>
          <a:p>
            <a:pPr>
              <a:buNone/>
            </a:pPr>
            <a:endParaRPr lang="zh-CN" altLang="zh-CN" sz="1800" dirty="0" smtClean="0">
              <a:latin typeface="宋体" panose="02010600030101010101" pitchFamily="2" charset="-122"/>
              <a:cs typeface="宋体" panose="02010600030101010101" pitchFamily="2" charset="-122"/>
              <a:sym typeface="+mn-ea"/>
            </a:endParaRPr>
          </a:p>
        </p:txBody>
      </p:sp>
      <p:sp>
        <p:nvSpPr>
          <p:cNvPr id="4" name="矩形 3"/>
          <p:cNvSpPr/>
          <p:nvPr>
            <p:custDataLst>
              <p:tags r:id="rId16"/>
            </p:custDataLst>
          </p:nvPr>
        </p:nvSpPr>
        <p:spPr>
          <a:xfrm>
            <a:off x="509905" y="6113265"/>
            <a:ext cx="1950112" cy="565469"/>
          </a:xfrm>
          <a:prstGeom prst="rect">
            <a:avLst/>
          </a:prstGeom>
          <a:solidFill>
            <a:srgbClr val="FF170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marL="0" indent="0" algn="ctr">
              <a:lnSpc>
                <a:spcPct val="100000"/>
              </a:lnSpc>
              <a:spcBef>
                <a:spcPts val="0"/>
              </a:spcBef>
              <a:spcAft>
                <a:spcPts val="0"/>
              </a:spcAft>
              <a:buSzPct val="100000"/>
            </a:pPr>
            <a:r>
              <a:rPr lang="zh-CN" altLang="zh-CN" sz="2800" b="1" dirty="0">
                <a:sym typeface="+mn-ea"/>
              </a:rPr>
              <a:t>申请</a:t>
            </a:r>
            <a:endParaRPr lang="zh-CN" altLang="zh-CN" sz="2800" b="1" dirty="0">
              <a:sym typeface="+mn-ea"/>
            </a:endParaRPr>
          </a:p>
        </p:txBody>
      </p:sp>
      <p:sp>
        <p:nvSpPr>
          <p:cNvPr id="5" name="矩形 4"/>
          <p:cNvSpPr/>
          <p:nvPr>
            <p:custDataLst>
              <p:tags r:id="rId17"/>
            </p:custDataLst>
          </p:nvPr>
        </p:nvSpPr>
        <p:spPr>
          <a:xfrm>
            <a:off x="2460017" y="5547796"/>
            <a:ext cx="1950112" cy="565469"/>
          </a:xfrm>
          <a:prstGeom prst="rect">
            <a:avLst/>
          </a:prstGeom>
          <a:solidFill>
            <a:srgbClr val="FF42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r>
              <a:rPr lang="zh-CN" altLang="zh-CN" sz="2800" b="1" dirty="0" smtClean="0">
                <a:sym typeface="+mn-ea"/>
              </a:rPr>
              <a:t>审核</a:t>
            </a:r>
            <a:endParaRPr lang="zh-CN" altLang="zh-CN" sz="2800" b="1" dirty="0" smtClean="0">
              <a:solidFill>
                <a:schemeClr val="bg1"/>
              </a:solidFill>
              <a:latin typeface="+mj-lt"/>
              <a:ea typeface="+mj-ea"/>
              <a:cs typeface="+mj-cs"/>
              <a:sym typeface="+mn-ea"/>
            </a:endParaRPr>
          </a:p>
        </p:txBody>
      </p:sp>
      <p:sp>
        <p:nvSpPr>
          <p:cNvPr id="6" name="文本框 5"/>
          <p:cNvSpPr txBox="1"/>
          <p:nvPr/>
        </p:nvSpPr>
        <p:spPr>
          <a:xfrm>
            <a:off x="8689975" y="4476115"/>
            <a:ext cx="2760345" cy="2030095"/>
          </a:xfrm>
          <a:prstGeom prst="rect">
            <a:avLst/>
          </a:prstGeom>
          <a:noFill/>
        </p:spPr>
        <p:txBody>
          <a:bodyPr wrap="square" rtlCol="0">
            <a:spAutoFit/>
          </a:bodyPr>
          <a:p>
            <a:r>
              <a:rPr lang="zh-CN" altLang="zh-CN" dirty="0" smtClean="0">
                <a:latin typeface="宋体" panose="02010600030101010101" pitchFamily="2" charset="-122"/>
                <a:cs typeface="宋体" panose="02010600030101010101" pitchFamily="2" charset="-122"/>
                <a:sym typeface="+mn-ea"/>
              </a:rPr>
              <a:t>当事人对设区的市级职业病诊断鉴定委员会的鉴定结论不服的，在接到职业病诊断鉴定书之日起</a:t>
            </a:r>
            <a:r>
              <a:rPr lang="en-US" altLang="zh-CN" dirty="0" smtClean="0">
                <a:latin typeface="宋体" panose="02010600030101010101" pitchFamily="2" charset="-122"/>
                <a:cs typeface="宋体" panose="02010600030101010101" pitchFamily="2" charset="-122"/>
                <a:sym typeface="+mn-ea"/>
              </a:rPr>
              <a:t>15</a:t>
            </a:r>
            <a:r>
              <a:rPr lang="zh-CN" altLang="zh-CN" dirty="0" smtClean="0">
                <a:latin typeface="宋体" panose="02010600030101010101" pitchFamily="2" charset="-122"/>
                <a:cs typeface="宋体" panose="02010600030101010101" pitchFamily="2" charset="-122"/>
                <a:sym typeface="+mn-ea"/>
              </a:rPr>
              <a:t>日内，可以向原鉴定机构所在地省级卫生行政部门（终）申请再鉴定。</a:t>
            </a:r>
            <a:endParaRPr lang="zh-CN" altLang="en-US">
              <a:latin typeface="宋体" panose="02010600030101010101" pitchFamily="2" charset="-122"/>
              <a:cs typeface="宋体" panose="02010600030101010101" pitchFamily="2" charset="-122"/>
            </a:endParaRPr>
          </a:p>
        </p:txBody>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6</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）职业病病人待遇</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3" name="文本框 2"/>
          <p:cNvSpPr txBox="1"/>
          <p:nvPr/>
        </p:nvSpPr>
        <p:spPr>
          <a:xfrm>
            <a:off x="1384300" y="1328420"/>
            <a:ext cx="9418955" cy="4523105"/>
          </a:xfrm>
          <a:prstGeom prst="rect">
            <a:avLst/>
          </a:prstGeom>
          <a:noFill/>
        </p:spPr>
        <p:txBody>
          <a:bodyPr wrap="square" rtlCol="0">
            <a:spAutoFit/>
          </a:bodyPr>
          <a:p>
            <a:pPr marL="342900" indent="-342900">
              <a:lnSpc>
                <a:spcPct val="150000"/>
              </a:lnSpc>
              <a:buFont typeface="Wingdings" panose="05000000000000000000" charset="0"/>
              <a:buChar char="Ø"/>
            </a:pPr>
            <a:r>
              <a:rPr lang="zh-CN" altLang="zh-CN" sz="2400" dirty="0" smtClean="0">
                <a:sym typeface="+mn-ea"/>
              </a:rPr>
              <a:t>职业病病人依法享受国家规定的职业病待遇。</a:t>
            </a:r>
            <a:endParaRPr lang="en-US" altLang="zh-CN" sz="2400" dirty="0" smtClean="0"/>
          </a:p>
          <a:p>
            <a:pPr marL="342900" indent="-342900">
              <a:lnSpc>
                <a:spcPct val="150000"/>
              </a:lnSpc>
              <a:buFont typeface="Wingdings" panose="05000000000000000000" charset="0"/>
              <a:buChar char="Ø"/>
            </a:pPr>
            <a:r>
              <a:rPr lang="zh-CN" altLang="zh-CN" sz="2400" dirty="0" smtClean="0">
                <a:sym typeface="+mn-ea"/>
              </a:rPr>
              <a:t>用人单位</a:t>
            </a:r>
            <a:r>
              <a:rPr lang="zh-CN" altLang="en-US" sz="2400" dirty="0" smtClean="0">
                <a:sym typeface="+mn-ea"/>
              </a:rPr>
              <a:t>：   </a:t>
            </a:r>
            <a:r>
              <a:rPr lang="zh-CN" altLang="zh-CN" sz="2400" dirty="0" smtClean="0">
                <a:sym typeface="+mn-ea"/>
              </a:rPr>
              <a:t>对不适宜继续从事原工作的职业病病人，应当调离原岗位，并妥善安置。对从事接触职业病危害作业的劳动者，应当给予适当岗位津贴。 </a:t>
            </a:r>
            <a:endParaRPr lang="zh-CN" altLang="zh-CN" sz="2400" dirty="0" smtClean="0"/>
          </a:p>
          <a:p>
            <a:pPr marL="342900" indent="-342900">
              <a:lnSpc>
                <a:spcPct val="150000"/>
              </a:lnSpc>
              <a:buFont typeface="Wingdings" panose="05000000000000000000" charset="0"/>
              <a:buChar char="Ø"/>
            </a:pPr>
            <a:r>
              <a:rPr lang="zh-CN" altLang="zh-CN" sz="2400" dirty="0" smtClean="0">
                <a:sym typeface="+mn-ea"/>
              </a:rPr>
              <a:t>职业病病人的诊断、康复费用，伤残以及丧失劳动能力的职业病病人的社会保障，按照国家有关工伤社会保险的规定执行。职业病病人除依法享有工伤保险外，依照有关民事法律，尚有获得赔偿的权利的，有权向用人单位提出赔偿要求。</a:t>
            </a:r>
            <a:endParaRPr lang="zh-CN" altLang="en-US"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内容占位符 3"/>
          <p:cNvSpPr>
            <a:spLocks noGrp="1"/>
          </p:cNvSpPr>
          <p:nvPr>
            <p:ph idx="1"/>
          </p:nvPr>
        </p:nvSpPr>
        <p:spPr>
          <a:xfrm>
            <a:off x="838200" y="1085850"/>
            <a:ext cx="10515600" cy="4989830"/>
          </a:xfrm>
        </p:spPr>
        <p:txBody>
          <a:bodyPr/>
          <a:p>
            <a:pPr marL="0" indent="0" fontAlgn="auto">
              <a:lnSpc>
                <a:spcPct val="150000"/>
              </a:lnSpc>
              <a:buFont typeface="+mj-ea"/>
              <a:buNone/>
            </a:pPr>
            <a:r>
              <a:rPr lang="en-US" altLang="zh-CN" sz="2400" dirty="0" smtClean="0">
                <a:sym typeface="+mn-ea"/>
              </a:rPr>
              <a:t>1</a:t>
            </a:r>
            <a:r>
              <a:rPr lang="zh-CN" altLang="en-US" sz="2400" dirty="0" smtClean="0">
                <a:sym typeface="+mn-ea"/>
              </a:rPr>
              <a:t>、</a:t>
            </a:r>
            <a:r>
              <a:rPr lang="zh-CN" altLang="zh-CN" sz="2400" dirty="0" smtClean="0">
                <a:sym typeface="+mn-ea"/>
              </a:rPr>
              <a:t>对从事接触职业病危害的作业的劳动者，用人单位应当按照国务院卫生行政部门的规定组织上岗前、在岗期间和离岗时的职业健康检查，并将检查结果如实告知劳动者。职业健康检查费用由用人单位承担。 </a:t>
            </a:r>
            <a:endParaRPr lang="en-US" altLang="zh-CN" sz="2400" dirty="0" smtClean="0">
              <a:sym typeface="+mn-ea"/>
            </a:endParaRPr>
          </a:p>
          <a:p>
            <a:pPr marL="0" indent="0" fontAlgn="auto">
              <a:lnSpc>
                <a:spcPct val="150000"/>
              </a:lnSpc>
              <a:buFont typeface="+mj-ea"/>
              <a:buNone/>
            </a:pPr>
            <a:r>
              <a:rPr lang="en-US" altLang="zh-CN" sz="2400" dirty="0" smtClean="0">
                <a:sym typeface="+mn-ea"/>
              </a:rPr>
              <a:t>2</a:t>
            </a:r>
            <a:r>
              <a:rPr lang="zh-CN" altLang="en-US" sz="2400" dirty="0" smtClean="0">
                <a:sym typeface="+mn-ea"/>
              </a:rPr>
              <a:t>、</a:t>
            </a:r>
            <a:r>
              <a:rPr lang="zh-CN" altLang="zh-CN" sz="2400" dirty="0" smtClean="0">
                <a:sym typeface="+mn-ea"/>
              </a:rPr>
              <a:t>用人单位和医疗卫生机构发现职业病病人或者疑似职业病病人时，应当及时向所在地卫生行政部门报告。确诊为职业病的，用人单位还应当向所在地劳动保障行政部门报告。</a:t>
            </a:r>
            <a:endParaRPr lang="zh-CN" altLang="zh-CN" sz="2400" dirty="0" smtClean="0">
              <a:sym typeface="+mn-ea"/>
            </a:endParaRPr>
          </a:p>
          <a:p>
            <a:pPr marL="0" indent="0" fontAlgn="auto">
              <a:lnSpc>
                <a:spcPct val="150000"/>
              </a:lnSpc>
              <a:buFont typeface="+mj-ea"/>
              <a:buNone/>
            </a:pPr>
            <a:r>
              <a:rPr lang="en-US" altLang="zh-CN" sz="2400" dirty="0" smtClean="0">
                <a:sym typeface="+mn-ea"/>
              </a:rPr>
              <a:t>3</a:t>
            </a:r>
            <a:r>
              <a:rPr lang="zh-CN" altLang="en-US" sz="2400" dirty="0" smtClean="0">
                <a:sym typeface="+mn-ea"/>
              </a:rPr>
              <a:t>、</a:t>
            </a:r>
            <a:r>
              <a:rPr lang="zh-CN" altLang="zh-CN" sz="2400" dirty="0" smtClean="0">
                <a:sym typeface="+mn-ea"/>
              </a:rPr>
              <a:t>职业病病人依法享受国家规定的职业病待遇。 用人单位应当按照国家有关规定，安排职业病病人进行治疗、康复和定期检查。</a:t>
            </a:r>
            <a:endParaRPr lang="zh-CN" altLang="zh-CN" sz="2400" dirty="0" smtClean="0"/>
          </a:p>
          <a:p>
            <a:pPr marL="457200" indent="-457200">
              <a:buNone/>
            </a:pPr>
            <a:endParaRPr lang="zh-CN" altLang="en-US" sz="2400"/>
          </a:p>
        </p:txBody>
      </p:sp>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6</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）职业病病人待遇</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8200" y="1380490"/>
            <a:ext cx="10515600" cy="4351338"/>
          </a:xfrm>
        </p:spPr>
        <p:txBody>
          <a:bodyPr/>
          <a:p>
            <a:pPr marL="0" indent="0" fontAlgn="auto">
              <a:lnSpc>
                <a:spcPct val="150000"/>
              </a:lnSpc>
              <a:buNone/>
            </a:pPr>
            <a:r>
              <a:rPr lang="en-US" altLang="zh-CN" sz="2400" dirty="0" smtClean="0">
                <a:sym typeface="+mn-ea"/>
              </a:rPr>
              <a:t>4</a:t>
            </a:r>
            <a:r>
              <a:rPr lang="zh-CN" altLang="en-US" sz="2400" dirty="0" smtClean="0">
                <a:sym typeface="+mn-ea"/>
              </a:rPr>
              <a:t>、</a:t>
            </a:r>
            <a:r>
              <a:rPr lang="zh-CN" altLang="zh-CN" sz="2400" dirty="0" smtClean="0">
                <a:sym typeface="+mn-ea"/>
              </a:rPr>
              <a:t>职业病病人除依法享有工伤社会保险外，依照有关民事法律，尚有获得赔偿的权利的，有权向用人单位提出赔偿要求。</a:t>
            </a:r>
            <a:endParaRPr lang="zh-CN" altLang="zh-CN" sz="2400" dirty="0" smtClean="0">
              <a:sym typeface="+mn-ea"/>
            </a:endParaRPr>
          </a:p>
          <a:p>
            <a:pPr marL="0" indent="0" fontAlgn="auto">
              <a:lnSpc>
                <a:spcPct val="150000"/>
              </a:lnSpc>
              <a:buNone/>
            </a:pPr>
            <a:r>
              <a:rPr lang="en-US" altLang="zh-CN" sz="2400" dirty="0" smtClean="0">
                <a:sym typeface="+mn-ea"/>
              </a:rPr>
              <a:t>5</a:t>
            </a:r>
            <a:r>
              <a:rPr lang="zh-CN" altLang="en-US" sz="2400" dirty="0" smtClean="0">
                <a:sym typeface="+mn-ea"/>
              </a:rPr>
              <a:t>、</a:t>
            </a:r>
            <a:r>
              <a:rPr lang="zh-CN" altLang="zh-CN" sz="2400" dirty="0" smtClean="0">
                <a:sym typeface="+mn-ea"/>
              </a:rPr>
              <a:t>劳动者被诊断患有职业病，但用人单位没有依法参加工伤社会保险的，其医疗和生活保障由最后的用人单位承担；最后的用人单位有证据证明该职业病是先前用人单位的职业病危害造成的，由先前的用人单位承担。</a:t>
            </a:r>
            <a:endParaRPr lang="zh-CN" altLang="zh-CN" sz="2400" dirty="0" smtClean="0">
              <a:sym typeface="+mn-ea"/>
            </a:endParaRPr>
          </a:p>
          <a:p>
            <a:pPr marL="0" indent="0" fontAlgn="auto">
              <a:lnSpc>
                <a:spcPct val="150000"/>
              </a:lnSpc>
              <a:buNone/>
            </a:pPr>
            <a:r>
              <a:rPr lang="en-US" altLang="zh-CN" sz="2400" dirty="0" smtClean="0">
                <a:sym typeface="+mn-ea"/>
              </a:rPr>
              <a:t>6</a:t>
            </a:r>
            <a:r>
              <a:rPr lang="zh-CN" altLang="zh-CN" sz="2400" dirty="0" smtClean="0">
                <a:sym typeface="+mn-ea"/>
              </a:rPr>
              <a:t>、用人单位应当及时安排对疑似职业病病人进行诊断；在疑似职业病病人诊断或者医学观察期间，不得解除或者终止与其订立的劳动合同。</a:t>
            </a:r>
            <a:r>
              <a:rPr lang="zh-CN" altLang="zh-CN" sz="2400" dirty="0" smtClean="0">
                <a:sym typeface="+mn-ea"/>
              </a:rPr>
              <a:t> </a:t>
            </a:r>
            <a:endParaRPr lang="zh-CN" altLang="zh-CN" sz="2400" dirty="0" smtClean="0"/>
          </a:p>
          <a:p>
            <a:pPr marL="0" indent="0">
              <a:buNone/>
            </a:pPr>
            <a:endParaRPr lang="zh-CN" altLang="en-US" sz="2400"/>
          </a:p>
        </p:txBody>
      </p:sp>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6</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）职业病病人待遇</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835660" y="1252855"/>
            <a:ext cx="10515600" cy="4351338"/>
          </a:xfrm>
        </p:spPr>
        <p:txBody>
          <a:bodyPr/>
          <a:p>
            <a:pPr marL="0" indent="0" fontAlgn="auto">
              <a:lnSpc>
                <a:spcPct val="150000"/>
              </a:lnSpc>
              <a:buNone/>
            </a:pPr>
            <a:r>
              <a:rPr lang="en-US" altLang="zh-CN" sz="2400"/>
              <a:t>7</a:t>
            </a:r>
            <a:r>
              <a:rPr lang="zh-CN" altLang="en-US" sz="2400"/>
              <a:t>、疑似职业病病人在诊断、医学观察期间的费用，由用人单位承担。 </a:t>
            </a:r>
            <a:endParaRPr lang="zh-CN" altLang="en-US" sz="2400"/>
          </a:p>
          <a:p>
            <a:pPr marL="0" indent="0" fontAlgn="auto">
              <a:lnSpc>
                <a:spcPct val="150000"/>
              </a:lnSpc>
              <a:buNone/>
            </a:pPr>
            <a:r>
              <a:rPr lang="en-US" altLang="zh-CN" sz="2400"/>
              <a:t>8</a:t>
            </a:r>
            <a:r>
              <a:rPr lang="zh-CN" altLang="en-US" sz="2400"/>
              <a:t>、职业病病人的诊疗、康复费用。 </a:t>
            </a:r>
            <a:endParaRPr lang="zh-CN" altLang="en-US" sz="2400"/>
          </a:p>
          <a:p>
            <a:pPr marL="0" indent="0" fontAlgn="auto">
              <a:lnSpc>
                <a:spcPct val="150000"/>
              </a:lnSpc>
              <a:buNone/>
            </a:pPr>
            <a:r>
              <a:rPr lang="en-US" altLang="zh-CN" sz="2400"/>
              <a:t>9</a:t>
            </a:r>
            <a:r>
              <a:rPr lang="zh-CN" altLang="en-US" sz="2400"/>
              <a:t>、职业病病人变动工作单位，其依法享有的待遇不变。 </a:t>
            </a:r>
            <a:endParaRPr lang="zh-CN" altLang="en-US" sz="2400"/>
          </a:p>
          <a:p>
            <a:pPr marL="0" indent="0" fontAlgn="auto">
              <a:lnSpc>
                <a:spcPct val="150000"/>
              </a:lnSpc>
              <a:buNone/>
            </a:pPr>
            <a:r>
              <a:rPr lang="en-US" altLang="zh-CN" sz="2400"/>
              <a:t>10</a:t>
            </a:r>
            <a:r>
              <a:rPr lang="zh-CN" altLang="en-US" sz="2400"/>
              <a:t>、用人单位发生分立、合并、解散、破产等情形的，应当对从事接触职业病危害的作业的劳动者进行健康检查，并按照国家有关规定妥善安置职业病病人。 </a:t>
            </a:r>
            <a:endParaRPr lang="zh-CN" altLang="en-US" sz="2400"/>
          </a:p>
        </p:txBody>
      </p:sp>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36404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a:t>
            </a:r>
            <a:r>
              <a:rPr lang="en-US" altLang="zh-CN" b="1" dirty="0">
                <a:solidFill>
                  <a:srgbClr val="C00000"/>
                </a:solidFill>
                <a:latin typeface="Arial" panose="020B0604020202020204" pitchFamily="34" charset="0"/>
                <a:ea typeface="微软雅黑" panose="020B0503020204020204" pitchFamily="34" charset="-122"/>
                <a:sym typeface="Calibri" panose="020F0502020204030204" pitchFamily="34" charset="0"/>
              </a:rPr>
              <a:t>6</a:t>
            </a: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）职业病病人待遇</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 name="文本框 2"/>
          <p:cNvSpPr txBox="1"/>
          <p:nvPr/>
        </p:nvSpPr>
        <p:spPr>
          <a:xfrm>
            <a:off x="2751771" y="2815771"/>
            <a:ext cx="6688455" cy="1014730"/>
          </a:xfrm>
          <a:prstGeom prst="rect">
            <a:avLst/>
          </a:prstGeom>
          <a:noFill/>
        </p:spPr>
        <p:txBody>
          <a:bodyPr wrap="none" rtlCol="0">
            <a:spAutoFit/>
          </a:bodyPr>
          <a:lstStyle/>
          <a:p>
            <a:pPr marR="0" algn="ctr" defTabSz="914400" eaLnBrk="1" fontAlgn="auto" hangingPunct="1">
              <a:spcBef>
                <a:spcPts val="0"/>
              </a:spcBef>
              <a:spcAft>
                <a:spcPts val="0"/>
              </a:spcAft>
              <a:buClrTx/>
              <a:buSzTx/>
              <a:buFontTx/>
              <a:defRPr/>
            </a:pPr>
            <a:r>
              <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rPr>
              <a:t>健康工作 快乐工作</a:t>
            </a:r>
            <a:endParaRPr kumimoji="0" lang="zh-CN" altLang="en-US" sz="6000" b="1" kern="1200" cap="none" spc="0" normalizeH="0" baseline="0" noProof="0" dirty="0">
              <a:ln w="19050" cap="rnd">
                <a:solidFill>
                  <a:schemeClr val="bg1"/>
                </a:solidFill>
              </a:ln>
              <a:solidFill>
                <a:srgbClr val="C00000"/>
              </a:solidFill>
              <a:effectLst>
                <a:outerShdw blurRad="50800" dist="38100" dir="5400000" algn="t" rotWithShape="0">
                  <a:prstClr val="black">
                    <a:alpha val="40000"/>
                  </a:prstClr>
                </a:outerShdw>
              </a:effectLst>
              <a:latin typeface="黑体" panose="02010609060101010101" pitchFamily="49" charset="-122"/>
              <a:ea typeface="黑体" panose="02010609060101010101" pitchFamily="49" charset="-122"/>
              <a:cs typeface="+mn-cs"/>
            </a:endParaRPr>
          </a:p>
        </p:txBody>
      </p:sp>
      <p:pic>
        <p:nvPicPr>
          <p:cNvPr id="8196" name="图片 3"/>
          <p:cNvPicPr>
            <a:picLocks noChangeAspect="1"/>
          </p:cNvPicPr>
          <p:nvPr/>
        </p:nvPicPr>
        <p:blipFill>
          <a:blip r:embed="rId2"/>
          <a:stretch>
            <a:fillRect/>
          </a:stretch>
        </p:blipFill>
        <p:spPr>
          <a:xfrm>
            <a:off x="115570" y="0"/>
            <a:ext cx="1906270" cy="1548130"/>
          </a:xfrm>
          <a:prstGeom prst="rect">
            <a:avLst/>
          </a:prstGeom>
          <a:noFill/>
          <a:ln w="9525">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（1）我国职业病发病形势依然严峻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92785" y="1235710"/>
            <a:ext cx="10521315" cy="4323080"/>
          </a:xfrm>
          <a:prstGeom prst="rect">
            <a:avLst/>
          </a:prstGeom>
          <a:noFill/>
          <a:ln w="9525">
            <a:noFill/>
          </a:ln>
        </p:spPr>
        <p:txBody>
          <a:bodyPr wrap="square">
            <a:spAutoFit/>
          </a:bodyPr>
          <a:p>
            <a:pPr>
              <a:lnSpc>
                <a:spcPct val="125000"/>
              </a:lnSpc>
              <a:buFont typeface="Wingdings" panose="05000000000000000000" charset="0"/>
              <a:buChar char="Ø"/>
            </a:pPr>
            <a:r>
              <a:rPr lang="zh-CN" altLang="en-US" sz="2200" dirty="0">
                <a:latin typeface="微软雅黑" panose="020B0503020204020204" pitchFamily="34" charset="-122"/>
                <a:ea typeface="微软雅黑" panose="020B0503020204020204" pitchFamily="34" charset="-122"/>
              </a:rPr>
              <a:t>  </a:t>
            </a:r>
            <a:r>
              <a:rPr lang="zh-CN" altLang="zh-CN" sz="2200" dirty="0" smtClean="0">
                <a:sym typeface="+mn-ea"/>
              </a:rPr>
              <a:t>第三，我国的职业危害主要以粉尘为主，职业病人以尘肺病为主，占全部职业病的</a:t>
            </a:r>
            <a:r>
              <a:rPr lang="en-US" altLang="zh-CN" sz="2200" dirty="0" smtClean="0">
                <a:sym typeface="+mn-ea"/>
              </a:rPr>
              <a:t>71 %</a:t>
            </a:r>
            <a:r>
              <a:rPr lang="zh-CN" altLang="zh-CN" sz="2200" dirty="0" smtClean="0">
                <a:sym typeface="+mn-ea"/>
              </a:rPr>
              <a:t>，中毒占</a:t>
            </a:r>
            <a:r>
              <a:rPr lang="en-US" altLang="zh-CN" sz="2200" dirty="0" smtClean="0">
                <a:sym typeface="+mn-ea"/>
              </a:rPr>
              <a:t>20%</a:t>
            </a:r>
            <a:r>
              <a:rPr lang="zh-CN" altLang="zh-CN" sz="2200" dirty="0" smtClean="0">
                <a:sym typeface="+mn-ea"/>
              </a:rPr>
              <a:t>，两者占全部职业病的</a:t>
            </a:r>
            <a:r>
              <a:rPr lang="en-US" altLang="zh-CN" sz="2200" dirty="0" smtClean="0">
                <a:sym typeface="+mn-ea"/>
              </a:rPr>
              <a:t>90%</a:t>
            </a:r>
            <a:r>
              <a:rPr lang="zh-CN" altLang="zh-CN" sz="2200" dirty="0" smtClean="0">
                <a:sym typeface="+mn-ea"/>
              </a:rPr>
              <a:t>。尘肺病又以煤工尘肺、</a:t>
            </a:r>
            <a:r>
              <a:rPr lang="zh-CN" altLang="en-US" sz="2200" dirty="0" smtClean="0">
                <a:sym typeface="+mn-ea"/>
              </a:rPr>
              <a:t>矽</a:t>
            </a:r>
            <a:r>
              <a:rPr lang="zh-CN" altLang="zh-CN" sz="2200" dirty="0" smtClean="0">
                <a:sym typeface="+mn-ea"/>
              </a:rPr>
              <a:t>肺最为严重，尘肺病患者中有半数以上为煤工尘肺。 </a:t>
            </a:r>
            <a:endParaRPr lang="zh-CN" altLang="zh-CN" sz="2200" dirty="0" smtClean="0"/>
          </a:p>
          <a:p>
            <a:pPr>
              <a:lnSpc>
                <a:spcPct val="125000"/>
              </a:lnSpc>
              <a:buFont typeface="Wingdings" panose="05000000000000000000" charset="0"/>
              <a:buChar char="Ø"/>
            </a:pPr>
            <a:endParaRPr lang="zh-CN" altLang="zh-CN" sz="2200" dirty="0" smtClean="0">
              <a:sym typeface="+mn-ea"/>
            </a:endParaRPr>
          </a:p>
          <a:p>
            <a:pPr>
              <a:lnSpc>
                <a:spcPct val="125000"/>
              </a:lnSpc>
              <a:buFont typeface="Wingdings" panose="05000000000000000000" charset="0"/>
              <a:buChar char="Ø"/>
            </a:pPr>
            <a:r>
              <a:rPr lang="zh-CN" altLang="zh-CN" sz="2200" dirty="0" smtClean="0">
                <a:sym typeface="+mn-ea"/>
              </a:rPr>
              <a:t>第四，职业病所造成的经济损失严重。根据有关部门的粗略估算，每年我国因职业病、工伤事故产生的</a:t>
            </a:r>
            <a:r>
              <a:rPr lang="zh-CN" altLang="zh-CN" sz="2200" dirty="0" smtClean="0">
                <a:solidFill>
                  <a:srgbClr val="FF0000"/>
                </a:solidFill>
                <a:sym typeface="+mn-ea"/>
              </a:rPr>
              <a:t>直接经济损失达</a:t>
            </a:r>
            <a:r>
              <a:rPr lang="en-US" altLang="zh-CN" sz="2200" dirty="0" smtClean="0">
                <a:solidFill>
                  <a:srgbClr val="FF0000"/>
                </a:solidFill>
                <a:sym typeface="+mn-ea"/>
              </a:rPr>
              <a:t>1000</a:t>
            </a:r>
            <a:r>
              <a:rPr lang="zh-CN" altLang="zh-CN" sz="2200" dirty="0" smtClean="0">
                <a:solidFill>
                  <a:srgbClr val="FF0000"/>
                </a:solidFill>
                <a:sym typeface="+mn-ea"/>
              </a:rPr>
              <a:t>亿元，间接经济损失</a:t>
            </a:r>
            <a:r>
              <a:rPr lang="en-US" altLang="zh-CN" sz="2200" dirty="0" smtClean="0">
                <a:solidFill>
                  <a:srgbClr val="FF0000"/>
                </a:solidFill>
                <a:sym typeface="+mn-ea"/>
              </a:rPr>
              <a:t> 2000 </a:t>
            </a:r>
            <a:r>
              <a:rPr lang="zh-CN" altLang="zh-CN" sz="2200" dirty="0" smtClean="0">
                <a:solidFill>
                  <a:srgbClr val="FF0000"/>
                </a:solidFill>
                <a:sym typeface="+mn-ea"/>
              </a:rPr>
              <a:t>亿元。</a:t>
            </a:r>
            <a:endParaRPr lang="zh-CN" altLang="zh-CN" sz="2200" dirty="0" smtClean="0">
              <a:solidFill>
                <a:srgbClr val="FF0000"/>
              </a:solidFill>
              <a:sym typeface="+mn-ea"/>
            </a:endParaRPr>
          </a:p>
          <a:p>
            <a:pPr>
              <a:lnSpc>
                <a:spcPct val="125000"/>
              </a:lnSpc>
              <a:buFont typeface="Wingdings" panose="05000000000000000000" charset="0"/>
              <a:buChar char="Ø"/>
            </a:pPr>
            <a:endParaRPr lang="zh-CN" altLang="zh-CN" sz="2200" dirty="0" smtClean="0">
              <a:solidFill>
                <a:srgbClr val="FF0000"/>
              </a:solidFill>
              <a:sym typeface="+mn-ea"/>
            </a:endParaRPr>
          </a:p>
          <a:p>
            <a:pPr>
              <a:lnSpc>
                <a:spcPct val="125000"/>
              </a:lnSpc>
              <a:buFont typeface="Wingdings" panose="05000000000000000000" charset="0"/>
              <a:buChar char="Ø"/>
            </a:pPr>
            <a:r>
              <a:rPr lang="zh-CN" altLang="zh-CN" sz="2200" dirty="0" smtClean="0">
                <a:sym typeface="+mn-ea"/>
              </a:rPr>
              <a:t>第五，职业性疾患是影响劳动者健康、造成劳动者过早失去劳动能力的主要因素，所波及的后果往往导致恶劣的社会影响。急性职业中毒明显多发，恶性事件有增无减，社会影响大。</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（1）我国职业病发病形势依然严峻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5020945" y="1056005"/>
            <a:ext cx="6537325" cy="4746625"/>
          </a:xfrm>
          <a:prstGeom prst="rect">
            <a:avLst/>
          </a:prstGeom>
          <a:noFill/>
          <a:ln w="9525">
            <a:noFill/>
          </a:ln>
        </p:spPr>
        <p:txBody>
          <a:bodyPr wrap="square">
            <a:spAutoFit/>
          </a:bodyPr>
          <a:p>
            <a:pPr marL="457200" indent="0">
              <a:lnSpc>
                <a:spcPct val="125000"/>
              </a:lnSpc>
              <a:buFont typeface="Wingdings" panose="05000000000000000000" charset="0"/>
              <a:buChar char="Ø"/>
            </a:pPr>
            <a:r>
              <a:rPr lang="zh-CN" altLang="en-US" sz="2200" dirty="0">
                <a:latin typeface="微软雅黑" panose="020B0503020204020204" pitchFamily="34" charset="-122"/>
                <a:ea typeface="微软雅黑" panose="020B0503020204020204" pitchFamily="34" charset="-122"/>
              </a:rPr>
              <a:t> </a:t>
            </a:r>
            <a:r>
              <a:rPr lang="zh-CN" altLang="zh-CN" sz="2200" dirty="0" smtClean="0">
                <a:sym typeface="+mn-ea"/>
              </a:rPr>
              <a:t>第六， 对职业卫生机构和队伍现状调查表明，我国已经初步形成职业卫生监督与技术服务网络，但依然存在队伍数量少，质量不高；文化素质偏低，现场技术服务人员比例较低以及后备力量不足等问题。</a:t>
            </a:r>
            <a:endParaRPr lang="zh-CN" altLang="zh-CN" sz="2200" dirty="0" smtClean="0"/>
          </a:p>
          <a:p>
            <a:pPr marL="0" indent="0">
              <a:lnSpc>
                <a:spcPct val="125000"/>
              </a:lnSpc>
              <a:buFont typeface="Wingdings" panose="05000000000000000000" charset="0"/>
              <a:buNone/>
            </a:pPr>
            <a:r>
              <a:rPr lang="zh-CN" altLang="zh-CN" sz="2200" dirty="0" smtClean="0">
                <a:sym typeface="+mn-ea"/>
              </a:rPr>
              <a:t> </a:t>
            </a:r>
            <a:endParaRPr lang="zh-CN" altLang="zh-CN" sz="2200" dirty="0" smtClean="0"/>
          </a:p>
          <a:p>
            <a:pPr marL="457200" indent="0">
              <a:lnSpc>
                <a:spcPct val="125000"/>
              </a:lnSpc>
              <a:buFont typeface="Wingdings" panose="05000000000000000000" charset="0"/>
              <a:buChar char="Ø"/>
            </a:pPr>
            <a:r>
              <a:rPr lang="zh-CN" altLang="zh-CN" sz="2200" dirty="0" smtClean="0">
                <a:sym typeface="+mn-ea"/>
              </a:rPr>
              <a:t>第七，对我国职业卫生投入调查表明，各级政府自</a:t>
            </a:r>
            <a:r>
              <a:rPr lang="en-US" altLang="zh-CN" sz="2200" dirty="0" smtClean="0">
                <a:sym typeface="+mn-ea"/>
              </a:rPr>
              <a:t>1999</a:t>
            </a:r>
            <a:r>
              <a:rPr lang="zh-CN" altLang="zh-CN" sz="2200" dirty="0" smtClean="0">
                <a:sym typeface="+mn-ea"/>
              </a:rPr>
              <a:t>年起职业卫生投入呈逐年增加的趋势。但由于基数低，人均职业卫生投入明显不足，与经济发展水平极不适应，造成职业卫生监督与技术服务得不到保证。</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2" name="图片 1"/>
          <p:cNvPicPr>
            <a:picLocks noChangeAspect="1"/>
          </p:cNvPicPr>
          <p:nvPr/>
        </p:nvPicPr>
        <p:blipFill>
          <a:blip r:embed="rId3"/>
          <a:stretch>
            <a:fillRect/>
          </a:stretch>
        </p:blipFill>
        <p:spPr>
          <a:xfrm>
            <a:off x="140335" y="1554480"/>
            <a:ext cx="4993005" cy="33705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3970" y="6059170"/>
            <a:ext cx="12215495" cy="816610"/>
          </a:xfrm>
          <a:prstGeom prst="rect">
            <a:avLst/>
          </a:prstGeom>
          <a:noFill/>
          <a:ln w="9525">
            <a:noFill/>
          </a:ln>
        </p:spPr>
      </p:pic>
      <p:sp>
        <p:nvSpPr>
          <p:cNvPr id="15" name="矩形 46"/>
          <p:cNvSpPr/>
          <p:nvPr/>
        </p:nvSpPr>
        <p:spPr>
          <a:xfrm>
            <a:off x="1312863" y="31908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（1）我国职业病发病形势依然严峻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92785" y="1091565"/>
            <a:ext cx="11087100" cy="1938020"/>
          </a:xfrm>
          <a:prstGeom prst="rect">
            <a:avLst/>
          </a:prstGeom>
          <a:noFill/>
          <a:ln w="9525">
            <a:noFill/>
          </a:ln>
        </p:spPr>
        <p:txBody>
          <a:bodyPr wrap="square">
            <a:spAutoFit/>
          </a:bodyPr>
          <a:p>
            <a:pPr algn="ctr">
              <a:lnSpc>
                <a:spcPct val="125000"/>
              </a:lnSpc>
              <a:spcAft>
                <a:spcPts val="600"/>
              </a:spcAft>
              <a:buFont typeface="Wingdings" panose="05000000000000000000" charset="0"/>
            </a:pPr>
            <a:r>
              <a:rPr lang="zh-CN" altLang="en-US" sz="2200" dirty="0">
                <a:latin typeface="微软雅黑" panose="020B0503020204020204" pitchFamily="34" charset="-122"/>
                <a:ea typeface="微软雅黑" panose="020B0503020204020204" pitchFamily="34" charset="-122"/>
              </a:rPr>
              <a:t> </a:t>
            </a:r>
            <a:r>
              <a:rPr lang="en-US" altLang="zh-CN" sz="2200" b="1" dirty="0" smtClean="0">
                <a:solidFill>
                  <a:srgbClr val="333333"/>
                </a:solidFill>
                <a:latin typeface="微软雅黑" panose="020B0503020204020204" pitchFamily="34" charset="-122"/>
                <a:ea typeface="微软雅黑" panose="020B0503020204020204" pitchFamily="34" charset="-122"/>
                <a:cs typeface="宋体" panose="02010600030101010101" pitchFamily="2" charset="-122"/>
                <a:sym typeface="+mn-ea"/>
              </a:rPr>
              <a:t>2019</a:t>
            </a:r>
            <a:r>
              <a:rPr lang="zh-CN" altLang="en-US" sz="2200" b="1" dirty="0" smtClean="0">
                <a:solidFill>
                  <a:srgbClr val="333333"/>
                </a:solidFill>
                <a:latin typeface="微软雅黑" panose="020B0503020204020204" pitchFamily="34" charset="-122"/>
                <a:ea typeface="微软雅黑" panose="020B0503020204020204" pitchFamily="34" charset="-122"/>
                <a:cs typeface="宋体" panose="02010600030101010101" pitchFamily="2" charset="-122"/>
                <a:sym typeface="+mn-ea"/>
              </a:rPr>
              <a:t>年全国职业病报告</a:t>
            </a:r>
            <a:endParaRPr lang="zh-CN" altLang="en-US" sz="2200" dirty="0">
              <a:latin typeface="微软雅黑" panose="020B0503020204020204" pitchFamily="34" charset="-122"/>
              <a:ea typeface="微软雅黑" panose="020B0503020204020204" pitchFamily="34" charset="-122"/>
            </a:endParaRPr>
          </a:p>
          <a:p>
            <a:pPr indent="720090">
              <a:lnSpc>
                <a:spcPct val="125000"/>
              </a:lnSpc>
              <a:spcAft>
                <a:spcPts val="600"/>
              </a:spcAft>
              <a:buFont typeface="Wingdings" panose="05000000000000000000" charset="0"/>
            </a:pPr>
            <a:r>
              <a:rPr lang="zh-CN" altLang="en-US"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国家卫健委发布</a:t>
            </a:r>
            <a:r>
              <a:rPr lang="en-US" altLang="zh-CN"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《2019</a:t>
            </a:r>
            <a:r>
              <a:rPr lang="zh-CN" altLang="en-US"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年我国卫生健康事业发展统计公报</a:t>
            </a:r>
            <a:r>
              <a:rPr lang="en-US" altLang="zh-CN"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，全国共报告各类职业病新病例</a:t>
            </a:r>
            <a:r>
              <a:rPr lang="en-US" altLang="zh-CN"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19428</a:t>
            </a:r>
            <a:r>
              <a:rPr lang="zh-CN" altLang="en-US"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例。</a:t>
            </a:r>
            <a:endParaRPr lang="zh-CN" altLang="en-US" sz="22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a:lnSpc>
                <a:spcPct val="125000"/>
              </a:lnSpc>
              <a:spcAft>
                <a:spcPts val="600"/>
              </a:spcAft>
              <a:buFont typeface="Wingdings" panose="05000000000000000000" charset="0"/>
            </a:pP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graphicFrame>
        <p:nvGraphicFramePr>
          <p:cNvPr id="5" name="表格 4"/>
          <p:cNvGraphicFramePr/>
          <p:nvPr>
            <p:custDataLst>
              <p:tags r:id="rId3"/>
            </p:custDataLst>
          </p:nvPr>
        </p:nvGraphicFramePr>
        <p:xfrm>
          <a:off x="3183255" y="2188210"/>
          <a:ext cx="5234305" cy="3870960"/>
        </p:xfrm>
        <a:graphic>
          <a:graphicData uri="http://schemas.openxmlformats.org/drawingml/2006/table">
            <a:tbl>
              <a:tblPr firstRow="1" bandRow="1">
                <a:tableStyleId>{5C22544A-7EE6-4342-B048-85BDC9FD1C3A}</a:tableStyleId>
              </a:tblPr>
              <a:tblGrid>
                <a:gridCol w="4151630"/>
                <a:gridCol w="1082675"/>
              </a:tblGrid>
              <a:tr h="322580">
                <a:tc>
                  <a:txBody>
                    <a:bodyPr/>
                    <a:p>
                      <a:pPr>
                        <a:buNone/>
                      </a:pPr>
                      <a:endParaRPr lang="en-US" altLang="en-US" sz="1600" b="1">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ED7D31"/>
                      </a:solidFill>
                      <a:prstDash val="solid"/>
                      <a:headEnd type="none" w="med" len="med"/>
                      <a:tailEnd type="none" w="med" len="med"/>
                    </a:lnB>
                    <a:lnTlToBr>
                      <a:noFill/>
                    </a:lnTlToBr>
                    <a:lnBlToTr>
                      <a:noFill/>
                    </a:lnBlToTr>
                    <a:noFill/>
                  </a:tcPr>
                </a:tc>
                <a:tc>
                  <a:txBody>
                    <a:bodyPr/>
                    <a:p>
                      <a:pPr>
                        <a:buNone/>
                      </a:pPr>
                      <a:endParaRPr lang="en-US" altLang="en-US" sz="1600" b="1">
                        <a:solidFill>
                          <a:srgbClr val="000000"/>
                        </a:solidFill>
                        <a:latin typeface="宋体" panose="02010600030101010101" pitchFamily="2" charset="-122"/>
                      </a:endParaRPr>
                    </a:p>
                  </a:txBody>
                  <a:tcPr marL="12700" marR="12700" marT="12700" vert="horz" anchor="ctr">
                    <a:lnL>
                      <a:noFill/>
                    </a:lnL>
                    <a:lnR cap="flat">
                      <a:noFill/>
                    </a:lnR>
                    <a:lnT cap="flat">
                      <a:noFill/>
                    </a:lnT>
                    <a:lnB w="6350" cap="flat" cmpd="sng">
                      <a:solidFill>
                        <a:srgbClr val="ED7D31"/>
                      </a:solidFill>
                      <a:prstDash val="solid"/>
                      <a:headEnd type="none" w="med" len="med"/>
                      <a:tailEnd type="none" w="med" len="med"/>
                    </a:lnB>
                    <a:lnTlToBr>
                      <a:noFill/>
                    </a:lnTlToBr>
                    <a:lnBlToTr>
                      <a:noFill/>
                    </a:lnBlToTr>
                    <a:noFill/>
                  </a:tcPr>
                </a:tc>
              </a:tr>
              <a:tr h="322580">
                <a:tc>
                  <a:txBody>
                    <a:bodyPr/>
                    <a:p>
                      <a:pPr algn="ctr">
                        <a:buNone/>
                      </a:pPr>
                      <a:r>
                        <a:rPr lang="zh-CN" sz="1600" b="1">
                          <a:solidFill>
                            <a:srgbClr val="000000"/>
                          </a:solidFill>
                          <a:latin typeface="Arial" panose="020B0604020202020204" pitchFamily="34" charset="0"/>
                          <a:ea typeface="宋体" panose="02010600030101010101" pitchFamily="2" charset="-122"/>
                        </a:rPr>
                        <a:t>名称</a:t>
                      </a:r>
                      <a:endParaRPr lang="zh-CN" altLang="en-US" sz="1600" b="1">
                        <a:solidFill>
                          <a:srgbClr val="000000"/>
                        </a:solidFill>
                        <a:latin typeface="Arial" panose="020B0604020202020204" pitchFamily="34" charset="0"/>
                        <a:ea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12700" cap="flat" cmpd="sng">
                      <a:solidFill>
                        <a:srgbClr val="ED7D31"/>
                      </a:solidFill>
                      <a:prstDash val="solid"/>
                      <a:headEnd type="none" w="med" len="med"/>
                      <a:tailEnd type="none" w="med" len="med"/>
                    </a:lnB>
                    <a:lnTlToBr>
                      <a:noFill/>
                    </a:lnTlToBr>
                    <a:lnBlToTr>
                      <a:noFill/>
                    </a:lnBlToTr>
                    <a:noFill/>
                  </a:tcPr>
                </a:tc>
                <a:tc>
                  <a:txBody>
                    <a:bodyPr/>
                    <a:p>
                      <a:pPr algn="ctr">
                        <a:buNone/>
                      </a:pPr>
                      <a:r>
                        <a:rPr lang="zh-CN" sz="1600" b="1">
                          <a:solidFill>
                            <a:srgbClr val="000000"/>
                          </a:solidFill>
                          <a:latin typeface="Arial" panose="020B0604020202020204" pitchFamily="34" charset="0"/>
                          <a:ea typeface="宋体" panose="02010600030101010101" pitchFamily="2" charset="-122"/>
                        </a:rPr>
                        <a:t>例数</a:t>
                      </a:r>
                      <a:endParaRPr lang="zh-CN" altLang="en-US" sz="1600" b="1">
                        <a:solidFill>
                          <a:srgbClr val="000000"/>
                        </a:solidFill>
                        <a:latin typeface="Arial" panose="020B0604020202020204" pitchFamily="34" charset="0"/>
                        <a:ea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12700" cap="flat" cmpd="sng">
                      <a:solidFill>
                        <a:srgbClr val="ED7D31"/>
                      </a:solidFill>
                      <a:prstDash val="solid"/>
                      <a:headEnd type="none" w="med" len="med"/>
                      <a:tailEnd type="none" w="med" len="med"/>
                    </a:lnB>
                    <a:lnTlToBr>
                      <a:noFill/>
                    </a:lnTlToBr>
                    <a:lnBlToTr>
                      <a:noFill/>
                    </a:lnBlToTr>
                    <a:no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职业性尘肺病及其他呼吸系统疾病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1270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c>
                  <a:txBody>
                    <a:bodyPr/>
                    <a:p>
                      <a:pPr algn="ctr">
                        <a:buNone/>
                      </a:pPr>
                      <a:r>
                        <a:rPr lang="en-US" sz="1600" b="1">
                          <a:solidFill>
                            <a:srgbClr val="000000"/>
                          </a:solidFill>
                          <a:latin typeface="宋体" panose="02010600030101010101" pitchFamily="2" charset="-122"/>
                        </a:rPr>
                        <a:t>15947</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1270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职业性耳鼻喉口腔疾病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c>
                  <a:txBody>
                    <a:bodyPr/>
                    <a:p>
                      <a:pPr algn="ctr">
                        <a:buNone/>
                      </a:pPr>
                      <a:r>
                        <a:rPr lang="en-US" sz="1600" b="1">
                          <a:solidFill>
                            <a:srgbClr val="000000"/>
                          </a:solidFill>
                          <a:latin typeface="宋体" panose="02010600030101010101" pitchFamily="2" charset="-122"/>
                        </a:rPr>
                        <a:t>1623</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职业性化学中毒</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c>
                  <a:txBody>
                    <a:bodyPr/>
                    <a:p>
                      <a:pPr algn="ctr">
                        <a:buNone/>
                      </a:pPr>
                      <a:r>
                        <a:rPr lang="en-US" sz="1600" b="1">
                          <a:solidFill>
                            <a:srgbClr val="000000"/>
                          </a:solidFill>
                          <a:latin typeface="宋体" panose="02010600030101010101" pitchFamily="2" charset="-122"/>
                        </a:rPr>
                        <a:t>778</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职业性传染病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c>
                  <a:txBody>
                    <a:bodyPr/>
                    <a:p>
                      <a:pPr algn="ctr">
                        <a:buNone/>
                      </a:pPr>
                      <a:r>
                        <a:rPr lang="en-US" sz="1600" b="1">
                          <a:solidFill>
                            <a:srgbClr val="000000"/>
                          </a:solidFill>
                          <a:latin typeface="宋体" panose="02010600030101010101" pitchFamily="2" charset="-122"/>
                        </a:rPr>
                        <a:t>578</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物理因素所致职业病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c>
                  <a:txBody>
                    <a:bodyPr/>
                    <a:p>
                      <a:pPr algn="ctr">
                        <a:buNone/>
                      </a:pPr>
                      <a:r>
                        <a:rPr lang="en-US" sz="1600" b="1">
                          <a:solidFill>
                            <a:srgbClr val="000000"/>
                          </a:solidFill>
                          <a:latin typeface="宋体" panose="02010600030101010101" pitchFamily="2" charset="-122"/>
                        </a:rPr>
                        <a:t>264</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职业性肿瘤</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c>
                  <a:txBody>
                    <a:bodyPr/>
                    <a:p>
                      <a:pPr algn="ctr">
                        <a:buNone/>
                      </a:pPr>
                      <a:r>
                        <a:rPr lang="en-US" sz="1600" b="1">
                          <a:solidFill>
                            <a:srgbClr val="000000"/>
                          </a:solidFill>
                          <a:latin typeface="宋体" panose="02010600030101010101" pitchFamily="2" charset="-122"/>
                        </a:rPr>
                        <a:t>87</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职业性皮肤病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c>
                  <a:txBody>
                    <a:bodyPr/>
                    <a:p>
                      <a:pPr algn="ctr">
                        <a:buNone/>
                      </a:pPr>
                      <a:r>
                        <a:rPr lang="en-US" sz="1600" b="1">
                          <a:solidFill>
                            <a:srgbClr val="000000"/>
                          </a:solidFill>
                          <a:latin typeface="宋体" panose="02010600030101010101" pitchFamily="2" charset="-122"/>
                        </a:rPr>
                        <a:t>72</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职业性眼病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c>
                  <a:txBody>
                    <a:bodyPr/>
                    <a:p>
                      <a:pPr algn="ctr">
                        <a:buNone/>
                      </a:pPr>
                      <a:r>
                        <a:rPr lang="en-US" sz="1600" b="1">
                          <a:solidFill>
                            <a:srgbClr val="000000"/>
                          </a:solidFill>
                          <a:latin typeface="宋体" panose="02010600030101010101" pitchFamily="2" charset="-122"/>
                        </a:rPr>
                        <a:t>53</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职业性放射性疾病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c>
                  <a:txBody>
                    <a:bodyPr/>
                    <a:p>
                      <a:pPr algn="ctr">
                        <a:buNone/>
                      </a:pPr>
                      <a:r>
                        <a:rPr lang="en-US" sz="1600" b="1">
                          <a:solidFill>
                            <a:srgbClr val="000000"/>
                          </a:solidFill>
                          <a:latin typeface="宋体" panose="02010600030101010101" pitchFamily="2" charset="-122"/>
                        </a:rPr>
                        <a:t>15</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solidFill>
                      <a:srgbClr val="FCE4D6"/>
                    </a:solidFill>
                  </a:tcPr>
                </a:tc>
              </a:tr>
              <a:tr h="322580">
                <a:tc>
                  <a:txBody>
                    <a:bodyPr/>
                    <a:p>
                      <a:pPr>
                        <a:buNone/>
                      </a:pPr>
                      <a:r>
                        <a:rPr lang="en-US" sz="1600" b="1">
                          <a:solidFill>
                            <a:srgbClr val="000000"/>
                          </a:solidFill>
                          <a:latin typeface="宋体" panose="02010600030101010101" pitchFamily="2" charset="-122"/>
                        </a:rPr>
                        <a:t> </a:t>
                      </a:r>
                      <a:r>
                        <a:rPr lang="zh-CN" sz="1600" b="1">
                          <a:solidFill>
                            <a:srgbClr val="000000"/>
                          </a:solidFill>
                          <a:latin typeface="Arial" panose="020B0604020202020204" pitchFamily="34" charset="0"/>
                          <a:ea typeface="宋体" panose="02010600030101010101" pitchFamily="2" charset="-122"/>
                        </a:rPr>
                        <a:t>其他职业病</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c>
                  <a:txBody>
                    <a:bodyPr/>
                    <a:p>
                      <a:pPr algn="ctr">
                        <a:buNone/>
                      </a:pPr>
                      <a:r>
                        <a:rPr lang="en-US" sz="1600" b="1">
                          <a:solidFill>
                            <a:srgbClr val="000000"/>
                          </a:solidFill>
                          <a:latin typeface="宋体" panose="02010600030101010101" pitchFamily="2" charset="-122"/>
                        </a:rPr>
                        <a:t>11</a:t>
                      </a:r>
                      <a:endParaRPr lang="en-US" altLang="en-US" sz="1600" b="1">
                        <a:solidFill>
                          <a:srgbClr val="000000"/>
                        </a:solidFill>
                        <a:latin typeface="宋体" panose="02010600030101010101" pitchFamily="2" charset="-122"/>
                      </a:endParaRPr>
                    </a:p>
                  </a:txBody>
                  <a:tcPr marL="12700" marR="12700" marT="12700" vert="horz" anchor="ctr">
                    <a:lnL w="6350" cap="flat" cmpd="sng">
                      <a:solidFill>
                        <a:srgbClr val="ED7D31"/>
                      </a:solidFill>
                      <a:prstDash val="solid"/>
                      <a:headEnd type="none" w="med" len="med"/>
                      <a:tailEnd type="none" w="med" len="med"/>
                    </a:lnL>
                    <a:lnR w="6350" cap="flat" cmpd="sng">
                      <a:solidFill>
                        <a:srgbClr val="ED7D31"/>
                      </a:solidFill>
                      <a:prstDash val="solid"/>
                      <a:headEnd type="none" w="med" len="med"/>
                      <a:tailEnd type="none" w="med" len="med"/>
                    </a:lnR>
                    <a:lnT w="6350" cap="flat" cmpd="sng">
                      <a:solidFill>
                        <a:srgbClr val="ED7D31"/>
                      </a:solidFill>
                      <a:prstDash val="solid"/>
                      <a:headEnd type="none" w="med" len="med"/>
                      <a:tailEnd type="none" w="med" len="med"/>
                    </a:lnT>
                    <a:lnB w="6350" cap="flat" cmpd="sng">
                      <a:solidFill>
                        <a:srgbClr val="ED7D31"/>
                      </a:solidFill>
                      <a:prstDash val="solid"/>
                      <a:headEnd type="none" w="med" len="med"/>
                      <a:tailEnd type="none" w="med" len="med"/>
                    </a:lnB>
                    <a:lnTlToBr>
                      <a:noFill/>
                    </a:lnTlToBr>
                    <a:lnBlToTr>
                      <a:noFill/>
                    </a:lnBlToTr>
                    <a:noFill/>
                  </a:tcPr>
                </a:tc>
              </a:tr>
            </a:tbl>
          </a:graphicData>
        </a:graphic>
      </p:graphicFrame>
      <p:sp>
        <p:nvSpPr>
          <p:cNvPr id="9" name="文本框 8"/>
          <p:cNvSpPr txBox="1"/>
          <p:nvPr/>
        </p:nvSpPr>
        <p:spPr>
          <a:xfrm>
            <a:off x="9455785" y="2740660"/>
            <a:ext cx="1370965" cy="1014730"/>
          </a:xfrm>
          <a:prstGeom prst="rect">
            <a:avLst/>
          </a:prstGeom>
          <a:solidFill>
            <a:srgbClr val="FF0000"/>
          </a:solidFill>
        </p:spPr>
        <p:txBody>
          <a:bodyPr wrap="square" rtlCol="0">
            <a:spAutoFit/>
          </a:bodyPr>
          <a:p>
            <a:r>
              <a:rPr lang="zh-CN" altLang="en-US" sz="2000" b="1" dirty="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sym typeface="+mn-ea"/>
              </a:rPr>
              <a:t>其中职业性尘肺病</a:t>
            </a:r>
            <a:r>
              <a:rPr lang="en-US" altLang="zh-CN" sz="2000" b="1" dirty="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sym typeface="+mn-ea"/>
              </a:rPr>
              <a:t>15898</a:t>
            </a:r>
            <a:r>
              <a:rPr lang="zh-CN" altLang="en-US" sz="2000" b="1" dirty="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sym typeface="+mn-ea"/>
              </a:rPr>
              <a:t>例</a:t>
            </a:r>
            <a:endParaRPr lang="zh-CN" altLang="en-US" sz="2000" b="1" dirty="0" smtClean="0">
              <a:solidFill>
                <a:schemeClr val="bg1"/>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sp>
        <p:nvSpPr>
          <p:cNvPr id="2" name="右箭头 1"/>
          <p:cNvSpPr/>
          <p:nvPr/>
        </p:nvSpPr>
        <p:spPr>
          <a:xfrm>
            <a:off x="8561705" y="2908935"/>
            <a:ext cx="688340" cy="7556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57740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（1）我国职业病发病形势依然严峻</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1064895" y="3075305"/>
            <a:ext cx="3018790" cy="706755"/>
          </a:xfrm>
          <a:prstGeom prst="rect">
            <a:avLst/>
          </a:prstGeom>
          <a:noFill/>
          <a:ln w="9525">
            <a:noFill/>
          </a:ln>
        </p:spPr>
        <p:txBody>
          <a:bodyPr wrap="square">
            <a:spAutoFit/>
          </a:bodyPr>
          <a:p>
            <a:pPr>
              <a:lnSpc>
                <a:spcPct val="125000"/>
              </a:lnSpc>
              <a:spcAft>
                <a:spcPts val="600"/>
              </a:spcAft>
              <a:buFont typeface="Wingdings" panose="05000000000000000000" charset="0"/>
            </a:pPr>
            <a:r>
              <a:rPr lang="zh-CN" altLang="en-US" sz="3200" dirty="0" smtClean="0">
                <a:solidFill>
                  <a:srgbClr val="C00000"/>
                </a:solidFill>
                <a:latin typeface="微软雅黑" panose="020B0503020204020204" pitchFamily="34" charset="-122"/>
                <a:ea typeface="微软雅黑" panose="020B0503020204020204" pitchFamily="34" charset="-122"/>
                <a:cs typeface="宋体" panose="02010600030101010101" pitchFamily="2" charset="-122"/>
                <a:sym typeface="+mn-ea"/>
              </a:rPr>
              <a:t>截至</a:t>
            </a:r>
            <a:r>
              <a:rPr lang="en-US" altLang="zh-CN" sz="3200" dirty="0" smtClean="0">
                <a:solidFill>
                  <a:srgbClr val="C00000"/>
                </a:solidFill>
                <a:latin typeface="微软雅黑" panose="020B0503020204020204" pitchFamily="34" charset="-122"/>
                <a:ea typeface="微软雅黑" panose="020B0503020204020204" pitchFamily="34" charset="-122"/>
                <a:cs typeface="宋体" panose="02010600030101010101" pitchFamily="2" charset="-122"/>
                <a:sym typeface="+mn-ea"/>
              </a:rPr>
              <a:t>2019</a:t>
            </a:r>
            <a:r>
              <a:rPr lang="zh-CN" altLang="en-US" sz="3200" dirty="0" smtClean="0">
                <a:solidFill>
                  <a:srgbClr val="C00000"/>
                </a:solidFill>
                <a:latin typeface="微软雅黑" panose="020B0503020204020204" pitchFamily="34" charset="-122"/>
                <a:ea typeface="微软雅黑" panose="020B0503020204020204" pitchFamily="34" charset="-122"/>
                <a:cs typeface="宋体" panose="02010600030101010101" pitchFamily="2" charset="-122"/>
                <a:sym typeface="+mn-ea"/>
              </a:rPr>
              <a:t>年底</a:t>
            </a:r>
            <a:endParaRPr lang="zh-CN" altLang="en-US" sz="3200" dirty="0" smtClean="0">
              <a:solidFill>
                <a:srgbClr val="C00000"/>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sp>
        <p:nvSpPr>
          <p:cNvPr id="2" name="文本框 1"/>
          <p:cNvSpPr txBox="1"/>
          <p:nvPr/>
        </p:nvSpPr>
        <p:spPr>
          <a:xfrm>
            <a:off x="5059045" y="1197610"/>
            <a:ext cx="5591810" cy="4615815"/>
          </a:xfrm>
          <a:prstGeom prst="rect">
            <a:avLst/>
          </a:prstGeom>
          <a:noFill/>
        </p:spPr>
        <p:txBody>
          <a:bodyPr wrap="square" rtlCol="0" anchor="t">
            <a:spAutoFit/>
          </a:bodyPr>
          <a:p>
            <a:pPr>
              <a:lnSpc>
                <a:spcPct val="150000"/>
              </a:lnSpc>
              <a:buFont typeface="Wingdings" panose="05000000000000000000" charset="0"/>
              <a:buChar char="Ø"/>
            </a:pP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全国共有职业健康检查机构</a:t>
            </a:r>
            <a:r>
              <a:rPr lang="en-US" altLang="zh-CN"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3403</a:t>
            </a:r>
            <a:r>
              <a:rPr lang="zh-CN" altLang="en-US"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个</a:t>
            </a: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、职业病诊断机构</a:t>
            </a:r>
            <a:r>
              <a:rPr lang="en-US" altLang="zh-CN"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550</a:t>
            </a:r>
            <a:r>
              <a:rPr lang="zh-CN" altLang="en-US"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个</a:t>
            </a: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a:t>
            </a:r>
            <a:endPar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a:lnSpc>
                <a:spcPct val="150000"/>
              </a:lnSpc>
              <a:buFont typeface="Wingdings" panose="05000000000000000000" charset="0"/>
              <a:buChar char="Ø"/>
            </a:pP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重点行业领域尘毒危害专项执法行动共监督检查用人单位</a:t>
            </a:r>
            <a:r>
              <a:rPr lang="en-US" altLang="zh-CN"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79791</a:t>
            </a:r>
            <a:r>
              <a:rPr lang="zh-CN" altLang="en-US"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户</a:t>
            </a: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次，依法查处案件</a:t>
            </a:r>
            <a:r>
              <a:rPr lang="en-US" altLang="zh-CN"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5450</a:t>
            </a:r>
            <a:r>
              <a:rPr lang="zh-CN" altLang="en-US"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件</a:t>
            </a: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a:t>
            </a:r>
            <a:endParaRPr lang="zh-CN" altLang="en-US" sz="2800" dirty="0" smtClean="0">
              <a:latin typeface="Arial" panose="020B0604020202020204" pitchFamily="34" charset="0"/>
              <a:ea typeface="宋体" panose="02010600030101010101" pitchFamily="2" charset="-122"/>
              <a:cs typeface="宋体" panose="02010600030101010101" pitchFamily="2" charset="-122"/>
            </a:endParaRPr>
          </a:p>
          <a:p>
            <a:pPr>
              <a:lnSpc>
                <a:spcPct val="150000"/>
              </a:lnSpc>
              <a:buFont typeface="Wingdings" panose="05000000000000000000" charset="0"/>
              <a:buChar char="Ø"/>
            </a:pP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已连续</a:t>
            </a:r>
            <a:r>
              <a:rPr lang="en-US" altLang="zh-CN"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17</a:t>
            </a:r>
            <a:r>
              <a:rPr lang="zh-CN" altLang="en-US" sz="2800" dirty="0" smtClean="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年</a:t>
            </a: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组织开展</a:t>
            </a:r>
            <a:r>
              <a:rPr lang="en-US" altLang="zh-CN"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职业病防治法</a:t>
            </a:r>
            <a:r>
              <a:rPr lang="en-US" altLang="zh-CN"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2800" dirty="0" smtClean="0">
                <a:solidFill>
                  <a:srgbClr val="666666"/>
                </a:solidFill>
                <a:latin typeface="微软雅黑" panose="020B0503020204020204" pitchFamily="34" charset="-122"/>
                <a:ea typeface="微软雅黑" panose="020B0503020204020204" pitchFamily="34" charset="-122"/>
                <a:cs typeface="宋体" panose="02010600030101010101" pitchFamily="2" charset="-122"/>
                <a:sym typeface="+mn-ea"/>
              </a:rPr>
              <a:t>宣传周活动。</a:t>
            </a:r>
            <a:endParaRPr lang="zh-CN" altLang="en-US"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3" descr="246de5d3ff26528e22228fd3489e033c"/>
          <p:cNvPicPr>
            <a:picLocks noChangeAspect="1"/>
          </p:cNvPicPr>
          <p:nvPr/>
        </p:nvPicPr>
        <p:blipFill>
          <a:blip r:embed="rId1"/>
          <a:stretch>
            <a:fillRect/>
          </a:stretch>
        </p:blipFill>
        <p:spPr>
          <a:xfrm>
            <a:off x="-14287" y="5489575"/>
            <a:ext cx="12215812" cy="1385888"/>
          </a:xfrm>
          <a:prstGeom prst="rect">
            <a:avLst/>
          </a:prstGeom>
          <a:noFill/>
          <a:ln w="9525">
            <a:noFill/>
          </a:ln>
        </p:spPr>
      </p:pic>
      <p:sp>
        <p:nvSpPr>
          <p:cNvPr id="15" name="矩形 46"/>
          <p:cNvSpPr/>
          <p:nvPr/>
        </p:nvSpPr>
        <p:spPr>
          <a:xfrm>
            <a:off x="1312863" y="319088"/>
            <a:ext cx="4351655" cy="551180"/>
          </a:xfrm>
          <a:prstGeom prst="rect">
            <a:avLst/>
          </a:prstGeom>
          <a:noFill/>
          <a:ln w="9525">
            <a:noFill/>
          </a:ln>
        </p:spPr>
        <p:txBody>
          <a:bodyPr wrap="none" lIns="121917" tIns="60958" rIns="121917" bIns="60958">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stStyle>
          <a:p>
            <a:pPr marL="0" lvl="0" indent="0" algn="l">
              <a:lnSpc>
                <a:spcPct val="100000"/>
              </a:lnSpc>
              <a:spcBef>
                <a:spcPct val="20000"/>
              </a:spcBef>
              <a:buNone/>
            </a:pPr>
            <a:r>
              <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rPr>
              <a:t>（2）产生问题的原因分析</a:t>
            </a:r>
            <a:endParaRPr lang="zh-CN" altLang="en-US" b="1" dirty="0">
              <a:solidFill>
                <a:srgbClr val="C00000"/>
              </a:solidFill>
              <a:latin typeface="Arial" panose="020B0604020202020204" pitchFamily="34" charset="0"/>
              <a:ea typeface="微软雅黑" panose="020B0503020204020204" pitchFamily="34" charset="-122"/>
              <a:sym typeface="Calibri" panose="020F0502020204030204" pitchFamily="34" charset="0"/>
            </a:endParaRPr>
          </a:p>
        </p:txBody>
      </p:sp>
      <p:sp>
        <p:nvSpPr>
          <p:cNvPr id="12" name="矩形 11"/>
          <p:cNvSpPr/>
          <p:nvPr/>
        </p:nvSpPr>
        <p:spPr>
          <a:xfrm>
            <a:off x="692785" y="1235710"/>
            <a:ext cx="5761990" cy="4661535"/>
          </a:xfrm>
          <a:prstGeom prst="rect">
            <a:avLst/>
          </a:prstGeom>
          <a:noFill/>
          <a:ln w="9525">
            <a:noFill/>
          </a:ln>
        </p:spPr>
        <p:txBody>
          <a:bodyPr wrap="square">
            <a:spAutoFit/>
          </a:bodyPr>
          <a:p>
            <a:pPr algn="l">
              <a:lnSpc>
                <a:spcPct val="150000"/>
              </a:lnSpc>
              <a:buFont typeface="Wingdings" panose="05000000000000000000" charset="0"/>
              <a:buChar char="Ø"/>
            </a:pPr>
            <a:r>
              <a:rPr lang="zh-CN" altLang="zh-CN" sz="2200" b="1" dirty="0" smtClean="0">
                <a:solidFill>
                  <a:srgbClr val="FF0000"/>
                </a:solidFill>
                <a:sym typeface="+mn-ea"/>
              </a:rPr>
              <a:t>第一，防治检测不到位。</a:t>
            </a:r>
            <a:r>
              <a:rPr lang="zh-CN" altLang="zh-CN" sz="2200" dirty="0" smtClean="0">
                <a:sym typeface="+mn-ea"/>
              </a:rPr>
              <a:t>近十年工作场所职业病危害因素检测点数每年保持在</a:t>
            </a:r>
            <a:r>
              <a:rPr lang="en-US" altLang="zh-CN" sz="2200" dirty="0" smtClean="0">
                <a:sym typeface="+mn-ea"/>
              </a:rPr>
              <a:t> 70 </a:t>
            </a:r>
            <a:r>
              <a:rPr lang="zh-CN" altLang="zh-CN" sz="2200" dirty="0" smtClean="0">
                <a:sym typeface="+mn-ea"/>
              </a:rPr>
              <a:t>万个点次，但检测企业数呈逐年下降趋势，下降了近</a:t>
            </a:r>
            <a:r>
              <a:rPr lang="en-US" altLang="zh-CN" sz="2200" dirty="0" smtClean="0">
                <a:sym typeface="+mn-ea"/>
              </a:rPr>
              <a:t>40%</a:t>
            </a:r>
            <a:r>
              <a:rPr lang="zh-CN" altLang="zh-CN" sz="2200" dirty="0" smtClean="0">
                <a:sym typeface="+mn-ea"/>
              </a:rPr>
              <a:t>，而工作场所职业病危害因素达标率则增加到</a:t>
            </a:r>
            <a:r>
              <a:rPr lang="en-US" altLang="zh-CN" sz="2200" dirty="0" smtClean="0">
                <a:sym typeface="+mn-ea"/>
              </a:rPr>
              <a:t> 75 %</a:t>
            </a:r>
            <a:r>
              <a:rPr lang="zh-CN" altLang="zh-CN" sz="2200" dirty="0" smtClean="0">
                <a:sym typeface="+mn-ea"/>
              </a:rPr>
              <a:t>。检测企业数的减少和达标率的升高这一相互背离的结果，反映随着职业卫生技术服务市场化，检测的数据不能真实地反映用人单位工作场所职业危害的实际情况。疾病信息监测系统不健全。</a:t>
            </a:r>
            <a:endParaRPr lang="zh-CN" altLang="en-US" sz="2200" dirty="0">
              <a:latin typeface="微软雅黑" panose="020B0503020204020204" pitchFamily="34" charset="-122"/>
              <a:ea typeface="微软雅黑" panose="020B0503020204020204" pitchFamily="34" charset="-122"/>
            </a:endParaRPr>
          </a:p>
        </p:txBody>
      </p:sp>
      <p:pic>
        <p:nvPicPr>
          <p:cNvPr id="5126" name="图片 15"/>
          <p:cNvPicPr>
            <a:picLocks noChangeAspect="1"/>
          </p:cNvPicPr>
          <p:nvPr/>
        </p:nvPicPr>
        <p:blipFill>
          <a:blip r:embed="rId2"/>
          <a:stretch>
            <a:fillRect/>
          </a:stretch>
        </p:blipFill>
        <p:spPr>
          <a:xfrm>
            <a:off x="574675" y="269875"/>
            <a:ext cx="666750" cy="636588"/>
          </a:xfrm>
          <a:prstGeom prst="rect">
            <a:avLst/>
          </a:prstGeom>
          <a:noFill/>
          <a:ln w="9525">
            <a:noFill/>
          </a:ln>
        </p:spPr>
      </p:pic>
      <p:pic>
        <p:nvPicPr>
          <p:cNvPr id="7170" name="Picture 2"/>
          <p:cNvPicPr>
            <a:picLocks noChangeAspect="1" noChangeArrowheads="1"/>
          </p:cNvPicPr>
          <p:nvPr/>
        </p:nvPicPr>
        <p:blipFill>
          <a:blip r:embed="rId3" cstate="print"/>
          <a:srcRect/>
          <a:stretch>
            <a:fillRect/>
          </a:stretch>
        </p:blipFill>
        <p:spPr bwMode="auto">
          <a:xfrm>
            <a:off x="7041515" y="1506220"/>
            <a:ext cx="4247515" cy="3844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000000"/>
                                          </p:val>
                                        </p:tav>
                                        <p:tav tm="100000">
                                          <p:val>
                                            <p:strVal val="#ppt_w"/>
                                          </p:val>
                                        </p:tav>
                                      </p:tavLst>
                                    </p:anim>
                                    <p:anim calcmode="lin" valueType="num">
                                      <p:cBhvr>
                                        <p:cTn id="12" dur="500" fill="hold"/>
                                        <p:tgtEl>
                                          <p:spTgt spid="12"/>
                                        </p:tgtEl>
                                        <p:attrNameLst>
                                          <p:attrName>ppt_h</p:attrName>
                                        </p:attrNameLst>
                                      </p:cBhvr>
                                      <p:tavLst>
                                        <p:tav tm="0">
                                          <p:val>
                                            <p:fltVal val="0.000000"/>
                                          </p:val>
                                        </p:tav>
                                        <p:tav tm="100000">
                                          <p:val>
                                            <p:strVal val="#ppt_h"/>
                                          </p:val>
                                        </p:tav>
                                      </p:tavLst>
                                    </p:anim>
                                    <p:animEffect transition="in" filter="fade">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2" grpId="0"/>
    </p:bldLst>
  </p:timing>
</p:sld>
</file>

<file path=ppt/tags/tag1.xml><?xml version="1.0" encoding="utf-8"?>
<p:tagLst xmlns:p="http://schemas.openxmlformats.org/presentationml/2006/main">
  <p:tag name="KSO_WM_UNIT_TABLE_BEAUTIFY" val="smartTable{fbdeb47f-72f5-430e-b19c-011bebdf440e}"/>
</p:tagLst>
</file>

<file path=ppt/tags/tag10.xml><?xml version="1.0" encoding="utf-8"?>
<p:tagLst xmlns:p="http://schemas.openxmlformats.org/presentationml/2006/main">
  <p:tag name="KSO_WM_TEMPLATE_CATEGORY" val="diagram"/>
  <p:tag name="KSO_WM_TEMPLATE_INDEX" val="324"/>
  <p:tag name="KSO_WM_UNIT_TYPE" val="l_h_f"/>
  <p:tag name="KSO_WM_UNIT_INDEX" val="1_4_1"/>
  <p:tag name="KSO_WM_UNIT_ID" val="256*l_h_f*1_4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11.xml><?xml version="1.0" encoding="utf-8"?>
<p:tagLst xmlns:p="http://schemas.openxmlformats.org/presentationml/2006/main">
  <p:tag name="KSO_WM_BEAUTIFY_FLAG" val="#wm#"/>
  <p:tag name="KSO_WM_UNIT_TYPE" val="i"/>
  <p:tag name="KSO_WM_UNIT_ID" val="diagram324_6*i*15"/>
  <p:tag name="KSO_WM_TEMPLATE_CATEGORY" val="diagram"/>
  <p:tag name="KSO_WM_TEMPLATE_INDEX" val="324"/>
  <p:tag name="KSO_WM_TAG_VERSION" val="1.0"/>
  <p:tag name="KSO_WM_UNIT_INDEX" val="15"/>
</p:tagLst>
</file>

<file path=ppt/tags/tag12.xml><?xml version="1.0" encoding="utf-8"?>
<p:tagLst xmlns:p="http://schemas.openxmlformats.org/presentationml/2006/main">
  <p:tag name="KSO_WM_TEMPLATE_CATEGORY" val="diagram"/>
  <p:tag name="KSO_WM_TEMPLATE_INDEX" val="324"/>
  <p:tag name="KSO_WM_UNIT_TYPE" val="l_i"/>
  <p:tag name="KSO_WM_UNIT_INDEX" val="1_4"/>
  <p:tag name="KSO_WM_UNIT_ID" val="256*l_i*1_4"/>
  <p:tag name="KSO_WM_UNIT_CLEAR" val="1"/>
  <p:tag name="KSO_WM_UNIT_LAYERLEVEL" val="1_1"/>
  <p:tag name="KSO_WM_BEAUTIFY_FLAG" val="#wm#"/>
  <p:tag name="KSO_WM_DIAGRAM_GROUP_CODE" val="l1-1"/>
  <p:tag name="KSO_WM_TAG_VERSION" val="1.0"/>
  <p:tag name="KSO_WM_UNIT_FILL_FORE_SCHEMECOLOR_INDEX" val="7"/>
  <p:tag name="KSO_WM_UNIT_FILL_TYPE" val="1"/>
  <p:tag name="KSO_WM_UNIT_LINE_FORE_SCHEMECOLOR_INDEX" val="14"/>
  <p:tag name="KSO_WM_UNIT_LINE_FILL_TYPE" val="2"/>
  <p:tag name="KSO_WM_UNIT_TEXT_FILL_FORE_SCHEMECOLOR_INDEX" val="2"/>
  <p:tag name="KSO_WM_UNIT_TEXT_FILL_TYPE" val="1"/>
</p:tagLst>
</file>

<file path=ppt/tags/tag13.xml><?xml version="1.0" encoding="utf-8"?>
<p:tagLst xmlns:p="http://schemas.openxmlformats.org/presentationml/2006/main">
  <p:tag name="KSO_WM_TEMPLATE_CATEGORY" val="diagram"/>
  <p:tag name="KSO_WM_TEMPLATE_INDEX" val="324"/>
  <p:tag name="KSO_WM_UNIT_TYPE" val="l_h_f"/>
  <p:tag name="KSO_WM_UNIT_INDEX" val="1_3_1"/>
  <p:tag name="KSO_WM_UNIT_ID" val="256*l_h_f*1_3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14.xml><?xml version="1.0" encoding="utf-8"?>
<p:tagLst xmlns:p="http://schemas.openxmlformats.org/presentationml/2006/main">
  <p:tag name="KSO_WM_BEAUTIFY_FLAG" val="#wm#"/>
  <p:tag name="KSO_WM_UNIT_TYPE" val="i"/>
  <p:tag name="KSO_WM_UNIT_ID" val="diagram324_6*i*20"/>
  <p:tag name="KSO_WM_TEMPLATE_CATEGORY" val="diagram"/>
  <p:tag name="KSO_WM_TEMPLATE_INDEX" val="324"/>
  <p:tag name="KSO_WM_TAG_VERSION" val="1.0"/>
  <p:tag name="KSO_WM_UNIT_INDEX" val="20"/>
</p:tagLst>
</file>

<file path=ppt/tags/tag15.xml><?xml version="1.0" encoding="utf-8"?>
<p:tagLst xmlns:p="http://schemas.openxmlformats.org/presentationml/2006/main">
  <p:tag name="KSO_WM_TEMPLATE_CATEGORY" val="diagram"/>
  <p:tag name="KSO_WM_TEMPLATE_INDEX" val="324"/>
  <p:tag name="KSO_WM_UNIT_TYPE" val="l_i"/>
  <p:tag name="KSO_WM_UNIT_INDEX" val="1_5"/>
  <p:tag name="KSO_WM_UNIT_ID" val="256*l_i*1_5"/>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LINE_FORE_SCHEMECOLOR_INDEX" val="14"/>
  <p:tag name="KSO_WM_UNIT_LINE_FILL_TYPE" val="2"/>
  <p:tag name="KSO_WM_UNIT_TEXT_FILL_FORE_SCHEMECOLOR_INDEX" val="2"/>
  <p:tag name="KSO_WM_UNIT_TEXT_FILL_TYPE" val="1"/>
</p:tagLst>
</file>

<file path=ppt/tags/tag16.xml><?xml version="1.0" encoding="utf-8"?>
<p:tagLst xmlns:p="http://schemas.openxmlformats.org/presentationml/2006/main">
  <p:tag name="KSO_WM_TEMPLATE_CATEGORY" val="diagram"/>
  <p:tag name="KSO_WM_TEMPLATE_INDEX" val="324"/>
  <p:tag name="KSO_WM_UNIT_TYPE" val="l_h_f"/>
  <p:tag name="KSO_WM_UNIT_INDEX" val="1_2_1"/>
  <p:tag name="KSO_WM_UNIT_ID" val="256*l_h_f*1_2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17.xml><?xml version="1.0" encoding="utf-8"?>
<p:tagLst xmlns:p="http://schemas.openxmlformats.org/presentationml/2006/main">
  <p:tag name="KSO_WM_UNIT_TABLE_BEAUTIFY" val="{f4f34cc8-2a4c-404f-8978-d8fae5ffe88c}"/>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i"/>
  <p:tag name="KSO_WM_UNIT_INDEX" val="1_1_1"/>
  <p:tag name="KSO_WM_UNIT_ID" val="diagram20185740_1*p_h_i*1_1_1"/>
  <p:tag name="KSO_WM_TEMPLATE_CATEGORY" val="diagram"/>
  <p:tag name="KSO_WM_TEMPLATE_INDEX" val="20185740"/>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19.xml><?xml version="1.0" encoding="utf-8"?>
<p:tagLst xmlns:p="http://schemas.openxmlformats.org/presentationml/2006/main">
  <p:tag name="KSO_WM_UNIT_SUBTYPE" val="a"/>
  <p:tag name="KSO_WM_UNIT_NOCLEAR" val="0"/>
  <p:tag name="KSO_WM_UNIT_VALUE" val="5"/>
  <p:tag name="KSO_WM_UNIT_HIGHLIGHT" val="0"/>
  <p:tag name="KSO_WM_UNIT_COMPATIBLE" val="0"/>
  <p:tag name="KSO_WM_UNIT_DIAGRAM_ISNUMVISUAL" val="0"/>
  <p:tag name="KSO_WM_UNIT_DIAGRAM_ISREFERUNIT" val="0"/>
  <p:tag name="KSO_WM_DIAGRAM_GROUP_CODE" val="p1-1"/>
  <p:tag name="KSO_WM_UNIT_TYPE" val="p_h_f"/>
  <p:tag name="KSO_WM_UNIT_INDEX" val="1_1_1"/>
  <p:tag name="KSO_WM_UNIT_ID" val="diagram20185740_1*p_h_f*1_1_1"/>
  <p:tag name="KSO_WM_TEMPLATE_CATEGORY" val="diagram"/>
  <p:tag name="KSO_WM_TEMPLATE_INDEX" val="20185740"/>
  <p:tag name="KSO_WM_UNIT_LAYERLEVEL" val="1_1_1"/>
  <p:tag name="KSO_WM_TAG_VERSION" val="1.0"/>
  <p:tag name="KSO_WM_BEAUTIFY_FLAG" val="#wm#"/>
  <p:tag name="KSO_WM_UNIT_PRESET_TEXT" val="添加标题"/>
  <p:tag name="KSO_WM_UNIT_TEXT_FILL_FORE_SCHEMECOLOR_INDEX" val="14"/>
  <p:tag name="KSO_WM_UNIT_TEXT_FILL_TYPE" val="1"/>
</p:tagLst>
</file>

<file path=ppt/tags/tag2.xml><?xml version="1.0" encoding="utf-8"?>
<p:tagLst xmlns:p="http://schemas.openxmlformats.org/presentationml/2006/main">
  <p:tag name="KSO_WM_BEAUTIFY_FLAG" val="#wm#"/>
  <p:tag name="KSO_WM_UNIT_TYPE" val="i"/>
  <p:tag name="KSO_WM_UNIT_ID" val="diagram324_6*i*0"/>
  <p:tag name="KSO_WM_TEMPLATE_CATEGORY" val="diagram"/>
  <p:tag name="KSO_WM_TEMPLATE_INDEX" val="324"/>
  <p:tag name="KSO_WM_TAG_VERSION" val="1.0"/>
  <p:tag name="KSO_WM_UNIT_INDEX" val="0"/>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1_1"/>
  <p:tag name="KSO_WM_UNIT_ID" val="diagram20185740_1*p_h_h_i*1_1_1_1"/>
  <p:tag name="KSO_WM_TEMPLATE_CATEGORY" val="diagram"/>
  <p:tag name="KSO_WM_TEMPLATE_INDEX" val="20185740"/>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2_2"/>
  <p:tag name="KSO_WM_UNIT_ID" val="diagram20185740_1*p_h_h_i*1_1_2_2"/>
  <p:tag name="KSO_WM_TEMPLATE_CATEGORY" val="diagram"/>
  <p:tag name="KSO_WM_TEMPLATE_INDEX" val="20185740"/>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3_1"/>
  <p:tag name="KSO_WM_UNIT_ID" val="diagram20185740_1*p_h_h_i*1_1_3_1"/>
  <p:tag name="KSO_WM_TEMPLATE_CATEGORY" val="diagram"/>
  <p:tag name="KSO_WM_TEMPLATE_INDEX" val="20185740"/>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Lst>
</file>

<file path=ppt/tags/tag23.xml><?xml version="1.0" encoding="utf-8"?>
<p:tagLst xmlns:p="http://schemas.openxmlformats.org/presentationml/2006/main">
  <p:tag name="KSO_WM_UNIT_SUBTYPE" val="a"/>
  <p:tag name="KSO_WM_UNIT_NOCLEAR" val="0"/>
  <p:tag name="KSO_WM_UNIT_VALUE" val="3"/>
  <p:tag name="KSO_WM_UNIT_HIGHLIGHT" val="0"/>
  <p:tag name="KSO_WM_UNIT_COMPATIBLE" val="0"/>
  <p:tag name="KSO_WM_UNIT_DIAGRAM_ISNUMVISUAL" val="0"/>
  <p:tag name="KSO_WM_UNIT_DIAGRAM_ISREFERUNIT" val="0"/>
  <p:tag name="KSO_WM_DIAGRAM_GROUP_CODE" val="p1-1"/>
  <p:tag name="KSO_WM_UNIT_TYPE" val="p_h_h_f"/>
  <p:tag name="KSO_WM_UNIT_INDEX" val="1_1_1_1"/>
  <p:tag name="KSO_WM_UNIT_ID" val="diagram20185740_1*p_h_h_f*1_1_1_1"/>
  <p:tag name="KSO_WM_TEMPLATE_CATEGORY" val="diagram"/>
  <p:tag name="KSO_WM_TEMPLATE_INDEX" val="20185740"/>
  <p:tag name="KSO_WM_UNIT_LAYERLEVEL" val="1_1_1_1"/>
  <p:tag name="KSO_WM_TAG_VERSION" val="1.0"/>
  <p:tag name="KSO_WM_BEAUTIFY_FLAG" val="#wm#"/>
  <p:tag name="KSO_WM_UNIT_PRESET_TEXT" val="添加标题"/>
  <p:tag name="KSO_WM_UNIT_TEXT_FILL_FORE_SCHEMECOLOR_INDEX" val="14"/>
  <p:tag name="KSO_WM_UNIT_TEXT_FILL_TYPE" val="1"/>
</p:tagLst>
</file>

<file path=ppt/tags/tag24.xml><?xml version="1.0" encoding="utf-8"?>
<p:tagLst xmlns:p="http://schemas.openxmlformats.org/presentationml/2006/main">
  <p:tag name="KSO_WM_UNIT_SUBTYPE" val="a"/>
  <p:tag name="KSO_WM_UNIT_NOCLEAR" val="0"/>
  <p:tag name="KSO_WM_UNIT_VALUE" val="3"/>
  <p:tag name="KSO_WM_UNIT_HIGHLIGHT" val="0"/>
  <p:tag name="KSO_WM_UNIT_COMPATIBLE" val="0"/>
  <p:tag name="KSO_WM_UNIT_DIAGRAM_ISNUMVISUAL" val="0"/>
  <p:tag name="KSO_WM_UNIT_DIAGRAM_ISREFERUNIT" val="0"/>
  <p:tag name="KSO_WM_DIAGRAM_GROUP_CODE" val="p1-1"/>
  <p:tag name="KSO_WM_UNIT_TYPE" val="p_h_h_f"/>
  <p:tag name="KSO_WM_UNIT_INDEX" val="1_1_2_1"/>
  <p:tag name="KSO_WM_UNIT_ID" val="diagram20185740_1*p_h_h_f*1_1_2_1"/>
  <p:tag name="KSO_WM_TEMPLATE_CATEGORY" val="diagram"/>
  <p:tag name="KSO_WM_TEMPLATE_INDEX" val="20185740"/>
  <p:tag name="KSO_WM_UNIT_LAYERLEVEL" val="1_1_1_1"/>
  <p:tag name="KSO_WM_TAG_VERSION" val="1.0"/>
  <p:tag name="KSO_WM_BEAUTIFY_FLAG" val="#wm#"/>
  <p:tag name="KSO_WM_UNIT_PRESET_TEXT" val="添加标题"/>
  <p:tag name="KSO_WM_UNIT_TEXT_FILL_FORE_SCHEMECOLOR_INDEX" val="14"/>
  <p:tag name="KSO_WM_UNIT_TEXT_FILL_TYPE" val="1"/>
</p:tagLst>
</file>

<file path=ppt/tags/tag25.xml><?xml version="1.0" encoding="utf-8"?>
<p:tagLst xmlns:p="http://schemas.openxmlformats.org/presentationml/2006/main">
  <p:tag name="KSO_WM_UNIT_SUBTYPE" val="a"/>
  <p:tag name="KSO_WM_UNIT_NOCLEAR" val="0"/>
  <p:tag name="KSO_WM_UNIT_VALUE" val="3"/>
  <p:tag name="KSO_WM_UNIT_HIGHLIGHT" val="0"/>
  <p:tag name="KSO_WM_UNIT_COMPATIBLE" val="0"/>
  <p:tag name="KSO_WM_UNIT_DIAGRAM_ISNUMVISUAL" val="0"/>
  <p:tag name="KSO_WM_UNIT_DIAGRAM_ISREFERUNIT" val="0"/>
  <p:tag name="KSO_WM_DIAGRAM_GROUP_CODE" val="p1-1"/>
  <p:tag name="KSO_WM_UNIT_TYPE" val="p_h_h_f"/>
  <p:tag name="KSO_WM_UNIT_INDEX" val="1_1_3_1"/>
  <p:tag name="KSO_WM_UNIT_ID" val="diagram20185740_1*p_h_h_f*1_1_3_1"/>
  <p:tag name="KSO_WM_TEMPLATE_CATEGORY" val="diagram"/>
  <p:tag name="KSO_WM_TEMPLATE_INDEX" val="20185740"/>
  <p:tag name="KSO_WM_UNIT_LAYERLEVEL" val="1_1_1_1"/>
  <p:tag name="KSO_WM_TAG_VERSION" val="1.0"/>
  <p:tag name="KSO_WM_BEAUTIFY_FLAG" val="#wm#"/>
  <p:tag name="KSO_WM_UNIT_PRESET_TEXT" val="添加标题"/>
  <p:tag name="KSO_WM_UNIT_TEXT_FILL_FORE_SCHEMECOLOR_INDEX" val="14"/>
  <p:tag name="KSO_WM_UNIT_TEXT_FILL_TYPE"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1_2"/>
  <p:tag name="KSO_WM_UNIT_ID" val="diagram20185740_1*p_h_h_i*1_1_1_2"/>
  <p:tag name="KSO_WM_TEMPLATE_CATEGORY" val="diagram"/>
  <p:tag name="KSO_WM_TEMPLATE_INDEX" val="20185740"/>
  <p:tag name="KSO_WM_UNIT_LAYERLEVEL" val="1_1_1_1"/>
  <p:tag name="KSO_WM_TAG_VERSION" val="1.0"/>
  <p:tag name="KSO_WM_BEAUTIFY_FLAG" val="#wm#"/>
  <p:tag name="KSO_WM_UNIT_LINE_FORE_SCHEMECOLOR_INDEX" val="5"/>
  <p:tag name="KSO_WM_UNIT_LINE_FILL_TYPE" val="2"/>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2_1"/>
  <p:tag name="KSO_WM_UNIT_ID" val="diagram20185740_1*p_h_h_i*1_1_2_1"/>
  <p:tag name="KSO_WM_TEMPLATE_CATEGORY" val="diagram"/>
  <p:tag name="KSO_WM_TEMPLATE_INDEX" val="20185740"/>
  <p:tag name="KSO_WM_UNIT_LAYERLEVEL" val="1_1_1_1"/>
  <p:tag name="KSO_WM_TAG_VERSION" val="1.0"/>
  <p:tag name="KSO_WM_BEAUTIFY_FLAG" val="#wm#"/>
  <p:tag name="KSO_WM_UNIT_LINE_FORE_SCHEMECOLOR_INDEX" val="5"/>
  <p:tag name="KSO_WM_UNIT_LINE_FILL_TYPE" val="2"/>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p1-1"/>
  <p:tag name="KSO_WM_UNIT_TYPE" val="p_h_h_i"/>
  <p:tag name="KSO_WM_UNIT_INDEX" val="1_1_3_2"/>
  <p:tag name="KSO_WM_UNIT_ID" val="diagram20185740_1*p_h_h_i*1_1_3_2"/>
  <p:tag name="KSO_WM_TEMPLATE_CATEGORY" val="diagram"/>
  <p:tag name="KSO_WM_TEMPLATE_INDEX" val="20185740"/>
  <p:tag name="KSO_WM_UNIT_LAYERLEVEL" val="1_1_1_1"/>
  <p:tag name="KSO_WM_TAG_VERSION" val="1.0"/>
  <p:tag name="KSO_WM_BEAUTIFY_FLAG" val="#wm#"/>
  <p:tag name="KSO_WM_UNIT_LINE_FORE_SCHEMECOLOR_INDEX" val="5"/>
  <p:tag name="KSO_WM_UNIT_LINE_FILL_TYPE" val="2"/>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3334_4*l_h_i*1_2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3.xml><?xml version="1.0" encoding="utf-8"?>
<p:tagLst xmlns:p="http://schemas.openxmlformats.org/presentationml/2006/main">
  <p:tag name="KSO_WM_TEMPLATE_CATEGORY" val="diagram"/>
  <p:tag name="KSO_WM_TEMPLATE_INDEX" val="324"/>
  <p:tag name="KSO_WM_UNIT_TYPE" val="l_i"/>
  <p:tag name="KSO_WM_UNIT_INDEX" val="1_1"/>
  <p:tag name="KSO_WM_UNIT_ID" val="256*l_i*1_1"/>
  <p:tag name="KSO_WM_UNIT_CLEAR" val="1"/>
  <p:tag name="KSO_WM_UNIT_LAYERLEVEL" val="1_1"/>
  <p:tag name="KSO_WM_BEAUTIFY_FLAG" val="#wm#"/>
  <p:tag name="KSO_WM_DIAGRAM_GROUP_CODE" val="l1-1"/>
  <p:tag name="KSO_WM_TAG_VERSION" val="1.0"/>
  <p:tag name="KSO_WM_UNIT_FILL_FORE_SCHEMECOLOR_INDEX" val="6"/>
  <p:tag name="KSO_WM_UNIT_FILL_TYPE" val="1"/>
  <p:tag name="KSO_WM_UNIT_LINE_FORE_SCHEMECOLOR_INDEX" val="14"/>
  <p:tag name="KSO_WM_UNIT_LINE_FILL_TYPE" val="2"/>
  <p:tag name="KSO_WM_UNIT_TEXT_FILL_FORE_SCHEMECOLOR_INDEX" val="2"/>
  <p:tag name="KSO_WM_UNIT_TEXT_FILL_TYPE"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3334_4*l_h_i*1_3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3334_4*l_h_i*1_1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203334_4*l_h_i*1_5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3334_4*l_h_i*1_4_1"/>
  <p:tag name="KSO_WM_TEMPLATE_CATEGORY" val="diagram"/>
  <p:tag name="KSO_WM_TEMPLATE_INDEX" val="20203334"/>
  <p:tag name="KSO_WM_UNIT_LAYERLEVEL" val="1_1_1"/>
  <p:tag name="KSO_WM_TAG_VERSION" val="1.0"/>
  <p:tag name="KSO_WM_BEAUTIFY_FLAG" val="#wm#"/>
  <p:tag name="KSO_WM_UNIT_USESOURCEFORMAT_APPLY" val="1"/>
</p:tagLst>
</file>

<file path=ppt/tags/tag34.xml><?xml version="1.0" encoding="utf-8"?>
<p:tagLst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203334_4*l_h_a*1_2_1"/>
  <p:tag name="KSO_WM_TEMPLATE_CATEGORY" val="diagram"/>
  <p:tag name="KSO_WM_TEMPLATE_INDEX" val="20203334"/>
  <p:tag name="KSO_WM_UNIT_LAYERLEVEL" val="1_1_1"/>
  <p:tag name="KSO_WM_TAG_VERSION" val="1.0"/>
  <p:tag name="KSO_WM_BEAUTIFY_FLAG" val="#wm#"/>
  <p:tag name="KSO_WM_UNIT_TEXT_FILL_FORE_SCHEMECOLOR_INDEX" val="5"/>
  <p:tag name="KSO_WM_UNIT_TEXT_FILL_TYPE" val="1"/>
  <p:tag name="KSO_WM_UNIT_USESOURCEFORMAT_APPLY" val="1"/>
</p:tagLst>
</file>

<file path=ppt/tags/tag35.xml><?xml version="1.0" encoding="utf-8"?>
<p:tagLst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203334_4*l_h_a*1_3_1"/>
  <p:tag name="KSO_WM_TEMPLATE_CATEGORY" val="diagram"/>
  <p:tag name="KSO_WM_TEMPLATE_INDEX" val="20203334"/>
  <p:tag name="KSO_WM_UNIT_LAYERLEVEL" val="1_1_1"/>
  <p:tag name="KSO_WM_TAG_VERSION" val="1.0"/>
  <p:tag name="KSO_WM_BEAUTIFY_FLAG" val="#wm#"/>
  <p:tag name="KSO_WM_UNIT_TEXT_FILL_FORE_SCHEMECOLOR_INDEX" val="6"/>
  <p:tag name="KSO_WM_UNIT_TEXT_FILL_TYPE" val="1"/>
  <p:tag name="KSO_WM_UNIT_USESOURCEFORMAT_APPLY" val="1"/>
</p:tagLst>
</file>

<file path=ppt/tags/tag36.xml><?xml version="1.0" encoding="utf-8"?>
<p:tagLst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203334_4*l_h_a*1_1_1"/>
  <p:tag name="KSO_WM_TEMPLATE_CATEGORY" val="diagram"/>
  <p:tag name="KSO_WM_TEMPLATE_INDEX" val="20203334"/>
  <p:tag name="KSO_WM_UNIT_LAYERLEVEL" val="1_1_1"/>
  <p:tag name="KSO_WM_TAG_VERSION" val="1.0"/>
  <p:tag name="KSO_WM_BEAUTIFY_FLAG" val="#wm#"/>
  <p:tag name="KSO_WM_UNIT_TEXT_FILL_FORE_SCHEMECOLOR_INDEX" val="9"/>
  <p:tag name="KSO_WM_UNIT_TEXT_FILL_TYPE" val="1"/>
  <p:tag name="KSO_WM_UNIT_USESOURCEFORMAT_APPLY" val="1"/>
</p:tagLst>
</file>

<file path=ppt/tags/tag37.xml><?xml version="1.0" encoding="utf-8"?>
<p:tagLst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5_1"/>
  <p:tag name="KSO_WM_UNIT_ID" val="diagram20203334_4*l_h_a*1_5_1"/>
  <p:tag name="KSO_WM_TEMPLATE_CATEGORY" val="diagram"/>
  <p:tag name="KSO_WM_TEMPLATE_INDEX" val="20203334"/>
  <p:tag name="KSO_WM_UNIT_LAYERLEVEL" val="1_1_1"/>
  <p:tag name="KSO_WM_TAG_VERSION" val="1.0"/>
  <p:tag name="KSO_WM_BEAUTIFY_FLAG" val="#wm#"/>
  <p:tag name="KSO_WM_UNIT_TEXT_FILL_FORE_SCHEMECOLOR_INDEX" val="8"/>
  <p:tag name="KSO_WM_UNIT_TEXT_FILL_TYPE" val="1"/>
  <p:tag name="KSO_WM_UNIT_USESOURCEFORMAT_APPLY" val="1"/>
</p:tagLst>
</file>

<file path=ppt/tags/tag38.xml><?xml version="1.0" encoding="utf-8"?>
<p:tagLst xmlns:p="http://schemas.openxmlformats.org/presentationml/2006/main">
  <p:tag name="KSO_WM_UNIT_ISCONTENTSTITLE" val="0"/>
  <p:tag name="KSO_WM_UNIT_PRESET_TEXT_INDEX" val="1"/>
  <p:tag name="KSO_WM_UNIT_PRESET_TEXT_LEN" val="4"/>
  <p:tag name="KSO_WM_UNIT_NOCLEAR" val="0"/>
  <p:tag name="KSO_WM_UNIT_VALUE" val="1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203334_4*l_h_a*1_4_1"/>
  <p:tag name="KSO_WM_TEMPLATE_CATEGORY" val="diagram"/>
  <p:tag name="KSO_WM_TEMPLATE_INDEX" val="20203334"/>
  <p:tag name="KSO_WM_UNIT_LAYERLEVEL" val="1_1_1"/>
  <p:tag name="KSO_WM_TAG_VERSION" val="1.0"/>
  <p:tag name="KSO_WM_BEAUTIFY_FLAG" val="#wm#"/>
  <p:tag name="KSO_WM_UNIT_TEXT_FILL_FORE_SCHEMECOLOR_INDEX" val="7"/>
  <p:tag name="KSO_WM_UNIT_TEXT_FILL_TYPE" val="1"/>
  <p:tag name="KSO_WM_UNIT_USESOURCEFORMAT_APPLY"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1"/>
  <p:tag name="KSO_WM_UNIT_ID" val="diagram20169686_3*n_h_i*1_1_1"/>
  <p:tag name="KSO_WM_TEMPLATE_CATEGORY" val="diagram"/>
  <p:tag name="KSO_WM_TEMPLATE_INDEX" val="20169686"/>
  <p:tag name="KSO_WM_UNIT_LAYERLEVEL" val="1_1_1"/>
  <p:tag name="KSO_WM_TAG_VERSION" val="1.0"/>
  <p:tag name="KSO_WM_BEAUTIFY_FLAG" val="#wm#"/>
  <p:tag name="KSO_WM_UNIT_TEXT_FILL_FORE_SCHEMECOLOR_INDEX" val="2"/>
  <p:tag name="KSO_WM_UNIT_TEXT_FILL_TYPE" val="1"/>
  <p:tag name="KSO_WM_UNIT_DIAGRAM_SCHEMECOLOR_ID" val="5"/>
  <p:tag name="KSO_WM_UNIT_USESOURCEFORMAT_APPLY" val="1"/>
</p:tagLst>
</file>

<file path=ppt/tags/tag4.xml><?xml version="1.0" encoding="utf-8"?>
<p:tagLst xmlns:p="http://schemas.openxmlformats.org/presentationml/2006/main">
  <p:tag name="KSO_WM_TEMPLATE_CATEGORY" val="diagram"/>
  <p:tag name="KSO_WM_TEMPLATE_INDEX" val="324"/>
  <p:tag name="KSO_WM_UNIT_TYPE" val="l_h_f"/>
  <p:tag name="KSO_WM_UNIT_INDEX" val="1_6_1"/>
  <p:tag name="KSO_WM_UNIT_ID" val="256*l_h_f*1_6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2"/>
  <p:tag name="KSO_WM_UNIT_ID" val="diagram20169686_3*n_h_i*1_1_2"/>
  <p:tag name="KSO_WM_TEMPLATE_CATEGORY" val="diagram"/>
  <p:tag name="KSO_WM_TEMPLATE_INDEX" val="20169686"/>
  <p:tag name="KSO_WM_UNIT_LAYERLEVEL" val="1_1_1"/>
  <p:tag name="KSO_WM_TAG_VERSION" val="1.0"/>
  <p:tag name="KSO_WM_BEAUTIFY_FLAG" val="#wm#"/>
  <p:tag name="KSO_WM_UNIT_FILL_FORE_SCHEMECOLOR_INDEX" val="14"/>
  <p:tag name="KSO_WM_UNIT_FILL_TYPE" val="1"/>
  <p:tag name="KSO_WM_UNIT_TEXT_FILL_FORE_SCHEMECOLOR_INDEX" val="2"/>
  <p:tag name="KSO_WM_UNIT_TEXT_FILL_TYPE" val="1"/>
  <p:tag name="KSO_WM_UNIT_DIAGRAM_SCHEMECOLOR_ID" val="5"/>
  <p:tag name="KSO_WM_UNIT_USESOURCEFORMAT_APPLY"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i"/>
  <p:tag name="KSO_WM_UNIT_INDEX" val="1_1_3"/>
  <p:tag name="KSO_WM_UNIT_ID" val="diagram20169686_3*n_h_i*1_1_3"/>
  <p:tag name="KSO_WM_TEMPLATE_CATEGORY" val="diagram"/>
  <p:tag name="KSO_WM_TEMPLATE_INDEX" val="20169686"/>
  <p:tag name="KSO_WM_UNIT_LAYERLEVEL" val="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1_1"/>
  <p:tag name="KSO_WM_UNIT_ID" val="diagram20169686_3*n_h_h_i*1_2_1_1"/>
  <p:tag name="KSO_WM_TEMPLATE_CATEGORY" val="diagram"/>
  <p:tag name="KSO_WM_TEMPLATE_INDEX" val="20169686"/>
  <p:tag name="KSO_WM_UNIT_LAYERLEVEL" val="1_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DIAGRAM_SCHEMECOLOR_ID" val="5"/>
  <p:tag name="KSO_WM_UNIT_USESOURCEFORMAT_APPLY" val="1"/>
</p:tagLst>
</file>

<file path=ppt/tags/tag43.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1_1"/>
  <p:tag name="KSO_WM_UNIT_ID" val="diagram20169686_3*n_h_h_a*1_2_1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2_1"/>
  <p:tag name="KSO_WM_UNIT_ID" val="diagram20169686_3*n_h_h_i*1_2_2_1"/>
  <p:tag name="KSO_WM_TEMPLATE_CATEGORY" val="diagram"/>
  <p:tag name="KSO_WM_TEMPLATE_INDEX" val="20169686"/>
  <p:tag name="KSO_WM_UNIT_LAYERLEVEL" val="1_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DIAGRAM_SCHEMECOLOR_ID" val="5"/>
  <p:tag name="KSO_WM_UNIT_USESOURCEFORMAT_APPLY" val="1"/>
</p:tagLst>
</file>

<file path=ppt/tags/tag45.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2_1"/>
  <p:tag name="KSO_WM_UNIT_ID" val="diagram20169686_3*n_h_h_a*1_2_2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3_1"/>
  <p:tag name="KSO_WM_UNIT_ID" val="diagram20169686_3*n_h_h_i*1_2_3_1"/>
  <p:tag name="KSO_WM_TEMPLATE_CATEGORY" val="diagram"/>
  <p:tag name="KSO_WM_TEMPLATE_INDEX" val="20169686"/>
  <p:tag name="KSO_WM_UNIT_LAYERLEVEL" val="1_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DIAGRAM_SCHEMECOLOR_ID" val="5"/>
  <p:tag name="KSO_WM_UNIT_USESOURCEFORMAT_APPLY" val="1"/>
</p:tagLst>
</file>

<file path=ppt/tags/tag47.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3_1"/>
  <p:tag name="KSO_WM_UNIT_ID" val="diagram20169686_3*n_h_h_a*1_2_3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n1-1"/>
  <p:tag name="KSO_WM_UNIT_TYPE" val="n_h_h_i"/>
  <p:tag name="KSO_WM_UNIT_INDEX" val="1_2_4_1"/>
  <p:tag name="KSO_WM_UNIT_ID" val="diagram20169686_3*n_h_h_i*1_2_4_1"/>
  <p:tag name="KSO_WM_TEMPLATE_CATEGORY" val="diagram"/>
  <p:tag name="KSO_WM_TEMPLATE_INDEX" val="20169686"/>
  <p:tag name="KSO_WM_UNIT_LAYERLEVEL" val="1_1_1_1"/>
  <p:tag name="KSO_WM_TAG_VERSION" val="1.0"/>
  <p:tag name="KSO_WM_BEAUTIFY_FLAG" val="#wm#"/>
  <p:tag name="KSO_WM_UNIT_FILL_FORE_SCHEMECOLOR_INDEX" val="9"/>
  <p:tag name="KSO_WM_UNIT_FILL_TYPE" val="1"/>
  <p:tag name="KSO_WM_UNIT_TEXT_FILL_FORE_SCHEMECOLOR_INDEX" val="2"/>
  <p:tag name="KSO_WM_UNIT_TEXT_FILL_TYPE" val="1"/>
  <p:tag name="KSO_WM_UNIT_DIAGRAM_SCHEMECOLOR_ID" val="5"/>
  <p:tag name="KSO_WM_UNIT_USESOURCEFORMAT_APPLY" val="1"/>
</p:tagLst>
</file>

<file path=ppt/tags/tag49.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HIGHLIGHT" val="0"/>
  <p:tag name="KSO_WM_UNIT_COMPATIBLE" val="0"/>
  <p:tag name="KSO_WM_UNIT_DIAGRAM_ISNUMVISUAL" val="0"/>
  <p:tag name="KSO_WM_UNIT_DIAGRAM_ISREFERUNIT" val="0"/>
  <p:tag name="KSO_WM_DIAGRAM_GROUP_CODE" val="n1-1"/>
  <p:tag name="KSO_WM_UNIT_TYPE" val="n_h_h_a"/>
  <p:tag name="KSO_WM_UNIT_INDEX" val="1_2_4_1"/>
  <p:tag name="KSO_WM_UNIT_ID" val="diagram20169686_3*n_h_h_a*1_2_4_1"/>
  <p:tag name="KSO_WM_TEMPLATE_CATEGORY" val="diagram"/>
  <p:tag name="KSO_WM_TEMPLATE_INDEX" val="20169686"/>
  <p:tag name="KSO_WM_UNIT_LAYERLEVEL" val="1_1_1_1"/>
  <p:tag name="KSO_WM_TAG_VERSION" val="1.0"/>
  <p:tag name="KSO_WM_BEAUTIFY_FLAG" val="#wm#"/>
  <p:tag name="KSO_WM_UNIT_TEXT_FILL_FORE_SCHEMECOLOR_INDEX" val="14"/>
  <p:tag name="KSO_WM_UNIT_TEXT_FILL_TYPE" val="1"/>
  <p:tag name="KSO_WM_UNIT_DIAGRAM_SCHEMECOLOR_ID" val="5"/>
  <p:tag name="KSO_WM_UNIT_USESOURCEFORMAT_APPLY" val="1"/>
</p:tagLst>
</file>

<file path=ppt/tags/tag5.xml><?xml version="1.0" encoding="utf-8"?>
<p:tagLst xmlns:p="http://schemas.openxmlformats.org/presentationml/2006/main">
  <p:tag name="KSO_WM_BEAUTIFY_FLAG" val="#wm#"/>
  <p:tag name="KSO_WM_UNIT_TYPE" val="i"/>
  <p:tag name="KSO_WM_UNIT_ID" val="diagram324_6*i*5"/>
  <p:tag name="KSO_WM_TEMPLATE_CATEGORY" val="diagram"/>
  <p:tag name="KSO_WM_TEMPLATE_INDEX" val="324"/>
  <p:tag name="KSO_WM_TAG_VERSION" val="1.0"/>
  <p:tag name="KSO_WM_UNIT_INDEX" val="5"/>
</p:tagLst>
</file>

<file path=ppt/tags/tag50.xml><?xml version="1.0" encoding="utf-8"?>
<p:tagLst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1_1"/>
  <p:tag name="KSO_WM_UNIT_ID" val="diagram20169686_3*n_h_h_f*1_2_1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51.xml><?xml version="1.0" encoding="utf-8"?>
<p:tagLst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2_1"/>
  <p:tag name="KSO_WM_UNIT_ID" val="diagram20169686_3*n_h_h_f*1_2_2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52.xml><?xml version="1.0" encoding="utf-8"?>
<p:tagLst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3_1"/>
  <p:tag name="KSO_WM_UNIT_ID" val="diagram20169686_3*n_h_h_f*1_2_3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53.xml><?xml version="1.0" encoding="utf-8"?>
<p:tagLst xmlns:p="http://schemas.openxmlformats.org/presentationml/2006/main">
  <p:tag name="KSO_WM_UNIT_PRESET_TEXT" val="单击此处添加文本具体内容，简明扼要地阐述你的观点"/>
  <p:tag name="KSO_WM_UNIT_NOCLEAR" val="0"/>
  <p:tag name="KSO_WM_UNIT_HIGHLIGHT" val="0"/>
  <p:tag name="KSO_WM_UNIT_COMPATIBLE" val="0"/>
  <p:tag name="KSO_WM_UNIT_DIAGRAM_ISNUMVISUAL" val="0"/>
  <p:tag name="KSO_WM_UNIT_DIAGRAM_ISREFERUNIT" val="0"/>
  <p:tag name="KSO_WM_DIAGRAM_GROUP_CODE" val="n1-1"/>
  <p:tag name="KSO_WM_UNIT_TYPE" val="n_h_h_f"/>
  <p:tag name="KSO_WM_UNIT_INDEX" val="1_2_4_1"/>
  <p:tag name="KSO_WM_UNIT_ID" val="diagram20169686_3*n_h_h_f*1_2_4_1"/>
  <p:tag name="KSO_WM_TEMPLATE_CATEGORY" val="diagram"/>
  <p:tag name="KSO_WM_TEMPLATE_INDEX" val="20169686"/>
  <p:tag name="KSO_WM_UNIT_LAYERLEVEL" val="1_1_1_1"/>
  <p:tag name="KSO_WM_TAG_VERSION" val="1.0"/>
  <p:tag name="KSO_WM_BEAUTIFY_FLAG" val="#wm#"/>
  <p:tag name="KSO_WM_UNIT_TEXT_FILL_FORE_SCHEMECOLOR_INDEX" val="13"/>
  <p:tag name="KSO_WM_UNIT_TEXT_FILL_TYPE" val="1"/>
  <p:tag name="KSO_WM_UNIT_DIAGRAM_SCHEMECOLOR_ID" val="5"/>
  <p:tag name="KSO_WM_UNIT_USESOURCEFORMAT_APPLY"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160366_4*l_i*1_1"/>
  <p:tag name="KSO_WM_TEMPLATE_CATEGORY" val="diagram"/>
  <p:tag name="KSO_WM_TEMPLATE_INDEX" val="160366"/>
  <p:tag name="KSO_WM_UNIT_LAYERLEVEL" val="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160366_4*l_h_i*1_1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160366_4*l_h_i*1_1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160366_4*l_h_i*1_2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160366_4*l_h_i*1_2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160366_4*l_h_i*1_3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6.xml><?xml version="1.0" encoding="utf-8"?>
<p:tagLst xmlns:p="http://schemas.openxmlformats.org/presentationml/2006/main">
  <p:tag name="KSO_WM_TEMPLATE_CATEGORY" val="diagram"/>
  <p:tag name="KSO_WM_TEMPLATE_INDEX" val="324"/>
  <p:tag name="KSO_WM_UNIT_TYPE" val="l_i"/>
  <p:tag name="KSO_WM_UNIT_INDEX" val="1_2"/>
  <p:tag name="KSO_WM_UNIT_ID" val="256*l_i*1_2"/>
  <p:tag name="KSO_WM_UNIT_CLEAR" val="1"/>
  <p:tag name="KSO_WM_UNIT_LAYERLEVEL" val="1_1"/>
  <p:tag name="KSO_WM_BEAUTIFY_FLAG" val="#wm#"/>
  <p:tag name="KSO_WM_DIAGRAM_GROUP_CODE" val="l1-1"/>
  <p:tag name="KSO_WM_TAG_VERSION" val="1.0"/>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160366_4*l_h_i*1_3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3"/>
  <p:tag name="KSO_WM_UNIT_ID" val="diagram160366_4*l_h_i*1_4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160366_4*l_h_i*1_4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3"/>
  <p:tag name="KSO_WM_UNIT_ID" val="diagram160366_4*l_h_i*1_5_3"/>
  <p:tag name="KSO_WM_TEMPLATE_CATEGORY" val="diagram"/>
  <p:tag name="KSO_WM_TEMPLATE_INDEX" val="16036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 name="KSO_WM_UNIT_USESOURCEFORMAT_APPLY" val="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160366_4*l_h_i*1_5_2"/>
  <p:tag name="KSO_WM_TEMPLATE_CATEGORY" val="diagram"/>
  <p:tag name="KSO_WM_TEMPLATE_INDEX" val="160366"/>
  <p:tag name="KSO_WM_UNIT_LAYERLEVEL" val="1_1_1"/>
  <p:tag name="KSO_WM_TAG_VERSION" val="1.0"/>
  <p:tag name="KSO_WM_BEAUTIFY_FLAG" val="#wm#"/>
  <p:tag name="KSO_WM_UNIT_FILL_FORE_SCHEMECOLOR_INDEX" val="6"/>
  <p:tag name="KSO_WM_UNIT_FILL_TYPE" val="1"/>
  <p:tag name="KSO_WM_UNIT_TEXT_FILL_FORE_SCHEMECOLOR_INDEX" val="14"/>
  <p:tag name="KSO_WM_UNIT_TEXT_FILL_TYPE" val="1"/>
  <p:tag name="KSO_WM_UNIT_USESOURCEFORMAT_APPLY"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160366_4*l_h_i*1_2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160366_4*l_h_i*1_1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160366_4*l_h_i*1_3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160366_4*l_h_i*1_4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160366_4*l_h_i*1_5_1"/>
  <p:tag name="KSO_WM_TEMPLATE_CATEGORY" val="diagram"/>
  <p:tag name="KSO_WM_TEMPLATE_INDEX" val="160366"/>
  <p:tag name="KSO_WM_UNIT_LAYERLEVEL" val="1_1_1"/>
  <p:tag name="KSO_WM_TAG_VERSION" val="1.0"/>
  <p:tag name="KSO_WM_BEAUTIFY_FLAG" val="#wm#"/>
  <p:tag name="KSO_WM_UNIT_TEXT_FILL_FORE_SCHEMECOLOR_INDEX" val="13"/>
  <p:tag name="KSO_WM_UNIT_TEXT_FILL_TYPE" val="1"/>
  <p:tag name="KSO_WM_UNIT_USESOURCEFORMAT_APPLY" val="1"/>
</p:tagLst>
</file>

<file path=ppt/tags/tag7.xml><?xml version="1.0" encoding="utf-8"?>
<p:tagLst xmlns:p="http://schemas.openxmlformats.org/presentationml/2006/main">
  <p:tag name="KSO_WM_TEMPLATE_CATEGORY" val="diagram"/>
  <p:tag name="KSO_WM_TEMPLATE_INDEX" val="324"/>
  <p:tag name="KSO_WM_UNIT_TYPE" val="l_h_f"/>
  <p:tag name="KSO_WM_UNIT_INDEX" val="1_5_1"/>
  <p:tag name="KSO_WM_UNIT_ID" val="256*l_h_f*1_5_1"/>
  <p:tag name="KSO_WM_UNIT_CLEAR" val="1"/>
  <p:tag name="KSO_WM_UNIT_LAYERLEVEL" val="1_1_1"/>
  <p:tag name="KSO_WM_UNIT_VALUE" val="17"/>
  <p:tag name="KSO_WM_UNIT_HIGHLIGHT" val="0"/>
  <p:tag name="KSO_WM_UNIT_COMPATIBLE" val="0"/>
  <p:tag name="KSO_WM_BEAUTIFY_FLAG" val="#wm#"/>
  <p:tag name="KSO_WM_UNIT_PRESET_TEXT_INDEX" val="4"/>
  <p:tag name="KSO_WM_UNIT_PRESET_TEXT_LEN" val="26"/>
  <p:tag name="KSO_WM_DIAGRAM_GROUP_CODE" val="l1-1"/>
  <p:tag name="KSO_WM_TAG_VERSION" val="1.0"/>
  <p:tag name="KSO_WM_UNIT_TEXT_FILL_FORE_SCHEMECOLOR_INDEX" val="13"/>
  <p:tag name="KSO_WM_UNIT_TEXT_FILL_TYPE" val="1"/>
</p:tagLst>
</file>

<file path=ppt/tags/tag70.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a"/>
  <p:tag name="KSO_WM_UNIT_INDEX" val="1_1_1"/>
  <p:tag name="KSO_WM_UNIT_ID" val="diagram769_2*m_h_a*1_1_1"/>
  <p:tag name="KSO_WM_UNIT_CLEAR" val="1"/>
  <p:tag name="KSO_WM_UNIT_LAYERLEVEL" val="1_1_1"/>
  <p:tag name="KSO_WM_UNIT_VALUE" val="6"/>
  <p:tag name="KSO_WM_UNIT_HIGHLIGHT" val="0"/>
  <p:tag name="KSO_WM_UNIT_COMPATIBLE" val="0"/>
  <p:tag name="KSO_WM_DIAGRAM_GROUP_CODE" val="m1-1"/>
  <p:tag name="KSO_WM_UNIT_PRESET_TEXT" val="LOREM"/>
  <p:tag name="KSO_WM_UNIT_FILL_FORE_SCHEMECOLOR_INDEX" val="5"/>
  <p:tag name="KSO_WM_UNIT_FILL_TYPE" val="1"/>
  <p:tag name="KSO_WM_UNIT_TEXT_FILL_FORE_SCHEMECOLOR_INDEX" val="14"/>
  <p:tag name="KSO_WM_UNIT_TEXT_FILL_TYPE" val="1"/>
  <p:tag name="KSO_WM_UNIT_USESOURCEFORMAT_APPLY" val="1"/>
  <p:tag name="KSO_WM_UNIT_DIAGRAM_SCHEMECOLOR_ID" val="5"/>
</p:tagLst>
</file>

<file path=ppt/tags/tag71.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a"/>
  <p:tag name="KSO_WM_UNIT_INDEX" val="1_2_1"/>
  <p:tag name="KSO_WM_UNIT_ID" val="diagram769_2*m_h_a*1_2_1"/>
  <p:tag name="KSO_WM_UNIT_CLEAR" val="1"/>
  <p:tag name="KSO_WM_UNIT_LAYERLEVEL" val="1_1_1"/>
  <p:tag name="KSO_WM_UNIT_VALUE" val="6"/>
  <p:tag name="KSO_WM_UNIT_HIGHLIGHT" val="0"/>
  <p:tag name="KSO_WM_UNIT_COMPATIBLE" val="0"/>
  <p:tag name="KSO_WM_DIAGRAM_GROUP_CODE" val="m1-1"/>
  <p:tag name="KSO_WM_UNIT_PRESET_TEXT" val="LOREM"/>
  <p:tag name="KSO_WM_UNIT_FILL_FORE_SCHEMECOLOR_INDEX" val="6"/>
  <p:tag name="KSO_WM_UNIT_FILL_TYPE" val="1"/>
  <p:tag name="KSO_WM_UNIT_TEXT_FILL_FORE_SCHEMECOLOR_INDEX" val="14"/>
  <p:tag name="KSO_WM_UNIT_TEXT_FILL_TYPE" val="1"/>
  <p:tag name="KSO_WM_UNIT_USESOURCEFORMAT_APPLY" val="1"/>
  <p:tag name="KSO_WM_UNIT_DIAGRAM_SCHEMECOLOR_ID" val="5"/>
</p:tagLst>
</file>

<file path=ppt/tags/tag72.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a"/>
  <p:tag name="KSO_WM_UNIT_INDEX" val="1_3_1"/>
  <p:tag name="KSO_WM_UNIT_ID" val="diagram769_2*m_h_a*1_3_1"/>
  <p:tag name="KSO_WM_UNIT_CLEAR" val="1"/>
  <p:tag name="KSO_WM_UNIT_LAYERLEVEL" val="1_1_1"/>
  <p:tag name="KSO_WM_UNIT_VALUE" val="6"/>
  <p:tag name="KSO_WM_UNIT_HIGHLIGHT" val="0"/>
  <p:tag name="KSO_WM_UNIT_COMPATIBLE" val="0"/>
  <p:tag name="KSO_WM_DIAGRAM_GROUP_CODE" val="m1-1"/>
  <p:tag name="KSO_WM_UNIT_PRESET_TEXT" val="LOREM"/>
  <p:tag name="KSO_WM_UNIT_FILL_FORE_SCHEMECOLOR_INDEX" val="7"/>
  <p:tag name="KSO_WM_UNIT_FILL_TYPE" val="1"/>
  <p:tag name="KSO_WM_UNIT_TEXT_FILL_FORE_SCHEMECOLOR_INDEX" val="14"/>
  <p:tag name="KSO_WM_UNIT_TEXT_FILL_TYPE" val="1"/>
  <p:tag name="KSO_WM_UNIT_USESOURCEFORMAT_APPLY" val="1"/>
  <p:tag name="KSO_WM_UNIT_DIAGRAM_SCHEMECOLOR_ID" val="5"/>
</p:tagLst>
</file>

<file path=ppt/tags/tag73.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a"/>
  <p:tag name="KSO_WM_UNIT_INDEX" val="1_4_1"/>
  <p:tag name="KSO_WM_UNIT_ID" val="diagram769_2*m_h_a*1_4_1"/>
  <p:tag name="KSO_WM_UNIT_CLEAR" val="1"/>
  <p:tag name="KSO_WM_UNIT_LAYERLEVEL" val="1_1_1"/>
  <p:tag name="KSO_WM_UNIT_VALUE" val="6"/>
  <p:tag name="KSO_WM_UNIT_HIGHLIGHT" val="0"/>
  <p:tag name="KSO_WM_UNIT_COMPATIBLE" val="0"/>
  <p:tag name="KSO_WM_DIAGRAM_GROUP_CODE" val="m1-1"/>
  <p:tag name="KSO_WM_UNIT_PRESET_TEXT" val="LOREM"/>
  <p:tag name="KSO_WM_UNIT_FILL_FORE_SCHEMECOLOR_INDEX" val="8"/>
  <p:tag name="KSO_WM_UNIT_FILL_TYPE" val="1"/>
  <p:tag name="KSO_WM_UNIT_TEXT_FILL_FORE_SCHEMECOLOR_INDEX" val="14"/>
  <p:tag name="KSO_WM_UNIT_TEXT_FILL_TYPE" val="1"/>
  <p:tag name="KSO_WM_UNIT_USESOURCEFORMAT_APPLY" val="1"/>
  <p:tag name="KSO_WM_UNIT_DIAGRAM_SCHEMECOLOR_ID" val="5"/>
</p:tagLst>
</file>

<file path=ppt/tags/tag74.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a"/>
  <p:tag name="KSO_WM_UNIT_INDEX" val="1_5_1"/>
  <p:tag name="KSO_WM_UNIT_ID" val="diagram769_2*m_h_a*1_5_1"/>
  <p:tag name="KSO_WM_UNIT_CLEAR" val="1"/>
  <p:tag name="KSO_WM_UNIT_LAYERLEVEL" val="1_1_1"/>
  <p:tag name="KSO_WM_UNIT_VALUE" val="6"/>
  <p:tag name="KSO_WM_UNIT_HIGHLIGHT" val="0"/>
  <p:tag name="KSO_WM_UNIT_COMPATIBLE" val="0"/>
  <p:tag name="KSO_WM_DIAGRAM_GROUP_CODE" val="m1-1"/>
  <p:tag name="KSO_WM_UNIT_PRESET_TEXT" val="LOREM"/>
  <p:tag name="KSO_WM_UNIT_FILL_FORE_SCHEMECOLOR_INDEX" val="9"/>
  <p:tag name="KSO_WM_UNIT_FILL_TYPE" val="1"/>
  <p:tag name="KSO_WM_UNIT_TEXT_FILL_FORE_SCHEMECOLOR_INDEX" val="14"/>
  <p:tag name="KSO_WM_UNIT_TEXT_FILL_TYPE" val="1"/>
  <p:tag name="KSO_WM_UNIT_USESOURCEFORMAT_APPLY" val="1"/>
  <p:tag name="KSO_WM_UNIT_DIAGRAM_SCHEMECOLOR_ID" val="5"/>
</p:tagLst>
</file>

<file path=ppt/tags/tag75.xml><?xml version="1.0" encoding="utf-8"?>
<p:tagLst xmlns:p="http://schemas.openxmlformats.org/presentationml/2006/main">
  <p:tag name="KSO_WM_TEMPLATE_CATEGORY" val="diagram"/>
  <p:tag name="KSO_WM_TEMPLATE_INDEX" val="769"/>
  <p:tag name="KSO_WM_TAG_VERSION" val="1.0"/>
  <p:tag name="KSO_WM_BEAUTIFY_FLAG" val="#wm#"/>
  <p:tag name="KSO_WM_UNIT_TYPE" val="m_i"/>
  <p:tag name="KSO_WM_UNIT_INDEX" val="1_6"/>
  <p:tag name="KSO_WM_UNIT_ID" val="diagram769_2*m_i*1_6"/>
  <p:tag name="KSO_WM_UNIT_CLEAR" val="1"/>
  <p:tag name="KSO_WM_UNIT_LAYERLEVEL" val="1_1"/>
  <p:tag name="KSO_WM_DIAGRAM_GROUP_CODE" val="m1-1"/>
  <p:tag name="KSO_WM_UNIT_FILL_FORE_SCHEMECOLOR_INDEX" val="7"/>
  <p:tag name="KSO_WM_UNIT_FILL_TYPE" val="1"/>
  <p:tag name="KSO_WM_UNIT_TEXT_FILL_FORE_SCHEMECOLOR_INDEX" val="14"/>
  <p:tag name="KSO_WM_UNIT_TEXT_FILL_TYPE" val="1"/>
  <p:tag name="KSO_WM_UNIT_USESOURCEFORMAT_APPLY" val="1"/>
  <p:tag name="KSO_WM_UNIT_DIAGRAM_SCHEMECOLOR_ID" val="5"/>
</p:tagLst>
</file>

<file path=ppt/tags/tag76.xml><?xml version="1.0" encoding="utf-8"?>
<p:tagLst xmlns:p="http://schemas.openxmlformats.org/presentationml/2006/main">
  <p:tag name="KSO_WM_TEMPLATE_CATEGORY" val="diagram"/>
  <p:tag name="KSO_WM_TEMPLATE_INDEX" val="769"/>
  <p:tag name="KSO_WM_TAG_VERSION" val="1.0"/>
  <p:tag name="KSO_WM_BEAUTIFY_FLAG" val="#wm#"/>
  <p:tag name="KSO_WM_UNIT_TYPE" val="m_i"/>
  <p:tag name="KSO_WM_UNIT_INDEX" val="1_7"/>
  <p:tag name="KSO_WM_UNIT_ID" val="diagram769_2*m_i*1_7"/>
  <p:tag name="KSO_WM_UNIT_CLEAR" val="1"/>
  <p:tag name="KSO_WM_UNIT_LAYERLEVEL" val="1_1"/>
  <p:tag name="KSO_WM_DIAGRAM_GROUP_CODE" val="m1-1"/>
  <p:tag name="KSO_WM_UNIT_FILL_FORE_SCHEMECOLOR_INDEX" val="6"/>
  <p:tag name="KSO_WM_UNIT_FILL_TYPE" val="1"/>
  <p:tag name="KSO_WM_UNIT_TEXT_FILL_FORE_SCHEMECOLOR_INDEX" val="14"/>
  <p:tag name="KSO_WM_UNIT_TEXT_FILL_TYPE" val="1"/>
  <p:tag name="KSO_WM_UNIT_USESOURCEFORMAT_APPLY" val="1"/>
  <p:tag name="KSO_WM_UNIT_DIAGRAM_SCHEMECOLOR_ID" val="5"/>
</p:tagLst>
</file>

<file path=ppt/tags/tag77.xml><?xml version="1.0" encoding="utf-8"?>
<p:tagLst xmlns:p="http://schemas.openxmlformats.org/presentationml/2006/main">
  <p:tag name="KSO_WM_TEMPLATE_CATEGORY" val="diagram"/>
  <p:tag name="KSO_WM_TEMPLATE_INDEX" val="769"/>
  <p:tag name="KSO_WM_TAG_VERSION" val="1.0"/>
  <p:tag name="KSO_WM_BEAUTIFY_FLAG" val="#wm#"/>
  <p:tag name="KSO_WM_UNIT_TYPE" val="m_i"/>
  <p:tag name="KSO_WM_UNIT_INDEX" val="1_8"/>
  <p:tag name="KSO_WM_UNIT_ID" val="diagram769_2*m_i*1_8"/>
  <p:tag name="KSO_WM_UNIT_CLEAR" val="1"/>
  <p:tag name="KSO_WM_UNIT_LAYERLEVEL" val="1_1"/>
  <p:tag name="KSO_WM_DIAGRAM_GROUP_CODE" val="m1-1"/>
  <p:tag name="KSO_WM_UNIT_FILL_FORE_SCHEMECOLOR_INDEX" val="8"/>
  <p:tag name="KSO_WM_UNIT_FILL_TYPE" val="1"/>
  <p:tag name="KSO_WM_UNIT_TEXT_FILL_FORE_SCHEMECOLOR_INDEX" val="14"/>
  <p:tag name="KSO_WM_UNIT_TEXT_FILL_TYPE" val="1"/>
  <p:tag name="KSO_WM_UNIT_USESOURCEFORMAT_APPLY" val="1"/>
  <p:tag name="KSO_WM_UNIT_DIAGRAM_SCHEMECOLOR_ID" val="5"/>
</p:tagLst>
</file>

<file path=ppt/tags/tag78.xml><?xml version="1.0" encoding="utf-8"?>
<p:tagLst xmlns:p="http://schemas.openxmlformats.org/presentationml/2006/main">
  <p:tag name="KSO_WM_TEMPLATE_CATEGORY" val="diagram"/>
  <p:tag name="KSO_WM_TEMPLATE_INDEX" val="769"/>
  <p:tag name="KSO_WM_TAG_VERSION" val="1.0"/>
  <p:tag name="KSO_WM_BEAUTIFY_FLAG" val="#wm#"/>
  <p:tag name="KSO_WM_UNIT_TYPE" val="m_i"/>
  <p:tag name="KSO_WM_UNIT_INDEX" val="1_9"/>
  <p:tag name="KSO_WM_UNIT_ID" val="diagram769_2*m_i*1_9"/>
  <p:tag name="KSO_WM_UNIT_CLEAR" val="1"/>
  <p:tag name="KSO_WM_UNIT_LAYERLEVEL" val="1_1"/>
  <p:tag name="KSO_WM_DIAGRAM_GROUP_CODE" val="m1-1"/>
  <p:tag name="KSO_WM_UNIT_FILL_FORE_SCHEMECOLOR_INDEX" val="5"/>
  <p:tag name="KSO_WM_UNIT_FILL_TYPE" val="1"/>
  <p:tag name="KSO_WM_UNIT_TEXT_FILL_FORE_SCHEMECOLOR_INDEX" val="14"/>
  <p:tag name="KSO_WM_UNIT_TEXT_FILL_TYPE" val="1"/>
  <p:tag name="KSO_WM_UNIT_USESOURCEFORMAT_APPLY" val="1"/>
  <p:tag name="KSO_WM_UNIT_DIAGRAM_SCHEMECOLOR_ID" val="5"/>
</p:tagLst>
</file>

<file path=ppt/tags/tag79.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f"/>
  <p:tag name="KSO_WM_UNIT_INDEX" val="1_1_1"/>
  <p:tag name="KSO_WM_UNIT_ID" val="diagram769_2*m_h_f*1_1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DIAGRAM_GROUP_CODE" val="m1-1"/>
  <p:tag name="KSO_WM_UNIT_TEXT_FILL_FORE_SCHEMECOLOR_INDEX" val="13"/>
  <p:tag name="KSO_WM_UNIT_TEXT_FILL_TYPE" val="1"/>
  <p:tag name="KSO_WM_UNIT_USESOURCEFORMAT_APPLY" val="1"/>
  <p:tag name="KSO_WM_UNIT_DIAGRAM_SCHEMECOLOR_ID" val="5"/>
</p:tagLst>
</file>

<file path=ppt/tags/tag8.xml><?xml version="1.0" encoding="utf-8"?>
<p:tagLst xmlns:p="http://schemas.openxmlformats.org/presentationml/2006/main">
  <p:tag name="KSO_WM_BEAUTIFY_FLAG" val="#wm#"/>
  <p:tag name="KSO_WM_UNIT_TYPE" val="i"/>
  <p:tag name="KSO_WM_UNIT_ID" val="diagram324_6*i*10"/>
  <p:tag name="KSO_WM_TEMPLATE_CATEGORY" val="diagram"/>
  <p:tag name="KSO_WM_TEMPLATE_INDEX" val="324"/>
  <p:tag name="KSO_WM_TAG_VERSION" val="1.0"/>
  <p:tag name="KSO_WM_UNIT_INDEX" val="10"/>
</p:tagLst>
</file>

<file path=ppt/tags/tag80.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f"/>
  <p:tag name="KSO_WM_UNIT_INDEX" val="1_2_1"/>
  <p:tag name="KSO_WM_UNIT_ID" val="diagram769_2*m_h_f*1_2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DIAGRAM_GROUP_CODE" val="m1-1"/>
  <p:tag name="KSO_WM_UNIT_TEXT_FILL_FORE_SCHEMECOLOR_INDEX" val="13"/>
  <p:tag name="KSO_WM_UNIT_TEXT_FILL_TYPE" val="1"/>
  <p:tag name="KSO_WM_UNIT_USESOURCEFORMAT_APPLY" val="1"/>
  <p:tag name="KSO_WM_UNIT_DIAGRAM_SCHEMECOLOR_ID" val="5"/>
</p:tagLst>
</file>

<file path=ppt/tags/tag81.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f"/>
  <p:tag name="KSO_WM_UNIT_INDEX" val="1_3_1"/>
  <p:tag name="KSO_WM_UNIT_ID" val="diagram769_2*m_h_f*1_3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DIAGRAM_GROUP_CODE" val="m1-1"/>
  <p:tag name="KSO_WM_UNIT_TEXT_FILL_FORE_SCHEMECOLOR_INDEX" val="13"/>
  <p:tag name="KSO_WM_UNIT_TEXT_FILL_TYPE" val="1"/>
  <p:tag name="KSO_WM_UNIT_USESOURCEFORMAT_APPLY" val="1"/>
  <p:tag name="KSO_WM_UNIT_DIAGRAM_SCHEMECOLOR_ID" val="5"/>
</p:tagLst>
</file>

<file path=ppt/tags/tag82.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f"/>
  <p:tag name="KSO_WM_UNIT_INDEX" val="1_4_1"/>
  <p:tag name="KSO_WM_UNIT_ID" val="diagram769_2*m_h_f*1_4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DIAGRAM_GROUP_CODE" val="m1-1"/>
  <p:tag name="KSO_WM_UNIT_TEXT_FILL_FORE_SCHEMECOLOR_INDEX" val="13"/>
  <p:tag name="KSO_WM_UNIT_TEXT_FILL_TYPE" val="1"/>
  <p:tag name="KSO_WM_UNIT_USESOURCEFORMAT_APPLY" val="1"/>
  <p:tag name="KSO_WM_UNIT_DIAGRAM_SCHEMECOLOR_ID" val="5"/>
</p:tagLst>
</file>

<file path=ppt/tags/tag83.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f"/>
  <p:tag name="KSO_WM_UNIT_INDEX" val="1_5_1"/>
  <p:tag name="KSO_WM_UNIT_ID" val="diagram769_2*m_h_f*1_5_1"/>
  <p:tag name="KSO_WM_UNIT_CLEAR" val="1"/>
  <p:tag name="KSO_WM_UNIT_LAYERLEVEL" val="1_1_1"/>
  <p:tag name="KSO_WM_UNIT_VALUE" val="18"/>
  <p:tag name="KSO_WM_UNIT_HIGHLIGHT" val="0"/>
  <p:tag name="KSO_WM_UNIT_COMPATIBLE" val="0"/>
  <p:tag name="KSO_WM_UNIT_PRESET_TEXT_INDEX" val="4"/>
  <p:tag name="KSO_WM_UNIT_PRESET_TEXT_LEN" val="35"/>
  <p:tag name="KSO_WM_DIAGRAM_GROUP_CODE" val="m1-1"/>
  <p:tag name="KSO_WM_UNIT_TEXT_FILL_FORE_SCHEMECOLOR_INDEX" val="13"/>
  <p:tag name="KSO_WM_UNIT_TEXT_FILL_TYPE" val="1"/>
  <p:tag name="KSO_WM_UNIT_USESOURCEFORMAT_APPLY" val="1"/>
  <p:tag name="KSO_WM_UNIT_DIAGRAM_SCHEMECOLOR_ID" val="5"/>
</p:tagLst>
</file>

<file path=ppt/tags/tag84.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a"/>
  <p:tag name="KSO_WM_UNIT_INDEX" val="1_1_1"/>
  <p:tag name="KSO_WM_UNIT_ID" val="diagram769_2*m_h_a*1_1_1"/>
  <p:tag name="KSO_WM_UNIT_CLEAR" val="1"/>
  <p:tag name="KSO_WM_UNIT_LAYERLEVEL" val="1_1_1"/>
  <p:tag name="KSO_WM_UNIT_VALUE" val="6"/>
  <p:tag name="KSO_WM_UNIT_HIGHLIGHT" val="0"/>
  <p:tag name="KSO_WM_UNIT_COMPATIBLE" val="0"/>
  <p:tag name="KSO_WM_DIAGRAM_GROUP_CODE" val="m1-1"/>
  <p:tag name="KSO_WM_UNIT_PRESET_TEXT" val="LOREM"/>
  <p:tag name="KSO_WM_UNIT_FILL_FORE_SCHEMECOLOR_INDEX" val="5"/>
  <p:tag name="KSO_WM_UNIT_FILL_TYPE" val="1"/>
  <p:tag name="KSO_WM_UNIT_TEXT_FILL_FORE_SCHEMECOLOR_INDEX" val="14"/>
  <p:tag name="KSO_WM_UNIT_TEXT_FILL_TYPE" val="1"/>
  <p:tag name="KSO_WM_UNIT_USESOURCEFORMAT_APPLY" val="1"/>
  <p:tag name="KSO_WM_UNIT_DIAGRAM_SCHEMECOLOR_ID" val="5"/>
</p:tagLst>
</file>

<file path=ppt/tags/tag85.xml><?xml version="1.0" encoding="utf-8"?>
<p:tagLst xmlns:p="http://schemas.openxmlformats.org/presentationml/2006/main">
  <p:tag name="KSO_WM_TEMPLATE_CATEGORY" val="diagram"/>
  <p:tag name="KSO_WM_TEMPLATE_INDEX" val="769"/>
  <p:tag name="KSO_WM_TAG_VERSION" val="1.0"/>
  <p:tag name="KSO_WM_BEAUTIFY_FLAG" val="#wm#"/>
  <p:tag name="KSO_WM_UNIT_TYPE" val="m_h_a"/>
  <p:tag name="KSO_WM_UNIT_INDEX" val="1_2_1"/>
  <p:tag name="KSO_WM_UNIT_ID" val="diagram769_2*m_h_a*1_2_1"/>
  <p:tag name="KSO_WM_UNIT_CLEAR" val="1"/>
  <p:tag name="KSO_WM_UNIT_LAYERLEVEL" val="1_1_1"/>
  <p:tag name="KSO_WM_UNIT_VALUE" val="6"/>
  <p:tag name="KSO_WM_UNIT_HIGHLIGHT" val="0"/>
  <p:tag name="KSO_WM_UNIT_COMPATIBLE" val="0"/>
  <p:tag name="KSO_WM_DIAGRAM_GROUP_CODE" val="m1-1"/>
  <p:tag name="KSO_WM_UNIT_PRESET_TEXT" val="LOREM"/>
  <p:tag name="KSO_WM_UNIT_FILL_FORE_SCHEMECOLOR_INDEX" val="6"/>
  <p:tag name="KSO_WM_UNIT_FILL_TYPE" val="1"/>
  <p:tag name="KSO_WM_UNIT_TEXT_FILL_FORE_SCHEMECOLOR_INDEX" val="14"/>
  <p:tag name="KSO_WM_UNIT_TEXT_FILL_TYPE" val="1"/>
  <p:tag name="KSO_WM_UNIT_USESOURCEFORMAT_APPLY" val="1"/>
  <p:tag name="KSO_WM_UNIT_DIAGRAM_SCHEMECOLOR_ID" val="5"/>
</p:tagLst>
</file>

<file path=ppt/tags/tag86.xml><?xml version="1.0" encoding="utf-8"?>
<p:tagLst xmlns:p="http://schemas.openxmlformats.org/presentationml/2006/main">
  <p:tag name="KSO_WM_SLIDE_ITEM_CNT" val="5"/>
</p:tagLst>
</file>

<file path=ppt/tags/tag9.xml><?xml version="1.0" encoding="utf-8"?>
<p:tagLst xmlns:p="http://schemas.openxmlformats.org/presentationml/2006/main">
  <p:tag name="KSO_WM_TEMPLATE_CATEGORY" val="diagram"/>
  <p:tag name="KSO_WM_TEMPLATE_INDEX" val="324"/>
  <p:tag name="KSO_WM_UNIT_TYPE" val="l_i"/>
  <p:tag name="KSO_WM_UNIT_INDEX" val="1_3"/>
  <p:tag name="KSO_WM_UNIT_ID" val="256*l_i*1_3"/>
  <p:tag name="KSO_WM_UNIT_CLEAR" val="1"/>
  <p:tag name="KSO_WM_UNIT_LAYERLEVEL" val="1_1"/>
  <p:tag name="KSO_WM_BEAUTIFY_FLAG" val="#wm#"/>
  <p:tag name="KSO_WM_DIAGRAM_GROUP_CODE" val="l1-1"/>
  <p:tag name="KSO_WM_TAG_VERSION" val="1.0"/>
  <p:tag name="KSO_WM_UNIT_FILL_FORE_SCHEMECOLOR_INDEX" val="8"/>
  <p:tag name="KSO_WM_UNIT_FILL_TYPE" val="1"/>
  <p:tag name="KSO_WM_UNIT_LINE_FORE_SCHEMECOLOR_INDEX" val="14"/>
  <p:tag name="KSO_WM_UNIT_LINE_FILL_TYPE" val="2"/>
  <p:tag name="KSO_WM_UNIT_TEXT_FILL_FORE_SCHEMECOLOR_INDEX" val="2"/>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crgbClr r="0" g="0" b="0">
        <a:alpha val="100000"/>
      </a:scrgbClr>
    </a:dk1>
    <a:lt1>
      <a:scrgbClr r="100000" g="100000" b="100000">
        <a:alpha val="100000"/>
      </a:scrgbClr>
    </a:lt1>
    <a:dk2>
      <a:scrgbClr r="10980" g="6666" b="12941">
        <a:alpha val="100000"/>
      </a:scrgbClr>
    </a:dk2>
    <a:lt2>
      <a:scrgbClr r="100000" g="100000" b="100000">
        <a:alpha val="100000"/>
      </a:scrgbClr>
    </a:lt2>
    <a:accent1>
      <a:scrgbClr r="91764" g="33333" b="34901">
        <a:alpha val="100000"/>
      </a:scrgbClr>
    </a:accent1>
    <a:accent2>
      <a:scrgbClr r="89411" g="49019" b="24313">
        <a:alpha val="100000"/>
      </a:scrgbClr>
    </a:accent2>
    <a:accent3>
      <a:scrgbClr r="80000" g="61960" b="20392">
        <a:alpha val="100000"/>
      </a:scrgbClr>
    </a:accent3>
    <a:accent4>
      <a:scrgbClr r="67450" g="74117" b="30980">
        <a:alpha val="100000"/>
      </a:scrgbClr>
    </a:accent4>
    <a:accent5>
      <a:scrgbClr r="52156" g="83921" b="50588">
        <a:alpha val="100000"/>
      </a:scrgbClr>
    </a:accent5>
    <a:accent6>
      <a:scrgbClr r="33725" g="91764" b="74117">
        <a:alpha val="100000"/>
      </a:scrgbClr>
    </a:accent6>
    <a:hlink>
      <a:scrgbClr r="39607" g="54509" b="83529">
        <a:alpha val="100000"/>
      </a:scrgbClr>
    </a:hlink>
    <a:folHlink>
      <a:scrgbClr r="62352" g="41176" b="63921">
        <a:alpha val="100000"/>
      </a:scrgbClr>
    </a:folHlink>
  </a:clrScheme>
</a:themeOverride>
</file>

<file path=docProps/app.xml><?xml version="1.0" encoding="utf-8"?>
<Properties xmlns="http://schemas.openxmlformats.org/officeDocument/2006/extended-properties" xmlns:vt="http://schemas.openxmlformats.org/officeDocument/2006/docPropsVTypes">
  <TotalTime>0</TotalTime>
  <Words>9957</Words>
  <Application>WPS 演示</Application>
  <PresentationFormat>宽屏</PresentationFormat>
  <Paragraphs>520</Paragraphs>
  <Slides>49</Slides>
  <Notes>0</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49</vt:i4>
      </vt:variant>
    </vt:vector>
  </HeadingPairs>
  <TitlesOfParts>
    <vt:vector size="64" baseType="lpstr">
      <vt:lpstr>Arial</vt:lpstr>
      <vt:lpstr>宋体</vt:lpstr>
      <vt:lpstr>Wingdings</vt:lpstr>
      <vt:lpstr>Calibri</vt:lpstr>
      <vt:lpstr>黑体</vt:lpstr>
      <vt:lpstr>微软雅黑</vt:lpstr>
      <vt:lpstr>Wingdings</vt:lpstr>
      <vt:lpstr>Arial Unicode MS</vt:lpstr>
      <vt:lpstr>Calibri Light</vt:lpstr>
      <vt:lpstr>等线</vt:lpstr>
      <vt:lpstr>仿宋</vt:lpstr>
      <vt:lpstr>方正楷体_GB2312</vt:lpstr>
      <vt:lpstr>新宋体</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职业健康检查的组织与结果处理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党政风PPT</dc:title>
  <dc:creator>Administrator</dc:creator>
  <cp:keywords>RP</cp:keywords>
  <dc:description>RP</dc:description>
  <dc:subject>RP</dc:subject>
  <cp:category>RP</cp:category>
  <cp:lastModifiedBy>WPS_1559734811</cp:lastModifiedBy>
  <cp:revision>59</cp:revision>
  <dcterms:created xsi:type="dcterms:W3CDTF">2017-01-12T06:11:00Z</dcterms:created>
  <dcterms:modified xsi:type="dcterms:W3CDTF">2020-07-06T06:55:28Z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