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Lst>
  <p:notesMasterIdLst>
    <p:notesMasterId r:id="rId8"/>
  </p:notesMasterIdLst>
  <p:sldIdLst>
    <p:sldId id="256" r:id="rId4"/>
    <p:sldId id="258" r:id="rId5"/>
    <p:sldId id="259" r:id="rId6"/>
    <p:sldId id="257" r:id="rId7"/>
    <p:sldId id="277" r:id="rId9"/>
    <p:sldId id="285" r:id="rId10"/>
    <p:sldId id="286" r:id="rId11"/>
    <p:sldId id="281" r:id="rId12"/>
    <p:sldId id="282" r:id="rId13"/>
    <p:sldId id="283" r:id="rId14"/>
    <p:sldId id="287" r:id="rId15"/>
    <p:sldId id="284" r:id="rId16"/>
    <p:sldId id="280" r:id="rId17"/>
    <p:sldId id="279" r:id="rId18"/>
    <p:sldId id="288" r:id="rId19"/>
    <p:sldId id="290" r:id="rId20"/>
    <p:sldId id="291" r:id="rId21"/>
    <p:sldId id="292" r:id="rId22"/>
    <p:sldId id="293" r:id="rId23"/>
    <p:sldId id="294" r:id="rId24"/>
    <p:sldId id="300" r:id="rId25"/>
    <p:sldId id="295" r:id="rId26"/>
    <p:sldId id="296" r:id="rId27"/>
    <p:sldId id="297" r:id="rId28"/>
    <p:sldId id="302" r:id="rId29"/>
    <p:sldId id="303" r:id="rId30"/>
    <p:sldId id="305" r:id="rId31"/>
    <p:sldId id="338" r:id="rId32"/>
    <p:sldId id="363" r:id="rId33"/>
    <p:sldId id="307" r:id="rId34"/>
    <p:sldId id="310" r:id="rId35"/>
    <p:sldId id="308" r:id="rId36"/>
    <p:sldId id="309" r:id="rId37"/>
    <p:sldId id="311" r:id="rId38"/>
    <p:sldId id="312" r:id="rId39"/>
    <p:sldId id="317" r:id="rId40"/>
    <p:sldId id="314" r:id="rId41"/>
    <p:sldId id="318" r:id="rId42"/>
    <p:sldId id="319" r:id="rId43"/>
    <p:sldId id="320" r:id="rId44"/>
    <p:sldId id="321" r:id="rId45"/>
    <p:sldId id="322" r:id="rId46"/>
    <p:sldId id="323" r:id="rId47"/>
    <p:sldId id="324" r:id="rId48"/>
    <p:sldId id="325" r:id="rId49"/>
    <p:sldId id="330" r:id="rId50"/>
    <p:sldId id="327" r:id="rId51"/>
    <p:sldId id="331" r:id="rId52"/>
    <p:sldId id="332" r:id="rId53"/>
    <p:sldId id="333" r:id="rId54"/>
    <p:sldId id="334" r:id="rId55"/>
    <p:sldId id="365" r:id="rId56"/>
    <p:sldId id="276" r:id="rId57"/>
  </p:sldIdLst>
  <p:sldSz cx="12192000" cy="6858000"/>
  <p:notesSz cx="7104380" cy="10234930"/>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ECE05D"/>
    <a:srgbClr val="FAC650"/>
    <a:srgbClr val="FFF3F3"/>
    <a:srgbClr val="FF7D7D"/>
    <a:srgbClr val="FF0000"/>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p:restoredTop sz="94660"/>
  </p:normalViewPr>
  <p:slideViewPr>
    <p:cSldViewPr snapToGrid="0" showGuides="1">
      <p:cViewPr varScale="1">
        <p:scale>
          <a:sx n="114" d="100"/>
          <a:sy n="114" d="100"/>
        </p:scale>
        <p:origin x="414" y="108"/>
      </p:cViewPr>
      <p:guideLst>
        <p:guide orient="horz" pos="2132"/>
        <p:guide pos="383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notesMaster" Target="notesMasters/notesMaster1.xml"/><Relationship Id="rId7" Type="http://schemas.openxmlformats.org/officeDocument/2006/relationships/slide" Target="slides/slide4.xml"/><Relationship Id="rId60" Type="http://schemas.openxmlformats.org/officeDocument/2006/relationships/tableStyles" Target="tableStyles.xml"/><Relationship Id="rId6" Type="http://schemas.openxmlformats.org/officeDocument/2006/relationships/slide" Target="slides/slide3.xml"/><Relationship Id="rId59" Type="http://schemas.openxmlformats.org/officeDocument/2006/relationships/viewProps" Target="viewProps.xml"/><Relationship Id="rId58" Type="http://schemas.openxmlformats.org/officeDocument/2006/relationships/presProps" Target="presProps.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slide" Target="slides/slide2.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C67CFE0F-C6B5-41AC-B446-A8FB87B0C77D}" type="doc">
      <dgm:prSet loTypeId="process" loCatId="process" qsTypeId="urn:microsoft.com/office/officeart/2005/8/quickstyle/simple1" qsCatId="simple" csTypeId="urn:microsoft.com/office/officeart/2005/8/colors/colorful1" csCatId="colorful" phldr="1"/>
      <dgm:spPr/>
      <dgm:t>
        <a:bodyPr/>
        <a:lstStyle/>
        <a:p>
          <a:endParaRPr lang="zh-CN" altLang="en-US"/>
        </a:p>
      </dgm:t>
    </dgm:pt>
    <dgm:pt modelId="{5B34DAAC-64CF-4501-B22E-4AB362D16CC8}">
      <dgm:prSet phldrT="[文本]"/>
      <dgm:spPr/>
      <dgm:t>
        <a:bodyPr/>
        <a:lstStyle/>
        <a:p>
          <a:r>
            <a:rPr lang="zh-CN" altLang="en-US" dirty="0" smtClean="0"/>
            <a:t>启动</a:t>
          </a:r>
          <a:endParaRPr lang="zh-CN" altLang="en-US" dirty="0"/>
        </a:p>
      </dgm:t>
    </dgm:pt>
    <dgm:pt modelId="{35E6252C-4E7C-4746-B036-419900DA7CBD}" cxnId="{339988FC-8428-4839-BA63-B9D18DAC8547}" type="parTrans">
      <dgm:prSet/>
      <dgm:spPr/>
      <dgm:t>
        <a:bodyPr/>
        <a:lstStyle/>
        <a:p>
          <a:endParaRPr lang="zh-CN" altLang="en-US"/>
        </a:p>
      </dgm:t>
    </dgm:pt>
    <dgm:pt modelId="{F6E57A1D-A94C-46D4-BD50-B99D1099BE15}" cxnId="{339988FC-8428-4839-BA63-B9D18DAC8547}" type="sibTrans">
      <dgm:prSet/>
      <dgm:spPr/>
      <dgm:t>
        <a:bodyPr/>
        <a:lstStyle/>
        <a:p>
          <a:endParaRPr lang="zh-CN" altLang="en-US"/>
        </a:p>
      </dgm:t>
    </dgm:pt>
    <dgm:pt modelId="{104FF61C-B83B-465E-9245-A4CC3B918319}">
      <dgm:prSet phldrT="[文本]" phldr="0" custT="1"/>
      <dgm:spPr/>
      <dgm:t>
        <a:bodyPr vert="horz" wrap="square"/>
        <a:p>
          <a:pPr>
            <a:lnSpc>
              <a:spcPct val="100000"/>
            </a:lnSpc>
            <a:spcBef>
              <a:spcPct val="0"/>
            </a:spcBef>
            <a:spcAft>
              <a:spcPct val="15000"/>
            </a:spcAft>
          </a:pPr>
          <a:r>
            <a:rPr lang="zh-CN" altLang="en-US" sz="1600" dirty="0" smtClean="0"/>
            <a:t>上世纪末启动制定安全生产法工作</a:t>
          </a:r>
          <a:r>
            <a:rPr lang="zh-CN" altLang="en-US" sz="1600" dirty="0"/>
            <a:t/>
          </a:r>
          <a:endParaRPr lang="zh-CN" altLang="en-US" sz="1600" dirty="0"/>
        </a:p>
      </dgm:t>
    </dgm:pt>
    <dgm:pt modelId="{827E9039-FE3B-41C1-AFCD-3FF130065946}" cxnId="{075BAA49-D9D1-4B00-820B-111FF07DFF60}" type="parTrans">
      <dgm:prSet/>
      <dgm:spPr/>
      <dgm:t>
        <a:bodyPr/>
        <a:lstStyle/>
        <a:p>
          <a:endParaRPr lang="zh-CN" altLang="en-US"/>
        </a:p>
      </dgm:t>
    </dgm:pt>
    <dgm:pt modelId="{D265F8E5-1F94-4791-A130-6A0CC3F37C47}" cxnId="{075BAA49-D9D1-4B00-820B-111FF07DFF60}" type="sibTrans">
      <dgm:prSet/>
      <dgm:spPr/>
      <dgm:t>
        <a:bodyPr/>
        <a:lstStyle/>
        <a:p>
          <a:endParaRPr lang="zh-CN" altLang="en-US"/>
        </a:p>
      </dgm:t>
    </dgm:pt>
    <dgm:pt modelId="{1F2FAE12-2B69-4202-B698-D75D9BCE62E1}">
      <dgm:prSet phldrT="[文本]"/>
      <dgm:spPr/>
      <dgm:t>
        <a:bodyPr/>
        <a:lstStyle/>
        <a:p>
          <a:r>
            <a:rPr lang="zh-CN" altLang="en-US" dirty="0" smtClean="0"/>
            <a:t>审议</a:t>
          </a:r>
          <a:endParaRPr lang="zh-CN" altLang="en-US" dirty="0"/>
        </a:p>
      </dgm:t>
    </dgm:pt>
    <dgm:pt modelId="{CC60C034-5268-445C-A68F-E5C9DC18DC3B}" cxnId="{3C8FE553-A3DB-4A0B-BFEB-04D3EA84193C}" type="parTrans">
      <dgm:prSet/>
      <dgm:spPr/>
      <dgm:t>
        <a:bodyPr/>
        <a:lstStyle/>
        <a:p>
          <a:endParaRPr lang="zh-CN" altLang="en-US"/>
        </a:p>
      </dgm:t>
    </dgm:pt>
    <dgm:pt modelId="{B85B15D6-8696-4CA7-A884-FE68E473E931}" cxnId="{3C8FE553-A3DB-4A0B-BFEB-04D3EA84193C}" type="sibTrans">
      <dgm:prSet/>
      <dgm:spPr/>
      <dgm:t>
        <a:bodyPr/>
        <a:lstStyle/>
        <a:p>
          <a:endParaRPr lang="zh-CN" altLang="en-US"/>
        </a:p>
      </dgm:t>
    </dgm:pt>
    <dgm:pt modelId="{922EF20D-E41D-4E92-827A-D081615AC819}">
      <dgm:prSet phldrT="[文本]" phldr="0" custT="1"/>
      <dgm:spPr/>
      <dgm:t>
        <a:bodyPr vert="horz" wrap="square"/>
        <a:p>
          <a:pPr>
            <a:lnSpc>
              <a:spcPct val="100000"/>
            </a:lnSpc>
            <a:spcBef>
              <a:spcPct val="0"/>
            </a:spcBef>
            <a:spcAft>
              <a:spcPct val="15000"/>
            </a:spcAft>
          </a:pPr>
          <a:r>
            <a:rPr lang="zh-CN" altLang="en-US" sz="1600" dirty="0" smtClean="0"/>
            <a:t>草案经过人大常委会留个月审议</a:t>
          </a:r>
          <a:r>
            <a:rPr lang="zh-CN" altLang="en-US" sz="1600" dirty="0"/>
            <a:t/>
          </a:r>
          <a:endParaRPr lang="zh-CN" altLang="en-US" sz="1600" dirty="0"/>
        </a:p>
      </dgm:t>
    </dgm:pt>
    <dgm:pt modelId="{C4BD9B0F-7968-406C-86D8-56FC48F9A611}" cxnId="{52913934-A23F-456C-8C04-1BBF258A4761}" type="parTrans">
      <dgm:prSet/>
      <dgm:spPr/>
      <dgm:t>
        <a:bodyPr/>
        <a:lstStyle/>
        <a:p>
          <a:endParaRPr lang="zh-CN" altLang="en-US"/>
        </a:p>
      </dgm:t>
    </dgm:pt>
    <dgm:pt modelId="{44B288F5-5C69-45FE-AE5F-23B61A983515}" cxnId="{52913934-A23F-456C-8C04-1BBF258A4761}" type="sibTrans">
      <dgm:prSet/>
      <dgm:spPr/>
      <dgm:t>
        <a:bodyPr/>
        <a:lstStyle/>
        <a:p>
          <a:endParaRPr lang="zh-CN" altLang="en-US"/>
        </a:p>
      </dgm:t>
    </dgm:pt>
    <dgm:pt modelId="{3FABAE24-D2EB-4F21-9D48-7AAF4561FF54}">
      <dgm:prSet phldrT="[文本]"/>
      <dgm:spPr/>
      <dgm:t>
        <a:bodyPr/>
        <a:lstStyle/>
        <a:p>
          <a:r>
            <a:rPr lang="zh-CN" altLang="en-US" dirty="0" smtClean="0"/>
            <a:t>诞生</a:t>
          </a:r>
          <a:endParaRPr lang="zh-CN" altLang="en-US" dirty="0"/>
        </a:p>
      </dgm:t>
    </dgm:pt>
    <dgm:pt modelId="{107313EF-011A-45BB-B526-17D93E8451F4}" cxnId="{0F07D668-28E3-4871-9C9B-4A996D13CACB}" type="parTrans">
      <dgm:prSet/>
      <dgm:spPr/>
      <dgm:t>
        <a:bodyPr/>
        <a:lstStyle/>
        <a:p>
          <a:endParaRPr lang="zh-CN" altLang="en-US"/>
        </a:p>
      </dgm:t>
    </dgm:pt>
    <dgm:pt modelId="{EE94196B-E60E-4E83-951C-238EB128C8E7}" cxnId="{0F07D668-28E3-4871-9C9B-4A996D13CACB}" type="sibTrans">
      <dgm:prSet/>
      <dgm:spPr/>
      <dgm:t>
        <a:bodyPr/>
        <a:lstStyle/>
        <a:p>
          <a:endParaRPr lang="zh-CN" altLang="en-US"/>
        </a:p>
      </dgm:t>
    </dgm:pt>
    <dgm:pt modelId="{E9DDB20F-3087-46D3-A23F-4F4043D117B2}">
      <dgm:prSet phldrT="[文本]" phldr="0" custT="1"/>
      <dgm:spPr/>
      <dgm:t>
        <a:bodyPr vert="horz" wrap="square"/>
        <a:p>
          <a:pPr>
            <a:lnSpc>
              <a:spcPct val="100000"/>
            </a:lnSpc>
            <a:spcBef>
              <a:spcPct val="0"/>
            </a:spcBef>
            <a:spcAft>
              <a:spcPct val="15000"/>
            </a:spcAft>
          </a:pPr>
          <a:r>
            <a:rPr lang="en-US" altLang="zh-CN" sz="1600" dirty="0" smtClean="0"/>
            <a:t>2002</a:t>
          </a:r>
          <a:r>
            <a:rPr lang="zh-CN" altLang="en-US" sz="1600" dirty="0" smtClean="0"/>
            <a:t>年</a:t>
          </a:r>
          <a:r>
            <a:rPr lang="en-US" altLang="zh-CN" sz="1600" dirty="0" smtClean="0"/>
            <a:t>6</a:t>
          </a:r>
          <a:r>
            <a:rPr lang="zh-CN" altLang="en-US" sz="1600" dirty="0" smtClean="0"/>
            <a:t>月</a:t>
          </a:r>
          <a:r>
            <a:rPr lang="en-US" altLang="zh-CN" sz="1600" dirty="0" smtClean="0"/>
            <a:t>29</a:t>
          </a:r>
          <a:r>
            <a:rPr lang="zh-CN" altLang="en-US" sz="1600" dirty="0" smtClean="0"/>
            <a:t>日，安全生产法诞生</a:t>
          </a:r>
          <a:r>
            <a:rPr lang="zh-CN" altLang="en-US" sz="1600" dirty="0"/>
            <a:t/>
          </a:r>
          <a:endParaRPr lang="zh-CN" altLang="en-US" sz="1600" dirty="0"/>
        </a:p>
      </dgm:t>
    </dgm:pt>
    <dgm:pt modelId="{5B035B03-4EC1-410A-9EA7-51126B92D3D7}" cxnId="{D9F9685E-FB2B-4373-8C87-A95655BE3B17}" type="parTrans">
      <dgm:prSet/>
      <dgm:spPr/>
      <dgm:t>
        <a:bodyPr/>
        <a:lstStyle/>
        <a:p>
          <a:endParaRPr lang="zh-CN" altLang="en-US"/>
        </a:p>
      </dgm:t>
    </dgm:pt>
    <dgm:pt modelId="{53240650-FBBE-48D9-9F21-68EA131DFB6B}" cxnId="{D9F9685E-FB2B-4373-8C87-A95655BE3B17}" type="sibTrans">
      <dgm:prSet/>
      <dgm:spPr/>
      <dgm:t>
        <a:bodyPr/>
        <a:lstStyle/>
        <a:p>
          <a:endParaRPr lang="zh-CN" altLang="en-US"/>
        </a:p>
      </dgm:t>
    </dgm:pt>
    <dgm:pt modelId="{835066C2-6C08-4AC4-AED7-B5011C507640}">
      <dgm:prSet/>
      <dgm:spPr/>
      <dgm:t>
        <a:bodyPr/>
        <a:lstStyle/>
        <a:p>
          <a:r>
            <a:rPr lang="zh-CN" altLang="en-US" dirty="0" smtClean="0"/>
            <a:t>修订</a:t>
          </a:r>
          <a:endParaRPr lang="zh-CN" altLang="en-US" dirty="0"/>
        </a:p>
      </dgm:t>
    </dgm:pt>
    <dgm:pt modelId="{A7B8B9C4-B858-4C0F-9C29-E03AA6C602A4}" cxnId="{CBF00338-B54A-48FE-B897-143BCD977243}" type="parTrans">
      <dgm:prSet/>
      <dgm:spPr/>
      <dgm:t>
        <a:bodyPr/>
        <a:lstStyle/>
        <a:p>
          <a:endParaRPr lang="zh-CN" altLang="en-US"/>
        </a:p>
      </dgm:t>
    </dgm:pt>
    <dgm:pt modelId="{EB442D47-0863-48D2-84E7-6C53ED68D3A8}" cxnId="{CBF00338-B54A-48FE-B897-143BCD977243}" type="sibTrans">
      <dgm:prSet/>
      <dgm:spPr/>
      <dgm:t>
        <a:bodyPr/>
        <a:lstStyle/>
        <a:p>
          <a:endParaRPr lang="zh-CN" altLang="en-US"/>
        </a:p>
      </dgm:t>
    </dgm:pt>
    <dgm:pt modelId="{DF2F70B0-6900-44A1-9070-A703E51F9B49}">
      <dgm:prSet phldr="0" custT="1"/>
      <dgm:spPr/>
      <dgm:t>
        <a:bodyPr vert="horz" wrap="square"/>
        <a:p>
          <a:pPr>
            <a:lnSpc>
              <a:spcPct val="100000"/>
            </a:lnSpc>
            <a:spcBef>
              <a:spcPct val="0"/>
            </a:spcBef>
            <a:spcAft>
              <a:spcPct val="15000"/>
            </a:spcAft>
          </a:pPr>
          <a:r>
            <a:rPr lang="en-US" altLang="zh-CN" sz="1600" dirty="0" smtClean="0"/>
            <a:t>2011</a:t>
          </a:r>
          <a:r>
            <a:rPr lang="zh-CN" altLang="en-US" sz="1600" dirty="0" smtClean="0"/>
            <a:t>年开始修订准备</a:t>
          </a:r>
          <a:r>
            <a:rPr lang="zh-CN" altLang="en-US" sz="1600" dirty="0"/>
            <a:t/>
          </a:r>
          <a:endParaRPr lang="zh-CN" altLang="en-US" sz="1600" dirty="0"/>
        </a:p>
      </dgm:t>
    </dgm:pt>
    <dgm:pt modelId="{7B8208EC-B680-486C-B130-3E35A5F5CF2B}" cxnId="{6B0F3587-F330-4338-9F48-16303684B725}" type="parTrans">
      <dgm:prSet/>
      <dgm:spPr/>
      <dgm:t>
        <a:bodyPr/>
        <a:lstStyle/>
        <a:p>
          <a:endParaRPr lang="zh-CN" altLang="en-US"/>
        </a:p>
      </dgm:t>
    </dgm:pt>
    <dgm:pt modelId="{318D708E-BE54-4E90-B104-E34815C8E728}" cxnId="{6B0F3587-F330-4338-9F48-16303684B725}" type="sibTrans">
      <dgm:prSet/>
      <dgm:spPr/>
      <dgm:t>
        <a:bodyPr/>
        <a:lstStyle/>
        <a:p>
          <a:endParaRPr lang="zh-CN" altLang="en-US"/>
        </a:p>
      </dgm:t>
    </dgm:pt>
    <dgm:pt modelId="{8156BC26-8189-47D9-958A-ED6FD1257BB7}">
      <dgm:prSet/>
      <dgm:spPr/>
      <dgm:t>
        <a:bodyPr/>
        <a:lstStyle/>
        <a:p>
          <a:r>
            <a:rPr lang="zh-CN" altLang="en-US" dirty="0" smtClean="0"/>
            <a:t>一审</a:t>
          </a:r>
          <a:endParaRPr lang="zh-CN" altLang="en-US" dirty="0"/>
        </a:p>
      </dgm:t>
    </dgm:pt>
    <dgm:pt modelId="{26B8097B-EA02-4B7E-9945-B6F95E3B3A74}" cxnId="{CA1662A6-4AD4-4012-B58C-68A5D8BD527D}" type="parTrans">
      <dgm:prSet/>
      <dgm:spPr/>
      <dgm:t>
        <a:bodyPr/>
        <a:lstStyle/>
        <a:p>
          <a:endParaRPr lang="zh-CN" altLang="en-US"/>
        </a:p>
      </dgm:t>
    </dgm:pt>
    <dgm:pt modelId="{F7FCB68F-C700-4926-852E-0EEE1B0035AE}" cxnId="{CA1662A6-4AD4-4012-B58C-68A5D8BD527D}" type="sibTrans">
      <dgm:prSet/>
      <dgm:spPr/>
      <dgm:t>
        <a:bodyPr/>
        <a:lstStyle/>
        <a:p>
          <a:endParaRPr lang="zh-CN" altLang="en-US"/>
        </a:p>
      </dgm:t>
    </dgm:pt>
    <dgm:pt modelId="{371CBE06-8EEF-49D0-8168-529B24605D35}">
      <dgm:prSet phldr="0" custT="1"/>
      <dgm:spPr/>
      <dgm:t>
        <a:bodyPr vert="horz" wrap="square"/>
        <a:p>
          <a:pPr>
            <a:lnSpc>
              <a:spcPct val="100000"/>
            </a:lnSpc>
            <a:spcBef>
              <a:spcPct val="0"/>
            </a:spcBef>
            <a:spcAft>
              <a:spcPct val="15000"/>
            </a:spcAft>
          </a:pPr>
          <a:r>
            <a:rPr lang="en-US" altLang="zh-CN" sz="1600" dirty="0" smtClean="0"/>
            <a:t>2014</a:t>
          </a:r>
          <a:r>
            <a:rPr lang="zh-CN" altLang="en-US" sz="1600" dirty="0" smtClean="0"/>
            <a:t>年</a:t>
          </a:r>
          <a:r>
            <a:rPr lang="en-US" altLang="zh-CN" sz="1600" dirty="0" smtClean="0"/>
            <a:t>2</a:t>
          </a:r>
          <a:r>
            <a:rPr lang="zh-CN" altLang="en-US" sz="1600" dirty="0" smtClean="0"/>
            <a:t>月全国人大常委会一审</a:t>
          </a:r>
          <a:r>
            <a:rPr lang="zh-CN" altLang="en-US" sz="1600" dirty="0"/>
            <a:t/>
          </a:r>
          <a:endParaRPr lang="zh-CN" altLang="en-US" sz="1600" dirty="0"/>
        </a:p>
      </dgm:t>
    </dgm:pt>
    <dgm:pt modelId="{61E96E8B-99F7-4FA8-9E28-778F01508846}" cxnId="{73200A79-B581-446B-A517-B104B476CB2E}" type="parTrans">
      <dgm:prSet/>
      <dgm:spPr/>
      <dgm:t>
        <a:bodyPr/>
        <a:lstStyle/>
        <a:p>
          <a:endParaRPr lang="zh-CN" altLang="en-US"/>
        </a:p>
      </dgm:t>
    </dgm:pt>
    <dgm:pt modelId="{B18EBEA8-C5DD-4CF8-880F-E51DF5A2F284}" cxnId="{73200A79-B581-446B-A517-B104B476CB2E}" type="sibTrans">
      <dgm:prSet/>
      <dgm:spPr/>
      <dgm:t>
        <a:bodyPr/>
        <a:lstStyle/>
        <a:p>
          <a:endParaRPr lang="zh-CN" altLang="en-US"/>
        </a:p>
      </dgm:t>
    </dgm:pt>
    <dgm:pt modelId="{6873E7C5-1DFF-42DA-AB6E-F2BD8379AFA8}">
      <dgm:prSet/>
      <dgm:spPr/>
      <dgm:t>
        <a:bodyPr/>
        <a:lstStyle/>
        <a:p>
          <a:r>
            <a:rPr lang="zh-CN" altLang="en-US" dirty="0" smtClean="0"/>
            <a:t>施行</a:t>
          </a:r>
          <a:endParaRPr lang="zh-CN" altLang="en-US" dirty="0"/>
        </a:p>
      </dgm:t>
    </dgm:pt>
    <dgm:pt modelId="{A2C4EDBC-E2BA-4DA2-8CF5-4035C81E4BF5}" cxnId="{216B3628-FC39-493F-8AB0-D4B953A2811D}" type="parTrans">
      <dgm:prSet/>
      <dgm:spPr/>
      <dgm:t>
        <a:bodyPr/>
        <a:lstStyle/>
        <a:p>
          <a:endParaRPr lang="zh-CN" altLang="en-US"/>
        </a:p>
      </dgm:t>
    </dgm:pt>
    <dgm:pt modelId="{6CD6AC79-AF1A-4A7F-9E07-236AAF3EC3F5}" cxnId="{216B3628-FC39-493F-8AB0-D4B953A2811D}" type="sibTrans">
      <dgm:prSet/>
      <dgm:spPr/>
      <dgm:t>
        <a:bodyPr/>
        <a:lstStyle/>
        <a:p>
          <a:endParaRPr lang="zh-CN" altLang="en-US"/>
        </a:p>
      </dgm:t>
    </dgm:pt>
    <dgm:pt modelId="{E4D37C4C-C07B-4CE8-B527-3011234B57D5}">
      <dgm:prSet phldr="0" custT="1"/>
      <dgm:spPr/>
      <dgm:t>
        <a:bodyPr vert="horz" wrap="square"/>
        <a:p>
          <a:pPr>
            <a:lnSpc>
              <a:spcPct val="100000"/>
            </a:lnSpc>
            <a:spcBef>
              <a:spcPct val="0"/>
            </a:spcBef>
            <a:spcAft>
              <a:spcPct val="15000"/>
            </a:spcAft>
          </a:pPr>
          <a:r>
            <a:rPr lang="en-US" altLang="zh-CN" sz="1600" dirty="0" smtClean="0"/>
            <a:t>2014</a:t>
          </a:r>
          <a:r>
            <a:rPr lang="zh-CN" altLang="en-US" sz="1600" dirty="0" smtClean="0"/>
            <a:t>年</a:t>
          </a:r>
          <a:r>
            <a:rPr lang="en-US" altLang="zh-CN" sz="1600" dirty="0" smtClean="0"/>
            <a:t>8</a:t>
          </a:r>
          <a:r>
            <a:rPr lang="zh-CN" altLang="en-US" sz="1600" dirty="0" smtClean="0"/>
            <a:t>月二审通过，公布</a:t>
          </a:r>
          <a:r>
            <a:rPr lang="en-US" altLang="zh-CN" sz="1600" dirty="0" smtClean="0"/>
            <a:t>2014</a:t>
          </a:r>
          <a:r>
            <a:rPr lang="zh-CN" altLang="en-US" sz="1600" dirty="0" smtClean="0"/>
            <a:t>年</a:t>
          </a:r>
          <a:r>
            <a:rPr lang="en-US" altLang="zh-CN" sz="1600" dirty="0" smtClean="0"/>
            <a:t>12</a:t>
          </a:r>
          <a:r>
            <a:rPr lang="zh-CN" altLang="en-US" sz="1600" dirty="0" smtClean="0"/>
            <a:t>月一日起实施</a:t>
          </a:r>
          <a:r>
            <a:rPr lang="zh-CN" altLang="en-US" sz="1600" dirty="0"/>
            <a:t/>
          </a:r>
          <a:endParaRPr lang="zh-CN" altLang="en-US" sz="1600" dirty="0"/>
        </a:p>
      </dgm:t>
    </dgm:pt>
    <dgm:pt modelId="{1672BEA0-347D-4C65-9816-9140523B03BC}" cxnId="{2B418B66-0F08-47CD-BD75-CD4469C45DFF}" type="parTrans">
      <dgm:prSet/>
      <dgm:spPr/>
      <dgm:t>
        <a:bodyPr/>
        <a:lstStyle/>
        <a:p>
          <a:endParaRPr lang="zh-CN" altLang="en-US"/>
        </a:p>
      </dgm:t>
    </dgm:pt>
    <dgm:pt modelId="{BB78EE6D-069B-4112-AF29-9FC4B5660A77}" cxnId="{2B418B66-0F08-47CD-BD75-CD4469C45DFF}" type="sibTrans">
      <dgm:prSet/>
      <dgm:spPr/>
      <dgm:t>
        <a:bodyPr/>
        <a:lstStyle/>
        <a:p>
          <a:endParaRPr lang="zh-CN" altLang="en-US"/>
        </a:p>
      </dgm:t>
    </dgm:pt>
    <dgm:pt modelId="{24624042-942A-4D02-BA68-894345B378F2}" type="pres">
      <dgm:prSet presAssocID="{C67CFE0F-C6B5-41AC-B446-A8FB87B0C77D}" presName="Name0" presStyleCnt="0">
        <dgm:presLayoutVars>
          <dgm:dir/>
          <dgm:animLvl val="lvl"/>
          <dgm:resizeHandles val="exact"/>
        </dgm:presLayoutVars>
      </dgm:prSet>
      <dgm:spPr/>
      <dgm:t>
        <a:bodyPr/>
        <a:lstStyle/>
        <a:p>
          <a:endParaRPr lang="zh-CN" altLang="en-US"/>
        </a:p>
      </dgm:t>
    </dgm:pt>
    <dgm:pt modelId="{C328F984-B5F1-4BC3-A9D4-E5827BE3D78A}" type="pres">
      <dgm:prSet presAssocID="{C67CFE0F-C6B5-41AC-B446-A8FB87B0C77D}" presName="tSp" presStyleCnt="0"/>
      <dgm:spPr/>
    </dgm:pt>
    <dgm:pt modelId="{AB94792A-22E4-478F-A349-DA6FFDDC2F02}" type="pres">
      <dgm:prSet presAssocID="{C67CFE0F-C6B5-41AC-B446-A8FB87B0C77D}" presName="bSp" presStyleCnt="0"/>
      <dgm:spPr/>
    </dgm:pt>
    <dgm:pt modelId="{EC12ED64-979F-4DD4-A022-03DBB46C87A4}" type="pres">
      <dgm:prSet presAssocID="{C67CFE0F-C6B5-41AC-B446-A8FB87B0C77D}" presName="process" presStyleCnt="0"/>
      <dgm:spPr/>
    </dgm:pt>
    <dgm:pt modelId="{948B2988-84A4-4695-B8BA-8F577DC5B3A5}" type="pres">
      <dgm:prSet presAssocID="{5B34DAAC-64CF-4501-B22E-4AB362D16CC8}" presName="composite1" presStyleCnt="0"/>
      <dgm:spPr/>
    </dgm:pt>
    <dgm:pt modelId="{5E408FFF-4C03-48B6-B11F-2B2A9F0B52E7}" type="pres">
      <dgm:prSet presAssocID="{5B34DAAC-64CF-4501-B22E-4AB362D16CC8}" presName="dummyNode1" presStyleCnt="0"/>
      <dgm:spPr/>
    </dgm:pt>
    <dgm:pt modelId="{CB325C39-A49A-430E-BC4A-D0EA334F0C0D}" type="pres">
      <dgm:prSet presAssocID="{5B34DAAC-64CF-4501-B22E-4AB362D16CC8}" presName="childNode1" presStyleLbl="bgAcc1" presStyleIdx="0" presStyleCnt="6">
        <dgm:presLayoutVars>
          <dgm:bulletEnabled val="1"/>
        </dgm:presLayoutVars>
      </dgm:prSet>
      <dgm:spPr/>
      <dgm:t>
        <a:bodyPr/>
        <a:lstStyle/>
        <a:p>
          <a:endParaRPr lang="zh-CN" altLang="en-US"/>
        </a:p>
      </dgm:t>
    </dgm:pt>
    <dgm:pt modelId="{E20DFAD9-B0AE-401D-845B-67383F4AD1AA}" type="pres">
      <dgm:prSet presAssocID="{5B34DAAC-64CF-4501-B22E-4AB362D16CC8}" presName="childNode1tx" presStyleCnt="0">
        <dgm:presLayoutVars>
          <dgm:bulletEnabled val="1"/>
        </dgm:presLayoutVars>
      </dgm:prSet>
      <dgm:spPr/>
      <dgm:t>
        <a:bodyPr/>
        <a:lstStyle/>
        <a:p>
          <a:endParaRPr lang="zh-CN" altLang="en-US"/>
        </a:p>
      </dgm:t>
    </dgm:pt>
    <dgm:pt modelId="{314BE82D-47EF-4572-B37E-82BFD0AF6D6B}" type="pres">
      <dgm:prSet presAssocID="{5B34DAAC-64CF-4501-B22E-4AB362D16CC8}" presName="parentNode1" presStyleLbl="node1" presStyleIdx="0" presStyleCnt="6">
        <dgm:presLayoutVars>
          <dgm:chMax val="1"/>
          <dgm:bulletEnabled val="1"/>
        </dgm:presLayoutVars>
      </dgm:prSet>
      <dgm:spPr/>
      <dgm:t>
        <a:bodyPr/>
        <a:lstStyle/>
        <a:p>
          <a:endParaRPr lang="zh-CN" altLang="en-US"/>
        </a:p>
      </dgm:t>
    </dgm:pt>
    <dgm:pt modelId="{CB8C0B9C-C2D8-4EAE-8960-1887EF2131CE}" type="pres">
      <dgm:prSet presAssocID="{5B34DAAC-64CF-4501-B22E-4AB362D16CC8}" presName="connSite1" presStyleCnt="0"/>
      <dgm:spPr/>
    </dgm:pt>
    <dgm:pt modelId="{AE20AA44-A9A0-4469-8202-FE0C2042F3BF}" type="pres">
      <dgm:prSet presAssocID="{F6E57A1D-A94C-46D4-BD50-B99D1099BE15}" presName="Name9" presStyleLbl="sibTrans2D1" presStyleIdx="0" presStyleCnt="5"/>
      <dgm:spPr/>
      <dgm:t>
        <a:bodyPr/>
        <a:lstStyle/>
        <a:p>
          <a:endParaRPr lang="zh-CN" altLang="en-US"/>
        </a:p>
      </dgm:t>
    </dgm:pt>
    <dgm:pt modelId="{ACBEF964-5C54-431F-B1A7-C3D5EE27972E}" type="pres">
      <dgm:prSet presAssocID="{1F2FAE12-2B69-4202-B698-D75D9BCE62E1}" presName="composite2" presStyleCnt="0"/>
      <dgm:spPr/>
    </dgm:pt>
    <dgm:pt modelId="{42C9225C-D501-4794-A8D2-6E2748C34784}" type="pres">
      <dgm:prSet presAssocID="{1F2FAE12-2B69-4202-B698-D75D9BCE62E1}" presName="dummyNode2" presStyleCnt="0"/>
      <dgm:spPr/>
    </dgm:pt>
    <dgm:pt modelId="{6E0E9C29-5288-4D43-B93A-B11E9CE61C48}" type="pres">
      <dgm:prSet presAssocID="{1F2FAE12-2B69-4202-B698-D75D9BCE62E1}" presName="childNode2" presStyleLbl="bgAcc1" presStyleIdx="1" presStyleCnt="6">
        <dgm:presLayoutVars>
          <dgm:bulletEnabled val="1"/>
        </dgm:presLayoutVars>
      </dgm:prSet>
      <dgm:spPr/>
      <dgm:t>
        <a:bodyPr/>
        <a:lstStyle/>
        <a:p>
          <a:endParaRPr lang="zh-CN" altLang="en-US"/>
        </a:p>
      </dgm:t>
    </dgm:pt>
    <dgm:pt modelId="{A2AA0C4B-808E-470B-9E74-BD5CF394C56C}" type="pres">
      <dgm:prSet presAssocID="{1F2FAE12-2B69-4202-B698-D75D9BCE62E1}" presName="childNode2tx" presStyleCnt="0">
        <dgm:presLayoutVars>
          <dgm:bulletEnabled val="1"/>
        </dgm:presLayoutVars>
      </dgm:prSet>
      <dgm:spPr/>
      <dgm:t>
        <a:bodyPr/>
        <a:lstStyle/>
        <a:p>
          <a:endParaRPr lang="zh-CN" altLang="en-US"/>
        </a:p>
      </dgm:t>
    </dgm:pt>
    <dgm:pt modelId="{0788679B-D1BF-4513-B111-C2994C7E69E0}" type="pres">
      <dgm:prSet presAssocID="{1F2FAE12-2B69-4202-B698-D75D9BCE62E1}" presName="parentNode2" presStyleLbl="node1" presStyleIdx="1" presStyleCnt="6">
        <dgm:presLayoutVars>
          <dgm:chMax val="0"/>
          <dgm:bulletEnabled val="1"/>
        </dgm:presLayoutVars>
      </dgm:prSet>
      <dgm:spPr/>
      <dgm:t>
        <a:bodyPr/>
        <a:lstStyle/>
        <a:p>
          <a:endParaRPr lang="zh-CN" altLang="en-US"/>
        </a:p>
      </dgm:t>
    </dgm:pt>
    <dgm:pt modelId="{A8C0FD9C-1202-4CB5-8C25-26A556116A83}" type="pres">
      <dgm:prSet presAssocID="{1F2FAE12-2B69-4202-B698-D75D9BCE62E1}" presName="connSite2" presStyleCnt="0"/>
      <dgm:spPr/>
    </dgm:pt>
    <dgm:pt modelId="{A41D04FD-15C2-4CF2-AEA8-DB459B06F8A2}" type="pres">
      <dgm:prSet presAssocID="{B85B15D6-8696-4CA7-A884-FE68E473E931}" presName="Name18" presStyleLbl="sibTrans2D1" presStyleIdx="1" presStyleCnt="5"/>
      <dgm:spPr/>
      <dgm:t>
        <a:bodyPr/>
        <a:lstStyle/>
        <a:p>
          <a:endParaRPr lang="zh-CN" altLang="en-US"/>
        </a:p>
      </dgm:t>
    </dgm:pt>
    <dgm:pt modelId="{A1918373-445A-40CA-96E4-A2152D521EFC}" type="pres">
      <dgm:prSet presAssocID="{3FABAE24-D2EB-4F21-9D48-7AAF4561FF54}" presName="composite1" presStyleCnt="0"/>
      <dgm:spPr/>
    </dgm:pt>
    <dgm:pt modelId="{F456BC96-F708-4298-864D-A9AAC78CD1BE}" type="pres">
      <dgm:prSet presAssocID="{3FABAE24-D2EB-4F21-9D48-7AAF4561FF54}" presName="dummyNode1" presStyleCnt="0"/>
      <dgm:spPr/>
    </dgm:pt>
    <dgm:pt modelId="{CE581995-623B-41FF-A300-95413C59840E}" type="pres">
      <dgm:prSet presAssocID="{3FABAE24-D2EB-4F21-9D48-7AAF4561FF54}" presName="childNode1" presStyleLbl="bgAcc1" presStyleIdx="2" presStyleCnt="6">
        <dgm:presLayoutVars>
          <dgm:bulletEnabled val="1"/>
        </dgm:presLayoutVars>
      </dgm:prSet>
      <dgm:spPr/>
      <dgm:t>
        <a:bodyPr/>
        <a:lstStyle/>
        <a:p>
          <a:endParaRPr lang="zh-CN" altLang="en-US"/>
        </a:p>
      </dgm:t>
    </dgm:pt>
    <dgm:pt modelId="{C8512FA0-C330-4E0E-A53C-485716C6F121}" type="pres">
      <dgm:prSet presAssocID="{3FABAE24-D2EB-4F21-9D48-7AAF4561FF54}" presName="childNode1tx" presStyleCnt="0">
        <dgm:presLayoutVars>
          <dgm:bulletEnabled val="1"/>
        </dgm:presLayoutVars>
      </dgm:prSet>
      <dgm:spPr/>
      <dgm:t>
        <a:bodyPr/>
        <a:lstStyle/>
        <a:p>
          <a:endParaRPr lang="zh-CN" altLang="en-US"/>
        </a:p>
      </dgm:t>
    </dgm:pt>
    <dgm:pt modelId="{BB9D38AA-0DE5-4684-9B04-B8632E0B1E38}" type="pres">
      <dgm:prSet presAssocID="{3FABAE24-D2EB-4F21-9D48-7AAF4561FF54}" presName="parentNode1" presStyleLbl="node1" presStyleIdx="2" presStyleCnt="6">
        <dgm:presLayoutVars>
          <dgm:chMax val="1"/>
          <dgm:bulletEnabled val="1"/>
        </dgm:presLayoutVars>
      </dgm:prSet>
      <dgm:spPr/>
      <dgm:t>
        <a:bodyPr/>
        <a:lstStyle/>
        <a:p>
          <a:endParaRPr lang="zh-CN" altLang="en-US"/>
        </a:p>
      </dgm:t>
    </dgm:pt>
    <dgm:pt modelId="{6C8A2D5C-3658-4E27-9338-F61B44024CE0}" type="pres">
      <dgm:prSet presAssocID="{3FABAE24-D2EB-4F21-9D48-7AAF4561FF54}" presName="connSite1" presStyleCnt="0"/>
      <dgm:spPr/>
    </dgm:pt>
    <dgm:pt modelId="{152996FF-7FDC-46E3-8154-D4F6B61956BE}" type="pres">
      <dgm:prSet presAssocID="{EE94196B-E60E-4E83-951C-238EB128C8E7}" presName="Name9" presStyleLbl="sibTrans2D1" presStyleIdx="2" presStyleCnt="5"/>
      <dgm:spPr/>
      <dgm:t>
        <a:bodyPr/>
        <a:lstStyle/>
        <a:p>
          <a:endParaRPr lang="zh-CN" altLang="en-US"/>
        </a:p>
      </dgm:t>
    </dgm:pt>
    <dgm:pt modelId="{0A542CF9-B3E2-42E2-9C83-ADFD958387F4}" type="pres">
      <dgm:prSet presAssocID="{835066C2-6C08-4AC4-AED7-B5011C507640}" presName="composite2" presStyleCnt="0"/>
      <dgm:spPr/>
    </dgm:pt>
    <dgm:pt modelId="{69225D03-74AA-42F0-9E18-EDAA1FA2775B}" type="pres">
      <dgm:prSet presAssocID="{835066C2-6C08-4AC4-AED7-B5011C507640}" presName="dummyNode2" presStyleCnt="0"/>
      <dgm:spPr/>
    </dgm:pt>
    <dgm:pt modelId="{8288D684-1C6D-4548-ABD7-A245D7AC1EFD}" type="pres">
      <dgm:prSet presAssocID="{835066C2-6C08-4AC4-AED7-B5011C507640}" presName="childNode2" presStyleLbl="bgAcc1" presStyleIdx="3" presStyleCnt="6">
        <dgm:presLayoutVars>
          <dgm:bulletEnabled val="1"/>
        </dgm:presLayoutVars>
      </dgm:prSet>
      <dgm:spPr/>
      <dgm:t>
        <a:bodyPr/>
        <a:lstStyle/>
        <a:p>
          <a:endParaRPr lang="zh-CN" altLang="en-US"/>
        </a:p>
      </dgm:t>
    </dgm:pt>
    <dgm:pt modelId="{D0711C22-9E7B-4F73-80BE-A35B6873F5B0}" type="pres">
      <dgm:prSet presAssocID="{835066C2-6C08-4AC4-AED7-B5011C507640}" presName="childNode2tx" presStyleCnt="0">
        <dgm:presLayoutVars>
          <dgm:bulletEnabled val="1"/>
        </dgm:presLayoutVars>
      </dgm:prSet>
      <dgm:spPr/>
      <dgm:t>
        <a:bodyPr/>
        <a:lstStyle/>
        <a:p>
          <a:endParaRPr lang="zh-CN" altLang="en-US"/>
        </a:p>
      </dgm:t>
    </dgm:pt>
    <dgm:pt modelId="{3B3EC179-1560-4007-BE93-6E51B28423FF}" type="pres">
      <dgm:prSet presAssocID="{835066C2-6C08-4AC4-AED7-B5011C507640}" presName="parentNode2" presStyleLbl="node1" presStyleIdx="3" presStyleCnt="6">
        <dgm:presLayoutVars>
          <dgm:chMax val="0"/>
          <dgm:bulletEnabled val="1"/>
        </dgm:presLayoutVars>
      </dgm:prSet>
      <dgm:spPr/>
      <dgm:t>
        <a:bodyPr/>
        <a:lstStyle/>
        <a:p>
          <a:endParaRPr lang="zh-CN" altLang="en-US"/>
        </a:p>
      </dgm:t>
    </dgm:pt>
    <dgm:pt modelId="{3534336B-38EA-4B51-A560-B1DC6FEBC4A8}" type="pres">
      <dgm:prSet presAssocID="{835066C2-6C08-4AC4-AED7-B5011C507640}" presName="connSite2" presStyleCnt="0"/>
      <dgm:spPr/>
    </dgm:pt>
    <dgm:pt modelId="{094E625F-DB2B-4E5C-94B1-2565E644205D}" type="pres">
      <dgm:prSet presAssocID="{EB442D47-0863-48D2-84E7-6C53ED68D3A8}" presName="Name18" presStyleLbl="sibTrans2D1" presStyleIdx="3" presStyleCnt="5"/>
      <dgm:spPr/>
      <dgm:t>
        <a:bodyPr/>
        <a:lstStyle/>
        <a:p>
          <a:endParaRPr lang="zh-CN" altLang="en-US"/>
        </a:p>
      </dgm:t>
    </dgm:pt>
    <dgm:pt modelId="{D937660D-6A45-4E97-94C8-3CB178DF47E8}" type="pres">
      <dgm:prSet presAssocID="{8156BC26-8189-47D9-958A-ED6FD1257BB7}" presName="composite1" presStyleCnt="0"/>
      <dgm:spPr/>
    </dgm:pt>
    <dgm:pt modelId="{BBDA1C84-0892-45A8-A75E-6AA42E9E5A4F}" type="pres">
      <dgm:prSet presAssocID="{8156BC26-8189-47D9-958A-ED6FD1257BB7}" presName="dummyNode1" presStyleCnt="0"/>
      <dgm:spPr/>
    </dgm:pt>
    <dgm:pt modelId="{01C9E55F-4B97-45AC-A274-E766FE63ADE9}" type="pres">
      <dgm:prSet presAssocID="{8156BC26-8189-47D9-958A-ED6FD1257BB7}" presName="childNode1" presStyleLbl="bgAcc1" presStyleIdx="4" presStyleCnt="6">
        <dgm:presLayoutVars>
          <dgm:bulletEnabled val="1"/>
        </dgm:presLayoutVars>
      </dgm:prSet>
      <dgm:spPr/>
      <dgm:t>
        <a:bodyPr/>
        <a:lstStyle/>
        <a:p>
          <a:endParaRPr lang="zh-CN" altLang="en-US"/>
        </a:p>
      </dgm:t>
    </dgm:pt>
    <dgm:pt modelId="{55F8CBDF-55A1-4B83-9CDC-5F88480C93E5}" type="pres">
      <dgm:prSet presAssocID="{8156BC26-8189-47D9-958A-ED6FD1257BB7}" presName="childNode1tx" presStyleCnt="0">
        <dgm:presLayoutVars>
          <dgm:bulletEnabled val="1"/>
        </dgm:presLayoutVars>
      </dgm:prSet>
      <dgm:spPr/>
      <dgm:t>
        <a:bodyPr/>
        <a:lstStyle/>
        <a:p>
          <a:endParaRPr lang="zh-CN" altLang="en-US"/>
        </a:p>
      </dgm:t>
    </dgm:pt>
    <dgm:pt modelId="{042E70FE-458D-41F0-8E94-9D58B41B054E}" type="pres">
      <dgm:prSet presAssocID="{8156BC26-8189-47D9-958A-ED6FD1257BB7}" presName="parentNode1" presStyleLbl="node1" presStyleIdx="4" presStyleCnt="6">
        <dgm:presLayoutVars>
          <dgm:chMax val="1"/>
          <dgm:bulletEnabled val="1"/>
        </dgm:presLayoutVars>
      </dgm:prSet>
      <dgm:spPr/>
      <dgm:t>
        <a:bodyPr/>
        <a:lstStyle/>
        <a:p>
          <a:endParaRPr lang="zh-CN" altLang="en-US"/>
        </a:p>
      </dgm:t>
    </dgm:pt>
    <dgm:pt modelId="{A562AB5C-1674-4E82-87DB-EA56250FDED4}" type="pres">
      <dgm:prSet presAssocID="{8156BC26-8189-47D9-958A-ED6FD1257BB7}" presName="connSite1" presStyleCnt="0"/>
      <dgm:spPr/>
    </dgm:pt>
    <dgm:pt modelId="{6404FAC2-3E6E-4DCB-95E6-60BB860FFDD1}" type="pres">
      <dgm:prSet presAssocID="{F7FCB68F-C700-4926-852E-0EEE1B0035AE}" presName="Name9" presStyleLbl="sibTrans2D1" presStyleIdx="4" presStyleCnt="5"/>
      <dgm:spPr/>
      <dgm:t>
        <a:bodyPr/>
        <a:lstStyle/>
        <a:p>
          <a:endParaRPr lang="zh-CN" altLang="en-US"/>
        </a:p>
      </dgm:t>
    </dgm:pt>
    <dgm:pt modelId="{B1B89152-FD24-4555-B210-93B23BD3ED88}" type="pres">
      <dgm:prSet presAssocID="{6873E7C5-1DFF-42DA-AB6E-F2BD8379AFA8}" presName="composite2" presStyleCnt="0"/>
      <dgm:spPr/>
    </dgm:pt>
    <dgm:pt modelId="{AFFBCD63-594B-4BA7-A1BA-D36E1940AB86}" type="pres">
      <dgm:prSet presAssocID="{6873E7C5-1DFF-42DA-AB6E-F2BD8379AFA8}" presName="dummyNode2" presStyleCnt="0"/>
      <dgm:spPr/>
    </dgm:pt>
    <dgm:pt modelId="{B792921F-1D37-488A-B04B-2FFAA0DF9824}" type="pres">
      <dgm:prSet presAssocID="{6873E7C5-1DFF-42DA-AB6E-F2BD8379AFA8}" presName="childNode2" presStyleLbl="bgAcc1" presStyleIdx="5" presStyleCnt="6">
        <dgm:presLayoutVars>
          <dgm:bulletEnabled val="1"/>
        </dgm:presLayoutVars>
      </dgm:prSet>
      <dgm:spPr/>
      <dgm:t>
        <a:bodyPr/>
        <a:lstStyle/>
        <a:p>
          <a:endParaRPr lang="zh-CN" altLang="en-US"/>
        </a:p>
      </dgm:t>
    </dgm:pt>
    <dgm:pt modelId="{FC1B8AE4-008A-485F-96C2-DDC3A31E6604}" type="pres">
      <dgm:prSet presAssocID="{6873E7C5-1DFF-42DA-AB6E-F2BD8379AFA8}" presName="childNode2tx" presStyleCnt="0">
        <dgm:presLayoutVars>
          <dgm:bulletEnabled val="1"/>
        </dgm:presLayoutVars>
      </dgm:prSet>
      <dgm:spPr/>
      <dgm:t>
        <a:bodyPr/>
        <a:lstStyle/>
        <a:p>
          <a:endParaRPr lang="zh-CN" altLang="en-US"/>
        </a:p>
      </dgm:t>
    </dgm:pt>
    <dgm:pt modelId="{B8E62CA6-0FB6-4F50-8CB0-AD4B4BEFC57C}" type="pres">
      <dgm:prSet presAssocID="{6873E7C5-1DFF-42DA-AB6E-F2BD8379AFA8}" presName="parentNode2" presStyleLbl="node1" presStyleIdx="5" presStyleCnt="6">
        <dgm:presLayoutVars>
          <dgm:chMax val="0"/>
          <dgm:bulletEnabled val="1"/>
        </dgm:presLayoutVars>
      </dgm:prSet>
      <dgm:spPr/>
      <dgm:t>
        <a:bodyPr/>
        <a:lstStyle/>
        <a:p>
          <a:endParaRPr lang="zh-CN" altLang="en-US"/>
        </a:p>
      </dgm:t>
    </dgm:pt>
    <dgm:pt modelId="{90ADD51A-9549-4AF9-B2B9-4559A463917C}" type="pres">
      <dgm:prSet presAssocID="{6873E7C5-1DFF-42DA-AB6E-F2BD8379AFA8}" presName="connSite2" presStyleCnt="0"/>
      <dgm:spPr/>
    </dgm:pt>
  </dgm:ptLst>
  <dgm:cxnLst>
    <dgm:cxn modelId="{339988FC-8428-4839-BA63-B9D18DAC8547}" srcId="{C67CFE0F-C6B5-41AC-B446-A8FB87B0C77D}" destId="{5B34DAAC-64CF-4501-B22E-4AB362D16CC8}" srcOrd="0" destOrd="0" parTransId="{35E6252C-4E7C-4746-B036-419900DA7CBD}" sibTransId="{F6E57A1D-A94C-46D4-BD50-B99D1099BE15}"/>
    <dgm:cxn modelId="{075BAA49-D9D1-4B00-820B-111FF07DFF60}" srcId="{5B34DAAC-64CF-4501-B22E-4AB362D16CC8}" destId="{104FF61C-B83B-465E-9245-A4CC3B918319}" srcOrd="0" destOrd="0" parTransId="{827E9039-FE3B-41C1-AFCD-3FF130065946}" sibTransId="{D265F8E5-1F94-4791-A130-6A0CC3F37C47}"/>
    <dgm:cxn modelId="{3C8FE553-A3DB-4A0B-BFEB-04D3EA84193C}" srcId="{C67CFE0F-C6B5-41AC-B446-A8FB87B0C77D}" destId="{1F2FAE12-2B69-4202-B698-D75D9BCE62E1}" srcOrd="1" destOrd="0" parTransId="{CC60C034-5268-445C-A68F-E5C9DC18DC3B}" sibTransId="{B85B15D6-8696-4CA7-A884-FE68E473E931}"/>
    <dgm:cxn modelId="{52913934-A23F-456C-8C04-1BBF258A4761}" srcId="{1F2FAE12-2B69-4202-B698-D75D9BCE62E1}" destId="{922EF20D-E41D-4E92-827A-D081615AC819}" srcOrd="0" destOrd="1" parTransId="{C4BD9B0F-7968-406C-86D8-56FC48F9A611}" sibTransId="{44B288F5-5C69-45FE-AE5F-23B61A983515}"/>
    <dgm:cxn modelId="{0F07D668-28E3-4871-9C9B-4A996D13CACB}" srcId="{C67CFE0F-C6B5-41AC-B446-A8FB87B0C77D}" destId="{3FABAE24-D2EB-4F21-9D48-7AAF4561FF54}" srcOrd="2" destOrd="0" parTransId="{107313EF-011A-45BB-B526-17D93E8451F4}" sibTransId="{EE94196B-E60E-4E83-951C-238EB128C8E7}"/>
    <dgm:cxn modelId="{D9F9685E-FB2B-4373-8C87-A95655BE3B17}" srcId="{3FABAE24-D2EB-4F21-9D48-7AAF4561FF54}" destId="{E9DDB20F-3087-46D3-A23F-4F4043D117B2}" srcOrd="0" destOrd="2" parTransId="{5B035B03-4EC1-410A-9EA7-51126B92D3D7}" sibTransId="{53240650-FBBE-48D9-9F21-68EA131DFB6B}"/>
    <dgm:cxn modelId="{CBF00338-B54A-48FE-B897-143BCD977243}" srcId="{C67CFE0F-C6B5-41AC-B446-A8FB87B0C77D}" destId="{835066C2-6C08-4AC4-AED7-B5011C507640}" srcOrd="3" destOrd="0" parTransId="{A7B8B9C4-B858-4C0F-9C29-E03AA6C602A4}" sibTransId="{EB442D47-0863-48D2-84E7-6C53ED68D3A8}"/>
    <dgm:cxn modelId="{6B0F3587-F330-4338-9F48-16303684B725}" srcId="{835066C2-6C08-4AC4-AED7-B5011C507640}" destId="{DF2F70B0-6900-44A1-9070-A703E51F9B49}" srcOrd="0" destOrd="3" parTransId="{7B8208EC-B680-486C-B130-3E35A5F5CF2B}" sibTransId="{318D708E-BE54-4E90-B104-E34815C8E728}"/>
    <dgm:cxn modelId="{CA1662A6-4AD4-4012-B58C-68A5D8BD527D}" srcId="{C67CFE0F-C6B5-41AC-B446-A8FB87B0C77D}" destId="{8156BC26-8189-47D9-958A-ED6FD1257BB7}" srcOrd="4" destOrd="0" parTransId="{26B8097B-EA02-4B7E-9945-B6F95E3B3A74}" sibTransId="{F7FCB68F-C700-4926-852E-0EEE1B0035AE}"/>
    <dgm:cxn modelId="{73200A79-B581-446B-A517-B104B476CB2E}" srcId="{8156BC26-8189-47D9-958A-ED6FD1257BB7}" destId="{371CBE06-8EEF-49D0-8168-529B24605D35}" srcOrd="0" destOrd="4" parTransId="{61E96E8B-99F7-4FA8-9E28-778F01508846}" sibTransId="{B18EBEA8-C5DD-4CF8-880F-E51DF5A2F284}"/>
    <dgm:cxn modelId="{216B3628-FC39-493F-8AB0-D4B953A2811D}" srcId="{C67CFE0F-C6B5-41AC-B446-A8FB87B0C77D}" destId="{6873E7C5-1DFF-42DA-AB6E-F2BD8379AFA8}" srcOrd="5" destOrd="0" parTransId="{A2C4EDBC-E2BA-4DA2-8CF5-4035C81E4BF5}" sibTransId="{6CD6AC79-AF1A-4A7F-9E07-236AAF3EC3F5}"/>
    <dgm:cxn modelId="{2B418B66-0F08-47CD-BD75-CD4469C45DFF}" srcId="{6873E7C5-1DFF-42DA-AB6E-F2BD8379AFA8}" destId="{E4D37C4C-C07B-4CE8-B527-3011234B57D5}" srcOrd="0" destOrd="5" parTransId="{1672BEA0-347D-4C65-9816-9140523B03BC}" sibTransId="{BB78EE6D-069B-4112-AF29-9FC4B5660A77}"/>
    <dgm:cxn modelId="{361ABCFE-AB31-4806-9B7C-3D3FA78269F5}" type="presOf" srcId="{C67CFE0F-C6B5-41AC-B446-A8FB87B0C77D}" destId="{24624042-942A-4D02-BA68-894345B378F2}" srcOrd="0" destOrd="0" presId="urn:microsoft.com/office/officeart/2005/8/layout/hProcess4"/>
    <dgm:cxn modelId="{EDA59EB1-9C0E-4769-A998-26B7D7529A71}" type="presParOf" srcId="{24624042-942A-4D02-BA68-894345B378F2}" destId="{C328F984-B5F1-4BC3-A9D4-E5827BE3D78A}" srcOrd="0" destOrd="0" presId="urn:microsoft.com/office/officeart/2005/8/layout/hProcess4"/>
    <dgm:cxn modelId="{B4B0236E-3CF6-4DB8-B0A3-36CCA56CB273}" type="presParOf" srcId="{24624042-942A-4D02-BA68-894345B378F2}" destId="{AB94792A-22E4-478F-A349-DA6FFDDC2F02}" srcOrd="1" destOrd="0" presId="urn:microsoft.com/office/officeart/2005/8/layout/hProcess4"/>
    <dgm:cxn modelId="{D83A6C0C-8A7E-4A06-851D-78CB6F6E1675}" type="presParOf" srcId="{24624042-942A-4D02-BA68-894345B378F2}" destId="{EC12ED64-979F-4DD4-A022-03DBB46C87A4}" srcOrd="2" destOrd="0" presId="urn:microsoft.com/office/officeart/2005/8/layout/hProcess4"/>
    <dgm:cxn modelId="{5ECE81CF-0F94-433D-8510-F63233DFDB6E}" type="presParOf" srcId="{EC12ED64-979F-4DD4-A022-03DBB46C87A4}" destId="{948B2988-84A4-4695-B8BA-8F577DC5B3A5}" srcOrd="0" destOrd="2" presId="urn:microsoft.com/office/officeart/2005/8/layout/hProcess4"/>
    <dgm:cxn modelId="{EFAB63FC-07B3-4AD4-92C8-B3A7CADBF9A9}" type="presParOf" srcId="{948B2988-84A4-4695-B8BA-8F577DC5B3A5}" destId="{5E408FFF-4C03-48B6-B11F-2B2A9F0B52E7}" srcOrd="0" destOrd="0" presId="urn:microsoft.com/office/officeart/2005/8/layout/hProcess4"/>
    <dgm:cxn modelId="{8C7F32A5-5403-4279-BB87-A39A0DD4B42F}" type="presParOf" srcId="{948B2988-84A4-4695-B8BA-8F577DC5B3A5}" destId="{CB325C39-A49A-430E-BC4A-D0EA334F0C0D}" srcOrd="1" destOrd="0" presId="urn:microsoft.com/office/officeart/2005/8/layout/hProcess4"/>
    <dgm:cxn modelId="{D73755D3-88A3-45FB-84A3-8D8E6CBDCC40}" type="presOf" srcId="{104FF61C-B83B-465E-9245-A4CC3B918319}" destId="{CB325C39-A49A-430E-BC4A-D0EA334F0C0D}" srcOrd="0" destOrd="0" presId="urn:microsoft.com/office/officeart/2005/8/layout/hProcess4"/>
    <dgm:cxn modelId="{2C64E836-234E-4044-B556-130181153EC6}" type="presParOf" srcId="{948B2988-84A4-4695-B8BA-8F577DC5B3A5}" destId="{E20DFAD9-B0AE-401D-845B-67383F4AD1AA}" srcOrd="2" destOrd="0" presId="urn:microsoft.com/office/officeart/2005/8/layout/hProcess4"/>
    <dgm:cxn modelId="{C38FCE80-87E0-41A5-9E3F-3ABEDE3A85DD}" type="presOf" srcId="{104FF61C-B83B-465E-9245-A4CC3B918319}" destId="{E20DFAD9-B0AE-401D-845B-67383F4AD1AA}" srcOrd="1" destOrd="0" presId="urn:microsoft.com/office/officeart/2005/8/layout/hProcess4"/>
    <dgm:cxn modelId="{B7188AF4-98AF-46E5-8E25-A2FADE7B68E9}" type="presParOf" srcId="{948B2988-84A4-4695-B8BA-8F577DC5B3A5}" destId="{314BE82D-47EF-4572-B37E-82BFD0AF6D6B}" srcOrd="3" destOrd="0" presId="urn:microsoft.com/office/officeart/2005/8/layout/hProcess4"/>
    <dgm:cxn modelId="{E3E46C84-E2C3-4F17-B0CB-00A3839D04CF}" type="presOf" srcId="{5B34DAAC-64CF-4501-B22E-4AB362D16CC8}" destId="{314BE82D-47EF-4572-B37E-82BFD0AF6D6B}" srcOrd="0" destOrd="0" presId="urn:microsoft.com/office/officeart/2005/8/layout/hProcess4"/>
    <dgm:cxn modelId="{0F6358A3-5D71-4E89-BFFF-2D3991DD0222}" type="presParOf" srcId="{948B2988-84A4-4695-B8BA-8F577DC5B3A5}" destId="{CB8C0B9C-C2D8-4EAE-8960-1887EF2131CE}" srcOrd="4" destOrd="0" presId="urn:microsoft.com/office/officeart/2005/8/layout/hProcess4"/>
    <dgm:cxn modelId="{1C988BFB-BA1E-4D5A-9B31-2CDB252A4456}" type="presParOf" srcId="{EC12ED64-979F-4DD4-A022-03DBB46C87A4}" destId="{AE20AA44-A9A0-4469-8202-FE0C2042F3BF}" srcOrd="1" destOrd="2" presId="urn:microsoft.com/office/officeart/2005/8/layout/hProcess4"/>
    <dgm:cxn modelId="{55A45D4F-4A6F-4598-A49C-252AA20E11A8}" type="presOf" srcId="{F6E57A1D-A94C-46D4-BD50-B99D1099BE15}" destId="{AE20AA44-A9A0-4469-8202-FE0C2042F3BF}" srcOrd="0" destOrd="0" presId="urn:microsoft.com/office/officeart/2005/8/layout/hProcess4"/>
    <dgm:cxn modelId="{C9E7394C-0CC4-491D-BAC8-59BD835C4F41}" type="presParOf" srcId="{EC12ED64-979F-4DD4-A022-03DBB46C87A4}" destId="{ACBEF964-5C54-431F-B1A7-C3D5EE27972E}" srcOrd="2" destOrd="2" presId="urn:microsoft.com/office/officeart/2005/8/layout/hProcess4"/>
    <dgm:cxn modelId="{0F6E3FF2-5834-412E-8A53-38D63063016E}" type="presParOf" srcId="{ACBEF964-5C54-431F-B1A7-C3D5EE27972E}" destId="{42C9225C-D501-4794-A8D2-6E2748C34784}" srcOrd="0" destOrd="2" presId="urn:microsoft.com/office/officeart/2005/8/layout/hProcess4"/>
    <dgm:cxn modelId="{537E1991-7B27-4885-8EA6-AFAF122115C3}" type="presParOf" srcId="{ACBEF964-5C54-431F-B1A7-C3D5EE27972E}" destId="{6E0E9C29-5288-4D43-B93A-B11E9CE61C48}" srcOrd="1" destOrd="2" presId="urn:microsoft.com/office/officeart/2005/8/layout/hProcess4"/>
    <dgm:cxn modelId="{D568082A-58F1-4BE4-9878-6888F02EF8FB}" type="presOf" srcId="{922EF20D-E41D-4E92-827A-D081615AC819}" destId="{6E0E9C29-5288-4D43-B93A-B11E9CE61C48}" srcOrd="0" destOrd="0" presId="urn:microsoft.com/office/officeart/2005/8/layout/hProcess4"/>
    <dgm:cxn modelId="{D62C4A72-3360-40DA-ADD8-2C08B3702D68}" type="presParOf" srcId="{ACBEF964-5C54-431F-B1A7-C3D5EE27972E}" destId="{A2AA0C4B-808E-470B-9E74-BD5CF394C56C}" srcOrd="2" destOrd="2" presId="urn:microsoft.com/office/officeart/2005/8/layout/hProcess4"/>
    <dgm:cxn modelId="{F6AD29A3-FC80-450C-8AC6-F55FCC9B933D}" type="presOf" srcId="{922EF20D-E41D-4E92-827A-D081615AC819}" destId="{A2AA0C4B-808E-470B-9E74-BD5CF394C56C}" srcOrd="1" destOrd="0" presId="urn:microsoft.com/office/officeart/2005/8/layout/hProcess4"/>
    <dgm:cxn modelId="{96FCE8A4-5979-49EC-BFF4-DD78212FEF99}" type="presParOf" srcId="{ACBEF964-5C54-431F-B1A7-C3D5EE27972E}" destId="{0788679B-D1BF-4513-B111-C2994C7E69E0}" srcOrd="3" destOrd="2" presId="urn:microsoft.com/office/officeart/2005/8/layout/hProcess4"/>
    <dgm:cxn modelId="{2D6CA4FC-4445-4616-A9AB-277A5FB93765}" type="presOf" srcId="{1F2FAE12-2B69-4202-B698-D75D9BCE62E1}" destId="{0788679B-D1BF-4513-B111-C2994C7E69E0}" srcOrd="0" destOrd="0" presId="urn:microsoft.com/office/officeart/2005/8/layout/hProcess4"/>
    <dgm:cxn modelId="{90012E46-ADB4-4E34-945A-531335CB0375}" type="presParOf" srcId="{ACBEF964-5C54-431F-B1A7-C3D5EE27972E}" destId="{A8C0FD9C-1202-4CB5-8C25-26A556116A83}" srcOrd="4" destOrd="2" presId="urn:microsoft.com/office/officeart/2005/8/layout/hProcess4"/>
    <dgm:cxn modelId="{32324ED0-51FC-4574-8619-B67622A3018E}" type="presParOf" srcId="{EC12ED64-979F-4DD4-A022-03DBB46C87A4}" destId="{A41D04FD-15C2-4CF2-AEA8-DB459B06F8A2}" srcOrd="3" destOrd="2" presId="urn:microsoft.com/office/officeart/2005/8/layout/hProcess4"/>
    <dgm:cxn modelId="{98084077-F59D-4896-9558-E0D36AA9F8ED}" type="presOf" srcId="{B85B15D6-8696-4CA7-A884-FE68E473E931}" destId="{A41D04FD-15C2-4CF2-AEA8-DB459B06F8A2}" srcOrd="0" destOrd="0" presId="urn:microsoft.com/office/officeart/2005/8/layout/hProcess4"/>
    <dgm:cxn modelId="{CD27719E-DC39-4F9B-9D60-8508284935D7}" type="presParOf" srcId="{EC12ED64-979F-4DD4-A022-03DBB46C87A4}" destId="{A1918373-445A-40CA-96E4-A2152D521EFC}" srcOrd="4" destOrd="2" presId="urn:microsoft.com/office/officeart/2005/8/layout/hProcess4"/>
    <dgm:cxn modelId="{9243D038-6AC8-4117-AB38-818C471F860D}" type="presParOf" srcId="{A1918373-445A-40CA-96E4-A2152D521EFC}" destId="{F456BC96-F708-4298-864D-A9AAC78CD1BE}" srcOrd="0" destOrd="4" presId="urn:microsoft.com/office/officeart/2005/8/layout/hProcess4"/>
    <dgm:cxn modelId="{CB7EEFE9-C44A-474F-9213-D2C93BD3D992}" type="presParOf" srcId="{A1918373-445A-40CA-96E4-A2152D521EFC}" destId="{CE581995-623B-41FF-A300-95413C59840E}" srcOrd="1" destOrd="4" presId="urn:microsoft.com/office/officeart/2005/8/layout/hProcess4"/>
    <dgm:cxn modelId="{330E62FC-9950-4A6C-8F92-BB9412AB29E4}" type="presOf" srcId="{E9DDB20F-3087-46D3-A23F-4F4043D117B2}" destId="{CE581995-623B-41FF-A300-95413C59840E}" srcOrd="0" destOrd="0" presId="urn:microsoft.com/office/officeart/2005/8/layout/hProcess4"/>
    <dgm:cxn modelId="{9DBC1317-E126-4B99-9B20-0FA2E7ABA2F0}" type="presParOf" srcId="{A1918373-445A-40CA-96E4-A2152D521EFC}" destId="{C8512FA0-C330-4E0E-A53C-485716C6F121}" srcOrd="2" destOrd="4" presId="urn:microsoft.com/office/officeart/2005/8/layout/hProcess4"/>
    <dgm:cxn modelId="{B0B85A73-9FE5-405E-83B8-A1ED3C93E6B0}" type="presOf" srcId="{E9DDB20F-3087-46D3-A23F-4F4043D117B2}" destId="{C8512FA0-C330-4E0E-A53C-485716C6F121}" srcOrd="1" destOrd="0" presId="urn:microsoft.com/office/officeart/2005/8/layout/hProcess4"/>
    <dgm:cxn modelId="{D907BF34-643D-4161-AABA-33BB9E5F6345}" type="presParOf" srcId="{A1918373-445A-40CA-96E4-A2152D521EFC}" destId="{BB9D38AA-0DE5-4684-9B04-B8632E0B1E38}" srcOrd="3" destOrd="4" presId="urn:microsoft.com/office/officeart/2005/8/layout/hProcess4"/>
    <dgm:cxn modelId="{2A512335-C64B-477F-B117-ACBEFFE77B08}" type="presOf" srcId="{3FABAE24-D2EB-4F21-9D48-7AAF4561FF54}" destId="{BB9D38AA-0DE5-4684-9B04-B8632E0B1E38}" srcOrd="0" destOrd="0" presId="urn:microsoft.com/office/officeart/2005/8/layout/hProcess4"/>
    <dgm:cxn modelId="{DCE755B3-9C0F-4673-A1C4-5A6A8E0EDF24}" type="presParOf" srcId="{A1918373-445A-40CA-96E4-A2152D521EFC}" destId="{6C8A2D5C-3658-4E27-9338-F61B44024CE0}" srcOrd="4" destOrd="4" presId="urn:microsoft.com/office/officeart/2005/8/layout/hProcess4"/>
    <dgm:cxn modelId="{B4D53408-5C30-4D6E-9371-01042B6856CF}" type="presParOf" srcId="{EC12ED64-979F-4DD4-A022-03DBB46C87A4}" destId="{152996FF-7FDC-46E3-8154-D4F6B61956BE}" srcOrd="5" destOrd="2" presId="urn:microsoft.com/office/officeart/2005/8/layout/hProcess4"/>
    <dgm:cxn modelId="{C5FDEF23-F921-4139-9AA7-79E0A96DC057}" type="presOf" srcId="{EE94196B-E60E-4E83-951C-238EB128C8E7}" destId="{152996FF-7FDC-46E3-8154-D4F6B61956BE}" srcOrd="0" destOrd="0" presId="urn:microsoft.com/office/officeart/2005/8/layout/hProcess4"/>
    <dgm:cxn modelId="{FB90F6BA-45BF-45D7-9936-DD247016A62C}" type="presParOf" srcId="{EC12ED64-979F-4DD4-A022-03DBB46C87A4}" destId="{0A542CF9-B3E2-42E2-9C83-ADFD958387F4}" srcOrd="6" destOrd="2" presId="urn:microsoft.com/office/officeart/2005/8/layout/hProcess4"/>
    <dgm:cxn modelId="{1D808B29-E1C2-46B1-9342-10AB68ECD07A}" type="presParOf" srcId="{0A542CF9-B3E2-42E2-9C83-ADFD958387F4}" destId="{69225D03-74AA-42F0-9E18-EDAA1FA2775B}" srcOrd="0" destOrd="6" presId="urn:microsoft.com/office/officeart/2005/8/layout/hProcess4"/>
    <dgm:cxn modelId="{6A8688CC-3BA6-4497-AD53-4E8C7E745111}" type="presParOf" srcId="{0A542CF9-B3E2-42E2-9C83-ADFD958387F4}" destId="{8288D684-1C6D-4548-ABD7-A245D7AC1EFD}" srcOrd="1" destOrd="6" presId="urn:microsoft.com/office/officeart/2005/8/layout/hProcess4"/>
    <dgm:cxn modelId="{9C084A45-DFDA-47FA-932A-200AD74960B2}" type="presOf" srcId="{DF2F70B0-6900-44A1-9070-A703E51F9B49}" destId="{8288D684-1C6D-4548-ABD7-A245D7AC1EFD}" srcOrd="0" destOrd="0" presId="urn:microsoft.com/office/officeart/2005/8/layout/hProcess4"/>
    <dgm:cxn modelId="{A8F2B33B-9E1F-4455-94B9-7FBC3EAD6EDE}" type="presParOf" srcId="{0A542CF9-B3E2-42E2-9C83-ADFD958387F4}" destId="{D0711C22-9E7B-4F73-80BE-A35B6873F5B0}" srcOrd="2" destOrd="6" presId="urn:microsoft.com/office/officeart/2005/8/layout/hProcess4"/>
    <dgm:cxn modelId="{DD3BF467-D1D3-4AD7-A5E6-695771FBFC4B}" type="presOf" srcId="{DF2F70B0-6900-44A1-9070-A703E51F9B49}" destId="{D0711C22-9E7B-4F73-80BE-A35B6873F5B0}" srcOrd="1" destOrd="0" presId="urn:microsoft.com/office/officeart/2005/8/layout/hProcess4"/>
    <dgm:cxn modelId="{D8A6876F-E5EE-44C4-87F1-657657C416EF}" type="presParOf" srcId="{0A542CF9-B3E2-42E2-9C83-ADFD958387F4}" destId="{3B3EC179-1560-4007-BE93-6E51B28423FF}" srcOrd="3" destOrd="6" presId="urn:microsoft.com/office/officeart/2005/8/layout/hProcess4"/>
    <dgm:cxn modelId="{E9523007-2D4D-4931-AFF6-BD05EF92B64F}" type="presOf" srcId="{835066C2-6C08-4AC4-AED7-B5011C507640}" destId="{3B3EC179-1560-4007-BE93-6E51B28423FF}" srcOrd="0" destOrd="0" presId="urn:microsoft.com/office/officeart/2005/8/layout/hProcess4"/>
    <dgm:cxn modelId="{FC22E65B-40AD-4DE7-A30A-2E3EA787BED6}" type="presParOf" srcId="{0A542CF9-B3E2-42E2-9C83-ADFD958387F4}" destId="{3534336B-38EA-4B51-A560-B1DC6FEBC4A8}" srcOrd="4" destOrd="6" presId="urn:microsoft.com/office/officeart/2005/8/layout/hProcess4"/>
    <dgm:cxn modelId="{C1619A54-8092-4FC5-88E5-FFD69DC1B1C8}" type="presParOf" srcId="{EC12ED64-979F-4DD4-A022-03DBB46C87A4}" destId="{094E625F-DB2B-4E5C-94B1-2565E644205D}" srcOrd="7" destOrd="2" presId="urn:microsoft.com/office/officeart/2005/8/layout/hProcess4"/>
    <dgm:cxn modelId="{ACB27843-ADD0-4B63-9D7B-E4DC3B318363}" type="presOf" srcId="{EB442D47-0863-48D2-84E7-6C53ED68D3A8}" destId="{094E625F-DB2B-4E5C-94B1-2565E644205D}" srcOrd="0" destOrd="0" presId="urn:microsoft.com/office/officeart/2005/8/layout/hProcess4"/>
    <dgm:cxn modelId="{718C57EC-2EB7-4EB9-BD1F-190C6F485E36}" type="presParOf" srcId="{EC12ED64-979F-4DD4-A022-03DBB46C87A4}" destId="{D937660D-6A45-4E97-94C8-3CB178DF47E8}" srcOrd="8" destOrd="2" presId="urn:microsoft.com/office/officeart/2005/8/layout/hProcess4"/>
    <dgm:cxn modelId="{A64C3A14-163E-4EBA-B1DD-C9067817FB04}" type="presParOf" srcId="{D937660D-6A45-4E97-94C8-3CB178DF47E8}" destId="{BBDA1C84-0892-45A8-A75E-6AA42E9E5A4F}" srcOrd="0" destOrd="8" presId="urn:microsoft.com/office/officeart/2005/8/layout/hProcess4"/>
    <dgm:cxn modelId="{AB8B9AEC-04E3-41A9-AD67-7ADC471F2C08}" type="presParOf" srcId="{D937660D-6A45-4E97-94C8-3CB178DF47E8}" destId="{01C9E55F-4B97-45AC-A274-E766FE63ADE9}" srcOrd="1" destOrd="8" presId="urn:microsoft.com/office/officeart/2005/8/layout/hProcess4"/>
    <dgm:cxn modelId="{F813C707-E03E-43D3-96AD-741908A27821}" type="presOf" srcId="{371CBE06-8EEF-49D0-8168-529B24605D35}" destId="{01C9E55F-4B97-45AC-A274-E766FE63ADE9}" srcOrd="0" destOrd="0" presId="urn:microsoft.com/office/officeart/2005/8/layout/hProcess4"/>
    <dgm:cxn modelId="{49B37EC6-A065-4ACF-BCCF-467A774AAA67}" type="presParOf" srcId="{D937660D-6A45-4E97-94C8-3CB178DF47E8}" destId="{55F8CBDF-55A1-4B83-9CDC-5F88480C93E5}" srcOrd="2" destOrd="8" presId="urn:microsoft.com/office/officeart/2005/8/layout/hProcess4"/>
    <dgm:cxn modelId="{4FF010D4-1233-41AB-923D-8197A5D41FDB}" type="presOf" srcId="{371CBE06-8EEF-49D0-8168-529B24605D35}" destId="{55F8CBDF-55A1-4B83-9CDC-5F88480C93E5}" srcOrd="1" destOrd="0" presId="urn:microsoft.com/office/officeart/2005/8/layout/hProcess4"/>
    <dgm:cxn modelId="{12AE0DFF-AB6C-4D2E-BFE7-50D7F9864545}" type="presParOf" srcId="{D937660D-6A45-4E97-94C8-3CB178DF47E8}" destId="{042E70FE-458D-41F0-8E94-9D58B41B054E}" srcOrd="3" destOrd="8" presId="urn:microsoft.com/office/officeart/2005/8/layout/hProcess4"/>
    <dgm:cxn modelId="{C8660158-69E5-493C-891C-DD66130FF097}" type="presOf" srcId="{8156BC26-8189-47D9-958A-ED6FD1257BB7}" destId="{042E70FE-458D-41F0-8E94-9D58B41B054E}" srcOrd="0" destOrd="0" presId="urn:microsoft.com/office/officeart/2005/8/layout/hProcess4"/>
    <dgm:cxn modelId="{EF841928-B9C8-43BF-92BB-33C0FAFC7992}" type="presParOf" srcId="{D937660D-6A45-4E97-94C8-3CB178DF47E8}" destId="{A562AB5C-1674-4E82-87DB-EA56250FDED4}" srcOrd="4" destOrd="8" presId="urn:microsoft.com/office/officeart/2005/8/layout/hProcess4"/>
    <dgm:cxn modelId="{138951EA-A0DF-4B0A-BDAE-CDF0AC5312C2}" type="presParOf" srcId="{EC12ED64-979F-4DD4-A022-03DBB46C87A4}" destId="{6404FAC2-3E6E-4DCB-95E6-60BB860FFDD1}" srcOrd="9" destOrd="2" presId="urn:microsoft.com/office/officeart/2005/8/layout/hProcess4"/>
    <dgm:cxn modelId="{A0000491-3396-46A4-9EF6-BFECDED3E116}" type="presOf" srcId="{F7FCB68F-C700-4926-852E-0EEE1B0035AE}" destId="{6404FAC2-3E6E-4DCB-95E6-60BB860FFDD1}" srcOrd="0" destOrd="0" presId="urn:microsoft.com/office/officeart/2005/8/layout/hProcess4"/>
    <dgm:cxn modelId="{F2AE4B83-73CA-47AA-99A9-8A7ACADA37E9}" type="presParOf" srcId="{EC12ED64-979F-4DD4-A022-03DBB46C87A4}" destId="{B1B89152-FD24-4555-B210-93B23BD3ED88}" srcOrd="10" destOrd="2" presId="urn:microsoft.com/office/officeart/2005/8/layout/hProcess4"/>
    <dgm:cxn modelId="{CC7BC5A1-DA14-487A-A516-6326C870D710}" type="presParOf" srcId="{B1B89152-FD24-4555-B210-93B23BD3ED88}" destId="{AFFBCD63-594B-4BA7-A1BA-D36E1940AB86}" srcOrd="0" destOrd="10" presId="urn:microsoft.com/office/officeart/2005/8/layout/hProcess4"/>
    <dgm:cxn modelId="{110DE3B8-70F7-4C95-AD75-1B58A4E3325E}" type="presParOf" srcId="{B1B89152-FD24-4555-B210-93B23BD3ED88}" destId="{B792921F-1D37-488A-B04B-2FFAA0DF9824}" srcOrd="1" destOrd="10" presId="urn:microsoft.com/office/officeart/2005/8/layout/hProcess4"/>
    <dgm:cxn modelId="{AC44CD50-B3C4-45E5-8B3C-B0C8D385131F}" type="presOf" srcId="{E4D37C4C-C07B-4CE8-B527-3011234B57D5}" destId="{B792921F-1D37-488A-B04B-2FFAA0DF9824}" srcOrd="0" destOrd="0" presId="urn:microsoft.com/office/officeart/2005/8/layout/hProcess4"/>
    <dgm:cxn modelId="{FF418F10-AB41-4039-BF8B-392B7765DEAB}" type="presParOf" srcId="{B1B89152-FD24-4555-B210-93B23BD3ED88}" destId="{FC1B8AE4-008A-485F-96C2-DDC3A31E6604}" srcOrd="2" destOrd="10" presId="urn:microsoft.com/office/officeart/2005/8/layout/hProcess4"/>
    <dgm:cxn modelId="{D330363F-7B65-424B-A7ED-98872632638D}" type="presOf" srcId="{E4D37C4C-C07B-4CE8-B527-3011234B57D5}" destId="{FC1B8AE4-008A-485F-96C2-DDC3A31E6604}" srcOrd="1" destOrd="0" presId="urn:microsoft.com/office/officeart/2005/8/layout/hProcess4"/>
    <dgm:cxn modelId="{27A93C5B-0D11-455A-B6FE-925DC164496F}" type="presParOf" srcId="{B1B89152-FD24-4555-B210-93B23BD3ED88}" destId="{B8E62CA6-0FB6-4F50-8CB0-AD4B4BEFC57C}" srcOrd="3" destOrd="10" presId="urn:microsoft.com/office/officeart/2005/8/layout/hProcess4"/>
    <dgm:cxn modelId="{DBEDE90F-350E-45D3-B941-6D9EEF8F533C}" type="presOf" srcId="{6873E7C5-1DFF-42DA-AB6E-F2BD8379AFA8}" destId="{B8E62CA6-0FB6-4F50-8CB0-AD4B4BEFC57C}" srcOrd="0" destOrd="0" presId="urn:microsoft.com/office/officeart/2005/8/layout/hProcess4"/>
    <dgm:cxn modelId="{BA2F6AF4-B9F6-4A5C-A7E5-4BADDBEC3BA3}" type="presParOf" srcId="{B1B89152-FD24-4555-B210-93B23BD3ED88}" destId="{90ADD51A-9549-4AF9-B2B9-4559A463917C}" srcOrd="4" destOrd="1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4C0BDA6-B06C-43C6-83AC-54D3485159F4}"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zh-CN" altLang="en-US"/>
        </a:p>
      </dgm:t>
    </dgm:pt>
    <dgm:pt modelId="{3841FAF4-CB0A-4990-86E1-457DCBBE2F7E}">
      <dgm:prSet phldrT="[文本]"/>
      <dgm:spPr/>
      <dgm:t>
        <a:bodyPr/>
        <a:lstStyle/>
        <a:p>
          <a:r>
            <a:rPr lang="zh-CN" altLang="zh-CN" dirty="0" smtClean="0"/>
            <a:t>一是，强制性的规范多</a:t>
          </a:r>
          <a:endParaRPr lang="zh-CN" altLang="en-US" dirty="0"/>
        </a:p>
      </dgm:t>
    </dgm:pt>
    <dgm:pt modelId="{61F8531F-0139-447F-9C9D-7518BD18E842}" cxnId="{38463566-B45E-42AC-87D1-3A3C86A6125F}" type="parTrans">
      <dgm:prSet/>
      <dgm:spPr/>
      <dgm:t>
        <a:bodyPr/>
        <a:lstStyle/>
        <a:p>
          <a:endParaRPr lang="zh-CN" altLang="en-US"/>
        </a:p>
      </dgm:t>
    </dgm:pt>
    <dgm:pt modelId="{7B779994-E023-4056-844E-9F1F5C418A4E}" cxnId="{38463566-B45E-42AC-87D1-3A3C86A6125F}" type="sibTrans">
      <dgm:prSet/>
      <dgm:spPr/>
      <dgm:t>
        <a:bodyPr/>
        <a:lstStyle/>
        <a:p>
          <a:endParaRPr lang="zh-CN" altLang="en-US"/>
        </a:p>
      </dgm:t>
    </dgm:pt>
    <dgm:pt modelId="{641A636D-7C95-4F3C-8CBB-B06CBCC1EEFA}">
      <dgm:prSet phldrT="[文本]"/>
      <dgm:spPr/>
      <dgm:t>
        <a:bodyPr/>
        <a:lstStyle/>
        <a:p>
          <a:r>
            <a:rPr lang="zh-CN" altLang="zh-CN" dirty="0" smtClean="0"/>
            <a:t>二是，禁止性的规范多</a:t>
          </a:r>
          <a:endParaRPr lang="zh-CN" altLang="en-US" dirty="0"/>
        </a:p>
      </dgm:t>
    </dgm:pt>
    <dgm:pt modelId="{DFFA5410-6AFE-47A7-8BDE-66B2CEAB593E}" cxnId="{98E7C844-2297-40AA-B3D9-49DF43F49147}" type="parTrans">
      <dgm:prSet/>
      <dgm:spPr/>
      <dgm:t>
        <a:bodyPr/>
        <a:lstStyle/>
        <a:p>
          <a:endParaRPr lang="zh-CN" altLang="en-US"/>
        </a:p>
      </dgm:t>
    </dgm:pt>
    <dgm:pt modelId="{8F953BA7-0D9C-456A-A603-D5FD49405ED4}" cxnId="{98E7C844-2297-40AA-B3D9-49DF43F49147}" type="sibTrans">
      <dgm:prSet/>
      <dgm:spPr/>
      <dgm:t>
        <a:bodyPr/>
        <a:lstStyle/>
        <a:p>
          <a:endParaRPr lang="zh-CN" altLang="en-US"/>
        </a:p>
      </dgm:t>
    </dgm:pt>
    <dgm:pt modelId="{F86CAAEC-3E21-4FE4-9D29-081798A09D88}">
      <dgm:prSet phldrT="[文本]"/>
      <dgm:spPr/>
      <dgm:t>
        <a:bodyPr/>
        <a:lstStyle/>
        <a:p>
          <a:r>
            <a:rPr lang="zh-CN" altLang="zh-CN" dirty="0" smtClean="0"/>
            <a:t>三是，义务性的规定多</a:t>
          </a:r>
          <a:endParaRPr lang="zh-CN" altLang="en-US" dirty="0"/>
        </a:p>
      </dgm:t>
    </dgm:pt>
    <dgm:pt modelId="{E1FE8FE0-7047-4CA9-BE8B-1F368B0BA8B4}" cxnId="{B73A9897-B637-4401-A35E-11C43A5DE377}" type="parTrans">
      <dgm:prSet/>
      <dgm:spPr/>
      <dgm:t>
        <a:bodyPr/>
        <a:lstStyle/>
        <a:p>
          <a:endParaRPr lang="zh-CN" altLang="en-US"/>
        </a:p>
      </dgm:t>
    </dgm:pt>
    <dgm:pt modelId="{021C2F23-4542-40F3-AB93-8522D471A5D9}" cxnId="{B73A9897-B637-4401-A35E-11C43A5DE377}" type="sibTrans">
      <dgm:prSet/>
      <dgm:spPr/>
      <dgm:t>
        <a:bodyPr/>
        <a:lstStyle/>
        <a:p>
          <a:endParaRPr lang="zh-CN" altLang="en-US"/>
        </a:p>
      </dgm:t>
    </dgm:pt>
    <dgm:pt modelId="{9AC19409-53EB-4DBE-8F21-26E42A3231F5}">
      <dgm:prSet/>
      <dgm:spPr/>
      <dgm:t>
        <a:bodyPr/>
        <a:lstStyle/>
        <a:p>
          <a:r>
            <a:rPr lang="zh-CN" altLang="zh-CN" dirty="0" smtClean="0"/>
            <a:t>四是，明确地规定有关的责任，即责任有确定性</a:t>
          </a:r>
          <a:endParaRPr lang="zh-CN" altLang="en-US" dirty="0"/>
        </a:p>
      </dgm:t>
    </dgm:pt>
    <dgm:pt modelId="{404EF895-B578-4DA5-9093-DB5A351E22E4}" cxnId="{F5B5346F-C992-4596-BA78-7C9D8E99D7EE}" type="parTrans">
      <dgm:prSet/>
      <dgm:spPr/>
      <dgm:t>
        <a:bodyPr/>
        <a:lstStyle/>
        <a:p>
          <a:endParaRPr lang="zh-CN" altLang="en-US"/>
        </a:p>
      </dgm:t>
    </dgm:pt>
    <dgm:pt modelId="{8639B631-C15C-42E7-B4B1-8BAA722D84FE}" cxnId="{F5B5346F-C992-4596-BA78-7C9D8E99D7EE}" type="sibTrans">
      <dgm:prSet/>
      <dgm:spPr/>
      <dgm:t>
        <a:bodyPr/>
        <a:lstStyle/>
        <a:p>
          <a:endParaRPr lang="zh-CN" altLang="en-US"/>
        </a:p>
      </dgm:t>
    </dgm:pt>
    <dgm:pt modelId="{E234CC88-A817-49A6-A400-BC95E85ECD0D}">
      <dgm:prSet/>
      <dgm:spPr/>
      <dgm:t>
        <a:bodyPr/>
        <a:lstStyle/>
        <a:p>
          <a:r>
            <a:rPr lang="zh-CN" altLang="zh-CN" dirty="0" smtClean="0"/>
            <a:t>五是，在法律规范中体现处罚严明的要求</a:t>
          </a:r>
          <a:endParaRPr lang="zh-CN" altLang="en-US" dirty="0"/>
        </a:p>
      </dgm:t>
    </dgm:pt>
    <dgm:pt modelId="{38A86E7B-7263-43E9-B177-A8BB977D1430}" cxnId="{69C9F8BC-C992-44D8-973E-ADB4B792FF62}" type="parTrans">
      <dgm:prSet/>
      <dgm:spPr/>
      <dgm:t>
        <a:bodyPr/>
        <a:lstStyle/>
        <a:p>
          <a:endParaRPr lang="zh-CN" altLang="en-US"/>
        </a:p>
      </dgm:t>
    </dgm:pt>
    <dgm:pt modelId="{0083CF9E-226B-4D32-9847-B144D004981F}" cxnId="{69C9F8BC-C992-44D8-973E-ADB4B792FF62}" type="sibTrans">
      <dgm:prSet/>
      <dgm:spPr/>
      <dgm:t>
        <a:bodyPr/>
        <a:lstStyle/>
        <a:p>
          <a:endParaRPr lang="zh-CN" altLang="en-US"/>
        </a:p>
      </dgm:t>
    </dgm:pt>
    <dgm:pt modelId="{2E342FE0-E282-49C4-B097-4C910F94735B}" type="pres">
      <dgm:prSet presAssocID="{84C0BDA6-B06C-43C6-83AC-54D3485159F4}" presName="Name0" presStyleCnt="0">
        <dgm:presLayoutVars>
          <dgm:chMax val="7"/>
          <dgm:chPref val="7"/>
          <dgm:dir/>
        </dgm:presLayoutVars>
      </dgm:prSet>
      <dgm:spPr/>
      <dgm:t>
        <a:bodyPr/>
        <a:lstStyle/>
        <a:p>
          <a:endParaRPr lang="zh-CN" altLang="en-US"/>
        </a:p>
      </dgm:t>
    </dgm:pt>
    <dgm:pt modelId="{F39BA614-7EBE-42DC-A0E5-780E6130F56E}" type="pres">
      <dgm:prSet presAssocID="{84C0BDA6-B06C-43C6-83AC-54D3485159F4}" presName="Name1" presStyleCnt="0"/>
      <dgm:spPr/>
    </dgm:pt>
    <dgm:pt modelId="{47A13923-B5FF-4BE1-B6D3-FBD46B0D2DF4}" type="pres">
      <dgm:prSet presAssocID="{84C0BDA6-B06C-43C6-83AC-54D3485159F4}" presName="cycle" presStyleCnt="0"/>
      <dgm:spPr/>
    </dgm:pt>
    <dgm:pt modelId="{220C95DD-C292-4605-966A-BBA74572002C}" type="pres">
      <dgm:prSet presAssocID="{84C0BDA6-B06C-43C6-83AC-54D3485159F4}" presName="srcNode" presStyleLbl="node1" presStyleIdx="0" presStyleCnt="5"/>
      <dgm:spPr/>
    </dgm:pt>
    <dgm:pt modelId="{B56A95F1-5215-468A-9755-C2C0B14ECE88}" type="pres">
      <dgm:prSet presAssocID="{84C0BDA6-B06C-43C6-83AC-54D3485159F4}" presName="conn" presStyleLbl="parChTrans1D2" presStyleIdx="0" presStyleCnt="1"/>
      <dgm:spPr/>
      <dgm:t>
        <a:bodyPr/>
        <a:lstStyle/>
        <a:p>
          <a:endParaRPr lang="zh-CN" altLang="en-US"/>
        </a:p>
      </dgm:t>
    </dgm:pt>
    <dgm:pt modelId="{31B94D65-CF1E-43AB-8CA5-11AC8410348B}" type="pres">
      <dgm:prSet presAssocID="{84C0BDA6-B06C-43C6-83AC-54D3485159F4}" presName="extraNode" presStyleLbl="node1" presStyleIdx="0" presStyleCnt="5"/>
      <dgm:spPr/>
    </dgm:pt>
    <dgm:pt modelId="{50D5D769-DA2D-4FFC-A34B-C76E7CE7D993}" type="pres">
      <dgm:prSet presAssocID="{84C0BDA6-B06C-43C6-83AC-54D3485159F4}" presName="dstNode" presStyleLbl="node1" presStyleIdx="0" presStyleCnt="5"/>
      <dgm:spPr/>
    </dgm:pt>
    <dgm:pt modelId="{A13502A4-3859-4634-B53D-DDAB4AE78340}" type="pres">
      <dgm:prSet presAssocID="{3841FAF4-CB0A-4990-86E1-457DCBBE2F7E}" presName="text_1" presStyleLbl="node1" presStyleIdx="0" presStyleCnt="5">
        <dgm:presLayoutVars>
          <dgm:bulletEnabled val="1"/>
        </dgm:presLayoutVars>
      </dgm:prSet>
      <dgm:spPr/>
      <dgm:t>
        <a:bodyPr/>
        <a:lstStyle/>
        <a:p>
          <a:endParaRPr lang="zh-CN" altLang="en-US"/>
        </a:p>
      </dgm:t>
    </dgm:pt>
    <dgm:pt modelId="{7F62851D-763F-49E8-874F-30F80F8297AC}" type="pres">
      <dgm:prSet presAssocID="{3841FAF4-CB0A-4990-86E1-457DCBBE2F7E}" presName="accent_1" presStyleCnt="0"/>
      <dgm:spPr/>
    </dgm:pt>
    <dgm:pt modelId="{60EDE31D-13A0-4015-8B96-192BA526BA28}" type="pres">
      <dgm:prSet presAssocID="{3841FAF4-CB0A-4990-86E1-457DCBBE2F7E}" presName="accentRepeatNode" presStyleLbl="solidFgAcc1" presStyleIdx="0" presStyleCnt="5"/>
      <dgm:spPr/>
    </dgm:pt>
    <dgm:pt modelId="{DB24BDFE-6B9B-4A90-A1F3-9EDC4739F367}" type="pres">
      <dgm:prSet presAssocID="{641A636D-7C95-4F3C-8CBB-B06CBCC1EEFA}" presName="text_2" presStyleLbl="node1" presStyleIdx="1" presStyleCnt="5">
        <dgm:presLayoutVars>
          <dgm:bulletEnabled val="1"/>
        </dgm:presLayoutVars>
      </dgm:prSet>
      <dgm:spPr/>
      <dgm:t>
        <a:bodyPr/>
        <a:lstStyle/>
        <a:p>
          <a:endParaRPr lang="zh-CN" altLang="en-US"/>
        </a:p>
      </dgm:t>
    </dgm:pt>
    <dgm:pt modelId="{8A743036-8AA8-4E90-9B0F-E01ACFE8CD40}" type="pres">
      <dgm:prSet presAssocID="{641A636D-7C95-4F3C-8CBB-B06CBCC1EEFA}" presName="accent_2" presStyleCnt="0"/>
      <dgm:spPr/>
    </dgm:pt>
    <dgm:pt modelId="{342C18A3-E3A8-44B7-9890-B2969EF3DAD0}" type="pres">
      <dgm:prSet presAssocID="{641A636D-7C95-4F3C-8CBB-B06CBCC1EEFA}" presName="accentRepeatNode" presStyleLbl="solidFgAcc1" presStyleIdx="1" presStyleCnt="5"/>
      <dgm:spPr/>
    </dgm:pt>
    <dgm:pt modelId="{ED1C9C41-3753-4AFB-A91D-403F58EDB216}" type="pres">
      <dgm:prSet presAssocID="{F86CAAEC-3E21-4FE4-9D29-081798A09D88}" presName="text_3" presStyleLbl="node1" presStyleIdx="2" presStyleCnt="5">
        <dgm:presLayoutVars>
          <dgm:bulletEnabled val="1"/>
        </dgm:presLayoutVars>
      </dgm:prSet>
      <dgm:spPr/>
      <dgm:t>
        <a:bodyPr/>
        <a:lstStyle/>
        <a:p>
          <a:endParaRPr lang="zh-CN" altLang="en-US"/>
        </a:p>
      </dgm:t>
    </dgm:pt>
    <dgm:pt modelId="{C1105AA8-6266-4C36-82FB-DDCA0ED0E91D}" type="pres">
      <dgm:prSet presAssocID="{F86CAAEC-3E21-4FE4-9D29-081798A09D88}" presName="accent_3" presStyleCnt="0"/>
      <dgm:spPr/>
    </dgm:pt>
    <dgm:pt modelId="{C1103219-DAE8-429F-8A24-87EE20E9EA35}" type="pres">
      <dgm:prSet presAssocID="{F86CAAEC-3E21-4FE4-9D29-081798A09D88}" presName="accentRepeatNode" presStyleLbl="solidFgAcc1" presStyleIdx="2" presStyleCnt="5"/>
      <dgm:spPr/>
    </dgm:pt>
    <dgm:pt modelId="{6EA285AC-C2DA-41D3-90C2-0D3CE2DA14E7}" type="pres">
      <dgm:prSet presAssocID="{9AC19409-53EB-4DBE-8F21-26E42A3231F5}" presName="text_4" presStyleLbl="node1" presStyleIdx="3" presStyleCnt="5">
        <dgm:presLayoutVars>
          <dgm:bulletEnabled val="1"/>
        </dgm:presLayoutVars>
      </dgm:prSet>
      <dgm:spPr/>
      <dgm:t>
        <a:bodyPr/>
        <a:lstStyle/>
        <a:p>
          <a:endParaRPr lang="zh-CN" altLang="en-US"/>
        </a:p>
      </dgm:t>
    </dgm:pt>
    <dgm:pt modelId="{459122AE-E4F8-4BEA-9A17-0701E2B7095D}" type="pres">
      <dgm:prSet presAssocID="{9AC19409-53EB-4DBE-8F21-26E42A3231F5}" presName="accent_4" presStyleCnt="0"/>
      <dgm:spPr/>
    </dgm:pt>
    <dgm:pt modelId="{B5EDAA3B-BD99-4038-B66B-BF8337DF7575}" type="pres">
      <dgm:prSet presAssocID="{9AC19409-53EB-4DBE-8F21-26E42A3231F5}" presName="accentRepeatNode" presStyleLbl="solidFgAcc1" presStyleIdx="3" presStyleCnt="5"/>
      <dgm:spPr/>
    </dgm:pt>
    <dgm:pt modelId="{20C4E4BA-1FF2-4FCA-AC82-981ADA50A2D6}" type="pres">
      <dgm:prSet presAssocID="{E234CC88-A817-49A6-A400-BC95E85ECD0D}" presName="text_5" presStyleLbl="node1" presStyleIdx="4" presStyleCnt="5">
        <dgm:presLayoutVars>
          <dgm:bulletEnabled val="1"/>
        </dgm:presLayoutVars>
      </dgm:prSet>
      <dgm:spPr/>
      <dgm:t>
        <a:bodyPr/>
        <a:lstStyle/>
        <a:p>
          <a:endParaRPr lang="zh-CN" altLang="en-US"/>
        </a:p>
      </dgm:t>
    </dgm:pt>
    <dgm:pt modelId="{AFAA0A67-9C2E-4DCE-A441-F1B2A47E1FDD}" type="pres">
      <dgm:prSet presAssocID="{E234CC88-A817-49A6-A400-BC95E85ECD0D}" presName="accent_5" presStyleCnt="0"/>
      <dgm:spPr/>
    </dgm:pt>
    <dgm:pt modelId="{91A1D477-E6BF-4967-AE06-162FB64111F2}" type="pres">
      <dgm:prSet presAssocID="{E234CC88-A817-49A6-A400-BC95E85ECD0D}" presName="accentRepeatNode" presStyleLbl="solidFgAcc1" presStyleIdx="4" presStyleCnt="5"/>
      <dgm:spPr/>
    </dgm:pt>
  </dgm:ptLst>
  <dgm:cxnLst>
    <dgm:cxn modelId="{38463566-B45E-42AC-87D1-3A3C86A6125F}" srcId="{84C0BDA6-B06C-43C6-83AC-54D3485159F4}" destId="{3841FAF4-CB0A-4990-86E1-457DCBBE2F7E}" srcOrd="0" destOrd="0" parTransId="{61F8531F-0139-447F-9C9D-7518BD18E842}" sibTransId="{7B779994-E023-4056-844E-9F1F5C418A4E}"/>
    <dgm:cxn modelId="{69C9F8BC-C992-44D8-973E-ADB4B792FF62}" srcId="{84C0BDA6-B06C-43C6-83AC-54D3485159F4}" destId="{E234CC88-A817-49A6-A400-BC95E85ECD0D}" srcOrd="4" destOrd="0" parTransId="{38A86E7B-7263-43E9-B177-A8BB977D1430}" sibTransId="{0083CF9E-226B-4D32-9847-B144D004981F}"/>
    <dgm:cxn modelId="{FDC36272-8B07-49F1-BC2F-EFA024136EAF}" type="presOf" srcId="{84C0BDA6-B06C-43C6-83AC-54D3485159F4}" destId="{2E342FE0-E282-49C4-B097-4C910F94735B}" srcOrd="0" destOrd="0" presId="urn:microsoft.com/office/officeart/2008/layout/VerticalCurvedList"/>
    <dgm:cxn modelId="{F5B5346F-C992-4596-BA78-7C9D8E99D7EE}" srcId="{84C0BDA6-B06C-43C6-83AC-54D3485159F4}" destId="{9AC19409-53EB-4DBE-8F21-26E42A3231F5}" srcOrd="3" destOrd="0" parTransId="{404EF895-B578-4DA5-9093-DB5A351E22E4}" sibTransId="{8639B631-C15C-42E7-B4B1-8BAA722D84FE}"/>
    <dgm:cxn modelId="{CE3A9895-137A-4875-A689-291CC507AF87}" type="presOf" srcId="{641A636D-7C95-4F3C-8CBB-B06CBCC1EEFA}" destId="{DB24BDFE-6B9B-4A90-A1F3-9EDC4739F367}" srcOrd="0" destOrd="0" presId="urn:microsoft.com/office/officeart/2008/layout/VerticalCurvedList"/>
    <dgm:cxn modelId="{98E7C844-2297-40AA-B3D9-49DF43F49147}" srcId="{84C0BDA6-B06C-43C6-83AC-54D3485159F4}" destId="{641A636D-7C95-4F3C-8CBB-B06CBCC1EEFA}" srcOrd="1" destOrd="0" parTransId="{DFFA5410-6AFE-47A7-8BDE-66B2CEAB593E}" sibTransId="{8F953BA7-0D9C-456A-A603-D5FD49405ED4}"/>
    <dgm:cxn modelId="{FF5A4271-78B2-4EE1-A31A-7937068D8604}" type="presOf" srcId="{E234CC88-A817-49A6-A400-BC95E85ECD0D}" destId="{20C4E4BA-1FF2-4FCA-AC82-981ADA50A2D6}" srcOrd="0" destOrd="0" presId="urn:microsoft.com/office/officeart/2008/layout/VerticalCurvedList"/>
    <dgm:cxn modelId="{B76FC8F0-0482-4076-ADCE-14C740E991CC}" type="presOf" srcId="{F86CAAEC-3E21-4FE4-9D29-081798A09D88}" destId="{ED1C9C41-3753-4AFB-A91D-403F58EDB216}" srcOrd="0" destOrd="0" presId="urn:microsoft.com/office/officeart/2008/layout/VerticalCurvedList"/>
    <dgm:cxn modelId="{F72BFA5F-3EE2-4250-80FA-EB1FD32EC4CF}" type="presOf" srcId="{9AC19409-53EB-4DBE-8F21-26E42A3231F5}" destId="{6EA285AC-C2DA-41D3-90C2-0D3CE2DA14E7}" srcOrd="0" destOrd="0" presId="urn:microsoft.com/office/officeart/2008/layout/VerticalCurvedList"/>
    <dgm:cxn modelId="{B73A9897-B637-4401-A35E-11C43A5DE377}" srcId="{84C0BDA6-B06C-43C6-83AC-54D3485159F4}" destId="{F86CAAEC-3E21-4FE4-9D29-081798A09D88}" srcOrd="2" destOrd="0" parTransId="{E1FE8FE0-7047-4CA9-BE8B-1F368B0BA8B4}" sibTransId="{021C2F23-4542-40F3-AB93-8522D471A5D9}"/>
    <dgm:cxn modelId="{DC3B9BEE-82F1-45C6-98F5-3F79A6B25383}" type="presOf" srcId="{7B779994-E023-4056-844E-9F1F5C418A4E}" destId="{B56A95F1-5215-468A-9755-C2C0B14ECE88}" srcOrd="0" destOrd="0" presId="urn:microsoft.com/office/officeart/2008/layout/VerticalCurvedList"/>
    <dgm:cxn modelId="{5193F299-3B64-4FE6-A449-4E9C0093282F}" type="presOf" srcId="{3841FAF4-CB0A-4990-86E1-457DCBBE2F7E}" destId="{A13502A4-3859-4634-B53D-DDAB4AE78340}" srcOrd="0" destOrd="0" presId="urn:microsoft.com/office/officeart/2008/layout/VerticalCurvedList"/>
    <dgm:cxn modelId="{3E04FE3A-B53E-4924-AF3F-04329835107A}" type="presParOf" srcId="{2E342FE0-E282-49C4-B097-4C910F94735B}" destId="{F39BA614-7EBE-42DC-A0E5-780E6130F56E}" srcOrd="0" destOrd="0" presId="urn:microsoft.com/office/officeart/2008/layout/VerticalCurvedList"/>
    <dgm:cxn modelId="{A99BA6A3-DE45-4CC4-A140-B466C1027E1F}" type="presParOf" srcId="{F39BA614-7EBE-42DC-A0E5-780E6130F56E}" destId="{47A13923-B5FF-4BE1-B6D3-FBD46B0D2DF4}" srcOrd="0" destOrd="0" presId="urn:microsoft.com/office/officeart/2008/layout/VerticalCurvedList"/>
    <dgm:cxn modelId="{0E8A1A68-E1AE-4BF0-AF9E-A465BDC57FC7}" type="presParOf" srcId="{47A13923-B5FF-4BE1-B6D3-FBD46B0D2DF4}" destId="{220C95DD-C292-4605-966A-BBA74572002C}" srcOrd="0" destOrd="0" presId="urn:microsoft.com/office/officeart/2008/layout/VerticalCurvedList"/>
    <dgm:cxn modelId="{DEDAC2B4-EFA1-4C83-8A3F-F10EAE5FDC30}" type="presParOf" srcId="{47A13923-B5FF-4BE1-B6D3-FBD46B0D2DF4}" destId="{B56A95F1-5215-468A-9755-C2C0B14ECE88}" srcOrd="1" destOrd="0" presId="urn:microsoft.com/office/officeart/2008/layout/VerticalCurvedList"/>
    <dgm:cxn modelId="{199D718A-5019-4222-B015-2331078C5202}" type="presParOf" srcId="{47A13923-B5FF-4BE1-B6D3-FBD46B0D2DF4}" destId="{31B94D65-CF1E-43AB-8CA5-11AC8410348B}" srcOrd="2" destOrd="0" presId="urn:microsoft.com/office/officeart/2008/layout/VerticalCurvedList"/>
    <dgm:cxn modelId="{53180832-FD27-49FD-BD6E-31BE9C8D0A08}" type="presParOf" srcId="{47A13923-B5FF-4BE1-B6D3-FBD46B0D2DF4}" destId="{50D5D769-DA2D-4FFC-A34B-C76E7CE7D993}" srcOrd="3" destOrd="0" presId="urn:microsoft.com/office/officeart/2008/layout/VerticalCurvedList"/>
    <dgm:cxn modelId="{B7A72AEE-C634-469A-B0C1-5DCBDD09C613}" type="presParOf" srcId="{F39BA614-7EBE-42DC-A0E5-780E6130F56E}" destId="{A13502A4-3859-4634-B53D-DDAB4AE78340}" srcOrd="1" destOrd="0" presId="urn:microsoft.com/office/officeart/2008/layout/VerticalCurvedList"/>
    <dgm:cxn modelId="{6FEE5447-4573-4800-A490-0F24EA5B9B0E}" type="presParOf" srcId="{F39BA614-7EBE-42DC-A0E5-780E6130F56E}" destId="{7F62851D-763F-49E8-874F-30F80F8297AC}" srcOrd="2" destOrd="0" presId="urn:microsoft.com/office/officeart/2008/layout/VerticalCurvedList"/>
    <dgm:cxn modelId="{8FFB0227-7F5A-437C-A308-E4E8EA3E8300}" type="presParOf" srcId="{7F62851D-763F-49E8-874F-30F80F8297AC}" destId="{60EDE31D-13A0-4015-8B96-192BA526BA28}" srcOrd="0" destOrd="0" presId="urn:microsoft.com/office/officeart/2008/layout/VerticalCurvedList"/>
    <dgm:cxn modelId="{33C05D9D-C50A-49C8-BAC7-E7B7FF692B02}" type="presParOf" srcId="{F39BA614-7EBE-42DC-A0E5-780E6130F56E}" destId="{DB24BDFE-6B9B-4A90-A1F3-9EDC4739F367}" srcOrd="3" destOrd="0" presId="urn:microsoft.com/office/officeart/2008/layout/VerticalCurvedList"/>
    <dgm:cxn modelId="{9A83C03C-DD34-43C4-8615-7C2FF4F6028C}" type="presParOf" srcId="{F39BA614-7EBE-42DC-A0E5-780E6130F56E}" destId="{8A743036-8AA8-4E90-9B0F-E01ACFE8CD40}" srcOrd="4" destOrd="0" presId="urn:microsoft.com/office/officeart/2008/layout/VerticalCurvedList"/>
    <dgm:cxn modelId="{9EBABBB2-91DF-47A0-930E-631FB36E4D0E}" type="presParOf" srcId="{8A743036-8AA8-4E90-9B0F-E01ACFE8CD40}" destId="{342C18A3-E3A8-44B7-9890-B2969EF3DAD0}" srcOrd="0" destOrd="0" presId="urn:microsoft.com/office/officeart/2008/layout/VerticalCurvedList"/>
    <dgm:cxn modelId="{C91A50D5-223C-4EBF-A90E-AFFE059F605E}" type="presParOf" srcId="{F39BA614-7EBE-42DC-A0E5-780E6130F56E}" destId="{ED1C9C41-3753-4AFB-A91D-403F58EDB216}" srcOrd="5" destOrd="0" presId="urn:microsoft.com/office/officeart/2008/layout/VerticalCurvedList"/>
    <dgm:cxn modelId="{E2416682-2E7B-4A00-A503-7ED1B7BE6EDF}" type="presParOf" srcId="{F39BA614-7EBE-42DC-A0E5-780E6130F56E}" destId="{C1105AA8-6266-4C36-82FB-DDCA0ED0E91D}" srcOrd="6" destOrd="0" presId="urn:microsoft.com/office/officeart/2008/layout/VerticalCurvedList"/>
    <dgm:cxn modelId="{1AE4155E-8888-456D-AA9D-C3A204DF5A75}" type="presParOf" srcId="{C1105AA8-6266-4C36-82FB-DDCA0ED0E91D}" destId="{C1103219-DAE8-429F-8A24-87EE20E9EA35}" srcOrd="0" destOrd="0" presId="urn:microsoft.com/office/officeart/2008/layout/VerticalCurvedList"/>
    <dgm:cxn modelId="{2C126587-04BD-47F7-B9AB-4ABE7C283673}" type="presParOf" srcId="{F39BA614-7EBE-42DC-A0E5-780E6130F56E}" destId="{6EA285AC-C2DA-41D3-90C2-0D3CE2DA14E7}" srcOrd="7" destOrd="0" presId="urn:microsoft.com/office/officeart/2008/layout/VerticalCurvedList"/>
    <dgm:cxn modelId="{524313F3-8D55-476E-B51E-18CC8A2EEBDA}" type="presParOf" srcId="{F39BA614-7EBE-42DC-A0E5-780E6130F56E}" destId="{459122AE-E4F8-4BEA-9A17-0701E2B7095D}" srcOrd="8" destOrd="0" presId="urn:microsoft.com/office/officeart/2008/layout/VerticalCurvedList"/>
    <dgm:cxn modelId="{A79FF7E4-576B-49A5-9A35-99E116876B36}" type="presParOf" srcId="{459122AE-E4F8-4BEA-9A17-0701E2B7095D}" destId="{B5EDAA3B-BD99-4038-B66B-BF8337DF7575}" srcOrd="0" destOrd="0" presId="urn:microsoft.com/office/officeart/2008/layout/VerticalCurvedList"/>
    <dgm:cxn modelId="{42517D4F-286C-4699-A84B-F87D086AF237}" type="presParOf" srcId="{F39BA614-7EBE-42DC-A0E5-780E6130F56E}" destId="{20C4E4BA-1FF2-4FCA-AC82-981ADA50A2D6}" srcOrd="9" destOrd="0" presId="urn:microsoft.com/office/officeart/2008/layout/VerticalCurvedList"/>
    <dgm:cxn modelId="{A97522B3-830B-4D19-8688-62F614FAA0D8}" type="presParOf" srcId="{F39BA614-7EBE-42DC-A0E5-780E6130F56E}" destId="{AFAA0A67-9C2E-4DCE-A441-F1B2A47E1FDD}" srcOrd="10" destOrd="0" presId="urn:microsoft.com/office/officeart/2008/layout/VerticalCurvedList"/>
    <dgm:cxn modelId="{012AC498-B8D5-4E9A-AA79-B6B4BA83FB97}" type="presParOf" srcId="{AFAA0A67-9C2E-4DCE-A441-F1B2A47E1FDD}" destId="{91A1D477-E6BF-4967-AE06-162FB64111F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C3DFA69-EE92-4049-B62E-17BA59C88F98}" type="doc">
      <dgm:prSet loTypeId="urn:diagrams.loki3.com/VaryingWidthList+Icon" loCatId="list" qsTypeId="urn:microsoft.com/office/officeart/2005/8/quickstyle/simple1" qsCatId="simple" csTypeId="urn:microsoft.com/office/officeart/2005/8/colors/colorful5" csCatId="colorful" phldr="1"/>
      <dgm:spPr/>
    </dgm:pt>
    <dgm:pt modelId="{FBF83B6E-5355-4617-A8B5-416D1AEE6211}">
      <dgm:prSet phldrT="[文本]"/>
      <dgm:spPr/>
      <dgm:t>
        <a:bodyPr/>
        <a:lstStyle/>
        <a:p>
          <a:r>
            <a:rPr lang="en-US" altLang="zh-CN" dirty="0" smtClean="0"/>
            <a:t>1</a:t>
          </a:r>
          <a:endParaRPr lang="zh-CN" altLang="en-US" dirty="0"/>
        </a:p>
      </dgm:t>
    </dgm:pt>
    <dgm:pt modelId="{7B53782A-F344-4205-9022-3B78D5346349}" cxnId="{A780EF14-CAF2-4E8D-90B2-B8EB43FABE6C}" type="parTrans">
      <dgm:prSet/>
      <dgm:spPr/>
      <dgm:t>
        <a:bodyPr/>
        <a:lstStyle/>
        <a:p>
          <a:endParaRPr lang="zh-CN" altLang="en-US"/>
        </a:p>
      </dgm:t>
    </dgm:pt>
    <dgm:pt modelId="{4124AE13-6825-4DDB-B1AF-27809906DD92}" cxnId="{A780EF14-CAF2-4E8D-90B2-B8EB43FABE6C}" type="sibTrans">
      <dgm:prSet/>
      <dgm:spPr/>
      <dgm:t>
        <a:bodyPr/>
        <a:lstStyle/>
        <a:p>
          <a:endParaRPr lang="zh-CN" altLang="en-US"/>
        </a:p>
      </dgm:t>
    </dgm:pt>
    <dgm:pt modelId="{8EE9C2EC-BFB4-4981-8175-427BCD63EDE9}">
      <dgm:prSet phldrT="[文本]"/>
      <dgm:spPr/>
      <dgm:t>
        <a:bodyPr/>
        <a:lstStyle/>
        <a:p>
          <a:r>
            <a:rPr lang="en-US" altLang="zh-CN" dirty="0" smtClean="0"/>
            <a:t>2</a:t>
          </a:r>
          <a:endParaRPr lang="zh-CN" altLang="en-US" dirty="0"/>
        </a:p>
      </dgm:t>
    </dgm:pt>
    <dgm:pt modelId="{2CAB85D6-3388-41CD-86B6-E9B00FE536F1}" cxnId="{4897AB64-AFE8-4191-A24C-BD5B1914AF82}" type="parTrans">
      <dgm:prSet/>
      <dgm:spPr/>
      <dgm:t>
        <a:bodyPr/>
        <a:lstStyle/>
        <a:p>
          <a:endParaRPr lang="zh-CN" altLang="en-US"/>
        </a:p>
      </dgm:t>
    </dgm:pt>
    <dgm:pt modelId="{E8BEEC3A-0322-4DBA-90E3-0C95B8503E32}" cxnId="{4897AB64-AFE8-4191-A24C-BD5B1914AF82}" type="sibTrans">
      <dgm:prSet/>
      <dgm:spPr/>
      <dgm:t>
        <a:bodyPr/>
        <a:lstStyle/>
        <a:p>
          <a:endParaRPr lang="zh-CN" altLang="en-US"/>
        </a:p>
      </dgm:t>
    </dgm:pt>
    <dgm:pt modelId="{897C159E-9B26-49CE-B275-1D6057CA9A85}">
      <dgm:prSet phldrT="[文本]"/>
      <dgm:spPr/>
      <dgm:t>
        <a:bodyPr/>
        <a:lstStyle/>
        <a:p>
          <a:r>
            <a:rPr lang="en-US" altLang="zh-CN" dirty="0" smtClean="0"/>
            <a:t>3</a:t>
          </a:r>
          <a:endParaRPr lang="zh-CN" altLang="en-US" dirty="0"/>
        </a:p>
      </dgm:t>
    </dgm:pt>
    <dgm:pt modelId="{E3B3FB26-7817-43C7-8D7B-87A8C159678F}" cxnId="{F2860FFA-2BE4-4662-8E64-7CAA0F59A6B0}" type="parTrans">
      <dgm:prSet/>
      <dgm:spPr/>
      <dgm:t>
        <a:bodyPr/>
        <a:lstStyle/>
        <a:p>
          <a:endParaRPr lang="zh-CN" altLang="en-US"/>
        </a:p>
      </dgm:t>
    </dgm:pt>
    <dgm:pt modelId="{B69B3308-CA4F-4EB6-BD90-37E395BAF89B}" cxnId="{F2860FFA-2BE4-4662-8E64-7CAA0F59A6B0}" type="sibTrans">
      <dgm:prSet/>
      <dgm:spPr/>
      <dgm:t>
        <a:bodyPr/>
        <a:lstStyle/>
        <a:p>
          <a:endParaRPr lang="zh-CN" altLang="en-US"/>
        </a:p>
      </dgm:t>
    </dgm:pt>
    <dgm:pt modelId="{A849F76F-1FB6-4E1D-B29E-1D1A5632297E}">
      <dgm:prSet/>
      <dgm:spPr/>
      <dgm:t>
        <a:bodyPr/>
        <a:lstStyle/>
        <a:p>
          <a:r>
            <a:rPr lang="en-US" altLang="zh-CN" dirty="0" smtClean="0"/>
            <a:t>4</a:t>
          </a:r>
          <a:endParaRPr lang="zh-CN" altLang="en-US" dirty="0"/>
        </a:p>
      </dgm:t>
    </dgm:pt>
    <dgm:pt modelId="{30148CC2-1011-417F-BAC4-1C867A6059BF}" cxnId="{1D8710C8-0884-4170-93CF-7F17CF8E877D}" type="parTrans">
      <dgm:prSet/>
      <dgm:spPr/>
      <dgm:t>
        <a:bodyPr/>
        <a:lstStyle/>
        <a:p>
          <a:endParaRPr lang="zh-CN" altLang="en-US"/>
        </a:p>
      </dgm:t>
    </dgm:pt>
    <dgm:pt modelId="{F41C5237-21EE-423D-B8C1-2B115FCD22A9}" cxnId="{1D8710C8-0884-4170-93CF-7F17CF8E877D}" type="sibTrans">
      <dgm:prSet/>
      <dgm:spPr/>
      <dgm:t>
        <a:bodyPr/>
        <a:lstStyle/>
        <a:p>
          <a:endParaRPr lang="zh-CN" altLang="en-US"/>
        </a:p>
      </dgm:t>
    </dgm:pt>
    <dgm:pt modelId="{8C28EE2A-5B0E-475C-AE11-60F9EE331D1C}" type="pres">
      <dgm:prSet presAssocID="{BC3DFA69-EE92-4049-B62E-17BA59C88F98}" presName="Name0" presStyleCnt="0">
        <dgm:presLayoutVars>
          <dgm:resizeHandles/>
        </dgm:presLayoutVars>
      </dgm:prSet>
      <dgm:spPr/>
    </dgm:pt>
    <dgm:pt modelId="{D00E497E-7913-4592-A8AB-25B63B7A49DD}" type="pres">
      <dgm:prSet presAssocID="{FBF83B6E-5355-4617-A8B5-416D1AEE6211}" presName="text" presStyleLbl="node1" presStyleIdx="0" presStyleCnt="4">
        <dgm:presLayoutVars>
          <dgm:bulletEnabled val="1"/>
        </dgm:presLayoutVars>
      </dgm:prSet>
      <dgm:spPr/>
      <dgm:t>
        <a:bodyPr/>
        <a:lstStyle/>
        <a:p>
          <a:endParaRPr lang="zh-CN" altLang="en-US"/>
        </a:p>
      </dgm:t>
    </dgm:pt>
    <dgm:pt modelId="{13AF58DB-3EAA-4B98-A6A8-9730427E67B2}" type="pres">
      <dgm:prSet presAssocID="{4124AE13-6825-4DDB-B1AF-27809906DD92}" presName="space" presStyleCnt="0"/>
      <dgm:spPr/>
    </dgm:pt>
    <dgm:pt modelId="{0338CB37-4796-4F30-98E3-0032AD1FBCA0}" type="pres">
      <dgm:prSet presAssocID="{8EE9C2EC-BFB4-4981-8175-427BCD63EDE9}" presName="text" presStyleLbl="node1" presStyleIdx="1" presStyleCnt="4">
        <dgm:presLayoutVars>
          <dgm:bulletEnabled val="1"/>
        </dgm:presLayoutVars>
      </dgm:prSet>
      <dgm:spPr/>
      <dgm:t>
        <a:bodyPr/>
        <a:lstStyle/>
        <a:p>
          <a:endParaRPr lang="zh-CN" altLang="en-US"/>
        </a:p>
      </dgm:t>
    </dgm:pt>
    <dgm:pt modelId="{3986673E-7A19-410C-B418-77A8FDADE363}" type="pres">
      <dgm:prSet presAssocID="{E8BEEC3A-0322-4DBA-90E3-0C95B8503E32}" presName="space" presStyleCnt="0"/>
      <dgm:spPr/>
    </dgm:pt>
    <dgm:pt modelId="{DDFF3330-BF8F-4B0B-B333-3D3D0B62044C}" type="pres">
      <dgm:prSet presAssocID="{897C159E-9B26-49CE-B275-1D6057CA9A85}" presName="text" presStyleLbl="node1" presStyleIdx="2" presStyleCnt="4">
        <dgm:presLayoutVars>
          <dgm:bulletEnabled val="1"/>
        </dgm:presLayoutVars>
      </dgm:prSet>
      <dgm:spPr/>
      <dgm:t>
        <a:bodyPr/>
        <a:lstStyle/>
        <a:p>
          <a:endParaRPr lang="zh-CN" altLang="en-US"/>
        </a:p>
      </dgm:t>
    </dgm:pt>
    <dgm:pt modelId="{C6D93918-C433-4ED7-8F95-18AB385E5519}" type="pres">
      <dgm:prSet presAssocID="{B69B3308-CA4F-4EB6-BD90-37E395BAF89B}" presName="space" presStyleCnt="0"/>
      <dgm:spPr/>
    </dgm:pt>
    <dgm:pt modelId="{EB095E79-C93C-47DF-B19F-2DE029C9283D}" type="pres">
      <dgm:prSet presAssocID="{A849F76F-1FB6-4E1D-B29E-1D1A5632297E}" presName="text" presStyleLbl="node1" presStyleIdx="3" presStyleCnt="4">
        <dgm:presLayoutVars>
          <dgm:bulletEnabled val="1"/>
        </dgm:presLayoutVars>
      </dgm:prSet>
      <dgm:spPr/>
      <dgm:t>
        <a:bodyPr/>
        <a:lstStyle/>
        <a:p>
          <a:endParaRPr lang="zh-CN" altLang="en-US"/>
        </a:p>
      </dgm:t>
    </dgm:pt>
  </dgm:ptLst>
  <dgm:cxnLst>
    <dgm:cxn modelId="{A780EF14-CAF2-4E8D-90B2-B8EB43FABE6C}" srcId="{BC3DFA69-EE92-4049-B62E-17BA59C88F98}" destId="{FBF83B6E-5355-4617-A8B5-416D1AEE6211}" srcOrd="0" destOrd="0" parTransId="{7B53782A-F344-4205-9022-3B78D5346349}" sibTransId="{4124AE13-6825-4DDB-B1AF-27809906DD92}"/>
    <dgm:cxn modelId="{C18CD5B5-E28F-440D-A6B5-CB3838EE6214}" type="presOf" srcId="{FBF83B6E-5355-4617-A8B5-416D1AEE6211}" destId="{D00E497E-7913-4592-A8AB-25B63B7A49DD}" srcOrd="0" destOrd="0" presId="urn:diagrams.loki3.com/VaryingWidthList+Icon"/>
    <dgm:cxn modelId="{F2860FFA-2BE4-4662-8E64-7CAA0F59A6B0}" srcId="{BC3DFA69-EE92-4049-B62E-17BA59C88F98}" destId="{897C159E-9B26-49CE-B275-1D6057CA9A85}" srcOrd="2" destOrd="0" parTransId="{E3B3FB26-7817-43C7-8D7B-87A8C159678F}" sibTransId="{B69B3308-CA4F-4EB6-BD90-37E395BAF89B}"/>
    <dgm:cxn modelId="{45B6C4C5-BB8F-4A86-8886-981196D68FBC}" type="presOf" srcId="{8EE9C2EC-BFB4-4981-8175-427BCD63EDE9}" destId="{0338CB37-4796-4F30-98E3-0032AD1FBCA0}" srcOrd="0" destOrd="0" presId="urn:diagrams.loki3.com/VaryingWidthList+Icon"/>
    <dgm:cxn modelId="{1D8710C8-0884-4170-93CF-7F17CF8E877D}" srcId="{BC3DFA69-EE92-4049-B62E-17BA59C88F98}" destId="{A849F76F-1FB6-4E1D-B29E-1D1A5632297E}" srcOrd="3" destOrd="0" parTransId="{30148CC2-1011-417F-BAC4-1C867A6059BF}" sibTransId="{F41C5237-21EE-423D-B8C1-2B115FCD22A9}"/>
    <dgm:cxn modelId="{E48607AD-395E-4C37-9D0C-E9E2F46BFBFA}" type="presOf" srcId="{A849F76F-1FB6-4E1D-B29E-1D1A5632297E}" destId="{EB095E79-C93C-47DF-B19F-2DE029C9283D}" srcOrd="0" destOrd="0" presId="urn:diagrams.loki3.com/VaryingWidthList+Icon"/>
    <dgm:cxn modelId="{293CFF13-96F0-4BD8-AECD-BF052D8526B2}" type="presOf" srcId="{897C159E-9B26-49CE-B275-1D6057CA9A85}" destId="{DDFF3330-BF8F-4B0B-B333-3D3D0B62044C}" srcOrd="0" destOrd="0" presId="urn:diagrams.loki3.com/VaryingWidthList+Icon"/>
    <dgm:cxn modelId="{4897AB64-AFE8-4191-A24C-BD5B1914AF82}" srcId="{BC3DFA69-EE92-4049-B62E-17BA59C88F98}" destId="{8EE9C2EC-BFB4-4981-8175-427BCD63EDE9}" srcOrd="1" destOrd="0" parTransId="{2CAB85D6-3388-41CD-86B6-E9B00FE536F1}" sibTransId="{E8BEEC3A-0322-4DBA-90E3-0C95B8503E32}"/>
    <dgm:cxn modelId="{6CBC9D28-002C-422C-88D3-47218F763ECC}" type="presOf" srcId="{BC3DFA69-EE92-4049-B62E-17BA59C88F98}" destId="{8C28EE2A-5B0E-475C-AE11-60F9EE331D1C}" srcOrd="0" destOrd="0" presId="urn:diagrams.loki3.com/VaryingWidthList+Icon"/>
    <dgm:cxn modelId="{C232D9ED-68D9-4557-968F-E2A427BACF14}" type="presParOf" srcId="{8C28EE2A-5B0E-475C-AE11-60F9EE331D1C}" destId="{D00E497E-7913-4592-A8AB-25B63B7A49DD}" srcOrd="0" destOrd="0" presId="urn:diagrams.loki3.com/VaryingWidthList+Icon"/>
    <dgm:cxn modelId="{16BD603F-B091-4A74-AA59-905CFCDADCF3}" type="presParOf" srcId="{8C28EE2A-5B0E-475C-AE11-60F9EE331D1C}" destId="{13AF58DB-3EAA-4B98-A6A8-9730427E67B2}" srcOrd="1" destOrd="0" presId="urn:diagrams.loki3.com/VaryingWidthList+Icon"/>
    <dgm:cxn modelId="{D82777AB-DB98-4344-8BB2-8F46703B4FD2}" type="presParOf" srcId="{8C28EE2A-5B0E-475C-AE11-60F9EE331D1C}" destId="{0338CB37-4796-4F30-98E3-0032AD1FBCA0}" srcOrd="2" destOrd="0" presId="urn:diagrams.loki3.com/VaryingWidthList+Icon"/>
    <dgm:cxn modelId="{746996F1-229F-44FA-9411-45F07DC62BDA}" type="presParOf" srcId="{8C28EE2A-5B0E-475C-AE11-60F9EE331D1C}" destId="{3986673E-7A19-410C-B418-77A8FDADE363}" srcOrd="3" destOrd="0" presId="urn:diagrams.loki3.com/VaryingWidthList+Icon"/>
    <dgm:cxn modelId="{943099E7-6993-407E-81A3-FA4DDF9FF3B9}" type="presParOf" srcId="{8C28EE2A-5B0E-475C-AE11-60F9EE331D1C}" destId="{DDFF3330-BF8F-4B0B-B333-3D3D0B62044C}" srcOrd="4" destOrd="0" presId="urn:diagrams.loki3.com/VaryingWidthList+Icon"/>
    <dgm:cxn modelId="{4B14B371-0946-47C4-B529-0C146837353C}" type="presParOf" srcId="{8C28EE2A-5B0E-475C-AE11-60F9EE331D1C}" destId="{C6D93918-C433-4ED7-8F95-18AB385E5519}" srcOrd="5" destOrd="0" presId="urn:diagrams.loki3.com/VaryingWidthList+Icon"/>
    <dgm:cxn modelId="{033A1473-BF3D-47E4-972A-4AECBF48DA78}" type="presParOf" srcId="{8C28EE2A-5B0E-475C-AE11-60F9EE331D1C}" destId="{EB095E79-C93C-47DF-B19F-2DE029C9283D}"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C629EA7-D70D-4624-BAEF-4FB79722F50A}" type="doc">
      <dgm:prSet loTypeId="urn:microsoft.com/office/officeart/2005/8/layout/arrow6" loCatId="relationship" qsTypeId="urn:microsoft.com/office/officeart/2005/8/quickstyle/simple1" qsCatId="simple" csTypeId="urn:microsoft.com/office/officeart/2005/8/colors/accent1_2" csCatId="accent1" phldr="1"/>
      <dgm:spPr/>
      <dgm:t>
        <a:bodyPr/>
        <a:lstStyle/>
        <a:p>
          <a:endParaRPr lang="zh-CN" altLang="en-US"/>
        </a:p>
      </dgm:t>
    </dgm:pt>
    <dgm:pt modelId="{A0BC59F1-E38E-4AC9-AD60-91142A03AD2C}">
      <dgm:prSet phldrT="[文本]"/>
      <dgm:spPr/>
      <dgm:t>
        <a:bodyPr/>
        <a:lstStyle/>
        <a:p>
          <a:r>
            <a:rPr lang="zh-CN" altLang="en-US" dirty="0" smtClean="0"/>
            <a:t>标准化</a:t>
          </a:r>
          <a:endParaRPr lang="zh-CN" altLang="en-US" dirty="0"/>
        </a:p>
      </dgm:t>
    </dgm:pt>
    <dgm:pt modelId="{E05CEECD-121D-4DF3-BC11-221753494C99}" cxnId="{E4D788AD-C9A1-4176-8105-F3549D73EDBD}" type="parTrans">
      <dgm:prSet/>
      <dgm:spPr/>
      <dgm:t>
        <a:bodyPr/>
        <a:lstStyle/>
        <a:p>
          <a:endParaRPr lang="zh-CN" altLang="en-US"/>
        </a:p>
      </dgm:t>
    </dgm:pt>
    <dgm:pt modelId="{7F9323F8-6C44-4122-8624-D697C974CD7B}" cxnId="{E4D788AD-C9A1-4176-8105-F3549D73EDBD}" type="sibTrans">
      <dgm:prSet/>
      <dgm:spPr/>
      <dgm:t>
        <a:bodyPr/>
        <a:lstStyle/>
        <a:p>
          <a:endParaRPr lang="zh-CN" altLang="en-US"/>
        </a:p>
      </dgm:t>
    </dgm:pt>
    <dgm:pt modelId="{38C660DA-11FD-442B-A37F-F6BC967B29E1}">
      <dgm:prSet phldrT="[文本]"/>
      <dgm:spPr/>
      <dgm:t>
        <a:bodyPr/>
        <a:lstStyle/>
        <a:p>
          <a:r>
            <a:rPr lang="zh-CN" altLang="en-US" dirty="0" smtClean="0"/>
            <a:t>制度</a:t>
          </a:r>
          <a:endParaRPr lang="zh-CN" altLang="en-US" dirty="0"/>
        </a:p>
      </dgm:t>
    </dgm:pt>
    <dgm:pt modelId="{1C401014-4B37-46B4-8589-F1111E00EDFC}" cxnId="{6AEFD6A4-480F-4010-9A02-D7F367780675}" type="parTrans">
      <dgm:prSet/>
      <dgm:spPr/>
      <dgm:t>
        <a:bodyPr/>
        <a:lstStyle/>
        <a:p>
          <a:endParaRPr lang="zh-CN" altLang="en-US"/>
        </a:p>
      </dgm:t>
    </dgm:pt>
    <dgm:pt modelId="{0346CEB6-C180-4F99-94E0-E87FB1411C6A}" cxnId="{6AEFD6A4-480F-4010-9A02-D7F367780675}" type="sibTrans">
      <dgm:prSet/>
      <dgm:spPr/>
      <dgm:t>
        <a:bodyPr/>
        <a:lstStyle/>
        <a:p>
          <a:endParaRPr lang="zh-CN" altLang="en-US"/>
        </a:p>
      </dgm:t>
    </dgm:pt>
    <dgm:pt modelId="{32AFB708-230F-4341-9F51-4DF6542E47C0}" type="pres">
      <dgm:prSet presAssocID="{AC629EA7-D70D-4624-BAEF-4FB79722F50A}" presName="compositeShape" presStyleCnt="0">
        <dgm:presLayoutVars>
          <dgm:chMax val="2"/>
          <dgm:dir/>
          <dgm:resizeHandles val="exact"/>
        </dgm:presLayoutVars>
      </dgm:prSet>
      <dgm:spPr/>
      <dgm:t>
        <a:bodyPr/>
        <a:lstStyle/>
        <a:p>
          <a:endParaRPr lang="zh-CN" altLang="en-US"/>
        </a:p>
      </dgm:t>
    </dgm:pt>
    <dgm:pt modelId="{72EBADAA-158D-45CB-98F5-3B28619B14C2}" type="pres">
      <dgm:prSet presAssocID="{AC629EA7-D70D-4624-BAEF-4FB79722F50A}" presName="ribbon" presStyleLbl="node1" presStyleIdx="0" presStyleCnt="1" custLinFactNeighborX="3321" custLinFactNeighborY="-20104"/>
      <dgm:spPr/>
    </dgm:pt>
    <dgm:pt modelId="{CA9E5B4F-D233-4EA0-BE1F-C7D46845D640}" type="pres">
      <dgm:prSet presAssocID="{AC629EA7-D70D-4624-BAEF-4FB79722F50A}" presName="leftArrowText" presStyleLbl="node1" presStyleIdx="0" presStyleCnt="1">
        <dgm:presLayoutVars>
          <dgm:chMax val="0"/>
          <dgm:bulletEnabled val="1"/>
        </dgm:presLayoutVars>
      </dgm:prSet>
      <dgm:spPr/>
      <dgm:t>
        <a:bodyPr/>
        <a:lstStyle/>
        <a:p>
          <a:endParaRPr lang="zh-CN" altLang="en-US"/>
        </a:p>
      </dgm:t>
    </dgm:pt>
    <dgm:pt modelId="{1A8B59BF-E181-4393-891B-5348B67B701B}" type="pres">
      <dgm:prSet presAssocID="{AC629EA7-D70D-4624-BAEF-4FB79722F50A}" presName="rightArrowText" presStyleLbl="node1" presStyleIdx="0" presStyleCnt="1">
        <dgm:presLayoutVars>
          <dgm:chMax val="0"/>
          <dgm:bulletEnabled val="1"/>
        </dgm:presLayoutVars>
      </dgm:prSet>
      <dgm:spPr/>
      <dgm:t>
        <a:bodyPr/>
        <a:lstStyle/>
        <a:p>
          <a:endParaRPr lang="zh-CN" altLang="en-US"/>
        </a:p>
      </dgm:t>
    </dgm:pt>
  </dgm:ptLst>
  <dgm:cxnLst>
    <dgm:cxn modelId="{6AEFD6A4-480F-4010-9A02-D7F367780675}" srcId="{AC629EA7-D70D-4624-BAEF-4FB79722F50A}" destId="{38C660DA-11FD-442B-A37F-F6BC967B29E1}" srcOrd="1" destOrd="0" parTransId="{1C401014-4B37-46B4-8589-F1111E00EDFC}" sibTransId="{0346CEB6-C180-4F99-94E0-E87FB1411C6A}"/>
    <dgm:cxn modelId="{9ABD9FC6-11AE-4EDA-B3BC-F9A99F05A950}" type="presOf" srcId="{A0BC59F1-E38E-4AC9-AD60-91142A03AD2C}" destId="{CA9E5B4F-D233-4EA0-BE1F-C7D46845D640}" srcOrd="0" destOrd="0" presId="urn:microsoft.com/office/officeart/2005/8/layout/arrow6"/>
    <dgm:cxn modelId="{E4D788AD-C9A1-4176-8105-F3549D73EDBD}" srcId="{AC629EA7-D70D-4624-BAEF-4FB79722F50A}" destId="{A0BC59F1-E38E-4AC9-AD60-91142A03AD2C}" srcOrd="0" destOrd="0" parTransId="{E05CEECD-121D-4DF3-BC11-221753494C99}" sibTransId="{7F9323F8-6C44-4122-8624-D697C974CD7B}"/>
    <dgm:cxn modelId="{35D3FD93-D771-47BA-90A1-7C567E323268}" type="presOf" srcId="{38C660DA-11FD-442B-A37F-F6BC967B29E1}" destId="{1A8B59BF-E181-4393-891B-5348B67B701B}" srcOrd="0" destOrd="0" presId="urn:microsoft.com/office/officeart/2005/8/layout/arrow6"/>
    <dgm:cxn modelId="{9288518F-EB6C-4645-8102-96BE3410395F}" type="presOf" srcId="{AC629EA7-D70D-4624-BAEF-4FB79722F50A}" destId="{32AFB708-230F-4341-9F51-4DF6542E47C0}" srcOrd="0" destOrd="0" presId="urn:microsoft.com/office/officeart/2005/8/layout/arrow6"/>
    <dgm:cxn modelId="{B7FD4C51-6C27-4CDE-B52D-5B9B81C0F7EE}" type="presParOf" srcId="{32AFB708-230F-4341-9F51-4DF6542E47C0}" destId="{72EBADAA-158D-45CB-98F5-3B28619B14C2}" srcOrd="0" destOrd="0" presId="urn:microsoft.com/office/officeart/2005/8/layout/arrow6"/>
    <dgm:cxn modelId="{3F4C0AAF-3301-4F6B-85DC-AB211373C8BE}" type="presParOf" srcId="{32AFB708-230F-4341-9F51-4DF6542E47C0}" destId="{CA9E5B4F-D233-4EA0-BE1F-C7D46845D640}" srcOrd="1" destOrd="0" presId="urn:microsoft.com/office/officeart/2005/8/layout/arrow6"/>
    <dgm:cxn modelId="{7224DC31-928F-4579-844C-B5B97271A324}" type="presParOf" srcId="{32AFB708-230F-4341-9F51-4DF6542E47C0}" destId="{1A8B59BF-E181-4393-891B-5348B67B701B}"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A0AFBA5-8E6E-4100-AF6B-F39DC773819C}" type="doc">
      <dgm:prSet loTypeId="urn:microsoft.com/office/officeart/2005/8/layout/venn1" loCatId="relationship" qsTypeId="urn:microsoft.com/office/officeart/2005/8/quickstyle/simple1" qsCatId="simple" csTypeId="urn:microsoft.com/office/officeart/2005/8/colors/accent1_2" csCatId="accent1" phldr="0"/>
      <dgm:spPr/>
    </dgm:pt>
    <dgm:pt modelId="{C4F0A218-AE4B-41DF-946E-9C58B23283FD}" type="pres">
      <dgm:prSet presAssocID="{5A0AFBA5-8E6E-4100-AF6B-F39DC773819C}" presName="compositeShape" presStyleCnt="0">
        <dgm:presLayoutVars>
          <dgm:chMax val="7"/>
          <dgm:dir/>
          <dgm:resizeHandles val="exact"/>
        </dgm:presLayoutVars>
      </dgm:prSet>
      <dgm:spPr/>
    </dgm:pt>
  </dgm:ptLst>
  <dgm:cxnLst>
    <dgm:cxn modelId="{B8C3241F-40D7-4E8C-96C4-F0C3DD2D31B6}" type="presOf" srcId="{5A0AFBA5-8E6E-4100-AF6B-F39DC773819C}" destId="{C4F0A218-AE4B-41DF-946E-9C58B23283FD}"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ABE069-A6F9-4327-9774-BFAA9DA3FFAC}" type="doc">
      <dgm:prSet loTypeId="urn:microsoft.com/office/officeart/2008/layout/HorizontalMultiLevelHierarchy" loCatId="hierarchy" qsTypeId="urn:microsoft.com/office/officeart/2005/8/quickstyle/simple1" qsCatId="simple" csTypeId="urn:microsoft.com/office/officeart/2005/8/colors/accent2_2" csCatId="colorful" phldr="1"/>
      <dgm:spPr/>
      <dgm:t>
        <a:bodyPr/>
        <a:lstStyle/>
        <a:p>
          <a:endParaRPr lang="zh-CN" altLang="en-US"/>
        </a:p>
      </dgm:t>
    </dgm:pt>
    <dgm:pt modelId="{C4A5569B-4D49-434D-82A1-8607720050E5}">
      <dgm:prSet phldrT="[文本]" custT="1"/>
      <dgm:spPr/>
      <dgm:t>
        <a:bodyPr/>
        <a:lstStyle/>
        <a:p>
          <a:pPr algn="l"/>
          <a:r>
            <a:rPr lang="zh-CN" altLang="en-US" sz="2300" baseline="0" dirty="0" smtClean="0"/>
            <a:t>一是安全生产责任保险具有其他保险所不具备的特殊功能和优势</a:t>
          </a:r>
          <a:endParaRPr lang="zh-CN" altLang="en-US" sz="2300" baseline="0" dirty="0"/>
        </a:p>
      </dgm:t>
    </dgm:pt>
    <dgm:pt modelId="{316B83FE-4B48-4B0D-BC3A-E011ABD4BE5F}" cxnId="{815CED07-C383-463A-95BD-B49F9F74D137}" type="parTrans">
      <dgm:prSet/>
      <dgm:spPr/>
      <dgm:t>
        <a:bodyPr/>
        <a:lstStyle/>
        <a:p>
          <a:endParaRPr lang="zh-CN" altLang="en-US"/>
        </a:p>
      </dgm:t>
    </dgm:pt>
    <dgm:pt modelId="{0B7834C8-B2A8-48F5-904F-5479D6A3DAC4}" cxnId="{815CED07-C383-463A-95BD-B49F9F74D137}" type="sibTrans">
      <dgm:prSet/>
      <dgm:spPr/>
      <dgm:t>
        <a:bodyPr/>
        <a:lstStyle/>
        <a:p>
          <a:endParaRPr lang="zh-CN" altLang="en-US"/>
        </a:p>
      </dgm:t>
    </dgm:pt>
    <dgm:pt modelId="{E7B4ED4A-B993-49BD-BB93-859534D1C174}">
      <dgm:prSet phldrT="[文本]" custT="1"/>
      <dgm:spPr/>
      <dgm:t>
        <a:bodyPr/>
        <a:lstStyle/>
        <a:p>
          <a:pPr algn="l"/>
          <a:r>
            <a:rPr lang="zh-CN" altLang="en-US" sz="2300" baseline="0" dirty="0" smtClean="0"/>
            <a:t>二是增加事故救援费用和第三人赔付的资金来源，有助于减轻政府负担，维护社会稳定</a:t>
          </a:r>
          <a:endParaRPr lang="zh-CN" altLang="en-US" sz="2300" baseline="0" dirty="0"/>
        </a:p>
      </dgm:t>
    </dgm:pt>
    <dgm:pt modelId="{234693EF-7BAA-422D-B653-41A85F211FE7}" cxnId="{109737A0-E491-4098-B8DC-48142350A936}" type="parTrans">
      <dgm:prSet/>
      <dgm:spPr/>
      <dgm:t>
        <a:bodyPr/>
        <a:lstStyle/>
        <a:p>
          <a:endParaRPr lang="zh-CN" altLang="en-US"/>
        </a:p>
      </dgm:t>
    </dgm:pt>
    <dgm:pt modelId="{506C08E0-06B0-43F2-9002-FA84C71F1E38}" cxnId="{109737A0-E491-4098-B8DC-48142350A936}" type="sibTrans">
      <dgm:prSet/>
      <dgm:spPr/>
      <dgm:t>
        <a:bodyPr/>
        <a:lstStyle/>
        <a:p>
          <a:endParaRPr lang="zh-CN" altLang="en-US"/>
        </a:p>
      </dgm:t>
    </dgm:pt>
    <dgm:pt modelId="{FC62CEAB-DE76-4BE6-B00A-D354AC516A52}">
      <dgm:prSet phldrT="[文本]" custT="1"/>
      <dgm:spPr/>
      <dgm:t>
        <a:bodyPr/>
        <a:lstStyle/>
        <a:p>
          <a:pPr algn="l"/>
          <a:r>
            <a:rPr lang="zh-CN" altLang="en-US" sz="2300" baseline="0" dirty="0" smtClean="0"/>
            <a:t>三是</a:t>
          </a:r>
          <a:r>
            <a:rPr lang="zh-CN" altLang="en-US" sz="2300" baseline="0" dirty="0" smtClean="0">
              <a:latin typeface="宋体" panose="02010600030101010101" pitchFamily="2" charset="-122"/>
            </a:rPr>
            <a:t>有利于现行安全生产经济政策的完善和发展</a:t>
          </a:r>
          <a:r>
            <a:rPr lang="zh-CN" altLang="en-US" sz="2300" baseline="0" dirty="0" smtClean="0"/>
            <a:t>建立注册安全工程师按专业分类管理制度，授权国务院有关部门制定具体实施办法</a:t>
          </a:r>
          <a:endParaRPr lang="zh-CN" altLang="en-US" sz="2300" baseline="0" dirty="0"/>
        </a:p>
      </dgm:t>
    </dgm:pt>
    <dgm:pt modelId="{8DFCE952-A2F4-4775-AF7F-6913BE04E140}" cxnId="{72CE6784-5AD8-4E9D-BF78-F4F1A06B651F}" type="parTrans">
      <dgm:prSet/>
      <dgm:spPr/>
      <dgm:t>
        <a:bodyPr/>
        <a:lstStyle/>
        <a:p>
          <a:endParaRPr lang="zh-CN" altLang="en-US"/>
        </a:p>
      </dgm:t>
    </dgm:pt>
    <dgm:pt modelId="{D64E5CEE-783C-44E7-AEBC-290B4341BC1E}" cxnId="{72CE6784-5AD8-4E9D-BF78-F4F1A06B651F}" type="sibTrans">
      <dgm:prSet/>
      <dgm:spPr/>
      <dgm:t>
        <a:bodyPr/>
        <a:lstStyle/>
        <a:p>
          <a:endParaRPr lang="zh-CN" altLang="en-US"/>
        </a:p>
      </dgm:t>
    </dgm:pt>
    <dgm:pt modelId="{5AE2CEA7-07A8-4232-8DB9-5A9BD7583851}">
      <dgm:prSet phldrT="[文本]" custT="1"/>
      <dgm:spPr/>
      <dgm:t>
        <a:bodyPr/>
        <a:lstStyle/>
        <a:p>
          <a:r>
            <a:rPr lang="zh-CN" altLang="en-US" sz="2800" smtClean="0"/>
            <a:t>安全生产责任保险</a:t>
          </a:r>
          <a:endParaRPr lang="zh-CN" altLang="en-US" sz="2800" dirty="0"/>
        </a:p>
      </dgm:t>
    </dgm:pt>
    <dgm:pt modelId="{CF76556C-A953-4965-A91C-6C00F8FB934B}" cxnId="{219136DE-40DB-41D2-83C8-02BC1D81CDE9}" type="sibTrans">
      <dgm:prSet/>
      <dgm:spPr/>
      <dgm:t>
        <a:bodyPr/>
        <a:lstStyle/>
        <a:p>
          <a:endParaRPr lang="zh-CN" altLang="en-US"/>
        </a:p>
      </dgm:t>
    </dgm:pt>
    <dgm:pt modelId="{30676988-EF6F-4449-8CEB-674DE8575EA7}" cxnId="{219136DE-40DB-41D2-83C8-02BC1D81CDE9}" type="parTrans">
      <dgm:prSet/>
      <dgm:spPr/>
      <dgm:t>
        <a:bodyPr/>
        <a:lstStyle/>
        <a:p>
          <a:endParaRPr lang="zh-CN" altLang="en-US"/>
        </a:p>
      </dgm:t>
    </dgm:pt>
    <dgm:pt modelId="{AA74D550-DE81-4D9F-9C86-9DB4C494796C}">
      <dgm:prSet custT="1"/>
      <dgm:spPr/>
      <dgm:t>
        <a:bodyPr/>
        <a:lstStyle/>
        <a:p>
          <a:pPr algn="l"/>
          <a:r>
            <a:rPr lang="zh-CN" altLang="en-US" sz="2300" baseline="0" dirty="0" smtClean="0"/>
            <a:t>四是</a:t>
          </a:r>
          <a:r>
            <a:rPr lang="zh-CN" altLang="en-US" sz="2300" baseline="0" dirty="0" smtClean="0">
              <a:latin typeface="宋体" panose="02010600030101010101" pitchFamily="2" charset="-122"/>
            </a:rPr>
            <a:t>通过保险费率浮动、引进保险公司参与企业安全管理，可以有效促进企业加强安全生产工作</a:t>
          </a:r>
          <a:endParaRPr lang="zh-CN" altLang="en-US" sz="2300" baseline="0" dirty="0"/>
        </a:p>
      </dgm:t>
    </dgm:pt>
    <dgm:pt modelId="{9A916110-7B47-4D96-B1F6-6A0FE3718567}" cxnId="{0AACEAF4-012D-4B2D-AA74-4B1E594A703E}" type="parTrans">
      <dgm:prSet/>
      <dgm:spPr/>
      <dgm:t>
        <a:bodyPr/>
        <a:lstStyle/>
        <a:p>
          <a:endParaRPr lang="zh-CN" altLang="en-US"/>
        </a:p>
      </dgm:t>
    </dgm:pt>
    <dgm:pt modelId="{4376AB7D-FF76-4440-AB8B-66552963FE7D}" cxnId="{0AACEAF4-012D-4B2D-AA74-4B1E594A703E}" type="sibTrans">
      <dgm:prSet/>
      <dgm:spPr/>
      <dgm:t>
        <a:bodyPr/>
        <a:lstStyle/>
        <a:p>
          <a:endParaRPr lang="zh-CN" altLang="en-US"/>
        </a:p>
      </dgm:t>
    </dgm:pt>
    <dgm:pt modelId="{4CFFC5E7-9C7E-4084-9720-29F2E1044122}" type="pres">
      <dgm:prSet presAssocID="{21ABE069-A6F9-4327-9774-BFAA9DA3FFAC}" presName="Name0" presStyleCnt="0">
        <dgm:presLayoutVars>
          <dgm:chPref val="1"/>
          <dgm:dir/>
          <dgm:animOne val="branch"/>
          <dgm:animLvl val="lvl"/>
          <dgm:resizeHandles val="exact"/>
        </dgm:presLayoutVars>
      </dgm:prSet>
      <dgm:spPr/>
      <dgm:t>
        <a:bodyPr/>
        <a:lstStyle/>
        <a:p>
          <a:endParaRPr lang="zh-CN" altLang="en-US"/>
        </a:p>
      </dgm:t>
    </dgm:pt>
    <dgm:pt modelId="{238542C2-7A14-4429-9C90-C0953B964E79}" type="pres">
      <dgm:prSet presAssocID="{5AE2CEA7-07A8-4232-8DB9-5A9BD7583851}" presName="root1" presStyleCnt="0"/>
      <dgm:spPr/>
    </dgm:pt>
    <dgm:pt modelId="{A0C962C2-1B87-47F6-94B9-B82F982B2F68}" type="pres">
      <dgm:prSet presAssocID="{5AE2CEA7-07A8-4232-8DB9-5A9BD7583851}" presName="LevelOneTextNode" presStyleLbl="node0" presStyleIdx="0" presStyleCnt="1" custAng="5400000" custScaleX="160206" custScaleY="33546" custLinFactNeighborX="-52743" custLinFactNeighborY="-317">
        <dgm:presLayoutVars>
          <dgm:chPref val="3"/>
        </dgm:presLayoutVars>
      </dgm:prSet>
      <dgm:spPr/>
      <dgm:t>
        <a:bodyPr/>
        <a:lstStyle/>
        <a:p>
          <a:endParaRPr lang="zh-CN" altLang="en-US"/>
        </a:p>
      </dgm:t>
    </dgm:pt>
    <dgm:pt modelId="{1B3683B7-5981-4455-B4EB-C610C85FBD47}" type="pres">
      <dgm:prSet presAssocID="{5AE2CEA7-07A8-4232-8DB9-5A9BD7583851}" presName="level2hierChild" presStyleCnt="0"/>
      <dgm:spPr/>
    </dgm:pt>
    <dgm:pt modelId="{16D7A006-1B4E-449D-8C3D-6AEC5D8843EC}" type="pres">
      <dgm:prSet presAssocID="{316B83FE-4B48-4B0D-BC3A-E011ABD4BE5F}" presName="conn2-1" presStyleLbl="parChTrans1D2" presStyleIdx="0" presStyleCnt="4"/>
      <dgm:spPr/>
      <dgm:t>
        <a:bodyPr/>
        <a:lstStyle/>
        <a:p>
          <a:endParaRPr lang="zh-CN" altLang="en-US"/>
        </a:p>
      </dgm:t>
    </dgm:pt>
    <dgm:pt modelId="{F8064857-D05F-48F7-8D72-96B580E4B3E2}" type="pres">
      <dgm:prSet presAssocID="{316B83FE-4B48-4B0D-BC3A-E011ABD4BE5F}" presName="connTx" presStyleLbl="parChTrans1D2" presStyleIdx="0" presStyleCnt="4"/>
      <dgm:spPr/>
      <dgm:t>
        <a:bodyPr/>
        <a:lstStyle/>
        <a:p>
          <a:endParaRPr lang="zh-CN" altLang="en-US"/>
        </a:p>
      </dgm:t>
    </dgm:pt>
    <dgm:pt modelId="{412F0EC7-1F3C-4A90-A518-3070B8E87F4C}" type="pres">
      <dgm:prSet presAssocID="{C4A5569B-4D49-434D-82A1-8607720050E5}" presName="root2" presStyleCnt="0"/>
      <dgm:spPr/>
    </dgm:pt>
    <dgm:pt modelId="{3F61EA41-7B88-4A4B-9B9C-52F2A45245F9}" type="pres">
      <dgm:prSet presAssocID="{C4A5569B-4D49-434D-82A1-8607720050E5}" presName="LevelTwoTextNode" presStyleLbl="node2" presStyleIdx="0" presStyleCnt="4" custScaleX="306663">
        <dgm:presLayoutVars>
          <dgm:chPref val="3"/>
        </dgm:presLayoutVars>
      </dgm:prSet>
      <dgm:spPr/>
      <dgm:t>
        <a:bodyPr/>
        <a:lstStyle/>
        <a:p>
          <a:endParaRPr lang="zh-CN" altLang="en-US"/>
        </a:p>
      </dgm:t>
    </dgm:pt>
    <dgm:pt modelId="{CC1208A7-F2CD-4470-BB12-360CCB0CAF3D}" type="pres">
      <dgm:prSet presAssocID="{C4A5569B-4D49-434D-82A1-8607720050E5}" presName="level3hierChild" presStyleCnt="0"/>
      <dgm:spPr/>
    </dgm:pt>
    <dgm:pt modelId="{D48BDB58-2FFA-4584-A926-27A582EC67F5}" type="pres">
      <dgm:prSet presAssocID="{234693EF-7BAA-422D-B653-41A85F211FE7}" presName="conn2-1" presStyleLbl="parChTrans1D2" presStyleIdx="1" presStyleCnt="4"/>
      <dgm:spPr/>
      <dgm:t>
        <a:bodyPr/>
        <a:lstStyle/>
        <a:p>
          <a:endParaRPr lang="zh-CN" altLang="en-US"/>
        </a:p>
      </dgm:t>
    </dgm:pt>
    <dgm:pt modelId="{128F204B-0E25-46B3-99C7-B65418CE8D9D}" type="pres">
      <dgm:prSet presAssocID="{234693EF-7BAA-422D-B653-41A85F211FE7}" presName="connTx" presStyleLbl="parChTrans1D2" presStyleIdx="1" presStyleCnt="4"/>
      <dgm:spPr/>
      <dgm:t>
        <a:bodyPr/>
        <a:lstStyle/>
        <a:p>
          <a:endParaRPr lang="zh-CN" altLang="en-US"/>
        </a:p>
      </dgm:t>
    </dgm:pt>
    <dgm:pt modelId="{FA803190-57D2-4DEF-94A6-A54B504ADA47}" type="pres">
      <dgm:prSet presAssocID="{E7B4ED4A-B993-49BD-BB93-859534D1C174}" presName="root2" presStyleCnt="0"/>
      <dgm:spPr/>
    </dgm:pt>
    <dgm:pt modelId="{4A943BAB-2AF7-4D11-8B83-5E22561A9881}" type="pres">
      <dgm:prSet presAssocID="{E7B4ED4A-B993-49BD-BB93-859534D1C174}" presName="LevelTwoTextNode" presStyleLbl="node2" presStyleIdx="1" presStyleCnt="4" custScaleX="305512">
        <dgm:presLayoutVars>
          <dgm:chPref val="3"/>
        </dgm:presLayoutVars>
      </dgm:prSet>
      <dgm:spPr/>
      <dgm:t>
        <a:bodyPr/>
        <a:lstStyle/>
        <a:p>
          <a:endParaRPr lang="zh-CN" altLang="en-US"/>
        </a:p>
      </dgm:t>
    </dgm:pt>
    <dgm:pt modelId="{BF45CE18-3740-4A51-9B89-D53B78B477EB}" type="pres">
      <dgm:prSet presAssocID="{E7B4ED4A-B993-49BD-BB93-859534D1C174}" presName="level3hierChild" presStyleCnt="0"/>
      <dgm:spPr/>
    </dgm:pt>
    <dgm:pt modelId="{8786C9F4-DA35-4679-A9A8-8D795048D8C8}" type="pres">
      <dgm:prSet presAssocID="{8DFCE952-A2F4-4775-AF7F-6913BE04E140}" presName="conn2-1" presStyleLbl="parChTrans1D2" presStyleIdx="2" presStyleCnt="4"/>
      <dgm:spPr/>
      <dgm:t>
        <a:bodyPr/>
        <a:lstStyle/>
        <a:p>
          <a:endParaRPr lang="zh-CN" altLang="en-US"/>
        </a:p>
      </dgm:t>
    </dgm:pt>
    <dgm:pt modelId="{58307CBA-183E-45F2-9558-98D972BF9CA5}" type="pres">
      <dgm:prSet presAssocID="{8DFCE952-A2F4-4775-AF7F-6913BE04E140}" presName="connTx" presStyleLbl="parChTrans1D2" presStyleIdx="2" presStyleCnt="4"/>
      <dgm:spPr/>
      <dgm:t>
        <a:bodyPr/>
        <a:lstStyle/>
        <a:p>
          <a:endParaRPr lang="zh-CN" altLang="en-US"/>
        </a:p>
      </dgm:t>
    </dgm:pt>
    <dgm:pt modelId="{D229AE76-F3F7-4A33-AAE9-D758E1CCE30A}" type="pres">
      <dgm:prSet presAssocID="{FC62CEAB-DE76-4BE6-B00A-D354AC516A52}" presName="root2" presStyleCnt="0"/>
      <dgm:spPr/>
    </dgm:pt>
    <dgm:pt modelId="{3163E263-4C17-49A8-A97B-60A8AA74994A}" type="pres">
      <dgm:prSet presAssocID="{FC62CEAB-DE76-4BE6-B00A-D354AC516A52}" presName="LevelTwoTextNode" presStyleLbl="node2" presStyleIdx="2" presStyleCnt="4" custScaleX="305858">
        <dgm:presLayoutVars>
          <dgm:chPref val="3"/>
        </dgm:presLayoutVars>
      </dgm:prSet>
      <dgm:spPr/>
      <dgm:t>
        <a:bodyPr/>
        <a:lstStyle/>
        <a:p>
          <a:endParaRPr lang="zh-CN" altLang="en-US"/>
        </a:p>
      </dgm:t>
    </dgm:pt>
    <dgm:pt modelId="{042D017F-05CD-4AC1-84F4-1BB7C62AAA92}" type="pres">
      <dgm:prSet presAssocID="{FC62CEAB-DE76-4BE6-B00A-D354AC516A52}" presName="level3hierChild" presStyleCnt="0"/>
      <dgm:spPr/>
    </dgm:pt>
    <dgm:pt modelId="{B68FC611-80E8-4F96-84B0-F7AD3C4BCECD}" type="pres">
      <dgm:prSet presAssocID="{9A916110-7B47-4D96-B1F6-6A0FE3718567}" presName="conn2-1" presStyleLbl="parChTrans1D2" presStyleIdx="3" presStyleCnt="4"/>
      <dgm:spPr/>
      <dgm:t>
        <a:bodyPr/>
        <a:lstStyle/>
        <a:p>
          <a:endParaRPr lang="zh-CN" altLang="en-US"/>
        </a:p>
      </dgm:t>
    </dgm:pt>
    <dgm:pt modelId="{95A3CB50-8BE8-4A04-B151-26B2440CB109}" type="pres">
      <dgm:prSet presAssocID="{9A916110-7B47-4D96-B1F6-6A0FE3718567}" presName="connTx" presStyleLbl="parChTrans1D2" presStyleIdx="3" presStyleCnt="4"/>
      <dgm:spPr/>
      <dgm:t>
        <a:bodyPr/>
        <a:lstStyle/>
        <a:p>
          <a:endParaRPr lang="zh-CN" altLang="en-US"/>
        </a:p>
      </dgm:t>
    </dgm:pt>
    <dgm:pt modelId="{5E793F9F-352D-427F-9537-0F8E48F42A36}" type="pres">
      <dgm:prSet presAssocID="{AA74D550-DE81-4D9F-9C86-9DB4C494796C}" presName="root2" presStyleCnt="0"/>
      <dgm:spPr/>
    </dgm:pt>
    <dgm:pt modelId="{7CFFF6FB-31E4-4885-9C5A-8B22681672B0}" type="pres">
      <dgm:prSet presAssocID="{AA74D550-DE81-4D9F-9C86-9DB4C494796C}" presName="LevelTwoTextNode" presStyleLbl="node2" presStyleIdx="3" presStyleCnt="4" custScaleX="306426">
        <dgm:presLayoutVars>
          <dgm:chPref val="3"/>
        </dgm:presLayoutVars>
      </dgm:prSet>
      <dgm:spPr/>
      <dgm:t>
        <a:bodyPr/>
        <a:lstStyle/>
        <a:p>
          <a:endParaRPr lang="zh-CN" altLang="en-US"/>
        </a:p>
      </dgm:t>
    </dgm:pt>
    <dgm:pt modelId="{3EBE9084-016C-49CE-AEAB-296AB2557D03}" type="pres">
      <dgm:prSet presAssocID="{AA74D550-DE81-4D9F-9C86-9DB4C494796C}" presName="level3hierChild" presStyleCnt="0"/>
      <dgm:spPr/>
    </dgm:pt>
  </dgm:ptLst>
  <dgm:cxnLst>
    <dgm:cxn modelId="{219136DE-40DB-41D2-83C8-02BC1D81CDE9}" srcId="{21ABE069-A6F9-4327-9774-BFAA9DA3FFAC}" destId="{5AE2CEA7-07A8-4232-8DB9-5A9BD7583851}" srcOrd="0" destOrd="0" parTransId="{30676988-EF6F-4449-8CEB-674DE8575EA7}" sibTransId="{CF76556C-A953-4965-A91C-6C00F8FB934B}"/>
    <dgm:cxn modelId="{F05DE82A-2FC5-4BE6-A1B4-C4199B9AE6FD}" type="presOf" srcId="{316B83FE-4B48-4B0D-BC3A-E011ABD4BE5F}" destId="{16D7A006-1B4E-449D-8C3D-6AEC5D8843EC}" srcOrd="0" destOrd="0" presId="urn:microsoft.com/office/officeart/2008/layout/HorizontalMultiLevelHierarchy"/>
    <dgm:cxn modelId="{1F8D6598-5322-4622-95E4-3F0F9D53D3E4}" type="presOf" srcId="{21ABE069-A6F9-4327-9774-BFAA9DA3FFAC}" destId="{4CFFC5E7-9C7E-4084-9720-29F2E1044122}" srcOrd="0" destOrd="0" presId="urn:microsoft.com/office/officeart/2008/layout/HorizontalMultiLevelHierarchy"/>
    <dgm:cxn modelId="{72CE6784-5AD8-4E9D-BF78-F4F1A06B651F}" srcId="{5AE2CEA7-07A8-4232-8DB9-5A9BD7583851}" destId="{FC62CEAB-DE76-4BE6-B00A-D354AC516A52}" srcOrd="2" destOrd="0" parTransId="{8DFCE952-A2F4-4775-AF7F-6913BE04E140}" sibTransId="{D64E5CEE-783C-44E7-AEBC-290B4341BC1E}"/>
    <dgm:cxn modelId="{83F8BC37-1A3D-4659-852C-9B9F034A72FC}" type="presOf" srcId="{FC62CEAB-DE76-4BE6-B00A-D354AC516A52}" destId="{3163E263-4C17-49A8-A97B-60A8AA74994A}" srcOrd="0" destOrd="0" presId="urn:microsoft.com/office/officeart/2008/layout/HorizontalMultiLevelHierarchy"/>
    <dgm:cxn modelId="{109737A0-E491-4098-B8DC-48142350A936}" srcId="{5AE2CEA7-07A8-4232-8DB9-5A9BD7583851}" destId="{E7B4ED4A-B993-49BD-BB93-859534D1C174}" srcOrd="1" destOrd="0" parTransId="{234693EF-7BAA-422D-B653-41A85F211FE7}" sibTransId="{506C08E0-06B0-43F2-9002-FA84C71F1E38}"/>
    <dgm:cxn modelId="{F21F9793-7ACB-40EC-9858-BAC961D133A2}" type="presOf" srcId="{316B83FE-4B48-4B0D-BC3A-E011ABD4BE5F}" destId="{F8064857-D05F-48F7-8D72-96B580E4B3E2}" srcOrd="1" destOrd="0" presId="urn:microsoft.com/office/officeart/2008/layout/HorizontalMultiLevelHierarchy"/>
    <dgm:cxn modelId="{127D87E3-AC1A-4E64-99B9-6CFCCA4F1575}" type="presOf" srcId="{C4A5569B-4D49-434D-82A1-8607720050E5}" destId="{3F61EA41-7B88-4A4B-9B9C-52F2A45245F9}" srcOrd="0" destOrd="0" presId="urn:microsoft.com/office/officeart/2008/layout/HorizontalMultiLevelHierarchy"/>
    <dgm:cxn modelId="{20E0AFF1-A909-4555-9FB6-28608A336C69}" type="presOf" srcId="{8DFCE952-A2F4-4775-AF7F-6913BE04E140}" destId="{58307CBA-183E-45F2-9558-98D972BF9CA5}" srcOrd="1" destOrd="0" presId="urn:microsoft.com/office/officeart/2008/layout/HorizontalMultiLevelHierarchy"/>
    <dgm:cxn modelId="{CC9F1417-8299-43C8-AB2A-071CC26FD3B6}" type="presOf" srcId="{AA74D550-DE81-4D9F-9C86-9DB4C494796C}" destId="{7CFFF6FB-31E4-4885-9C5A-8B22681672B0}" srcOrd="0" destOrd="0" presId="urn:microsoft.com/office/officeart/2008/layout/HorizontalMultiLevelHierarchy"/>
    <dgm:cxn modelId="{76E60306-938C-40FB-8A6E-DCD9E727C988}" type="presOf" srcId="{234693EF-7BAA-422D-B653-41A85F211FE7}" destId="{128F204B-0E25-46B3-99C7-B65418CE8D9D}" srcOrd="1" destOrd="0" presId="urn:microsoft.com/office/officeart/2008/layout/HorizontalMultiLevelHierarchy"/>
    <dgm:cxn modelId="{660BAE45-84C7-466B-9E2A-70372E3660C2}" type="presOf" srcId="{5AE2CEA7-07A8-4232-8DB9-5A9BD7583851}" destId="{A0C962C2-1B87-47F6-94B9-B82F982B2F68}" srcOrd="0" destOrd="0" presId="urn:microsoft.com/office/officeart/2008/layout/HorizontalMultiLevelHierarchy"/>
    <dgm:cxn modelId="{0451964D-8454-48EC-8068-0CEE2F2F6DDD}" type="presOf" srcId="{234693EF-7BAA-422D-B653-41A85F211FE7}" destId="{D48BDB58-2FFA-4584-A926-27A582EC67F5}" srcOrd="0" destOrd="0" presId="urn:microsoft.com/office/officeart/2008/layout/HorizontalMultiLevelHierarchy"/>
    <dgm:cxn modelId="{B2971D2E-A71D-4892-BA09-82ACEB7F9F46}" type="presOf" srcId="{E7B4ED4A-B993-49BD-BB93-859534D1C174}" destId="{4A943BAB-2AF7-4D11-8B83-5E22561A9881}" srcOrd="0" destOrd="0" presId="urn:microsoft.com/office/officeart/2008/layout/HorizontalMultiLevelHierarchy"/>
    <dgm:cxn modelId="{2DFB3EEF-B2D2-4EE0-AF58-DF5686EC87E2}" type="presOf" srcId="{9A916110-7B47-4D96-B1F6-6A0FE3718567}" destId="{B68FC611-80E8-4F96-84B0-F7AD3C4BCECD}" srcOrd="0" destOrd="0" presId="urn:microsoft.com/office/officeart/2008/layout/HorizontalMultiLevelHierarchy"/>
    <dgm:cxn modelId="{815CED07-C383-463A-95BD-B49F9F74D137}" srcId="{5AE2CEA7-07A8-4232-8DB9-5A9BD7583851}" destId="{C4A5569B-4D49-434D-82A1-8607720050E5}" srcOrd="0" destOrd="0" parTransId="{316B83FE-4B48-4B0D-BC3A-E011ABD4BE5F}" sibTransId="{0B7834C8-B2A8-48F5-904F-5479D6A3DAC4}"/>
    <dgm:cxn modelId="{1D4EA69F-DC9B-4703-A348-21EBCBD4C891}" type="presOf" srcId="{8DFCE952-A2F4-4775-AF7F-6913BE04E140}" destId="{8786C9F4-DA35-4679-A9A8-8D795048D8C8}" srcOrd="0" destOrd="0" presId="urn:microsoft.com/office/officeart/2008/layout/HorizontalMultiLevelHierarchy"/>
    <dgm:cxn modelId="{2CC650E6-DC5E-43C8-B7A8-D018D86D3625}" type="presOf" srcId="{9A916110-7B47-4D96-B1F6-6A0FE3718567}" destId="{95A3CB50-8BE8-4A04-B151-26B2440CB109}" srcOrd="1" destOrd="0" presId="urn:microsoft.com/office/officeart/2008/layout/HorizontalMultiLevelHierarchy"/>
    <dgm:cxn modelId="{0AACEAF4-012D-4B2D-AA74-4B1E594A703E}" srcId="{5AE2CEA7-07A8-4232-8DB9-5A9BD7583851}" destId="{AA74D550-DE81-4D9F-9C86-9DB4C494796C}" srcOrd="3" destOrd="0" parTransId="{9A916110-7B47-4D96-B1F6-6A0FE3718567}" sibTransId="{4376AB7D-FF76-4440-AB8B-66552963FE7D}"/>
    <dgm:cxn modelId="{16F34D1A-F7D8-4C4F-89D0-D95E738990B4}" type="presParOf" srcId="{4CFFC5E7-9C7E-4084-9720-29F2E1044122}" destId="{238542C2-7A14-4429-9C90-C0953B964E79}" srcOrd="0" destOrd="0" presId="urn:microsoft.com/office/officeart/2008/layout/HorizontalMultiLevelHierarchy"/>
    <dgm:cxn modelId="{86754556-BFF1-4E87-9105-50403543E6AD}" type="presParOf" srcId="{238542C2-7A14-4429-9C90-C0953B964E79}" destId="{A0C962C2-1B87-47F6-94B9-B82F982B2F68}" srcOrd="0" destOrd="0" presId="urn:microsoft.com/office/officeart/2008/layout/HorizontalMultiLevelHierarchy"/>
    <dgm:cxn modelId="{4B35F0AA-5C72-4C4C-BB40-30FDC9460D5B}" type="presParOf" srcId="{238542C2-7A14-4429-9C90-C0953B964E79}" destId="{1B3683B7-5981-4455-B4EB-C610C85FBD47}" srcOrd="1" destOrd="0" presId="urn:microsoft.com/office/officeart/2008/layout/HorizontalMultiLevelHierarchy"/>
    <dgm:cxn modelId="{D8F88BFC-EEE0-4D53-B98F-00D1AD142165}" type="presParOf" srcId="{1B3683B7-5981-4455-B4EB-C610C85FBD47}" destId="{16D7A006-1B4E-449D-8C3D-6AEC5D8843EC}" srcOrd="0" destOrd="0" presId="urn:microsoft.com/office/officeart/2008/layout/HorizontalMultiLevelHierarchy"/>
    <dgm:cxn modelId="{1BA25979-56EB-4D98-8D8E-C8141E331791}" type="presParOf" srcId="{16D7A006-1B4E-449D-8C3D-6AEC5D8843EC}" destId="{F8064857-D05F-48F7-8D72-96B580E4B3E2}" srcOrd="0" destOrd="0" presId="urn:microsoft.com/office/officeart/2008/layout/HorizontalMultiLevelHierarchy"/>
    <dgm:cxn modelId="{85F8E918-6C2A-423F-A6D8-4C881544E866}" type="presParOf" srcId="{1B3683B7-5981-4455-B4EB-C610C85FBD47}" destId="{412F0EC7-1F3C-4A90-A518-3070B8E87F4C}" srcOrd="1" destOrd="0" presId="urn:microsoft.com/office/officeart/2008/layout/HorizontalMultiLevelHierarchy"/>
    <dgm:cxn modelId="{960A694B-7553-48BC-8B69-F8087F6DC691}" type="presParOf" srcId="{412F0EC7-1F3C-4A90-A518-3070B8E87F4C}" destId="{3F61EA41-7B88-4A4B-9B9C-52F2A45245F9}" srcOrd="0" destOrd="0" presId="urn:microsoft.com/office/officeart/2008/layout/HorizontalMultiLevelHierarchy"/>
    <dgm:cxn modelId="{01B8D82F-D933-4136-AFD3-0B18ACE8CA58}" type="presParOf" srcId="{412F0EC7-1F3C-4A90-A518-3070B8E87F4C}" destId="{CC1208A7-F2CD-4470-BB12-360CCB0CAF3D}" srcOrd="1" destOrd="0" presId="urn:microsoft.com/office/officeart/2008/layout/HorizontalMultiLevelHierarchy"/>
    <dgm:cxn modelId="{0848BAB0-28B6-4C8B-821D-2F9B5AB9A8A4}" type="presParOf" srcId="{1B3683B7-5981-4455-B4EB-C610C85FBD47}" destId="{D48BDB58-2FFA-4584-A926-27A582EC67F5}" srcOrd="2" destOrd="0" presId="urn:microsoft.com/office/officeart/2008/layout/HorizontalMultiLevelHierarchy"/>
    <dgm:cxn modelId="{E2FB7931-6794-4B56-8F37-3D8F9EDCE4F4}" type="presParOf" srcId="{D48BDB58-2FFA-4584-A926-27A582EC67F5}" destId="{128F204B-0E25-46B3-99C7-B65418CE8D9D}" srcOrd="0" destOrd="0" presId="urn:microsoft.com/office/officeart/2008/layout/HorizontalMultiLevelHierarchy"/>
    <dgm:cxn modelId="{8F3CE46C-F9A2-4D9A-B51C-F908C8BBD2DB}" type="presParOf" srcId="{1B3683B7-5981-4455-B4EB-C610C85FBD47}" destId="{FA803190-57D2-4DEF-94A6-A54B504ADA47}" srcOrd="3" destOrd="0" presId="urn:microsoft.com/office/officeart/2008/layout/HorizontalMultiLevelHierarchy"/>
    <dgm:cxn modelId="{9CF7688E-E8E4-496A-8CB2-E18A93CDEE11}" type="presParOf" srcId="{FA803190-57D2-4DEF-94A6-A54B504ADA47}" destId="{4A943BAB-2AF7-4D11-8B83-5E22561A9881}" srcOrd="0" destOrd="0" presId="urn:microsoft.com/office/officeart/2008/layout/HorizontalMultiLevelHierarchy"/>
    <dgm:cxn modelId="{56DBA9C0-7EDB-42E4-884A-5BF0723CE3A4}" type="presParOf" srcId="{FA803190-57D2-4DEF-94A6-A54B504ADA47}" destId="{BF45CE18-3740-4A51-9B89-D53B78B477EB}" srcOrd="1" destOrd="0" presId="urn:microsoft.com/office/officeart/2008/layout/HorizontalMultiLevelHierarchy"/>
    <dgm:cxn modelId="{A811D79C-F5A7-4896-8A68-25FE934E008C}" type="presParOf" srcId="{1B3683B7-5981-4455-B4EB-C610C85FBD47}" destId="{8786C9F4-DA35-4679-A9A8-8D795048D8C8}" srcOrd="4" destOrd="0" presId="urn:microsoft.com/office/officeart/2008/layout/HorizontalMultiLevelHierarchy"/>
    <dgm:cxn modelId="{BBFD5192-CF43-4937-97E2-87A2444AB201}" type="presParOf" srcId="{8786C9F4-DA35-4679-A9A8-8D795048D8C8}" destId="{58307CBA-183E-45F2-9558-98D972BF9CA5}" srcOrd="0" destOrd="0" presId="urn:microsoft.com/office/officeart/2008/layout/HorizontalMultiLevelHierarchy"/>
    <dgm:cxn modelId="{C2DF7B4C-6B37-48EC-844C-5F64B9650CB3}" type="presParOf" srcId="{1B3683B7-5981-4455-B4EB-C610C85FBD47}" destId="{D229AE76-F3F7-4A33-AAE9-D758E1CCE30A}" srcOrd="5" destOrd="0" presId="urn:microsoft.com/office/officeart/2008/layout/HorizontalMultiLevelHierarchy"/>
    <dgm:cxn modelId="{821FA741-DB21-4E81-A77F-FD0DEC1E5F90}" type="presParOf" srcId="{D229AE76-F3F7-4A33-AAE9-D758E1CCE30A}" destId="{3163E263-4C17-49A8-A97B-60A8AA74994A}" srcOrd="0" destOrd="0" presId="urn:microsoft.com/office/officeart/2008/layout/HorizontalMultiLevelHierarchy"/>
    <dgm:cxn modelId="{567B85AC-0CE1-40B0-8060-CD9463E9E771}" type="presParOf" srcId="{D229AE76-F3F7-4A33-AAE9-D758E1CCE30A}" destId="{042D017F-05CD-4AC1-84F4-1BB7C62AAA92}" srcOrd="1" destOrd="0" presId="urn:microsoft.com/office/officeart/2008/layout/HorizontalMultiLevelHierarchy"/>
    <dgm:cxn modelId="{80201259-2AA2-4F4A-B064-B0F2973F8764}" type="presParOf" srcId="{1B3683B7-5981-4455-B4EB-C610C85FBD47}" destId="{B68FC611-80E8-4F96-84B0-F7AD3C4BCECD}" srcOrd="6" destOrd="0" presId="urn:microsoft.com/office/officeart/2008/layout/HorizontalMultiLevelHierarchy"/>
    <dgm:cxn modelId="{51D17821-43E3-4801-B075-986998F7FA65}" type="presParOf" srcId="{B68FC611-80E8-4F96-84B0-F7AD3C4BCECD}" destId="{95A3CB50-8BE8-4A04-B151-26B2440CB109}" srcOrd="0" destOrd="0" presId="urn:microsoft.com/office/officeart/2008/layout/HorizontalMultiLevelHierarchy"/>
    <dgm:cxn modelId="{B0B55F84-2751-4A14-AFBA-6FB716F5F59A}" type="presParOf" srcId="{1B3683B7-5981-4455-B4EB-C610C85FBD47}" destId="{5E793F9F-352D-427F-9537-0F8E48F42A36}" srcOrd="7" destOrd="0" presId="urn:microsoft.com/office/officeart/2008/layout/HorizontalMultiLevelHierarchy"/>
    <dgm:cxn modelId="{B63B7474-CEB2-4649-8FDC-F457ABD39ADD}" type="presParOf" srcId="{5E793F9F-352D-427F-9537-0F8E48F42A36}" destId="{7CFFF6FB-31E4-4885-9C5A-8B22681672B0}" srcOrd="0" destOrd="0" presId="urn:microsoft.com/office/officeart/2008/layout/HorizontalMultiLevelHierarchy"/>
    <dgm:cxn modelId="{6CFE5CDA-BB75-4FE9-AF47-76F95820406B}" type="presParOf" srcId="{5E793F9F-352D-427F-9537-0F8E48F42A36}" destId="{3EBE9084-016C-49CE-AEAB-296AB2557D03}" srcOrd="1" destOrd="0" presId="urn:microsoft.com/office/officeart/2008/layout/HorizontalMultiLevelHierarchy"/>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325C39-A49A-430E-BC4A-D0EA334F0C0D}">
      <dsp:nvSpPr>
        <dsp:cNvPr id="0" name=""/>
        <dsp:cNvSpPr/>
      </dsp:nvSpPr>
      <dsp:spPr>
        <a:xfrm>
          <a:off x="6783" y="2868167"/>
          <a:ext cx="1588187" cy="1309922"/>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zh-CN" altLang="en-US" sz="1400" kern="1200" dirty="0" smtClean="0"/>
            <a:t>上世纪末启动制定安全生产法工作</a:t>
          </a:r>
          <a:endParaRPr lang="zh-CN" altLang="en-US" sz="1400" kern="1200" dirty="0"/>
        </a:p>
      </dsp:txBody>
      <dsp:txXfrm>
        <a:off x="36928" y="2898312"/>
        <a:ext cx="1527897" cy="968935"/>
      </dsp:txXfrm>
    </dsp:sp>
    <dsp:sp modelId="{AE20AA44-A9A0-4469-8202-FE0C2042F3BF}">
      <dsp:nvSpPr>
        <dsp:cNvPr id="0" name=""/>
        <dsp:cNvSpPr/>
      </dsp:nvSpPr>
      <dsp:spPr>
        <a:xfrm>
          <a:off x="911676" y="3224590"/>
          <a:ext cx="1685825" cy="1685825"/>
        </a:xfrm>
        <a:prstGeom prst="leftCircularArrow">
          <a:avLst>
            <a:gd name="adj1" fmla="val 2768"/>
            <a:gd name="adj2" fmla="val 337518"/>
            <a:gd name="adj3" fmla="val 2113029"/>
            <a:gd name="adj4" fmla="val 9024489"/>
            <a:gd name="adj5" fmla="val 322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14BE82D-47EF-4572-B37E-82BFD0AF6D6B}">
      <dsp:nvSpPr>
        <dsp:cNvPr id="0" name=""/>
        <dsp:cNvSpPr/>
      </dsp:nvSpPr>
      <dsp:spPr>
        <a:xfrm>
          <a:off x="359713" y="3897392"/>
          <a:ext cx="1411722" cy="56139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zh-CN" altLang="en-US" sz="2800" kern="1200" dirty="0" smtClean="0"/>
            <a:t>启动</a:t>
          </a:r>
          <a:endParaRPr lang="zh-CN" altLang="en-US" sz="2800" kern="1200" dirty="0"/>
        </a:p>
      </dsp:txBody>
      <dsp:txXfrm>
        <a:off x="376156" y="3913835"/>
        <a:ext cx="1378836" cy="528509"/>
      </dsp:txXfrm>
    </dsp:sp>
    <dsp:sp modelId="{6E0E9C29-5288-4D43-B93A-B11E9CE61C48}">
      <dsp:nvSpPr>
        <dsp:cNvPr id="0" name=""/>
        <dsp:cNvSpPr/>
      </dsp:nvSpPr>
      <dsp:spPr>
        <a:xfrm>
          <a:off x="1993617" y="2868167"/>
          <a:ext cx="1588187" cy="1309922"/>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zh-CN" altLang="en-US" sz="1400" kern="1200" dirty="0" smtClean="0"/>
            <a:t>草案经过人大常委会留个月审议</a:t>
          </a:r>
          <a:endParaRPr lang="zh-CN" altLang="en-US" sz="1400" kern="1200" dirty="0"/>
        </a:p>
      </dsp:txBody>
      <dsp:txXfrm>
        <a:off x="2023762" y="3179010"/>
        <a:ext cx="1527897" cy="968935"/>
      </dsp:txXfrm>
    </dsp:sp>
    <dsp:sp modelId="{A41D04FD-15C2-4CF2-AEA8-DB459B06F8A2}">
      <dsp:nvSpPr>
        <dsp:cNvPr id="0" name=""/>
        <dsp:cNvSpPr/>
      </dsp:nvSpPr>
      <dsp:spPr>
        <a:xfrm>
          <a:off x="2885275" y="2084481"/>
          <a:ext cx="1888760" cy="1888760"/>
        </a:xfrm>
        <a:prstGeom prst="circularArrow">
          <a:avLst>
            <a:gd name="adj1" fmla="val 2470"/>
            <a:gd name="adj2" fmla="val 299177"/>
            <a:gd name="adj3" fmla="val 19525312"/>
            <a:gd name="adj4" fmla="val 12575511"/>
            <a:gd name="adj5" fmla="val 288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788679B-D1BF-4513-B111-C2994C7E69E0}">
      <dsp:nvSpPr>
        <dsp:cNvPr id="0" name=""/>
        <dsp:cNvSpPr/>
      </dsp:nvSpPr>
      <dsp:spPr>
        <a:xfrm>
          <a:off x="2346547" y="2587469"/>
          <a:ext cx="1411722" cy="56139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zh-CN" altLang="en-US" sz="2800" kern="1200" dirty="0" smtClean="0"/>
            <a:t>审议</a:t>
          </a:r>
          <a:endParaRPr lang="zh-CN" altLang="en-US" sz="2800" kern="1200" dirty="0"/>
        </a:p>
      </dsp:txBody>
      <dsp:txXfrm>
        <a:off x="2362990" y="2603912"/>
        <a:ext cx="1378836" cy="528509"/>
      </dsp:txXfrm>
    </dsp:sp>
    <dsp:sp modelId="{CE581995-623B-41FF-A300-95413C59840E}">
      <dsp:nvSpPr>
        <dsp:cNvPr id="0" name=""/>
        <dsp:cNvSpPr/>
      </dsp:nvSpPr>
      <dsp:spPr>
        <a:xfrm>
          <a:off x="3980451" y="2868167"/>
          <a:ext cx="1588187" cy="1309922"/>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en-US" altLang="zh-CN" sz="1400" kern="1200" dirty="0" smtClean="0"/>
            <a:t>2002</a:t>
          </a:r>
          <a:r>
            <a:rPr lang="zh-CN" altLang="en-US" sz="1400" kern="1200" dirty="0" smtClean="0"/>
            <a:t>年</a:t>
          </a:r>
          <a:r>
            <a:rPr lang="en-US" altLang="zh-CN" sz="1400" kern="1200" dirty="0" smtClean="0"/>
            <a:t>6</a:t>
          </a:r>
          <a:r>
            <a:rPr lang="zh-CN" altLang="en-US" sz="1400" kern="1200" dirty="0" smtClean="0"/>
            <a:t>月</a:t>
          </a:r>
          <a:r>
            <a:rPr lang="en-US" altLang="zh-CN" sz="1400" kern="1200" dirty="0" smtClean="0"/>
            <a:t>29</a:t>
          </a:r>
          <a:r>
            <a:rPr lang="zh-CN" altLang="en-US" sz="1400" kern="1200" dirty="0" smtClean="0"/>
            <a:t>日，安全生产法诞生</a:t>
          </a:r>
          <a:endParaRPr lang="zh-CN" altLang="en-US" sz="1400" kern="1200" dirty="0"/>
        </a:p>
      </dsp:txBody>
      <dsp:txXfrm>
        <a:off x="4010596" y="2898312"/>
        <a:ext cx="1527897" cy="968935"/>
      </dsp:txXfrm>
    </dsp:sp>
    <dsp:sp modelId="{152996FF-7FDC-46E3-8154-D4F6B61956BE}">
      <dsp:nvSpPr>
        <dsp:cNvPr id="0" name=""/>
        <dsp:cNvSpPr/>
      </dsp:nvSpPr>
      <dsp:spPr>
        <a:xfrm>
          <a:off x="4885344" y="3224590"/>
          <a:ext cx="1685825" cy="1685825"/>
        </a:xfrm>
        <a:prstGeom prst="leftCircularArrow">
          <a:avLst>
            <a:gd name="adj1" fmla="val 2768"/>
            <a:gd name="adj2" fmla="val 337518"/>
            <a:gd name="adj3" fmla="val 2113029"/>
            <a:gd name="adj4" fmla="val 9024489"/>
            <a:gd name="adj5" fmla="val 3229"/>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B9D38AA-0DE5-4684-9B04-B8632E0B1E38}">
      <dsp:nvSpPr>
        <dsp:cNvPr id="0" name=""/>
        <dsp:cNvSpPr/>
      </dsp:nvSpPr>
      <dsp:spPr>
        <a:xfrm>
          <a:off x="4333381" y="3897392"/>
          <a:ext cx="1411722" cy="56139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zh-CN" altLang="en-US" sz="2800" kern="1200" dirty="0" smtClean="0"/>
            <a:t>诞生</a:t>
          </a:r>
          <a:endParaRPr lang="zh-CN" altLang="en-US" sz="2800" kern="1200" dirty="0"/>
        </a:p>
      </dsp:txBody>
      <dsp:txXfrm>
        <a:off x="4349824" y="3913835"/>
        <a:ext cx="1378836" cy="528509"/>
      </dsp:txXfrm>
    </dsp:sp>
    <dsp:sp modelId="{8288D684-1C6D-4548-ABD7-A245D7AC1EFD}">
      <dsp:nvSpPr>
        <dsp:cNvPr id="0" name=""/>
        <dsp:cNvSpPr/>
      </dsp:nvSpPr>
      <dsp:spPr>
        <a:xfrm>
          <a:off x="5967284" y="2868167"/>
          <a:ext cx="1588187" cy="1309922"/>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en-US" altLang="zh-CN" sz="1400" kern="1200" dirty="0" smtClean="0"/>
            <a:t>2011</a:t>
          </a:r>
          <a:r>
            <a:rPr lang="zh-CN" altLang="en-US" sz="1400" kern="1200" dirty="0" smtClean="0"/>
            <a:t>年开始修订准备</a:t>
          </a:r>
          <a:endParaRPr lang="zh-CN" altLang="en-US" sz="1400" kern="1200" dirty="0"/>
        </a:p>
      </dsp:txBody>
      <dsp:txXfrm>
        <a:off x="5997429" y="3179010"/>
        <a:ext cx="1527897" cy="968935"/>
      </dsp:txXfrm>
    </dsp:sp>
    <dsp:sp modelId="{094E625F-DB2B-4E5C-94B1-2565E644205D}">
      <dsp:nvSpPr>
        <dsp:cNvPr id="0" name=""/>
        <dsp:cNvSpPr/>
      </dsp:nvSpPr>
      <dsp:spPr>
        <a:xfrm>
          <a:off x="6858943" y="2084481"/>
          <a:ext cx="1888760" cy="1888760"/>
        </a:xfrm>
        <a:prstGeom prst="circularArrow">
          <a:avLst>
            <a:gd name="adj1" fmla="val 2470"/>
            <a:gd name="adj2" fmla="val 299177"/>
            <a:gd name="adj3" fmla="val 19525312"/>
            <a:gd name="adj4" fmla="val 12575511"/>
            <a:gd name="adj5" fmla="val 288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3EC179-1560-4007-BE93-6E51B28423FF}">
      <dsp:nvSpPr>
        <dsp:cNvPr id="0" name=""/>
        <dsp:cNvSpPr/>
      </dsp:nvSpPr>
      <dsp:spPr>
        <a:xfrm>
          <a:off x="6320215" y="2587469"/>
          <a:ext cx="1411722" cy="56139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zh-CN" altLang="en-US" sz="2800" kern="1200" dirty="0" smtClean="0"/>
            <a:t>修订</a:t>
          </a:r>
          <a:endParaRPr lang="zh-CN" altLang="en-US" sz="2800" kern="1200" dirty="0"/>
        </a:p>
      </dsp:txBody>
      <dsp:txXfrm>
        <a:off x="6336658" y="2603912"/>
        <a:ext cx="1378836" cy="528509"/>
      </dsp:txXfrm>
    </dsp:sp>
    <dsp:sp modelId="{01C9E55F-4B97-45AC-A274-E766FE63ADE9}">
      <dsp:nvSpPr>
        <dsp:cNvPr id="0" name=""/>
        <dsp:cNvSpPr/>
      </dsp:nvSpPr>
      <dsp:spPr>
        <a:xfrm>
          <a:off x="7954118" y="2868167"/>
          <a:ext cx="1588187" cy="130992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en-US" altLang="zh-CN" sz="1400" kern="1200" dirty="0" smtClean="0"/>
            <a:t>2014</a:t>
          </a:r>
          <a:r>
            <a:rPr lang="zh-CN" altLang="en-US" sz="1400" kern="1200" dirty="0" smtClean="0"/>
            <a:t>年</a:t>
          </a:r>
          <a:r>
            <a:rPr lang="en-US" altLang="zh-CN" sz="1400" kern="1200" dirty="0" smtClean="0"/>
            <a:t>2</a:t>
          </a:r>
          <a:r>
            <a:rPr lang="zh-CN" altLang="en-US" sz="1400" kern="1200" dirty="0" smtClean="0"/>
            <a:t>月全国人大常委会一审</a:t>
          </a:r>
          <a:endParaRPr lang="zh-CN" altLang="en-US" sz="1400" kern="1200" dirty="0"/>
        </a:p>
      </dsp:txBody>
      <dsp:txXfrm>
        <a:off x="7984263" y="2898312"/>
        <a:ext cx="1527897" cy="968935"/>
      </dsp:txXfrm>
    </dsp:sp>
    <dsp:sp modelId="{6404FAC2-3E6E-4DCB-95E6-60BB860FFDD1}">
      <dsp:nvSpPr>
        <dsp:cNvPr id="0" name=""/>
        <dsp:cNvSpPr/>
      </dsp:nvSpPr>
      <dsp:spPr>
        <a:xfrm>
          <a:off x="8859012" y="3224590"/>
          <a:ext cx="1685825" cy="1685825"/>
        </a:xfrm>
        <a:prstGeom prst="leftCircularArrow">
          <a:avLst>
            <a:gd name="adj1" fmla="val 2768"/>
            <a:gd name="adj2" fmla="val 337518"/>
            <a:gd name="adj3" fmla="val 2113029"/>
            <a:gd name="adj4" fmla="val 9024489"/>
            <a:gd name="adj5" fmla="val 3229"/>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42E70FE-458D-41F0-8E94-9D58B41B054E}">
      <dsp:nvSpPr>
        <dsp:cNvPr id="0" name=""/>
        <dsp:cNvSpPr/>
      </dsp:nvSpPr>
      <dsp:spPr>
        <a:xfrm>
          <a:off x="8307049" y="3897392"/>
          <a:ext cx="1411722" cy="56139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zh-CN" altLang="en-US" sz="2800" kern="1200" dirty="0" smtClean="0"/>
            <a:t>一审</a:t>
          </a:r>
          <a:endParaRPr lang="zh-CN" altLang="en-US" sz="2800" kern="1200" dirty="0"/>
        </a:p>
      </dsp:txBody>
      <dsp:txXfrm>
        <a:off x="8323492" y="3913835"/>
        <a:ext cx="1378836" cy="528509"/>
      </dsp:txXfrm>
    </dsp:sp>
    <dsp:sp modelId="{B792921F-1D37-488A-B04B-2FFAA0DF9824}">
      <dsp:nvSpPr>
        <dsp:cNvPr id="0" name=""/>
        <dsp:cNvSpPr/>
      </dsp:nvSpPr>
      <dsp:spPr>
        <a:xfrm>
          <a:off x="9940952" y="2868167"/>
          <a:ext cx="1588187" cy="1309922"/>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en-US" altLang="zh-CN" sz="1400" kern="1200" dirty="0" smtClean="0"/>
            <a:t>2014</a:t>
          </a:r>
          <a:r>
            <a:rPr lang="zh-CN" altLang="en-US" sz="1400" kern="1200" dirty="0" smtClean="0"/>
            <a:t>年</a:t>
          </a:r>
          <a:r>
            <a:rPr lang="en-US" altLang="zh-CN" sz="1400" kern="1200" dirty="0" smtClean="0"/>
            <a:t>8</a:t>
          </a:r>
          <a:r>
            <a:rPr lang="zh-CN" altLang="en-US" sz="1400" kern="1200" dirty="0" smtClean="0"/>
            <a:t>月二审通过，公布</a:t>
          </a:r>
          <a:r>
            <a:rPr lang="en-US" altLang="zh-CN" sz="1400" kern="1200" dirty="0" smtClean="0"/>
            <a:t>2014</a:t>
          </a:r>
          <a:r>
            <a:rPr lang="zh-CN" altLang="en-US" sz="1400" kern="1200" dirty="0" smtClean="0"/>
            <a:t>年</a:t>
          </a:r>
          <a:r>
            <a:rPr lang="en-US" altLang="zh-CN" sz="1400" kern="1200" dirty="0" smtClean="0"/>
            <a:t>12</a:t>
          </a:r>
          <a:r>
            <a:rPr lang="zh-CN" altLang="en-US" sz="1400" kern="1200" dirty="0" smtClean="0"/>
            <a:t>月一日起实施</a:t>
          </a:r>
          <a:endParaRPr lang="zh-CN" altLang="en-US" sz="1400" kern="1200" dirty="0"/>
        </a:p>
      </dsp:txBody>
      <dsp:txXfrm>
        <a:off x="9971097" y="3179010"/>
        <a:ext cx="1527897" cy="968935"/>
      </dsp:txXfrm>
    </dsp:sp>
    <dsp:sp modelId="{B8E62CA6-0FB6-4F50-8CB0-AD4B4BEFC57C}">
      <dsp:nvSpPr>
        <dsp:cNvPr id="0" name=""/>
        <dsp:cNvSpPr/>
      </dsp:nvSpPr>
      <dsp:spPr>
        <a:xfrm>
          <a:off x="10293883" y="2587469"/>
          <a:ext cx="1411722" cy="56139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zh-CN" altLang="en-US" sz="2800" kern="1200" dirty="0" smtClean="0"/>
            <a:t>施行</a:t>
          </a:r>
          <a:endParaRPr lang="zh-CN" altLang="en-US" sz="2800" kern="1200" dirty="0"/>
        </a:p>
      </dsp:txBody>
      <dsp:txXfrm>
        <a:off x="10310326" y="2603912"/>
        <a:ext cx="1378836" cy="5285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6A95F1-5215-468A-9755-C2C0B14ECE88}">
      <dsp:nvSpPr>
        <dsp:cNvPr id="0" name=""/>
        <dsp:cNvSpPr/>
      </dsp:nvSpPr>
      <dsp:spPr>
        <a:xfrm>
          <a:off x="-5191615" y="-795210"/>
          <a:ext cx="6182341" cy="6182341"/>
        </a:xfrm>
        <a:prstGeom prst="blockArc">
          <a:avLst>
            <a:gd name="adj1" fmla="val 18900000"/>
            <a:gd name="adj2" fmla="val 2700000"/>
            <a:gd name="adj3" fmla="val 349"/>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3502A4-3859-4634-B53D-DDAB4AE78340}">
      <dsp:nvSpPr>
        <dsp:cNvPr id="0" name=""/>
        <dsp:cNvSpPr/>
      </dsp:nvSpPr>
      <dsp:spPr>
        <a:xfrm>
          <a:off x="433321" y="286903"/>
          <a:ext cx="8296036" cy="57417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5750" tIns="68580" rIns="68580" bIns="68580" numCol="1" spcCol="1270" anchor="ctr" anchorCtr="0">
          <a:noAutofit/>
        </a:bodyPr>
        <a:lstStyle/>
        <a:p>
          <a:pPr lvl="0" algn="l" defTabSz="1200150">
            <a:lnSpc>
              <a:spcPct val="90000"/>
            </a:lnSpc>
            <a:spcBef>
              <a:spcPct val="0"/>
            </a:spcBef>
            <a:spcAft>
              <a:spcPct val="35000"/>
            </a:spcAft>
          </a:pPr>
          <a:r>
            <a:rPr lang="zh-CN" altLang="zh-CN" sz="2700" kern="1200" dirty="0" smtClean="0"/>
            <a:t>一是，强制性的规范多</a:t>
          </a:r>
          <a:endParaRPr lang="zh-CN" altLang="en-US" sz="2700" kern="1200" dirty="0"/>
        </a:p>
      </dsp:txBody>
      <dsp:txXfrm>
        <a:off x="433321" y="286903"/>
        <a:ext cx="8296036" cy="574173"/>
      </dsp:txXfrm>
    </dsp:sp>
    <dsp:sp modelId="{60EDE31D-13A0-4015-8B96-192BA526BA28}">
      <dsp:nvSpPr>
        <dsp:cNvPr id="0" name=""/>
        <dsp:cNvSpPr/>
      </dsp:nvSpPr>
      <dsp:spPr>
        <a:xfrm>
          <a:off x="74462" y="215131"/>
          <a:ext cx="717717" cy="717717"/>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24BDFE-6B9B-4A90-A1F3-9EDC4739F367}">
      <dsp:nvSpPr>
        <dsp:cNvPr id="0" name=""/>
        <dsp:cNvSpPr/>
      </dsp:nvSpPr>
      <dsp:spPr>
        <a:xfrm>
          <a:off x="844757" y="1147888"/>
          <a:ext cx="7884600" cy="574173"/>
        </a:xfrm>
        <a:prstGeom prst="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5750" tIns="68580" rIns="68580" bIns="68580" numCol="1" spcCol="1270" anchor="ctr" anchorCtr="0">
          <a:noAutofit/>
        </a:bodyPr>
        <a:lstStyle/>
        <a:p>
          <a:pPr lvl="0" algn="l" defTabSz="1200150">
            <a:lnSpc>
              <a:spcPct val="90000"/>
            </a:lnSpc>
            <a:spcBef>
              <a:spcPct val="0"/>
            </a:spcBef>
            <a:spcAft>
              <a:spcPct val="35000"/>
            </a:spcAft>
          </a:pPr>
          <a:r>
            <a:rPr lang="zh-CN" altLang="zh-CN" sz="2700" kern="1200" dirty="0" smtClean="0"/>
            <a:t>二是，禁止性的规范多</a:t>
          </a:r>
          <a:endParaRPr lang="zh-CN" altLang="en-US" sz="2700" kern="1200" dirty="0"/>
        </a:p>
      </dsp:txBody>
      <dsp:txXfrm>
        <a:off x="844757" y="1147888"/>
        <a:ext cx="7884600" cy="574173"/>
      </dsp:txXfrm>
    </dsp:sp>
    <dsp:sp modelId="{342C18A3-E3A8-44B7-9890-B2969EF3DAD0}">
      <dsp:nvSpPr>
        <dsp:cNvPr id="0" name=""/>
        <dsp:cNvSpPr/>
      </dsp:nvSpPr>
      <dsp:spPr>
        <a:xfrm>
          <a:off x="485898" y="1076116"/>
          <a:ext cx="717717" cy="717717"/>
        </a:xfrm>
        <a:prstGeom prst="ellipse">
          <a:avLst/>
        </a:prstGeom>
        <a:solidFill>
          <a:schemeClr val="lt1">
            <a:hueOff val="0"/>
            <a:satOff val="0"/>
            <a:lumOff val="0"/>
            <a:alphaOff val="0"/>
          </a:schemeClr>
        </a:solidFill>
        <a:ln w="12700" cap="flat" cmpd="sng" algn="ctr">
          <a:solidFill>
            <a:schemeClr val="accent5">
              <a:hueOff val="-1689636"/>
              <a:satOff val="-4355"/>
              <a:lumOff val="-2941"/>
              <a:alphaOff val="0"/>
            </a:schemeClr>
          </a:solidFill>
          <a:prstDash val="solid"/>
          <a:miter lim="800000"/>
        </a:ln>
        <a:effectLst/>
      </dsp:spPr>
      <dsp:style>
        <a:lnRef idx="2">
          <a:scrgbClr r="0" g="0" b="0"/>
        </a:lnRef>
        <a:fillRef idx="1">
          <a:scrgbClr r="0" g="0" b="0"/>
        </a:fillRef>
        <a:effectRef idx="0">
          <a:scrgbClr r="0" g="0" b="0"/>
        </a:effectRef>
        <a:fontRef idx="minor"/>
      </dsp:style>
    </dsp:sp>
    <dsp:sp modelId="{ED1C9C41-3753-4AFB-A91D-403F58EDB216}">
      <dsp:nvSpPr>
        <dsp:cNvPr id="0" name=""/>
        <dsp:cNvSpPr/>
      </dsp:nvSpPr>
      <dsp:spPr>
        <a:xfrm>
          <a:off x="971035" y="2008873"/>
          <a:ext cx="7758322" cy="574173"/>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5750" tIns="68580" rIns="68580" bIns="68580" numCol="1" spcCol="1270" anchor="ctr" anchorCtr="0">
          <a:noAutofit/>
        </a:bodyPr>
        <a:lstStyle/>
        <a:p>
          <a:pPr lvl="0" algn="l" defTabSz="1200150">
            <a:lnSpc>
              <a:spcPct val="90000"/>
            </a:lnSpc>
            <a:spcBef>
              <a:spcPct val="0"/>
            </a:spcBef>
            <a:spcAft>
              <a:spcPct val="35000"/>
            </a:spcAft>
          </a:pPr>
          <a:r>
            <a:rPr lang="zh-CN" altLang="zh-CN" sz="2700" kern="1200" dirty="0" smtClean="0"/>
            <a:t>三是，义务性的规定多</a:t>
          </a:r>
          <a:endParaRPr lang="zh-CN" altLang="en-US" sz="2700" kern="1200" dirty="0"/>
        </a:p>
      </dsp:txBody>
      <dsp:txXfrm>
        <a:off x="971035" y="2008873"/>
        <a:ext cx="7758322" cy="574173"/>
      </dsp:txXfrm>
    </dsp:sp>
    <dsp:sp modelId="{C1103219-DAE8-429F-8A24-87EE20E9EA35}">
      <dsp:nvSpPr>
        <dsp:cNvPr id="0" name=""/>
        <dsp:cNvSpPr/>
      </dsp:nvSpPr>
      <dsp:spPr>
        <a:xfrm>
          <a:off x="612176" y="1937101"/>
          <a:ext cx="717717" cy="717717"/>
        </a:xfrm>
        <a:prstGeom prst="ellipse">
          <a:avLst/>
        </a:prstGeom>
        <a:solidFill>
          <a:schemeClr val="lt1">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6EA285AC-C2DA-41D3-90C2-0D3CE2DA14E7}">
      <dsp:nvSpPr>
        <dsp:cNvPr id="0" name=""/>
        <dsp:cNvSpPr/>
      </dsp:nvSpPr>
      <dsp:spPr>
        <a:xfrm>
          <a:off x="844757" y="2869858"/>
          <a:ext cx="7884600" cy="574173"/>
        </a:xfrm>
        <a:prstGeom prst="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5750" tIns="68580" rIns="68580" bIns="68580" numCol="1" spcCol="1270" anchor="ctr" anchorCtr="0">
          <a:noAutofit/>
        </a:bodyPr>
        <a:lstStyle/>
        <a:p>
          <a:pPr lvl="0" algn="l" defTabSz="1200150">
            <a:lnSpc>
              <a:spcPct val="90000"/>
            </a:lnSpc>
            <a:spcBef>
              <a:spcPct val="0"/>
            </a:spcBef>
            <a:spcAft>
              <a:spcPct val="35000"/>
            </a:spcAft>
          </a:pPr>
          <a:r>
            <a:rPr lang="zh-CN" altLang="zh-CN" sz="2700" kern="1200" dirty="0" smtClean="0"/>
            <a:t>四是，明确地规定有关的责任，即责任有确定性</a:t>
          </a:r>
          <a:endParaRPr lang="zh-CN" altLang="en-US" sz="2700" kern="1200" dirty="0"/>
        </a:p>
      </dsp:txBody>
      <dsp:txXfrm>
        <a:off x="844757" y="2869858"/>
        <a:ext cx="7884600" cy="574173"/>
      </dsp:txXfrm>
    </dsp:sp>
    <dsp:sp modelId="{B5EDAA3B-BD99-4038-B66B-BF8337DF7575}">
      <dsp:nvSpPr>
        <dsp:cNvPr id="0" name=""/>
        <dsp:cNvSpPr/>
      </dsp:nvSpPr>
      <dsp:spPr>
        <a:xfrm>
          <a:off x="485898" y="2798087"/>
          <a:ext cx="717717" cy="717717"/>
        </a:xfrm>
        <a:prstGeom prst="ellipse">
          <a:avLst/>
        </a:prstGeom>
        <a:solidFill>
          <a:schemeClr val="lt1">
            <a:hueOff val="0"/>
            <a:satOff val="0"/>
            <a:lumOff val="0"/>
            <a:alphaOff val="0"/>
          </a:schemeClr>
        </a:solidFill>
        <a:ln w="12700" cap="flat" cmpd="sng" algn="ctr">
          <a:solidFill>
            <a:schemeClr val="accent5">
              <a:hueOff val="-5068907"/>
              <a:satOff val="-13064"/>
              <a:lumOff val="-8824"/>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C4E4BA-1FF2-4FCA-AC82-981ADA50A2D6}">
      <dsp:nvSpPr>
        <dsp:cNvPr id="0" name=""/>
        <dsp:cNvSpPr/>
      </dsp:nvSpPr>
      <dsp:spPr>
        <a:xfrm>
          <a:off x="433321" y="3730843"/>
          <a:ext cx="8296036" cy="574173"/>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5750" tIns="68580" rIns="68580" bIns="68580" numCol="1" spcCol="1270" anchor="ctr" anchorCtr="0">
          <a:noAutofit/>
        </a:bodyPr>
        <a:lstStyle/>
        <a:p>
          <a:pPr lvl="0" algn="l" defTabSz="1200150">
            <a:lnSpc>
              <a:spcPct val="90000"/>
            </a:lnSpc>
            <a:spcBef>
              <a:spcPct val="0"/>
            </a:spcBef>
            <a:spcAft>
              <a:spcPct val="35000"/>
            </a:spcAft>
          </a:pPr>
          <a:r>
            <a:rPr lang="zh-CN" altLang="zh-CN" sz="2700" kern="1200" dirty="0" smtClean="0"/>
            <a:t>五是，在法律规范中体现处罚严明的要求</a:t>
          </a:r>
          <a:endParaRPr lang="zh-CN" altLang="en-US" sz="2700" kern="1200" dirty="0"/>
        </a:p>
      </dsp:txBody>
      <dsp:txXfrm>
        <a:off x="433321" y="3730843"/>
        <a:ext cx="8296036" cy="574173"/>
      </dsp:txXfrm>
    </dsp:sp>
    <dsp:sp modelId="{91A1D477-E6BF-4967-AE06-162FB64111F2}">
      <dsp:nvSpPr>
        <dsp:cNvPr id="0" name=""/>
        <dsp:cNvSpPr/>
      </dsp:nvSpPr>
      <dsp:spPr>
        <a:xfrm>
          <a:off x="74462" y="3659072"/>
          <a:ext cx="717717" cy="717717"/>
        </a:xfrm>
        <a:prstGeom prst="ellipse">
          <a:avLst/>
        </a:prstGeom>
        <a:solidFill>
          <a:schemeClr val="lt1">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0E497E-7913-4592-A8AB-25B63B7A49DD}">
      <dsp:nvSpPr>
        <dsp:cNvPr id="0" name=""/>
        <dsp:cNvSpPr/>
      </dsp:nvSpPr>
      <dsp:spPr>
        <a:xfrm>
          <a:off x="311606" y="1849"/>
          <a:ext cx="720000" cy="88936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866900">
            <a:lnSpc>
              <a:spcPct val="90000"/>
            </a:lnSpc>
            <a:spcBef>
              <a:spcPct val="0"/>
            </a:spcBef>
            <a:spcAft>
              <a:spcPct val="35000"/>
            </a:spcAft>
          </a:pPr>
          <a:r>
            <a:rPr lang="en-US" altLang="zh-CN" sz="4200" kern="1200" dirty="0" smtClean="0"/>
            <a:t>1</a:t>
          </a:r>
          <a:endParaRPr lang="zh-CN" altLang="en-US" sz="4200" kern="1200" dirty="0"/>
        </a:p>
      </dsp:txBody>
      <dsp:txXfrm>
        <a:off x="311606" y="1849"/>
        <a:ext cx="720000" cy="889364"/>
      </dsp:txXfrm>
    </dsp:sp>
    <dsp:sp modelId="{0338CB37-4796-4F30-98E3-0032AD1FBCA0}">
      <dsp:nvSpPr>
        <dsp:cNvPr id="0" name=""/>
        <dsp:cNvSpPr/>
      </dsp:nvSpPr>
      <dsp:spPr>
        <a:xfrm>
          <a:off x="311606" y="935681"/>
          <a:ext cx="720000" cy="889364"/>
        </a:xfrm>
        <a:prstGeom prst="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866900">
            <a:lnSpc>
              <a:spcPct val="90000"/>
            </a:lnSpc>
            <a:spcBef>
              <a:spcPct val="0"/>
            </a:spcBef>
            <a:spcAft>
              <a:spcPct val="35000"/>
            </a:spcAft>
          </a:pPr>
          <a:r>
            <a:rPr lang="en-US" altLang="zh-CN" sz="4200" kern="1200" dirty="0" smtClean="0"/>
            <a:t>2</a:t>
          </a:r>
          <a:endParaRPr lang="zh-CN" altLang="en-US" sz="4200" kern="1200" dirty="0"/>
        </a:p>
      </dsp:txBody>
      <dsp:txXfrm>
        <a:off x="311606" y="935681"/>
        <a:ext cx="720000" cy="889364"/>
      </dsp:txXfrm>
    </dsp:sp>
    <dsp:sp modelId="{DDFF3330-BF8F-4B0B-B333-3D3D0B62044C}">
      <dsp:nvSpPr>
        <dsp:cNvPr id="0" name=""/>
        <dsp:cNvSpPr/>
      </dsp:nvSpPr>
      <dsp:spPr>
        <a:xfrm>
          <a:off x="311606" y="1869514"/>
          <a:ext cx="720000" cy="889364"/>
        </a:xfrm>
        <a:prstGeom prst="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866900">
            <a:lnSpc>
              <a:spcPct val="90000"/>
            </a:lnSpc>
            <a:spcBef>
              <a:spcPct val="0"/>
            </a:spcBef>
            <a:spcAft>
              <a:spcPct val="35000"/>
            </a:spcAft>
          </a:pPr>
          <a:r>
            <a:rPr lang="en-US" altLang="zh-CN" sz="4200" kern="1200" dirty="0" smtClean="0"/>
            <a:t>3</a:t>
          </a:r>
          <a:endParaRPr lang="zh-CN" altLang="en-US" sz="4200" kern="1200" dirty="0"/>
        </a:p>
      </dsp:txBody>
      <dsp:txXfrm>
        <a:off x="311606" y="1869514"/>
        <a:ext cx="720000" cy="889364"/>
      </dsp:txXfrm>
    </dsp:sp>
    <dsp:sp modelId="{EB095E79-C93C-47DF-B19F-2DE029C9283D}">
      <dsp:nvSpPr>
        <dsp:cNvPr id="0" name=""/>
        <dsp:cNvSpPr/>
      </dsp:nvSpPr>
      <dsp:spPr>
        <a:xfrm>
          <a:off x="311606" y="2803347"/>
          <a:ext cx="720000" cy="889364"/>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866900">
            <a:lnSpc>
              <a:spcPct val="90000"/>
            </a:lnSpc>
            <a:spcBef>
              <a:spcPct val="0"/>
            </a:spcBef>
            <a:spcAft>
              <a:spcPct val="35000"/>
            </a:spcAft>
          </a:pPr>
          <a:r>
            <a:rPr lang="en-US" altLang="zh-CN" sz="4200" kern="1200" dirty="0" smtClean="0"/>
            <a:t>4</a:t>
          </a:r>
          <a:endParaRPr lang="zh-CN" altLang="en-US" sz="4200" kern="1200" dirty="0"/>
        </a:p>
      </dsp:txBody>
      <dsp:txXfrm>
        <a:off x="311606" y="2803347"/>
        <a:ext cx="720000" cy="8893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EBADAA-158D-45CB-98F5-3B28619B14C2}">
      <dsp:nvSpPr>
        <dsp:cNvPr id="0" name=""/>
        <dsp:cNvSpPr/>
      </dsp:nvSpPr>
      <dsp:spPr>
        <a:xfrm>
          <a:off x="590428" y="0"/>
          <a:ext cx="3344332" cy="1337733"/>
        </a:xfrm>
        <a:prstGeom prst="leftRightRibb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9E5B4F-D233-4EA0-BE1F-C7D46845D640}">
      <dsp:nvSpPr>
        <dsp:cNvPr id="0" name=""/>
        <dsp:cNvSpPr/>
      </dsp:nvSpPr>
      <dsp:spPr>
        <a:xfrm>
          <a:off x="880682" y="234103"/>
          <a:ext cx="1103629" cy="65548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9568" rIns="0" bIns="106680" numCol="1" spcCol="1270" anchor="ctr" anchorCtr="0">
          <a:noAutofit/>
        </a:bodyPr>
        <a:lstStyle/>
        <a:p>
          <a:pPr lvl="0" algn="ctr" defTabSz="1244600">
            <a:lnSpc>
              <a:spcPct val="90000"/>
            </a:lnSpc>
            <a:spcBef>
              <a:spcPct val="0"/>
            </a:spcBef>
            <a:spcAft>
              <a:spcPct val="35000"/>
            </a:spcAft>
          </a:pPr>
          <a:r>
            <a:rPr lang="zh-CN" altLang="en-US" sz="2800" kern="1200" dirty="0" smtClean="0"/>
            <a:t>标准化</a:t>
          </a:r>
          <a:endParaRPr lang="zh-CN" altLang="en-US" sz="2800" kern="1200" dirty="0"/>
        </a:p>
      </dsp:txBody>
      <dsp:txXfrm>
        <a:off x="880682" y="234103"/>
        <a:ext cx="1103629" cy="655489"/>
      </dsp:txXfrm>
    </dsp:sp>
    <dsp:sp modelId="{1A8B59BF-E181-4393-891B-5348B67B701B}">
      <dsp:nvSpPr>
        <dsp:cNvPr id="0" name=""/>
        <dsp:cNvSpPr/>
      </dsp:nvSpPr>
      <dsp:spPr>
        <a:xfrm>
          <a:off x="2151529" y="448140"/>
          <a:ext cx="1304289" cy="65548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9568" rIns="0" bIns="106680" numCol="1" spcCol="1270" anchor="ctr" anchorCtr="0">
          <a:noAutofit/>
        </a:bodyPr>
        <a:lstStyle/>
        <a:p>
          <a:pPr lvl="0" algn="ctr" defTabSz="1244600">
            <a:lnSpc>
              <a:spcPct val="90000"/>
            </a:lnSpc>
            <a:spcBef>
              <a:spcPct val="0"/>
            </a:spcBef>
            <a:spcAft>
              <a:spcPct val="35000"/>
            </a:spcAft>
          </a:pPr>
          <a:r>
            <a:rPr lang="zh-CN" altLang="en-US" sz="2800" kern="1200" dirty="0" smtClean="0"/>
            <a:t>制度</a:t>
          </a:r>
          <a:endParaRPr lang="zh-CN" altLang="en-US" sz="2800" kern="1200" dirty="0"/>
        </a:p>
      </dsp:txBody>
      <dsp:txXfrm>
        <a:off x="2151529" y="448140"/>
        <a:ext cx="1304289" cy="65548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8FC611-80E8-4F96-84B0-F7AD3C4BCECD}">
      <dsp:nvSpPr>
        <dsp:cNvPr id="0" name=""/>
        <dsp:cNvSpPr/>
      </dsp:nvSpPr>
      <dsp:spPr>
        <a:xfrm>
          <a:off x="1421488" y="2442328"/>
          <a:ext cx="579031" cy="1669731"/>
        </a:xfrm>
        <a:custGeom>
          <a:avLst/>
          <a:gdLst/>
          <a:ahLst/>
          <a:cxnLst/>
          <a:rect l="0" t="0" r="0" b="0"/>
          <a:pathLst>
            <a:path>
              <a:moveTo>
                <a:pt x="0" y="0"/>
              </a:moveTo>
              <a:lnTo>
                <a:pt x="289515" y="0"/>
              </a:lnTo>
              <a:lnTo>
                <a:pt x="289515" y="1669731"/>
              </a:lnTo>
              <a:lnTo>
                <a:pt x="579031" y="1669731"/>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p>
      </dsp:txBody>
      <dsp:txXfrm>
        <a:off x="1666822" y="3233012"/>
        <a:ext cx="88364" cy="88364"/>
      </dsp:txXfrm>
    </dsp:sp>
    <dsp:sp modelId="{8786C9F4-DA35-4679-A9A8-8D795048D8C8}">
      <dsp:nvSpPr>
        <dsp:cNvPr id="0" name=""/>
        <dsp:cNvSpPr/>
      </dsp:nvSpPr>
      <dsp:spPr>
        <a:xfrm>
          <a:off x="1421488" y="2442328"/>
          <a:ext cx="579031" cy="566395"/>
        </a:xfrm>
        <a:custGeom>
          <a:avLst/>
          <a:gdLst/>
          <a:ahLst/>
          <a:cxnLst/>
          <a:rect l="0" t="0" r="0" b="0"/>
          <a:pathLst>
            <a:path>
              <a:moveTo>
                <a:pt x="0" y="0"/>
              </a:moveTo>
              <a:lnTo>
                <a:pt x="289515" y="0"/>
              </a:lnTo>
              <a:lnTo>
                <a:pt x="289515" y="566395"/>
              </a:lnTo>
              <a:lnTo>
                <a:pt x="579031" y="566395"/>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p>
      </dsp:txBody>
      <dsp:txXfrm>
        <a:off x="1690754" y="2705276"/>
        <a:ext cx="40499" cy="40499"/>
      </dsp:txXfrm>
    </dsp:sp>
    <dsp:sp modelId="{D48BDB58-2FFA-4584-A926-27A582EC67F5}">
      <dsp:nvSpPr>
        <dsp:cNvPr id="0" name=""/>
        <dsp:cNvSpPr/>
      </dsp:nvSpPr>
      <dsp:spPr>
        <a:xfrm>
          <a:off x="1421488" y="1905387"/>
          <a:ext cx="579031" cy="536941"/>
        </a:xfrm>
        <a:custGeom>
          <a:avLst/>
          <a:gdLst/>
          <a:ahLst/>
          <a:cxnLst/>
          <a:rect l="0" t="0" r="0" b="0"/>
          <a:pathLst>
            <a:path>
              <a:moveTo>
                <a:pt x="0" y="536941"/>
              </a:moveTo>
              <a:lnTo>
                <a:pt x="289515" y="536941"/>
              </a:lnTo>
              <a:lnTo>
                <a:pt x="289515" y="0"/>
              </a:lnTo>
              <a:lnTo>
                <a:pt x="579031" y="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p>
      </dsp:txBody>
      <dsp:txXfrm>
        <a:off x="1691262" y="2154116"/>
        <a:ext cx="39483" cy="39483"/>
      </dsp:txXfrm>
    </dsp:sp>
    <dsp:sp modelId="{16D7A006-1B4E-449D-8C3D-6AEC5D8843EC}">
      <dsp:nvSpPr>
        <dsp:cNvPr id="0" name=""/>
        <dsp:cNvSpPr/>
      </dsp:nvSpPr>
      <dsp:spPr>
        <a:xfrm>
          <a:off x="1421488" y="802050"/>
          <a:ext cx="579031" cy="1640278"/>
        </a:xfrm>
        <a:custGeom>
          <a:avLst/>
          <a:gdLst/>
          <a:ahLst/>
          <a:cxnLst/>
          <a:rect l="0" t="0" r="0" b="0"/>
          <a:pathLst>
            <a:path>
              <a:moveTo>
                <a:pt x="0" y="1640278"/>
              </a:moveTo>
              <a:lnTo>
                <a:pt x="289515" y="1640278"/>
              </a:lnTo>
              <a:lnTo>
                <a:pt x="289515" y="0"/>
              </a:lnTo>
              <a:lnTo>
                <a:pt x="579031" y="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p>
      </dsp:txBody>
      <dsp:txXfrm>
        <a:off x="1667517" y="1578702"/>
        <a:ext cx="86973" cy="86973"/>
      </dsp:txXfrm>
    </dsp:sp>
    <dsp:sp modelId="{A0C962C2-1B87-47F6-94B9-B82F982B2F68}">
      <dsp:nvSpPr>
        <dsp:cNvPr id="0" name=""/>
        <dsp:cNvSpPr/>
      </dsp:nvSpPr>
      <dsp:spPr>
        <a:xfrm>
          <a:off x="-64767" y="1735284"/>
          <a:ext cx="1558422" cy="141408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zh-CN" altLang="en-US" sz="2800" kern="1200" smtClean="0"/>
            <a:t>安全生产责任保险</a:t>
          </a:r>
          <a:endParaRPr lang="zh-CN" altLang="en-US" sz="2800" kern="1200" dirty="0"/>
        </a:p>
      </dsp:txBody>
      <dsp:txXfrm>
        <a:off x="-64767" y="1735284"/>
        <a:ext cx="1558422" cy="1414089"/>
      </dsp:txXfrm>
    </dsp:sp>
    <dsp:sp modelId="{3F61EA41-7B88-4A4B-9B9C-52F2A45245F9}">
      <dsp:nvSpPr>
        <dsp:cNvPr id="0" name=""/>
        <dsp:cNvSpPr/>
      </dsp:nvSpPr>
      <dsp:spPr>
        <a:xfrm>
          <a:off x="2000519" y="360715"/>
          <a:ext cx="8878370" cy="88266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l" defTabSz="1022350">
            <a:lnSpc>
              <a:spcPct val="90000"/>
            </a:lnSpc>
            <a:spcBef>
              <a:spcPct val="0"/>
            </a:spcBef>
            <a:spcAft>
              <a:spcPct val="35000"/>
            </a:spcAft>
          </a:pPr>
          <a:r>
            <a:rPr lang="zh-CN" altLang="en-US" sz="2300" kern="1200" baseline="0" dirty="0" smtClean="0"/>
            <a:t>一是安全生产责任保险具有其他保险所不具备的特殊功能和优势</a:t>
          </a:r>
          <a:endParaRPr lang="zh-CN" altLang="en-US" sz="2300" kern="1200" baseline="0" dirty="0"/>
        </a:p>
      </dsp:txBody>
      <dsp:txXfrm>
        <a:off x="2000519" y="360715"/>
        <a:ext cx="8878370" cy="882669"/>
      </dsp:txXfrm>
    </dsp:sp>
    <dsp:sp modelId="{4A943BAB-2AF7-4D11-8B83-5E22561A9881}">
      <dsp:nvSpPr>
        <dsp:cNvPr id="0" name=""/>
        <dsp:cNvSpPr/>
      </dsp:nvSpPr>
      <dsp:spPr>
        <a:xfrm>
          <a:off x="2000519" y="1464052"/>
          <a:ext cx="8845047" cy="88266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l" defTabSz="1022350">
            <a:lnSpc>
              <a:spcPct val="90000"/>
            </a:lnSpc>
            <a:spcBef>
              <a:spcPct val="0"/>
            </a:spcBef>
            <a:spcAft>
              <a:spcPct val="35000"/>
            </a:spcAft>
          </a:pPr>
          <a:r>
            <a:rPr lang="zh-CN" altLang="en-US" sz="2300" kern="1200" baseline="0" dirty="0" smtClean="0"/>
            <a:t>二是增加事故救援费用和第三人赔付的资金来源，有助于减轻政府负担，维护社会稳定</a:t>
          </a:r>
          <a:endParaRPr lang="zh-CN" altLang="en-US" sz="2300" kern="1200" baseline="0" dirty="0"/>
        </a:p>
      </dsp:txBody>
      <dsp:txXfrm>
        <a:off x="2000519" y="1464052"/>
        <a:ext cx="8845047" cy="882669"/>
      </dsp:txXfrm>
    </dsp:sp>
    <dsp:sp modelId="{3163E263-4C17-49A8-A97B-60A8AA74994A}">
      <dsp:nvSpPr>
        <dsp:cNvPr id="0" name=""/>
        <dsp:cNvSpPr/>
      </dsp:nvSpPr>
      <dsp:spPr>
        <a:xfrm>
          <a:off x="2000519" y="2567389"/>
          <a:ext cx="8855064" cy="88266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l" defTabSz="1022350">
            <a:lnSpc>
              <a:spcPct val="90000"/>
            </a:lnSpc>
            <a:spcBef>
              <a:spcPct val="0"/>
            </a:spcBef>
            <a:spcAft>
              <a:spcPct val="35000"/>
            </a:spcAft>
          </a:pPr>
          <a:r>
            <a:rPr lang="zh-CN" altLang="en-US" sz="2300" kern="1200" baseline="0" dirty="0" smtClean="0"/>
            <a:t>三是</a:t>
          </a:r>
          <a:r>
            <a:rPr lang="zh-CN" altLang="en-US" sz="2300" kern="1200" baseline="0" dirty="0" smtClean="0">
              <a:latin typeface="宋体" pitchFamily="2" charset="-122"/>
            </a:rPr>
            <a:t>有利于现行安全生产经济政策的完善和发展</a:t>
          </a:r>
          <a:r>
            <a:rPr lang="zh-CN" altLang="en-US" sz="2300" kern="1200" baseline="0" dirty="0" smtClean="0"/>
            <a:t>建立注册安全工程师按专业分类管理制度，授权国务院有关部门制定具体实施办法</a:t>
          </a:r>
          <a:endParaRPr lang="zh-CN" altLang="en-US" sz="2300" kern="1200" baseline="0" dirty="0"/>
        </a:p>
      </dsp:txBody>
      <dsp:txXfrm>
        <a:off x="2000519" y="2567389"/>
        <a:ext cx="8855064" cy="882669"/>
      </dsp:txXfrm>
    </dsp:sp>
    <dsp:sp modelId="{7CFFF6FB-31E4-4885-9C5A-8B22681672B0}">
      <dsp:nvSpPr>
        <dsp:cNvPr id="0" name=""/>
        <dsp:cNvSpPr/>
      </dsp:nvSpPr>
      <dsp:spPr>
        <a:xfrm>
          <a:off x="2000519" y="3670725"/>
          <a:ext cx="8871509" cy="88266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l" defTabSz="1022350">
            <a:lnSpc>
              <a:spcPct val="90000"/>
            </a:lnSpc>
            <a:spcBef>
              <a:spcPct val="0"/>
            </a:spcBef>
            <a:spcAft>
              <a:spcPct val="35000"/>
            </a:spcAft>
          </a:pPr>
          <a:r>
            <a:rPr lang="zh-CN" altLang="en-US" sz="2300" kern="1200" baseline="0" dirty="0" smtClean="0"/>
            <a:t>四是</a:t>
          </a:r>
          <a:r>
            <a:rPr lang="zh-CN" altLang="en-US" sz="2300" kern="1200" baseline="0" dirty="0" smtClean="0">
              <a:latin typeface="宋体" pitchFamily="2" charset="-122"/>
            </a:rPr>
            <a:t>通过保险费率浮动、引进保险公司参与企业安全管理，可以有效促进企业加强安全生产工作</a:t>
          </a:r>
          <a:endParaRPr lang="zh-CN" altLang="en-US" sz="2300" kern="1200" baseline="0" dirty="0"/>
        </a:p>
      </dsp:txBody>
      <dsp:txXfrm>
        <a:off x="2000519" y="3670725"/>
        <a:ext cx="8871509" cy="88266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srcNode" val="parentNode1"/>
              <dgm:param type="dstNode" val="connSite2"/>
              <dgm:param type="connRout" val="curve"/>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srcNode" val="parentNode2"/>
                <dgm:param type="dstNode" val="connSite1"/>
                <dgm:param type="connRout" val="curve"/>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diagrams.loki3.com/VaryingWidthList+Icon">
  <dgm:title val="可变宽度列表"/>
  <dgm:desc val="用于强调不同重要性的项。合适于大量的 1 级文本。每个形状的宽度分别由自己的文本决定。"/>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ar" val="2.5"/>
      <dgm:param type="vertAlign" val="mid"/>
      <dgm:param type="horzAlign" val="ctr"/>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rSet qsTypeId="urn:microsoft.com/office/officeart/2005/8/quickstyle/simple5"/>
        </dgm:pt>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rSet csTypeId="urn:microsoft.com/office/officeart/2005/8/colors/accent6_5"/>
        </dgm:pt>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type="rect" r:blip="" rot="270">
                  <dgm:adjLst/>
                </dgm:shape>
              </dgm:if>
              <dgm:else name="Name11">
                <dgm:shape xmlns:r="http://schemas.openxmlformats.org/officeDocument/2006/relationships" type="rect" r:blip="" rot="90">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endSty" val="noArr"/>
                        <dgm:param type="connRout" val="bend"/>
                        <dgm:param type="begPts" val="midR"/>
                        <dgm:param type="endPts" val="midL"/>
                      </dgm:alg>
                    </dgm:if>
                    <dgm:else name="Name18">
                      <dgm:alg type="conn">
                        <dgm:param type="dim" val="1D"/>
                        <dgm:param type="endSty" val="noArr"/>
                        <dgm:param type="connRout" val="bend"/>
                        <dgm:param type="begPts" val="midL"/>
                        <dgm:param type="endPts" val="midR"/>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565" cy="513524"/>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171" y="0"/>
            <a:ext cx="3078565" cy="513524"/>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1711" y="1279366"/>
            <a:ext cx="6140958" cy="3454289"/>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438" y="4925560"/>
            <a:ext cx="5683504" cy="4030004"/>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9721407"/>
            <a:ext cx="3078565" cy="51352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171" y="9721407"/>
            <a:ext cx="3078565" cy="513523"/>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1.jpe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2" Type="http://schemas.openxmlformats.org/officeDocument/2006/relationships/theme" Target="../theme/theme2.xml"/><Relationship Id="rId11" Type="http://schemas.openxmlformats.org/officeDocument/2006/relationships/image" Target="../media/image1.jpeg"/><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xml"/><Relationship Id="rId2" Type="http://schemas.openxmlformats.org/officeDocument/2006/relationships/image" Target="../media/image3.pn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image" Target="../media/image8.png"/><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7.png"/><Relationship Id="rId1" Type="http://schemas.openxmlformats.org/officeDocument/2006/relationships/image" Target="../media/image6.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17.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image" Target="../media/image8.png"/><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image" Target="../media/image8.png"/><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17.xml"/><Relationship Id="rId7" Type="http://schemas.microsoft.com/office/2007/relationships/diagramDrawing" Target="../diagrams/drawing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3" Type="http://schemas.openxmlformats.org/officeDocument/2006/relationships/diagramData" Target="../diagrams/data3.xml"/><Relationship Id="rId2" Type="http://schemas.openxmlformats.org/officeDocument/2006/relationships/image" Target="../media/image8.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image" Target="../media/image8.png"/><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17.xml"/><Relationship Id="rId7" Type="http://schemas.microsoft.com/office/2007/relationships/diagramDrawing" Target="../diagrams/drawing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3" Type="http://schemas.openxmlformats.org/officeDocument/2006/relationships/diagramData" Target="../diagrams/data4.xml"/><Relationship Id="rId2" Type="http://schemas.openxmlformats.org/officeDocument/2006/relationships/image" Target="../media/image8.png"/><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image" Target="../media/image8.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9" Type="http://schemas.openxmlformats.org/officeDocument/2006/relationships/diagramLayout" Target="../diagrams/layout6.xml"/><Relationship Id="rId8" Type="http://schemas.openxmlformats.org/officeDocument/2006/relationships/diagramData" Target="../diagrams/data6.xml"/><Relationship Id="rId7" Type="http://schemas.microsoft.com/office/2007/relationships/diagramDrawing" Target="../diagrams/drawing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3" Type="http://schemas.openxmlformats.org/officeDocument/2006/relationships/diagramData" Target="../diagrams/data5.xml"/><Relationship Id="rId2" Type="http://schemas.openxmlformats.org/officeDocument/2006/relationships/image" Target="../media/image8.png"/><Relationship Id="rId13" Type="http://schemas.openxmlformats.org/officeDocument/2006/relationships/slideLayout" Target="../slideLayouts/slideLayout17.xml"/><Relationship Id="rId12" Type="http://schemas.microsoft.com/office/2007/relationships/diagramDrawing" Target="../diagrams/drawing6.xml"/><Relationship Id="rId11" Type="http://schemas.openxmlformats.org/officeDocument/2006/relationships/diagramColors" Target="../diagrams/colors6.xml"/><Relationship Id="rId10" Type="http://schemas.openxmlformats.org/officeDocument/2006/relationships/diagramQuickStyle" Target="../diagrams/quickStyle6.xml"/><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image" Target="../media/image8.png"/><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7.png"/><Relationship Id="rId1" Type="http://schemas.openxmlformats.org/officeDocument/2006/relationships/image" Target="../media/image6.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image" Target="../media/image8.png"/><Relationship Id="rId1"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image" Target="../media/image8.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9" Type="http://schemas.openxmlformats.org/officeDocument/2006/relationships/hyperlink" Target="https://www.baidu.com/s?wd=%E9%87%8D%E5%A4%A7%E5%8D%B1%E9%99%A9%E6%BA%90&amp;tn=SE_PcZhidaonwhc_ngpagmjz&amp;rsv_dl=gh_pc_zhidao" TargetMode="External"/><Relationship Id="rId8" Type="http://schemas.openxmlformats.org/officeDocument/2006/relationships/hyperlink" Target="https://www.baidu.com/s?wd=%E5%AE%89%E5%85%A8%E7%94%9F%E4%BA%A7%E4%BA%8B%E6%95%85%E9%9A%90%E6%82%A3%E6%8E%92%E6%9F%A5%E6%B2%BB%E7%90%86%E5%88%B6%E5%BA%A6&amp;tn=SE_PcZhidaonwhc_ngpagmjz&amp;rsv_dl=gh_pc_zhidao" TargetMode="External"/><Relationship Id="rId7" Type="http://schemas.openxmlformats.org/officeDocument/2006/relationships/hyperlink" Target="https://www.baidu.com/s?wd=%E5%AE%89%E5%85%A8%E7%94%9F%E4%BA%A7%E8%B4%A3%E4%BB%BB%E5%88%B6&amp;tn=SE_PcZhidaonwhc_ngpagmjz&amp;rsv_dl=gh_pc_zhidao" TargetMode="External"/><Relationship Id="rId6" Type="http://schemas.openxmlformats.org/officeDocument/2006/relationships/hyperlink" Target="https://www.baidu.com/s?wd=%E5%AE%89%E5%85%A8%E7%94%9F%E4%BA%A7%E6%A3%80%E6%9F%A5&amp;tn=SE_PcZhidaonwhc_ngpagmjz&amp;rsv_dl=gh_pc_zhidao" TargetMode="External"/><Relationship Id="rId5" Type="http://schemas.openxmlformats.org/officeDocument/2006/relationships/hyperlink" Target="https://www.baidu.com/s?wd=%E6%95%99%E8%82%B2%E5%9F%B9%E8%AE%AD&amp;tn=SE_PcZhidaonwhc_ngpagmjz&amp;rsv_dl=gh_pc_zhidao" TargetMode="External"/><Relationship Id="rId4" Type="http://schemas.openxmlformats.org/officeDocument/2006/relationships/hyperlink" Target="https://www.baidu.com/s?wd=%E5%AE%89%E5%85%A8%E7%94%9F%E4%BA%A7%E4%BC%9A%E8%AE%AE%E5%88%B6%E5%BA%A6&amp;tn=SE_PcZhidaonwhc_ngpagmjz&amp;rsv_dl=gh_pc_zhidao" TargetMode="External"/><Relationship Id="rId3" Type="http://schemas.openxmlformats.org/officeDocument/2006/relationships/hyperlink" Target="https://www.baidu.com/s?wd=%E5%AE%89%E5%85%A8%E7%94%9F%E4%BA%A7%E7%AE%A1%E7%90%86%E5%88%B6%E5%BA%A6&amp;tn=SE_PcZhidaonwhc_ngpagmjz&amp;rsv_dl=gh_pc_zhidao" TargetMode="External"/><Relationship Id="rId2" Type="http://schemas.openxmlformats.org/officeDocument/2006/relationships/image" Target="../media/image8.png"/><Relationship Id="rId13" Type="http://schemas.openxmlformats.org/officeDocument/2006/relationships/slideLayout" Target="../slideLayouts/slideLayout17.xml"/><Relationship Id="rId12" Type="http://schemas.openxmlformats.org/officeDocument/2006/relationships/hyperlink" Target="https://www.baidu.com/s?wd=%E7%94%9F%E4%BA%A7%E5%AE%89%E5%85%A8%E4%BA%8B%E6%95%85&amp;tn=SE_PcZhidaonwhc_ngpagmjz&amp;rsv_dl=gh_pc_zhidao" TargetMode="External"/><Relationship Id="rId11" Type="http://schemas.openxmlformats.org/officeDocument/2006/relationships/hyperlink" Target="https://www.baidu.com/s?wd=%E7%89%B9%E7%A7%8D%E4%BD%9C%E4%B8%9A%E4%BA%BA%E5%91%98&amp;tn=SE_PcZhidaonwhc_ngpagmjz&amp;rsv_dl=gh_pc_zhidao" TargetMode="External"/><Relationship Id="rId10" Type="http://schemas.openxmlformats.org/officeDocument/2006/relationships/hyperlink" Target="https://www.baidu.com/s?wd=%E5%8A%B3%E5%8A%A8%E9%98%B2%E6%8A%A4%E7%94%A8%E5%93%81&amp;tn=SE_PcZhidaonwhc_ngpagmjz&amp;rsv_dl=gh_pc_zhidao" TargetMode="External"/><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7.png"/><Relationship Id="rId1" Type="http://schemas.openxmlformats.org/officeDocument/2006/relationships/image" Target="../media/image6.jpe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image" Target="../media/image8.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png"/></Relationships>
</file>

<file path=ppt/slides/_rels/slide29.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hyperlink" Target="http://www.so.com/s?q=%E8%B4%A3%E4%BB%BB&amp;ie=utf-8&amp;src=internal_wenda_recommend_textn" TargetMode="External"/><Relationship Id="rId6" Type="http://schemas.openxmlformats.org/officeDocument/2006/relationships/hyperlink" Target="http://www.so.com/s?q=%E7%94%9F%E4%BA%A7%E5%AE%89%E5%85%A8%E4%BA%8B%E6%95%85&amp;ie=utf-8&amp;src=internal_wenda_recommend_textn" TargetMode="External"/><Relationship Id="rId5" Type="http://schemas.openxmlformats.org/officeDocument/2006/relationships/hyperlink" Target="http://www.so.com/s?q=%E5%8D%8F%E8%AE%AE&amp;ie=utf-8&amp;src=internal_wenda_recommend_textn" TargetMode="External"/><Relationship Id="rId4" Type="http://schemas.openxmlformats.org/officeDocument/2006/relationships/hyperlink" Target="http://www.so.com/s?q=%E7%94%9F%E4%BA%A7%E7%BB%8F%E8%90%A5%E6%B4%BB%E5%8A%A8&amp;ie=utf-8&amp;src=internal_wenda_recommend_textn" TargetMode="External"/><Relationship Id="rId3" Type="http://schemas.openxmlformats.org/officeDocument/2006/relationships/hyperlink" Target="http://www.so.com/s?q=%E7%A7%9F%E8%B5%81%E5%90%88%E5%90%8C&amp;ie=utf-8&amp;src=internal_wenda_recommend_textn" TargetMode="External"/><Relationship Id="rId2" Type="http://schemas.openxmlformats.org/officeDocument/2006/relationships/hyperlink" Target="http://www.so.com/s?q=%E6%89%BF%E5%8C%85%E5%90%88%E5%90%8C&amp;ie=utf-8&amp;src=internal_wenda_recommend_textn" TargetMode="External"/><Relationship Id="rId1"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image" Target="../media/image8.pn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image" Target="../media/image4.pn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image" Target="../media/image15.png"/><Relationship Id="rId2" Type="http://schemas.openxmlformats.org/officeDocument/2006/relationships/image" Target="../media/image8.png"/><Relationship Id="rId1" Type="http://schemas.openxmlformats.org/officeDocument/2006/relationships/image" Target="../media/image4.pn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image" Target="../media/image4.png"/></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7.png"/><Relationship Id="rId1" Type="http://schemas.openxmlformats.org/officeDocument/2006/relationships/image" Target="../media/image6.jpeg"/></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image" Target="../media/image8.png"/><Relationship Id="rId1" Type="http://schemas.openxmlformats.org/officeDocument/2006/relationships/image" Target="../media/image4.png"/></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2.xml"/><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image" Target="../media/image8.png"/></Relationships>
</file>

<file path=ppt/slides/_rels/slide41.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image" Target="../media/image21.jpeg"/><Relationship Id="rId3" Type="http://schemas.openxmlformats.org/officeDocument/2006/relationships/image" Target="../media/image20.jpeg"/><Relationship Id="rId2" Type="http://schemas.openxmlformats.org/officeDocument/2006/relationships/image" Target="../media/image8.png"/><Relationship Id="rId1" Type="http://schemas.openxmlformats.org/officeDocument/2006/relationships/image" Target="../media/image4.png"/></Relationships>
</file>

<file path=ppt/slides/_rels/slide42.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image" Target="../media/image23.jpeg"/><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image" Target="../media/image8.png"/><Relationship Id="rId1" Type="http://schemas.openxmlformats.org/officeDocument/2006/relationships/image" Target="../media/image4.png"/></Relationships>
</file>

<file path=ppt/slides/_rels/slide44.xml.rels><?xml version="1.0" encoding="UTF-8" standalone="yes"?>
<Relationships xmlns="http://schemas.openxmlformats.org/package/2006/relationships"><Relationship Id="rId8" Type="http://schemas.openxmlformats.org/officeDocument/2006/relationships/slideLayout" Target="../slideLayouts/slideLayout17.xml"/><Relationship Id="rId7" Type="http://schemas.openxmlformats.org/officeDocument/2006/relationships/hyperlink" Target="http://www.so.com/s?q=%E7%BC%BA%E9%99%B7&amp;ie=utf-8&amp;src=internal_wenda_recommend_textn" TargetMode="External"/><Relationship Id="rId6" Type="http://schemas.openxmlformats.org/officeDocument/2006/relationships/hyperlink" Target="http://www.so.com/s?q=%E8%A3%85%E7%BD%AE&amp;ie=utf-8&amp;src=internal_wenda_recommend_textn" TargetMode="External"/><Relationship Id="rId5" Type="http://schemas.openxmlformats.org/officeDocument/2006/relationships/hyperlink" Target="http://www.so.com/s?q=%E5%AE%89%E5%85%A8%E9%9A%90%E6%82%A3&amp;ie=utf-8&amp;src=internal_wenda_recommend_textn" TargetMode="External"/><Relationship Id="rId4" Type="http://schemas.openxmlformats.org/officeDocument/2006/relationships/hyperlink" Target="http://www.so.com/s?q=%E4%BD%9C%E4%B8%9A&amp;ie=utf-8&amp;src=internal_wenda_recommend_textn" TargetMode="External"/><Relationship Id="rId3" Type="http://schemas.openxmlformats.org/officeDocument/2006/relationships/hyperlink" Target="http://www.so.com/s?q=%E9%98%B2%E6%8A%A4%E7%94%A8%E5%93%81&amp;ie=utf-8&amp;src=internal_wenda_recommend_textn" TargetMode="External"/><Relationship Id="rId2" Type="http://schemas.openxmlformats.org/officeDocument/2006/relationships/hyperlink" Target="http://www.so.com/s?q=%E5%AE%89%E5%85%A8%E6%93%8D%E4%BD%9C%E8%A7%84%E7%A8%8B&amp;ie=utf-8&amp;src=internal_wenda_recommend_textn" TargetMode="External"/><Relationship Id="rId1" Type="http://schemas.openxmlformats.org/officeDocument/2006/relationships/image" Target="../media/image8.png"/></Relationships>
</file>

<file path=ppt/slides/_rels/slide45.xml.rels><?xml version="1.0" encoding="UTF-8" standalone="yes"?>
<Relationships xmlns="http://schemas.openxmlformats.org/package/2006/relationships"><Relationship Id="rId9" Type="http://schemas.openxmlformats.org/officeDocument/2006/relationships/hyperlink" Target="http://www.so.com/s?q=%E5%AE%89%E5%85%A8%E7%AE%A1%E7%90%86&amp;ie=utf-8&amp;src=internal_wenda_recommend_textn" TargetMode="External"/><Relationship Id="rId8" Type="http://schemas.openxmlformats.org/officeDocument/2006/relationships/hyperlink" Target="http://www.so.com/s?q=%E7%AE%A1%E7%90%86%E5%88%B6%E5%BA%A6&amp;ie=utf-8&amp;src=internal_wenda_recommend_textn" TargetMode="External"/><Relationship Id="rId7" Type="http://schemas.openxmlformats.org/officeDocument/2006/relationships/hyperlink" Target="http://www.so.com/s?q=%E5%85%AC%E5%8F%B8%E5%AE%89%E5%85%A8&amp;ie=utf-8&amp;src=internal_wenda_recommend_textn" TargetMode="External"/><Relationship Id="rId6" Type="http://schemas.openxmlformats.org/officeDocument/2006/relationships/hyperlink" Target="http://www.so.com/s?q=%E9%9A%90%E6%82%A3&amp;ie=utf-8&amp;src=internal_wenda_recommend_textn" TargetMode="External"/><Relationship Id="rId5" Type="http://schemas.openxmlformats.org/officeDocument/2006/relationships/hyperlink" Target="http://www.so.com/s?q=%E5%AE%89%E5%85%A8%E6%B3%A8%E6%84%8F%E4%BA%8B%E9%A1%B9&amp;ie=utf-8&amp;src=internal_wenda_recommend_textn" TargetMode="External"/><Relationship Id="rId4" Type="http://schemas.openxmlformats.org/officeDocument/2006/relationships/hyperlink" Target="http://www.so.com/s?q=%E9%A2%84%E9%98%B2%E6%8E%AA%E6%96%BD&amp;ie=utf-8&amp;src=internal_wenda_recommend_textn" TargetMode="External"/><Relationship Id="rId3" Type="http://schemas.openxmlformats.org/officeDocument/2006/relationships/hyperlink" Target="http://www.so.com/s?q=%E9%87%8D%E8%A6%81%E6%80%A7&amp;ie=utf-8&amp;src=internal_wenda_recommend_textn" TargetMode="External"/><Relationship Id="rId2" Type="http://schemas.openxmlformats.org/officeDocument/2006/relationships/hyperlink" Target="http://www.so.com/s?q=%E5%AE%89%E5%85%A8%E5%B7%A5%E4%BD%9C&amp;ie=utf-8&amp;src=internal_wenda_recommend_textn" TargetMode="External"/><Relationship Id="rId13" Type="http://schemas.openxmlformats.org/officeDocument/2006/relationships/slideLayout" Target="../slideLayouts/slideLayout17.xml"/><Relationship Id="rId12" Type="http://schemas.openxmlformats.org/officeDocument/2006/relationships/hyperlink" Target="http://www.so.com/s?q=%E6%8E%AA%E6%96%BD&amp;ie=utf-8&amp;src=internal_wenda_recommend_textn" TargetMode="External"/><Relationship Id="rId11" Type="http://schemas.openxmlformats.org/officeDocument/2006/relationships/hyperlink" Target="http://www.so.com/s?q=%E5%AE%89%E5%85%A8%E7%9F%A5%E8%AF%86&amp;ie=utf-8&amp;src=internal_wenda_recommend_textn" TargetMode="External"/><Relationship Id="rId10" Type="http://schemas.openxmlformats.org/officeDocument/2006/relationships/hyperlink" Target="http://www.so.com/s?q=%E8%B4%A2%E4%BA%A7%E5%AE%89%E5%85%A8&amp;ie=utf-8&amp;src=internal_wenda_recommend_textn" TargetMode="External"/><Relationship Id="rId1" Type="http://schemas.openxmlformats.org/officeDocument/2006/relationships/image" Target="../media/image8.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7.png"/><Relationship Id="rId1" Type="http://schemas.openxmlformats.org/officeDocument/2006/relationships/image" Target="../media/image6.jpeg"/></Relationships>
</file>

<file path=ppt/slides/_rels/slide47.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hyperlink" Target="https://baike.so.com/doc/5905368-6118270.html" TargetMode="External"/><Relationship Id="rId4" Type="http://schemas.openxmlformats.org/officeDocument/2006/relationships/hyperlink" Target="https://baike.so.com/doc/4380976-4587238.html" TargetMode="External"/><Relationship Id="rId3" Type="http://schemas.openxmlformats.org/officeDocument/2006/relationships/hyperlink" Target="https://baike.so.com/doc/1016857-1075407.html" TargetMode="External"/><Relationship Id="rId2" Type="http://schemas.openxmlformats.org/officeDocument/2006/relationships/image" Target="../media/image8.png"/><Relationship Id="rId1" Type="http://schemas.openxmlformats.org/officeDocument/2006/relationships/image" Target="../media/image4.png"/></Relationships>
</file>

<file path=ppt/slides/_rels/slide48.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hyperlink" Target="https://www.baidu.com/s?wd=%E5%AE%89%E5%85%A8%E7%94%9F%E4%BA%A7%E6%B3%95%E8%A7%84&amp;tn=44039180_cpr&amp;fenlei=mv6quAkxTZn0IZRqIHckPjm4nH00T1YLPhDdnynLPjI-nAmkPWT40ZwV5Hcvrjm3rH6sPfKWUMw85HfYnjn4nH6sgvPsT6KdThsqpZwYTjCEQLGCpyw9Uz4Bmy-bIi4WUvYETgN-TLwGUv3EnHTsnW6kPHf1nHbLnHRznWRsn0" TargetMode="External"/><Relationship Id="rId2" Type="http://schemas.openxmlformats.org/officeDocument/2006/relationships/hyperlink" Target="https://www.baidu.com/s?wd=%E5%AE%89%E5%85%A8%E7%94%9F%E4%BA%A7%E6%96%B9%E9%92%88&amp;tn=44039180_cpr&amp;fenlei=mv6quAkxTZn0IZRqIHckPjm4nH00T1YLPhDdnynLPjI-nAmkPWT40ZwV5Hcvrjm3rH6sPfKWUMw85HfYnjn4nH6sgvPsT6KdThsqpZwYTjCEQLGCpyw9Uz4Bmy-bIi4WUvYETgN-TLwGUv3EnHTsnW6kPHf1nHbLnHRznWRsn0" TargetMode="External"/><Relationship Id="rId1" Type="http://schemas.openxmlformats.org/officeDocument/2006/relationships/image" Target="../media/image8.png"/></Relationships>
</file>

<file path=ppt/slides/_rels/slide49.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image" Target="../media/image24.jpeg"/><Relationship Id="rId2" Type="http://schemas.openxmlformats.org/officeDocument/2006/relationships/image" Target="../media/image8.png"/><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microsoft.com/office/2007/relationships/diagramDrawing" Target="../diagrams/drawing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3" Type="http://schemas.openxmlformats.org/officeDocument/2006/relationships/diagramData" Target="../diagrams/data1.xml"/><Relationship Id="rId2" Type="http://schemas.openxmlformats.org/officeDocument/2006/relationships/image" Target="../media/image8.png"/><Relationship Id="rId1" Type="http://schemas.openxmlformats.org/officeDocument/2006/relationships/image" Target="../media/image4.png"/></Relationships>
</file>

<file path=ppt/slides/_rels/slide50.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image" Target="../media/image25.jpeg"/><Relationship Id="rId2" Type="http://schemas.openxmlformats.org/officeDocument/2006/relationships/image" Target="../media/image8.png"/><Relationship Id="rId1" Type="http://schemas.openxmlformats.org/officeDocument/2006/relationships/image" Target="../media/image4.png"/></Relationships>
</file>

<file path=ppt/slides/_rels/slide51.xml.rels><?xml version="1.0" encoding="UTF-8" standalone="yes"?>
<Relationships xmlns="http://schemas.openxmlformats.org/package/2006/relationships"><Relationship Id="rId9" Type="http://schemas.openxmlformats.org/officeDocument/2006/relationships/hyperlink" Target="https://www.baidu.com/s?wd=%E5%AE%89%E5%85%A8%E7%94%9F%E4%BA%A7%E7%AE%A1%E7%90%86%E5%88%B6%E5%BA%A6&amp;tn=SE_PcZhidaonwhc_ngpagmjz&amp;rsv_dl=gh_pc_zhidao" TargetMode="External"/><Relationship Id="rId8" Type="http://schemas.openxmlformats.org/officeDocument/2006/relationships/hyperlink" Target="https://www.baidu.com/s?wd=%E5%AE%89%E5%85%A8%E7%94%9F%E4%BA%A7%E8%B4%A3%E4%BB%BB%E5%88%B6&amp;tn=SE_PcZhidaonwhc_ngpagmjz&amp;rsv_dl=gh_pc_zhidao" TargetMode="External"/><Relationship Id="rId7" Type="http://schemas.openxmlformats.org/officeDocument/2006/relationships/hyperlink" Target="http://www.so.com/s?q=%E7%AE%A1%E7%90%86%E4%BA%BA%E5%91%98&amp;ie=utf-8&amp;src=internal_wenda_recommend_textn" TargetMode="External"/><Relationship Id="rId6" Type="http://schemas.openxmlformats.org/officeDocument/2006/relationships/hyperlink" Target="http://www.so.com/s?q=%E6%B3%A8%E5%86%8C%E5%AE%89%E5%85%A8%E5%B7%A5%E7%A8%8B%E5%B8%88&amp;ie=utf-8&amp;src=internal_wenda_recommend_textn" TargetMode="External"/><Relationship Id="rId5" Type="http://schemas.openxmlformats.org/officeDocument/2006/relationships/hyperlink" Target="http://www.so.com/s?q=%E5%AE%89%E5%85%A8%E7%AE%A1%E7%90%86&amp;ie=utf-8&amp;src=internal_wenda_recommend_textn" TargetMode="External"/><Relationship Id="rId4" Type="http://schemas.openxmlformats.org/officeDocument/2006/relationships/hyperlink" Target="http://www.so.com/s?q=%E8%81%8C%E8%B4%A3&amp;ie=utf-8&amp;src=internal_wenda_recommend_textn" TargetMode="External"/><Relationship Id="rId3" Type="http://schemas.openxmlformats.org/officeDocument/2006/relationships/hyperlink" Target="http://www.so.com/s?q=%E9%A2%86%E5%AF%BC%E8%B4%A3%E4%BB%BB&amp;ie=utf-8&amp;src=internal_wenda_recommend_textn" TargetMode="External"/><Relationship Id="rId2" Type="http://schemas.openxmlformats.org/officeDocument/2006/relationships/hyperlink" Target="http://www.so.com/s?q=%E5%AE%89%E5%85%A8%E7%94%9F%E4%BA%A7&amp;ie=utf-8&amp;src=internal_wenda_recommend_textn" TargetMode="External"/><Relationship Id="rId12" Type="http://schemas.openxmlformats.org/officeDocument/2006/relationships/slideLayout" Target="../slideLayouts/slideLayout17.xml"/><Relationship Id="rId11" Type="http://schemas.openxmlformats.org/officeDocument/2006/relationships/hyperlink" Target="https://www.baidu.com/s?wd=%E5%AE%89%E5%85%A8%E6%A3%80%E6%9F%A5&amp;tn=SE_PcZhidaonwhc_ngpagmjz&amp;rsv_dl=gh_pc_zhidao" TargetMode="External"/><Relationship Id="rId10" Type="http://schemas.openxmlformats.org/officeDocument/2006/relationships/hyperlink" Target="https://www.baidu.com/s?wd=%E5%AE%89%E5%85%A8%E5%9F%B9%E8%AE%AD&amp;tn=SE_PcZhidaonwhc_ngpagmjz&amp;rsv_dl=gh_pc_zhidao" TargetMode="External"/><Relationship Id="rId1" Type="http://schemas.openxmlformats.org/officeDocument/2006/relationships/image" Target="../media/image8.png"/></Relationships>
</file>

<file path=ppt/slides/_rels/slide5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png"/><Relationship Id="rId3" Type="http://schemas.openxmlformats.org/officeDocument/2006/relationships/hyperlink" Target="https://www.baidu.com/s?wd=%E5%AE%89%E5%85%A8%E6%A3%80%E6%9F%A5&amp;tn=SE_PcZhidaonwhc_ngpagmjz&amp;rsv_dl=gh_pc_zhidao" TargetMode="External"/><Relationship Id="rId2" Type="http://schemas.openxmlformats.org/officeDocument/2006/relationships/hyperlink" Target="http://www.so.com/s?q=%E5%AE%89%E5%85%A8%E6%8A%95%E5%85%A5&amp;ie=utf-8&amp;src=internal_wenda_recommend_textn" TargetMode="External"/><Relationship Id="rId1" Type="http://schemas.openxmlformats.org/officeDocument/2006/relationships/image" Target="../media/image8.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6.png"/><Relationship Id="rId1" Type="http://schemas.openxmlformats.org/officeDocument/2006/relationships/image" Target="../media/image2.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image" Target="../media/image10.jpeg"/><Relationship Id="rId2" Type="http://schemas.openxmlformats.org/officeDocument/2006/relationships/image" Target="../media/image8.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17.xml"/><Relationship Id="rId7" Type="http://schemas.microsoft.com/office/2007/relationships/diagramDrawing" Target="../diagrams/drawing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3" Type="http://schemas.openxmlformats.org/officeDocument/2006/relationships/diagramData" Target="../diagrams/data2.xml"/><Relationship Id="rId2" Type="http://schemas.openxmlformats.org/officeDocument/2006/relationships/image" Target="../media/image8.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7.xml"/><Relationship Id="rId2" Type="http://schemas.openxmlformats.org/officeDocument/2006/relationships/image" Target="../media/image8.png"/><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image" Target="../media/image8.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 name="文本框 2"/>
          <p:cNvSpPr txBox="1"/>
          <p:nvPr/>
        </p:nvSpPr>
        <p:spPr>
          <a:xfrm>
            <a:off x="1543049" y="1329509"/>
            <a:ext cx="9736455" cy="1753235"/>
          </a:xfrm>
          <a:prstGeom prst="rect">
            <a:avLst/>
          </a:prstGeom>
          <a:noFill/>
        </p:spPr>
        <p:txBody>
          <a:bodyPr wrap="none" rtlCol="0">
            <a:spAutoFit/>
          </a:bodyPr>
          <a:lstStyle/>
          <a:p>
            <a:pPr marR="0" algn="l" defTabSz="914400" eaLnBrk="1" fontAlgn="auto" hangingPunct="1">
              <a:spcBef>
                <a:spcPts val="0"/>
              </a:spcBef>
              <a:spcAft>
                <a:spcPts val="0"/>
              </a:spcAft>
              <a:buClrTx/>
              <a:buSzTx/>
              <a:buFontTx/>
              <a:defRPr/>
            </a:pPr>
            <a:r>
              <a:rPr lang="zh-CN" altLang="en-US" sz="5400" b="1"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charset="-122"/>
                <a:ea typeface="黑体" panose="02010609060101010101" charset="-122"/>
                <a:sym typeface="+mn-ea"/>
              </a:rPr>
              <a:t>强化企业主体责任</a:t>
            </a:r>
            <a:endParaRPr lang="zh-CN" altLang="en-US" sz="5400" b="1"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charset="-122"/>
              <a:ea typeface="黑体" panose="02010609060101010101" charset="-122"/>
            </a:endParaRPr>
          </a:p>
          <a:p>
            <a:pPr marR="0" algn="ctr" defTabSz="914400" eaLnBrk="1" fontAlgn="auto" hangingPunct="1">
              <a:spcBef>
                <a:spcPts val="0"/>
              </a:spcBef>
              <a:spcAft>
                <a:spcPts val="0"/>
              </a:spcAft>
              <a:buClrTx/>
              <a:buSzTx/>
              <a:buFontTx/>
              <a:defRPr/>
            </a:pPr>
            <a:r>
              <a:rPr lang="zh-CN" altLang="en-US" sz="5400" b="1"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charset="-122"/>
                <a:ea typeface="黑体" panose="02010609060101010101" charset="-122"/>
                <a:sym typeface="+mn-ea"/>
              </a:rPr>
              <a:t>     推进安全发展与社会稳定</a:t>
            </a:r>
            <a:endParaRPr kumimoji="0" lang="zh-CN" altLang="en-US" sz="5400" b="1" kern="1200" cap="none" spc="0" normalizeH="0" baseline="0" noProof="0" dirty="0">
              <a:ln w="19050" cap="rnd">
                <a:solidFill>
                  <a:schemeClr val="bg1"/>
                </a:solidFill>
              </a:ln>
              <a:solidFill>
                <a:srgbClr val="FF0000"/>
              </a:solidFill>
              <a:effectLst>
                <a:outerShdw blurRad="50800" dist="38100" dir="5400000" algn="t" rotWithShape="0">
                  <a:prstClr val="black">
                    <a:alpha val="40000"/>
                  </a:prstClr>
                </a:outerShdw>
              </a:effectLst>
              <a:latin typeface="思源黑体 CN Medium" panose="020B0600000000000000" pitchFamily="34" charset="-122"/>
              <a:ea typeface="思源黑体 CN Medium" panose="020B0600000000000000" pitchFamily="34" charset="-122"/>
              <a:cs typeface="+mn-cs"/>
              <a:sym typeface="+mn-ea"/>
            </a:endParaRPr>
          </a:p>
        </p:txBody>
      </p:sp>
      <p:pic>
        <p:nvPicPr>
          <p:cNvPr id="2051" name="图片 8"/>
          <p:cNvPicPr>
            <a:picLocks noChangeAspect="1"/>
          </p:cNvPicPr>
          <p:nvPr/>
        </p:nvPicPr>
        <p:blipFill>
          <a:blip r:embed="rId2"/>
          <a:stretch>
            <a:fillRect/>
          </a:stretch>
        </p:blipFill>
        <p:spPr>
          <a:xfrm>
            <a:off x="495300" y="249238"/>
            <a:ext cx="2346325" cy="768350"/>
          </a:xfrm>
          <a:prstGeom prst="rect">
            <a:avLst/>
          </a:prstGeom>
          <a:noFill/>
          <a:ln w="9525">
            <a:noFill/>
          </a:ln>
        </p:spPr>
      </p:pic>
      <p:cxnSp>
        <p:nvCxnSpPr>
          <p:cNvPr id="2" name="直接连接符 1"/>
          <p:cNvCxnSpPr/>
          <p:nvPr/>
        </p:nvCxnSpPr>
        <p:spPr>
          <a:xfrm flipV="1">
            <a:off x="1357630" y="3031490"/>
            <a:ext cx="9635490" cy="5143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3581400" y="3262630"/>
            <a:ext cx="5187950" cy="521970"/>
          </a:xfrm>
          <a:prstGeom prst="rect">
            <a:avLst/>
          </a:prstGeom>
          <a:noFill/>
        </p:spPr>
        <p:txBody>
          <a:bodyPr wrap="none" rtlCol="0" anchor="t">
            <a:spAutoFit/>
          </a:bodyPr>
          <a:p>
            <a:r>
              <a:rPr lang="zh-CN" altLang="en-US" sz="2800" b="1" noProof="0" dirty="0">
                <a:solidFill>
                  <a:srgbClr val="C00000"/>
                </a:solidFill>
                <a:effectLst>
                  <a:outerShdw blurRad="38100" dist="19050" dir="2700000" algn="tl" rotWithShape="0">
                    <a:schemeClr val="dk1">
                      <a:alpha val="40000"/>
                    </a:schemeClr>
                  </a:outerShdw>
                </a:effectLst>
                <a:latin typeface="黑体" panose="02010609060101010101" charset="-122"/>
                <a:ea typeface="黑体" panose="02010609060101010101" charset="-122"/>
                <a:sym typeface="+mn-ea"/>
              </a:rPr>
              <a:t>海南省工伤预防宣传教育环岛行</a:t>
            </a:r>
            <a:endParaRPr lang="zh-CN" altLang="en-US"/>
          </a:p>
        </p:txBody>
      </p:sp>
      <p:sp>
        <p:nvSpPr>
          <p:cNvPr id="6" name="文本框 9"/>
          <p:cNvSpPr txBox="1"/>
          <p:nvPr/>
        </p:nvSpPr>
        <p:spPr>
          <a:xfrm>
            <a:off x="4404361" y="4060825"/>
            <a:ext cx="3383280" cy="521970"/>
          </a:xfrm>
          <a:prstGeom prst="rect">
            <a:avLst/>
          </a:prstGeom>
          <a:noFill/>
          <a:ln w="9525">
            <a:noFill/>
          </a:ln>
        </p:spPr>
        <p:txBody>
          <a:bodyPr wrap="none">
            <a:spAutoFit/>
          </a:bodyPr>
          <a:p>
            <a:pPr algn="ctr" eaLnBrk="1" hangingPunct="1"/>
            <a:r>
              <a:rPr lang="zh-CN" altLang="en-US" sz="2800" dirty="0">
                <a:solidFill>
                  <a:srgbClr val="C00000"/>
                </a:solidFill>
                <a:latin typeface="黑体" panose="02010609060101010101" charset="-122"/>
                <a:ea typeface="黑体" panose="02010609060101010101" charset="-122"/>
              </a:rPr>
              <a:t>专家组成员：唐毓豪</a:t>
            </a:r>
            <a:endParaRPr lang="zh-CN" altLang="en-US" sz="2800" dirty="0">
              <a:solidFill>
                <a:srgbClr val="C00000"/>
              </a:solidFill>
              <a:latin typeface="黑体" panose="02010609060101010101" charset="-122"/>
              <a:ea typeface="黑体" panose="02010609060101010101" charset="-122"/>
            </a:endParaRPr>
          </a:p>
        </p:txBody>
      </p:sp>
    </p:spTree>
    <p:custDataLst>
      <p:tags r:id="rId3"/>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3442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新安全生产法的特点</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9" name="TextBox 8"/>
          <p:cNvSpPr txBox="1"/>
          <p:nvPr/>
        </p:nvSpPr>
        <p:spPr>
          <a:xfrm>
            <a:off x="619760" y="1310005"/>
            <a:ext cx="10642600" cy="4292600"/>
          </a:xfrm>
          <a:prstGeom prst="rect">
            <a:avLst/>
          </a:prstGeom>
          <a:noFill/>
        </p:spPr>
        <p:txBody>
          <a:bodyPr wrap="square" rtlCol="0">
            <a:spAutoFit/>
          </a:bodyPr>
          <a:p>
            <a:pPr marL="285750" lvl="0" indent="-285750">
              <a:lnSpc>
                <a:spcPct val="150000"/>
              </a:lnSpc>
              <a:spcAft>
                <a:spcPts val="1800"/>
              </a:spcAft>
              <a:buFont typeface="Wingdings" panose="05000000000000000000" pitchFamily="2" charset="2"/>
              <a:buChar char="Ø"/>
            </a:pPr>
            <a:r>
              <a:rPr lang="zh-CN" altLang="en-US" sz="2800" dirty="0">
                <a:solidFill>
                  <a:srgbClr val="FF0000"/>
                </a:solidFill>
              </a:rPr>
              <a:t>五是，在法律规范中体现处罚严明的要求</a:t>
            </a:r>
            <a:endParaRPr lang="zh-CN" altLang="en-US" sz="2800" dirty="0">
              <a:solidFill>
                <a:srgbClr val="FF0000"/>
              </a:solidFill>
            </a:endParaRPr>
          </a:p>
          <a:p>
            <a:pPr marL="742950" lvl="1" indent="-285750">
              <a:lnSpc>
                <a:spcPct val="150000"/>
              </a:lnSpc>
              <a:buFont typeface="Wingdings" panose="05000000000000000000" pitchFamily="2" charset="2"/>
              <a:buChar char="Ø"/>
            </a:pPr>
            <a:r>
              <a:rPr lang="zh-CN" altLang="en-US" sz="2400" dirty="0"/>
              <a:t>这是由于安全生产事关重大，而有些单位、有些人员采取不负责任的态度，甚至有意违法，干扰破坏安全生产秩序，造成严重后果，对于这种行为必须严加惩处，让违法者对其违法行为造成的后果承担应有的责任是必不可少的。只有依法惩处违法者，才能有效地预防安全生产事故的发生，建立起有安全保障的生产经营秩序，所以</a:t>
            </a:r>
            <a:r>
              <a:rPr lang="en-US" altLang="zh-CN" sz="2400" dirty="0"/>
              <a:t>《</a:t>
            </a:r>
            <a:r>
              <a:rPr lang="zh-CN" altLang="en-US" sz="2400" dirty="0"/>
              <a:t>安全生产法</a:t>
            </a:r>
            <a:r>
              <a:rPr lang="en-US" altLang="zh-CN" sz="2400" dirty="0"/>
              <a:t>》</a:t>
            </a:r>
            <a:r>
              <a:rPr lang="zh-CN" altLang="en-US" sz="2400" dirty="0"/>
              <a:t>的这个特点是安全生产的客观需要所决定的</a:t>
            </a:r>
            <a:r>
              <a:rPr lang="zh-CN" altLang="en-US" sz="2400" dirty="0" smtClean="0"/>
              <a:t>。</a:t>
            </a:r>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2799080" y="2008505"/>
            <a:ext cx="6951345" cy="873125"/>
          </a:xfrm>
          <a:prstGeom prst="rect">
            <a:avLst/>
          </a:prstGeom>
          <a:noFill/>
          <a:ln w="9525">
            <a:noFill/>
          </a:ln>
        </p:spPr>
        <p:txBody>
          <a:bodyPr anchor="ctr"/>
          <a:p>
            <a:pPr algn="ctr" eaLnBrk="1" hangingPunct="1"/>
            <a:r>
              <a:rPr lang="zh-CN" altLang="en-US" sz="4800" b="1" dirty="0" smtClean="0">
                <a:solidFill>
                  <a:srgbClr val="FF0000"/>
                </a:solidFill>
                <a:latin typeface="思源黑体 CN Heavy" panose="020B0A00000000000000" pitchFamily="34" charset="-122"/>
                <a:ea typeface="思源黑体 CN Heavy" panose="020B0A00000000000000" pitchFamily="34" charset="-122"/>
                <a:sym typeface="+mn-ea"/>
              </a:rPr>
              <a:t>新安全生产法的十大亮点</a:t>
            </a:r>
            <a:endParaRPr lang="zh-CN" altLang="en-US" sz="4800" b="1" dirty="0" smtClean="0">
              <a:solidFill>
                <a:srgbClr val="FF0000"/>
              </a:solidFill>
              <a:latin typeface="思源黑体 CN Heavy" panose="020B0A00000000000000" pitchFamily="34" charset="-122"/>
              <a:ea typeface="思源黑体 CN Heavy" panose="020B0A00000000000000" pitchFamily="34" charset="-122"/>
              <a:sym typeface="+mn-ea"/>
            </a:endParaRPr>
          </a:p>
        </p:txBody>
      </p:sp>
      <p:cxnSp>
        <p:nvCxnSpPr>
          <p:cNvPr id="37" name="直接连接符 36"/>
          <p:cNvCxnSpPr/>
          <p:nvPr/>
        </p:nvCxnSpPr>
        <p:spPr>
          <a:xfrm>
            <a:off x="4421188" y="2928938"/>
            <a:ext cx="3341688" cy="0"/>
          </a:xfrm>
          <a:prstGeom prst="line">
            <a:avLst/>
          </a:prstGeom>
          <a:ln>
            <a:solidFill>
              <a:srgbClr val="2C3637"/>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3" name="圆角矩形 72"/>
          <p:cNvSpPr/>
          <p:nvPr/>
        </p:nvSpPr>
        <p:spPr>
          <a:xfrm>
            <a:off x="4270375" y="3062288"/>
            <a:ext cx="3889375" cy="479425"/>
          </a:xfrm>
          <a:prstGeom prst="roundRect">
            <a:avLst>
              <a:gd name="adj" fmla="val 50000"/>
            </a:avLst>
          </a:prstGeom>
          <a:solidFill>
            <a:srgbClr val="C10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4" name="椭圆 73"/>
          <p:cNvSpPr/>
          <p:nvPr/>
        </p:nvSpPr>
        <p:spPr>
          <a:xfrm>
            <a:off x="3983038" y="3014663"/>
            <a:ext cx="576263" cy="574675"/>
          </a:xfrm>
          <a:prstGeom prst="ellipse">
            <a:avLst/>
          </a:prstGeom>
          <a:solidFill>
            <a:srgbClr val="C1000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5" name="标题 4"/>
          <p:cNvSpPr txBox="1"/>
          <p:nvPr/>
        </p:nvSpPr>
        <p:spPr>
          <a:xfrm>
            <a:off x="4656138" y="3052445"/>
            <a:ext cx="3600450" cy="473075"/>
          </a:xfrm>
          <a:prstGeom prst="rect">
            <a:avLst/>
          </a:prstGeom>
          <a:noFill/>
          <a:ln w="9525">
            <a:noFill/>
          </a:ln>
        </p:spPr>
        <p:txBody>
          <a:bodyPr anchor="ctr"/>
          <a:p>
            <a:pPr algn="l" eaLnBrk="1" hangingPunct="1"/>
            <a:r>
              <a:rPr lang="en-US" altLang="zh-CN" sz="2400" b="1" dirty="0">
                <a:solidFill>
                  <a:schemeClr val="bg1"/>
                </a:solidFill>
                <a:latin typeface="微软雅黑" panose="020B0503020204020204" pitchFamily="34" charset="-122"/>
                <a:ea typeface="微软雅黑" panose="020B0503020204020204" pitchFamily="34" charset="-122"/>
              </a:rPr>
              <a:t>      </a:t>
            </a:r>
            <a:r>
              <a:rPr lang="zh-CN" altLang="zh-CN" sz="2400" b="1" dirty="0">
                <a:solidFill>
                  <a:schemeClr val="bg1"/>
                </a:solidFill>
                <a:latin typeface="微软雅黑" panose="020B0503020204020204" pitchFamily="34" charset="-122"/>
                <a:ea typeface="微软雅黑" panose="020B0503020204020204" pitchFamily="34" charset="-122"/>
              </a:rPr>
              <a:t>新安法的亮点</a:t>
            </a:r>
            <a:endParaRPr lang="zh-CN" altLang="zh-CN" sz="2400" b="1" dirty="0">
              <a:solidFill>
                <a:schemeClr val="bg1"/>
              </a:solidFill>
              <a:latin typeface="微软雅黑" panose="020B0503020204020204" pitchFamily="34" charset="-122"/>
              <a:ea typeface="微软雅黑" panose="020B0503020204020204" pitchFamily="34" charset="-122"/>
            </a:endParaRPr>
          </a:p>
        </p:txBody>
      </p:sp>
      <p:sp>
        <p:nvSpPr>
          <p:cNvPr id="76" name="右箭头 75"/>
          <p:cNvSpPr/>
          <p:nvPr/>
        </p:nvSpPr>
        <p:spPr>
          <a:xfrm>
            <a:off x="7654925" y="3194050"/>
            <a:ext cx="288925" cy="19050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4104" name="图片 37"/>
          <p:cNvPicPr>
            <a:picLocks noChangeAspect="1"/>
          </p:cNvPicPr>
          <p:nvPr/>
        </p:nvPicPr>
        <p:blipFill>
          <a:blip r:embed="rId2"/>
          <a:stretch>
            <a:fillRect/>
          </a:stretch>
        </p:blipFill>
        <p:spPr>
          <a:xfrm>
            <a:off x="5372100" y="622300"/>
            <a:ext cx="1447800" cy="13858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par>
                                <p:cTn id="10" presetID="16" presetClass="entr" presetSubtype="21" fill="hold" nodeType="withEffect">
                                  <p:stCondLst>
                                    <p:cond delay="2000"/>
                                  </p:stCondLst>
                                  <p:childTnLst>
                                    <p:set>
                                      <p:cBhvr>
                                        <p:cTn id="11" dur="1" fill="hold">
                                          <p:stCondLst>
                                            <p:cond delay="0"/>
                                          </p:stCondLst>
                                        </p:cTn>
                                        <p:tgtEl>
                                          <p:spTgt spid="37"/>
                                        </p:tgtEl>
                                        <p:attrNameLst>
                                          <p:attrName>style.visibility</p:attrName>
                                        </p:attrNameLst>
                                      </p:cBhvr>
                                      <p:to>
                                        <p:strVal val="visible"/>
                                      </p:to>
                                    </p:set>
                                    <p:animEffect transition="in" filter="barn(inVertical)">
                                      <p:cBhvr>
                                        <p:cTn id="12" dur="500"/>
                                        <p:tgtEl>
                                          <p:spTgt spid="37"/>
                                        </p:tgtEl>
                                      </p:cBhvr>
                                    </p:animEffect>
                                  </p:childTnLst>
                                </p:cTn>
                              </p:par>
                              <p:par>
                                <p:cTn id="13" presetID="2" presetClass="entr" presetSubtype="8" fill="hold" grpId="0" nodeType="withEffect">
                                  <p:stCondLst>
                                    <p:cond delay="500"/>
                                  </p:stCondLst>
                                  <p:childTnLst>
                                    <p:set>
                                      <p:cBhvr>
                                        <p:cTn id="14" dur="1" fill="hold">
                                          <p:stCondLst>
                                            <p:cond delay="0"/>
                                          </p:stCondLst>
                                        </p:cTn>
                                        <p:tgtEl>
                                          <p:spTgt spid="73"/>
                                        </p:tgtEl>
                                        <p:attrNameLst>
                                          <p:attrName>style.visibility</p:attrName>
                                        </p:attrNameLst>
                                      </p:cBhvr>
                                      <p:to>
                                        <p:strVal val="visible"/>
                                      </p:to>
                                    </p:set>
                                    <p:anim calcmode="lin" valueType="num">
                                      <p:cBhvr additive="base">
                                        <p:cTn id="15" dur="500" fill="hold"/>
                                        <p:tgtEl>
                                          <p:spTgt spid="73"/>
                                        </p:tgtEl>
                                        <p:attrNameLst>
                                          <p:attrName>ppt_x</p:attrName>
                                        </p:attrNameLst>
                                      </p:cBhvr>
                                      <p:tavLst>
                                        <p:tav tm="0">
                                          <p:val>
                                            <p:strVal val="0-#ppt_w/2"/>
                                          </p:val>
                                        </p:tav>
                                        <p:tav tm="100000">
                                          <p:val>
                                            <p:strVal val="#ppt_x"/>
                                          </p:val>
                                        </p:tav>
                                      </p:tavLst>
                                    </p:anim>
                                    <p:anim calcmode="lin" valueType="num">
                                      <p:cBhvr additive="base">
                                        <p:cTn id="16" dur="500" fill="hold"/>
                                        <p:tgtEl>
                                          <p:spTgt spid="73"/>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500"/>
                                  </p:stCondLst>
                                  <p:childTnLst>
                                    <p:set>
                                      <p:cBhvr>
                                        <p:cTn id="18" dur="1" fill="hold">
                                          <p:stCondLst>
                                            <p:cond delay="0"/>
                                          </p:stCondLst>
                                        </p:cTn>
                                        <p:tgtEl>
                                          <p:spTgt spid="74"/>
                                        </p:tgtEl>
                                        <p:attrNameLst>
                                          <p:attrName>style.visibility</p:attrName>
                                        </p:attrNameLst>
                                      </p:cBhvr>
                                      <p:to>
                                        <p:strVal val="visible"/>
                                      </p:to>
                                    </p:set>
                                    <p:anim calcmode="lin" valueType="num">
                                      <p:cBhvr additive="base">
                                        <p:cTn id="19" dur="500" fill="hold"/>
                                        <p:tgtEl>
                                          <p:spTgt spid="74"/>
                                        </p:tgtEl>
                                        <p:attrNameLst>
                                          <p:attrName>ppt_x</p:attrName>
                                        </p:attrNameLst>
                                      </p:cBhvr>
                                      <p:tavLst>
                                        <p:tav tm="0">
                                          <p:val>
                                            <p:strVal val="0-#ppt_w/2"/>
                                          </p:val>
                                        </p:tav>
                                        <p:tav tm="100000">
                                          <p:val>
                                            <p:strVal val="#ppt_x"/>
                                          </p:val>
                                        </p:tav>
                                      </p:tavLst>
                                    </p:anim>
                                    <p:anim calcmode="lin" valueType="num">
                                      <p:cBhvr additive="base">
                                        <p:cTn id="20" dur="500" fill="hold"/>
                                        <p:tgtEl>
                                          <p:spTgt spid="74"/>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500"/>
                                  </p:stCondLst>
                                  <p:childTnLst>
                                    <p:set>
                                      <p:cBhvr>
                                        <p:cTn id="22" dur="1" fill="hold">
                                          <p:stCondLst>
                                            <p:cond delay="0"/>
                                          </p:stCondLst>
                                        </p:cTn>
                                        <p:tgtEl>
                                          <p:spTgt spid="75"/>
                                        </p:tgtEl>
                                        <p:attrNameLst>
                                          <p:attrName>style.visibility</p:attrName>
                                        </p:attrNameLst>
                                      </p:cBhvr>
                                      <p:to>
                                        <p:strVal val="visible"/>
                                      </p:to>
                                    </p:set>
                                    <p:anim calcmode="lin" valueType="num">
                                      <p:cBhvr additive="base">
                                        <p:cTn id="23" dur="500" fill="hold"/>
                                        <p:tgtEl>
                                          <p:spTgt spid="75"/>
                                        </p:tgtEl>
                                        <p:attrNameLst>
                                          <p:attrName>ppt_x</p:attrName>
                                        </p:attrNameLst>
                                      </p:cBhvr>
                                      <p:tavLst>
                                        <p:tav tm="0">
                                          <p:val>
                                            <p:strVal val="0-#ppt_w/2"/>
                                          </p:val>
                                        </p:tav>
                                        <p:tav tm="100000">
                                          <p:val>
                                            <p:strVal val="#ppt_x"/>
                                          </p:val>
                                        </p:tav>
                                      </p:tavLst>
                                    </p:anim>
                                    <p:anim calcmode="lin" valueType="num">
                                      <p:cBhvr additive="base">
                                        <p:cTn id="24" dur="500" fill="hold"/>
                                        <p:tgtEl>
                                          <p:spTgt spid="75"/>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500"/>
                                  </p:stCondLst>
                                  <p:childTnLst>
                                    <p:set>
                                      <p:cBhvr>
                                        <p:cTn id="26" dur="1" fill="hold">
                                          <p:stCondLst>
                                            <p:cond delay="0"/>
                                          </p:stCondLst>
                                        </p:cTn>
                                        <p:tgtEl>
                                          <p:spTgt spid="76"/>
                                        </p:tgtEl>
                                        <p:attrNameLst>
                                          <p:attrName>style.visibility</p:attrName>
                                        </p:attrNameLst>
                                      </p:cBhvr>
                                      <p:to>
                                        <p:strVal val="visible"/>
                                      </p:to>
                                    </p:set>
                                    <p:anim calcmode="lin" valueType="num">
                                      <p:cBhvr additive="base">
                                        <p:cTn id="27" dur="500" fill="hold"/>
                                        <p:tgtEl>
                                          <p:spTgt spid="76"/>
                                        </p:tgtEl>
                                        <p:attrNameLst>
                                          <p:attrName>ppt_x</p:attrName>
                                        </p:attrNameLst>
                                      </p:cBhvr>
                                      <p:tavLst>
                                        <p:tav tm="0">
                                          <p:val>
                                            <p:strVal val="0-#ppt_w/2"/>
                                          </p:val>
                                        </p:tav>
                                        <p:tav tm="100000">
                                          <p:val>
                                            <p:strVal val="#ppt_x"/>
                                          </p:val>
                                        </p:tav>
                                      </p:tavLst>
                                    </p:anim>
                                    <p:anim calcmode="lin" valueType="num">
                                      <p:cBhvr additive="base">
                                        <p:cTn id="28" dur="500" fill="hold"/>
                                        <p:tgtEl>
                                          <p:spTgt spid="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73" grpId="0" bldLvl="0" animBg="1"/>
      <p:bldP spid="74" grpId="0" bldLvl="0" animBg="1"/>
      <p:bldP spid="75" grpId="0"/>
      <p:bldP spid="76"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3442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新安全生产法的特点</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11" name="矩形 10"/>
          <p:cNvSpPr/>
          <p:nvPr/>
        </p:nvSpPr>
        <p:spPr>
          <a:xfrm>
            <a:off x="574675" y="1136650"/>
            <a:ext cx="7638415" cy="4584700"/>
          </a:xfrm>
          <a:prstGeom prst="rect">
            <a:avLst/>
          </a:prstGeom>
        </p:spPr>
        <p:txBody>
          <a:bodyPr wrap="square">
            <a:spAutoFit/>
          </a:bodyPr>
          <a:p>
            <a:pPr>
              <a:lnSpc>
                <a:spcPct val="150000"/>
              </a:lnSpc>
              <a:spcAft>
                <a:spcPts val="1200"/>
              </a:spcAft>
            </a:pPr>
            <a:r>
              <a:rPr lang="zh-CN" altLang="en-US" sz="2800" b="1" dirty="0"/>
              <a:t>亮点一、坚持以人为本，推进安全</a:t>
            </a:r>
            <a:r>
              <a:rPr lang="zh-CN" altLang="en-US" sz="2800" b="1" dirty="0" smtClean="0"/>
              <a:t>发展</a:t>
            </a:r>
            <a:endParaRPr lang="en-US" altLang="zh-CN" sz="2800" b="1" dirty="0" smtClean="0"/>
          </a:p>
          <a:p>
            <a:pPr marL="342900" indent="-342900">
              <a:lnSpc>
                <a:spcPct val="150000"/>
              </a:lnSpc>
              <a:buFont typeface="Arial" panose="020B0604020202020204" pitchFamily="34" charset="0"/>
              <a:buChar char="•"/>
            </a:pPr>
            <a:r>
              <a:rPr lang="zh-CN" altLang="en-US" sz="2400" dirty="0">
                <a:solidFill>
                  <a:srgbClr val="FF0000"/>
                </a:solidFill>
              </a:rPr>
              <a:t>牢固树立以人为本、生命至上的理念</a:t>
            </a:r>
            <a:r>
              <a:rPr lang="zh-CN" altLang="en-US" sz="2400" dirty="0" smtClean="0">
                <a:solidFill>
                  <a:srgbClr val="FF0000"/>
                </a:solidFill>
              </a:rPr>
              <a:t>，</a:t>
            </a:r>
            <a:r>
              <a:rPr lang="zh-CN" altLang="en-US" sz="2400" dirty="0"/>
              <a:t>坚守发展决不能以牺牲人的生命为代价这条红</a:t>
            </a:r>
            <a:r>
              <a:rPr lang="zh-CN" altLang="en-US" sz="2400" dirty="0" smtClean="0"/>
              <a:t>线。</a:t>
            </a:r>
            <a:endParaRPr lang="en-US" altLang="zh-CN" sz="2400" dirty="0"/>
          </a:p>
          <a:p>
            <a:pPr marL="342900" indent="-342900">
              <a:lnSpc>
                <a:spcPct val="150000"/>
              </a:lnSpc>
              <a:buFont typeface="Arial" panose="020B0604020202020204" pitchFamily="34" charset="0"/>
              <a:buChar char="•"/>
            </a:pPr>
            <a:r>
              <a:rPr lang="zh-CN" altLang="en-US" sz="2400" dirty="0" smtClean="0">
                <a:solidFill>
                  <a:srgbClr val="FF0000"/>
                </a:solidFill>
                <a:latin typeface="宋体" panose="02010600030101010101" pitchFamily="2" charset="-122"/>
              </a:rPr>
              <a:t>“</a:t>
            </a:r>
            <a:r>
              <a:rPr lang="zh-CN" altLang="en-US" sz="2400" dirty="0" smtClean="0">
                <a:solidFill>
                  <a:srgbClr val="FF0000"/>
                </a:solidFill>
              </a:rPr>
              <a:t>保财产</a:t>
            </a:r>
            <a:r>
              <a:rPr lang="zh-CN" altLang="en-US" sz="2400" dirty="0" smtClean="0">
                <a:solidFill>
                  <a:srgbClr val="FF0000"/>
                </a:solidFill>
                <a:latin typeface="宋体" panose="02010600030101010101" pitchFamily="2" charset="-122"/>
              </a:rPr>
              <a:t>”</a:t>
            </a:r>
            <a:r>
              <a:rPr lang="zh-CN" altLang="en-US" sz="2400" dirty="0">
                <a:solidFill>
                  <a:srgbClr val="FF0000"/>
                </a:solidFill>
              </a:rPr>
              <a:t>还是</a:t>
            </a:r>
            <a:r>
              <a:rPr lang="zh-CN" altLang="en-US" sz="2400" dirty="0" smtClean="0">
                <a:solidFill>
                  <a:srgbClr val="FF0000"/>
                </a:solidFill>
                <a:latin typeface="宋体" panose="02010600030101010101" pitchFamily="2" charset="-122"/>
              </a:rPr>
              <a:t>“</a:t>
            </a:r>
            <a:r>
              <a:rPr lang="zh-CN" altLang="en-US" sz="2400" dirty="0" smtClean="0">
                <a:solidFill>
                  <a:srgbClr val="FF0000"/>
                </a:solidFill>
              </a:rPr>
              <a:t>保人命</a:t>
            </a:r>
            <a:r>
              <a:rPr lang="zh-CN" altLang="en-US" sz="2400" dirty="0" smtClean="0">
                <a:solidFill>
                  <a:srgbClr val="FF0000"/>
                </a:solidFill>
                <a:latin typeface="宋体" panose="02010600030101010101" pitchFamily="2" charset="-122"/>
              </a:rPr>
              <a:t>”</a:t>
            </a:r>
            <a:r>
              <a:rPr lang="zh-CN" altLang="en-US" sz="2400" dirty="0"/>
              <a:t>正确处理重大险情和事故应急救援中</a:t>
            </a:r>
            <a:r>
              <a:rPr lang="zh-CN" altLang="en-US" sz="2400" dirty="0" smtClean="0"/>
              <a:t>问题。</a:t>
            </a:r>
            <a:endParaRPr lang="en-US" altLang="zh-CN" sz="2400" dirty="0">
              <a:solidFill>
                <a:srgbClr val="FF0000"/>
              </a:solidFill>
              <a:latin typeface="宋体" panose="02010600030101010101" pitchFamily="2" charset="-122"/>
            </a:endParaRPr>
          </a:p>
          <a:p>
            <a:pPr marL="342900" indent="-342900">
              <a:lnSpc>
                <a:spcPct val="150000"/>
              </a:lnSpc>
              <a:buFont typeface="Arial" panose="020B0604020202020204" pitchFamily="34" charset="0"/>
              <a:buChar char="•"/>
            </a:pPr>
            <a:r>
              <a:rPr lang="zh-CN" altLang="en-US" sz="2400" dirty="0">
                <a:solidFill>
                  <a:srgbClr val="FF0000"/>
                </a:solidFill>
              </a:rPr>
              <a:t>强化安全生产工作的重要地位，</a:t>
            </a:r>
            <a:r>
              <a:rPr lang="zh-CN" altLang="en-US" sz="2400" dirty="0"/>
              <a:t>新法将坚持安全发展写入了总则。</a:t>
            </a:r>
            <a:endParaRPr lang="zh-CN" altLang="en-US" sz="2400" dirty="0"/>
          </a:p>
          <a:p>
            <a:endParaRPr lang="zh-CN" altLang="en-US" sz="2400" dirty="0"/>
          </a:p>
        </p:txBody>
      </p:sp>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38590" y="1570617"/>
            <a:ext cx="4034118" cy="40341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14287" y="269875"/>
            <a:ext cx="12215812" cy="6605588"/>
            <a:chOff x="-22" y="425"/>
            <a:chExt cx="19237" cy="10403"/>
          </a:xfrm>
        </p:grpSpPr>
        <p:pic>
          <p:nvPicPr>
            <p:cNvPr id="5122" name="图片 3" descr="246de5d3ff26528e22228fd3489e033c"/>
            <p:cNvPicPr>
              <a:picLocks noChangeAspect="1"/>
            </p:cNvPicPr>
            <p:nvPr/>
          </p:nvPicPr>
          <p:blipFill>
            <a:blip r:embed="rId1"/>
            <a:stretch>
              <a:fillRect/>
            </a:stretch>
          </p:blipFill>
          <p:spPr>
            <a:xfrm>
              <a:off x="-22" y="8645"/>
              <a:ext cx="19237" cy="2183"/>
            </a:xfrm>
            <a:prstGeom prst="rect">
              <a:avLst/>
            </a:prstGeom>
            <a:noFill/>
            <a:ln w="9525">
              <a:noFill/>
            </a:ln>
          </p:spPr>
        </p:pic>
        <p:sp>
          <p:nvSpPr>
            <p:cNvPr id="15" name="矩形 46"/>
            <p:cNvSpPr/>
            <p:nvPr/>
          </p:nvSpPr>
          <p:spPr>
            <a:xfrm>
              <a:off x="2068" y="503"/>
              <a:ext cx="6542" cy="868"/>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新安全生产法的十大亮点</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905" y="425"/>
              <a:ext cx="1050" cy="1003"/>
            </a:xfrm>
            <a:prstGeom prst="rect">
              <a:avLst/>
            </a:prstGeom>
            <a:noFill/>
            <a:ln w="9525">
              <a:noFill/>
            </a:ln>
          </p:spPr>
        </p:pic>
      </p:grpSp>
      <p:sp>
        <p:nvSpPr>
          <p:cNvPr id="10" name="泪滴形 9"/>
          <p:cNvSpPr/>
          <p:nvPr>
            <p:custDataLst>
              <p:tags r:id="rId3"/>
            </p:custDataLst>
          </p:nvPr>
        </p:nvSpPr>
        <p:spPr>
          <a:xfrm flipH="1">
            <a:off x="5721989" y="3869466"/>
            <a:ext cx="1428913" cy="1421913"/>
          </a:xfrm>
          <a:prstGeom prst="teardrop">
            <a:avLst/>
          </a:prstGeom>
          <a:solidFill>
            <a:srgbClr val="FF8400"/>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lstStyle/>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13" name="泪滴形 12"/>
          <p:cNvSpPr/>
          <p:nvPr>
            <p:custDataLst>
              <p:tags r:id="rId4"/>
            </p:custDataLst>
          </p:nvPr>
        </p:nvSpPr>
        <p:spPr>
          <a:xfrm rot="16200000" flipH="1">
            <a:off x="5718489" y="2386201"/>
            <a:ext cx="1428913" cy="1421913"/>
          </a:xfrm>
          <a:prstGeom prst="teardrop">
            <a:avLst/>
          </a:prstGeom>
          <a:solidFill>
            <a:srgbClr val="FF4200"/>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lstStyle/>
          <a:p>
            <a:pPr algn="ctr">
              <a:lnSpc>
                <a:spcPct val="120000"/>
              </a:lnSpc>
            </a:pPr>
            <a:endParaRPr dirty="0">
              <a:latin typeface="Arial" panose="020B0604020202020204" pitchFamily="34" charset="0"/>
              <a:ea typeface="微软雅黑" panose="020B0503020204020204" pitchFamily="34" charset="-122"/>
              <a:sym typeface="Arial" panose="020B0604020202020204" pitchFamily="34" charset="0"/>
            </a:endParaRPr>
          </a:p>
        </p:txBody>
      </p:sp>
      <p:sp>
        <p:nvSpPr>
          <p:cNvPr id="14" name="泪滴形 13"/>
          <p:cNvSpPr/>
          <p:nvPr>
            <p:custDataLst>
              <p:tags r:id="rId5"/>
            </p:custDataLst>
          </p:nvPr>
        </p:nvSpPr>
        <p:spPr>
          <a:xfrm rot="16200000" flipV="1">
            <a:off x="4158625" y="3872966"/>
            <a:ext cx="1428913" cy="1421913"/>
          </a:xfrm>
          <a:prstGeom prst="teardrop">
            <a:avLst/>
          </a:prstGeom>
          <a:solidFill>
            <a:srgbClr val="FF6000"/>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lstStyle/>
          <a:p>
            <a:pPr algn="ctr">
              <a:lnSpc>
                <a:spcPct val="120000"/>
              </a:lnSpc>
            </a:pPr>
            <a:endParaRPr dirty="0">
              <a:latin typeface="Arial" panose="020B0604020202020204" pitchFamily="34" charset="0"/>
              <a:ea typeface="微软雅黑" panose="020B0503020204020204" pitchFamily="34" charset="-122"/>
              <a:sym typeface="Arial" panose="020B0604020202020204" pitchFamily="34" charset="0"/>
            </a:endParaRPr>
          </a:p>
        </p:txBody>
      </p:sp>
      <p:sp>
        <p:nvSpPr>
          <p:cNvPr id="3" name="泪滴形 2"/>
          <p:cNvSpPr/>
          <p:nvPr>
            <p:custDataLst>
              <p:tags r:id="rId6"/>
            </p:custDataLst>
          </p:nvPr>
        </p:nvSpPr>
        <p:spPr>
          <a:xfrm rot="10800000" flipH="1">
            <a:off x="4162126" y="2375300"/>
            <a:ext cx="1428913" cy="1421913"/>
          </a:xfrm>
          <a:prstGeom prst="teardrop">
            <a:avLst/>
          </a:prstGeom>
          <a:solidFill>
            <a:srgbClr val="FF170C"/>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lstStyle/>
          <a:p>
            <a:pPr algn="ctr">
              <a:lnSpc>
                <a:spcPct val="120000"/>
              </a:lnSpc>
            </a:pPr>
            <a:endParaRPr lang="zh-CN" dirty="0">
              <a:latin typeface="Arial" panose="020B0604020202020204" pitchFamily="34" charset="0"/>
              <a:ea typeface="微软雅黑" panose="020B0503020204020204" pitchFamily="34" charset="-122"/>
              <a:sym typeface="Arial" panose="020B0604020202020204" pitchFamily="34" charset="0"/>
            </a:endParaRPr>
          </a:p>
        </p:txBody>
      </p:sp>
      <p:sp>
        <p:nvSpPr>
          <p:cNvPr id="8" name="TextBox 7"/>
          <p:cNvSpPr txBox="1"/>
          <p:nvPr/>
        </p:nvSpPr>
        <p:spPr>
          <a:xfrm>
            <a:off x="4300076" y="2649561"/>
            <a:ext cx="1225022" cy="1200329"/>
          </a:xfrm>
          <a:prstGeom prst="rect">
            <a:avLst/>
          </a:prstGeom>
          <a:noFill/>
        </p:spPr>
        <p:txBody>
          <a:bodyPr wrap="square" rtlCol="0">
            <a:spAutoFit/>
          </a:bodyPr>
          <a:lstStyle/>
          <a:p>
            <a:pPr algn="ctr"/>
            <a:r>
              <a:rPr lang="zh-CN" altLang="en-US" sz="2400" dirty="0">
                <a:solidFill>
                  <a:schemeClr val="bg1"/>
                </a:solidFill>
              </a:rPr>
              <a:t>十二字方针</a:t>
            </a:r>
            <a:endParaRPr lang="zh-CN" altLang="en-US" sz="2400" dirty="0">
              <a:solidFill>
                <a:schemeClr val="bg1"/>
              </a:solidFill>
            </a:endParaRPr>
          </a:p>
          <a:p>
            <a:pPr algn="ctr"/>
            <a:endParaRPr lang="zh-CN" altLang="en-US" sz="2400" dirty="0">
              <a:solidFill>
                <a:schemeClr val="bg1"/>
              </a:solidFill>
            </a:endParaRPr>
          </a:p>
        </p:txBody>
      </p:sp>
      <p:sp>
        <p:nvSpPr>
          <p:cNvPr id="16" name="TextBox 15"/>
          <p:cNvSpPr txBox="1"/>
          <p:nvPr/>
        </p:nvSpPr>
        <p:spPr>
          <a:xfrm>
            <a:off x="5897157" y="2597114"/>
            <a:ext cx="1078576" cy="1200329"/>
          </a:xfrm>
          <a:prstGeom prst="rect">
            <a:avLst/>
          </a:prstGeom>
          <a:noFill/>
        </p:spPr>
        <p:txBody>
          <a:bodyPr wrap="square" rtlCol="0">
            <a:spAutoFit/>
          </a:bodyPr>
          <a:lstStyle>
            <a:defPPr>
              <a:defRPr lang="zh-CN"/>
            </a:defPPr>
            <a:lvl1pPr algn="ctr">
              <a:defRPr sz="2400">
                <a:solidFill>
                  <a:schemeClr val="bg1"/>
                </a:solidFill>
              </a:defRPr>
            </a:lvl1pPr>
          </a:lstStyle>
          <a:p>
            <a:r>
              <a:rPr lang="zh-CN" altLang="en-US" dirty="0" smtClean="0"/>
              <a:t>安全</a:t>
            </a:r>
            <a:endParaRPr lang="en-US" altLang="zh-CN" dirty="0" smtClean="0"/>
          </a:p>
          <a:p>
            <a:r>
              <a:rPr lang="zh-CN" altLang="en-US" dirty="0" smtClean="0"/>
              <a:t>第一</a:t>
            </a:r>
            <a:endParaRPr lang="zh-CN" altLang="en-US" dirty="0"/>
          </a:p>
          <a:p>
            <a:endParaRPr lang="zh-CN" altLang="en-US" dirty="0"/>
          </a:p>
        </p:txBody>
      </p:sp>
      <p:sp>
        <p:nvSpPr>
          <p:cNvPr id="9" name="TextBox 8"/>
          <p:cNvSpPr txBox="1"/>
          <p:nvPr/>
        </p:nvSpPr>
        <p:spPr>
          <a:xfrm>
            <a:off x="4550794" y="4082963"/>
            <a:ext cx="1171195" cy="1200329"/>
          </a:xfrm>
          <a:prstGeom prst="rect">
            <a:avLst/>
          </a:prstGeom>
          <a:noFill/>
        </p:spPr>
        <p:txBody>
          <a:bodyPr wrap="square" rtlCol="0">
            <a:spAutoFit/>
          </a:bodyPr>
          <a:lstStyle/>
          <a:p>
            <a:r>
              <a:rPr lang="zh-CN" altLang="en-US" sz="2400" dirty="0" smtClean="0">
                <a:solidFill>
                  <a:schemeClr val="bg1"/>
                </a:solidFill>
              </a:rPr>
              <a:t>预防</a:t>
            </a:r>
            <a:endParaRPr lang="en-US" altLang="zh-CN" sz="2400" dirty="0" smtClean="0">
              <a:solidFill>
                <a:schemeClr val="bg1"/>
              </a:solidFill>
            </a:endParaRPr>
          </a:p>
          <a:p>
            <a:r>
              <a:rPr lang="zh-CN" altLang="en-US" sz="2400" dirty="0" smtClean="0">
                <a:solidFill>
                  <a:schemeClr val="bg1"/>
                </a:solidFill>
              </a:rPr>
              <a:t>为主</a:t>
            </a:r>
            <a:endParaRPr lang="zh-CN" altLang="en-US" sz="2400" dirty="0">
              <a:solidFill>
                <a:schemeClr val="bg1"/>
              </a:solidFill>
            </a:endParaRPr>
          </a:p>
          <a:p>
            <a:endParaRPr lang="zh-CN" altLang="en-US" sz="2400" dirty="0">
              <a:solidFill>
                <a:schemeClr val="bg1"/>
              </a:solidFill>
            </a:endParaRPr>
          </a:p>
        </p:txBody>
      </p:sp>
      <p:sp>
        <p:nvSpPr>
          <p:cNvPr id="18" name="TextBox 17"/>
          <p:cNvSpPr txBox="1"/>
          <p:nvPr/>
        </p:nvSpPr>
        <p:spPr>
          <a:xfrm>
            <a:off x="5897157" y="4082962"/>
            <a:ext cx="1078576" cy="1200329"/>
          </a:xfrm>
          <a:prstGeom prst="rect">
            <a:avLst/>
          </a:prstGeom>
          <a:noFill/>
        </p:spPr>
        <p:txBody>
          <a:bodyPr wrap="square" rtlCol="0">
            <a:spAutoFit/>
          </a:bodyPr>
          <a:lstStyle/>
          <a:p>
            <a:r>
              <a:rPr lang="zh-CN" altLang="en-US" sz="2400" dirty="0">
                <a:solidFill>
                  <a:schemeClr val="bg1"/>
                </a:solidFill>
              </a:rPr>
              <a:t>综合治理</a:t>
            </a:r>
            <a:endParaRPr lang="zh-CN" altLang="en-US" sz="2400" dirty="0">
              <a:solidFill>
                <a:schemeClr val="bg1"/>
              </a:solidFill>
            </a:endParaRPr>
          </a:p>
          <a:p>
            <a:endParaRPr lang="zh-CN" altLang="en-US" sz="2400" dirty="0">
              <a:solidFill>
                <a:schemeClr val="bg1"/>
              </a:solidFill>
            </a:endParaRPr>
          </a:p>
        </p:txBody>
      </p:sp>
      <p:sp>
        <p:nvSpPr>
          <p:cNvPr id="19" name="TextBox 18"/>
          <p:cNvSpPr txBox="1"/>
          <p:nvPr/>
        </p:nvSpPr>
        <p:spPr>
          <a:xfrm>
            <a:off x="800805" y="2597457"/>
            <a:ext cx="3499732" cy="1200329"/>
          </a:xfrm>
          <a:prstGeom prst="rect">
            <a:avLst/>
          </a:prstGeom>
          <a:noFill/>
        </p:spPr>
        <p:txBody>
          <a:bodyPr wrap="square" rtlCol="0">
            <a:spAutoFit/>
          </a:bodyPr>
          <a:lstStyle>
            <a:defPPr>
              <a:defRPr lang="zh-CN"/>
            </a:defPPr>
            <a:lvl1pPr>
              <a:defRPr sz="2400"/>
            </a:lvl1pPr>
          </a:lstStyle>
          <a:p>
            <a:r>
              <a:rPr lang="zh-CN" altLang="en-US" dirty="0"/>
              <a:t>“安全第一、预防为主、综合治理”</a:t>
            </a:r>
            <a:endParaRPr lang="en-US" altLang="zh-CN" dirty="0"/>
          </a:p>
          <a:p>
            <a:endParaRPr lang="zh-CN" altLang="en-US" dirty="0"/>
          </a:p>
        </p:txBody>
      </p:sp>
      <p:sp>
        <p:nvSpPr>
          <p:cNvPr id="20" name="TextBox 19"/>
          <p:cNvSpPr txBox="1"/>
          <p:nvPr/>
        </p:nvSpPr>
        <p:spPr>
          <a:xfrm>
            <a:off x="7151537" y="2428963"/>
            <a:ext cx="4689495" cy="1569660"/>
          </a:xfrm>
          <a:prstGeom prst="rect">
            <a:avLst/>
          </a:prstGeom>
          <a:noFill/>
        </p:spPr>
        <p:txBody>
          <a:bodyPr wrap="square" rtlCol="0">
            <a:spAutoFit/>
          </a:bodyPr>
          <a:lstStyle/>
          <a:p>
            <a:r>
              <a:rPr lang="zh-CN" altLang="en-US" sz="2400" dirty="0"/>
              <a:t>要求从事生产经营活动必须把安全放在首位，不能以牺牲人的生命、健康为代价换取发展和效益</a:t>
            </a:r>
            <a:endParaRPr lang="zh-CN" altLang="en-US" sz="2400" dirty="0"/>
          </a:p>
          <a:p>
            <a:endParaRPr lang="zh-CN" altLang="en-US" sz="2400" dirty="0"/>
          </a:p>
        </p:txBody>
      </p:sp>
      <p:sp>
        <p:nvSpPr>
          <p:cNvPr id="22" name="TextBox 21"/>
          <p:cNvSpPr txBox="1"/>
          <p:nvPr/>
        </p:nvSpPr>
        <p:spPr>
          <a:xfrm>
            <a:off x="7290331" y="3847288"/>
            <a:ext cx="4410636" cy="1938992"/>
          </a:xfrm>
          <a:prstGeom prst="rect">
            <a:avLst/>
          </a:prstGeom>
          <a:noFill/>
        </p:spPr>
        <p:txBody>
          <a:bodyPr wrap="square" rtlCol="0">
            <a:spAutoFit/>
          </a:bodyPr>
          <a:lstStyle>
            <a:defPPr>
              <a:defRPr lang="zh-CN"/>
            </a:defPPr>
            <a:lvl1pPr>
              <a:defRPr sz="2400"/>
            </a:lvl1pPr>
          </a:lstStyle>
          <a:p>
            <a:r>
              <a:rPr lang="zh-CN" altLang="en-US" dirty="0"/>
              <a:t>要求运用行政、经济、法治、科技等多种手段，充分发挥社会、职工、舆论监督各个方面的作用，抓好安全生产工作。</a:t>
            </a:r>
            <a:endParaRPr lang="zh-CN" altLang="en-US" dirty="0"/>
          </a:p>
          <a:p>
            <a:endParaRPr lang="zh-CN" altLang="en-US" dirty="0"/>
          </a:p>
        </p:txBody>
      </p:sp>
      <p:sp>
        <p:nvSpPr>
          <p:cNvPr id="27" name="TextBox 20"/>
          <p:cNvSpPr txBox="1"/>
          <p:nvPr/>
        </p:nvSpPr>
        <p:spPr>
          <a:xfrm>
            <a:off x="574428" y="3663091"/>
            <a:ext cx="3783700" cy="2308324"/>
          </a:xfrm>
          <a:prstGeom prst="rect">
            <a:avLst/>
          </a:prstGeom>
          <a:noFill/>
        </p:spPr>
        <p:txBody>
          <a:bodyPr wrap="square" rtlCol="0">
            <a:spAutoFit/>
          </a:bodyPr>
          <a:lstStyle>
            <a:defPPr>
              <a:defRPr lang="zh-CN"/>
            </a:defPPr>
            <a:lvl1pPr>
              <a:defRPr sz="2400"/>
            </a:lvl1pPr>
          </a:lstStyle>
          <a:p>
            <a:r>
              <a:rPr lang="zh-CN" altLang="en-US" dirty="0"/>
              <a:t>要求把安全生产工作的重心放在预防上，强化隐患排查治理，打非治违，从源头上控制、预防和减少生产安全事故。</a:t>
            </a:r>
            <a:endParaRPr lang="zh-CN" altLang="en-US" dirty="0"/>
          </a:p>
          <a:p>
            <a:endParaRPr lang="zh-CN" altLang="en-US" dirty="0"/>
          </a:p>
        </p:txBody>
      </p:sp>
      <p:sp>
        <p:nvSpPr>
          <p:cNvPr id="28" name="矩形 27"/>
          <p:cNvSpPr/>
          <p:nvPr/>
        </p:nvSpPr>
        <p:spPr>
          <a:xfrm>
            <a:off x="409541" y="1083286"/>
            <a:ext cx="10587911" cy="673005"/>
          </a:xfrm>
          <a:prstGeom prst="rect">
            <a:avLst/>
          </a:prstGeom>
        </p:spPr>
        <p:txBody>
          <a:bodyPr wrap="square">
            <a:spAutoFit/>
          </a:bodyPr>
          <a:p>
            <a:pPr>
              <a:lnSpc>
                <a:spcPct val="150000"/>
              </a:lnSpc>
              <a:spcAft>
                <a:spcPts val="1200"/>
              </a:spcAft>
            </a:pPr>
            <a:r>
              <a:rPr lang="zh-CN" altLang="en-US" sz="2800" b="1" dirty="0" smtClean="0"/>
              <a:t>亮点</a:t>
            </a:r>
            <a:r>
              <a:rPr lang="zh-CN" altLang="en-US" sz="2800" b="1" dirty="0"/>
              <a:t>二、建立完善安全生产方针和工作</a:t>
            </a:r>
            <a:r>
              <a:rPr lang="zh-CN" altLang="en-US" sz="2800" b="1" dirty="0" smtClean="0"/>
              <a:t>机制</a:t>
            </a:r>
            <a:endParaRPr lang="zh-CN" altLang="en-US" sz="2800"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4154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新安全生产法的十大亮点</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11" name="矩形 10"/>
          <p:cNvSpPr/>
          <p:nvPr/>
        </p:nvSpPr>
        <p:spPr>
          <a:xfrm>
            <a:off x="511245" y="1004546"/>
            <a:ext cx="10722383" cy="2000548"/>
          </a:xfrm>
          <a:prstGeom prst="rect">
            <a:avLst/>
          </a:prstGeom>
        </p:spPr>
        <p:txBody>
          <a:bodyPr wrap="square">
            <a:spAutoFit/>
          </a:bodyPr>
          <a:p>
            <a:pPr>
              <a:lnSpc>
                <a:spcPct val="150000"/>
              </a:lnSpc>
              <a:spcAft>
                <a:spcPts val="1200"/>
              </a:spcAft>
            </a:pPr>
            <a:r>
              <a:rPr lang="zh-CN" altLang="en-US" sz="2800" b="1" dirty="0" smtClean="0"/>
              <a:t>亮点</a:t>
            </a:r>
            <a:r>
              <a:rPr lang="zh-CN" altLang="en-US" sz="2800" b="1" dirty="0"/>
              <a:t>三、落实“三个必须”明确安全监管部门执法</a:t>
            </a:r>
            <a:r>
              <a:rPr lang="zh-CN" altLang="en-US" sz="2800" b="1" dirty="0" smtClean="0"/>
              <a:t>地位</a:t>
            </a:r>
            <a:endParaRPr lang="en-US" altLang="zh-CN" sz="2800" b="1" dirty="0" smtClean="0"/>
          </a:p>
          <a:p>
            <a:r>
              <a:rPr lang="zh-CN" altLang="en-US" sz="2400" b="1" dirty="0" smtClean="0">
                <a:solidFill>
                  <a:srgbClr val="FF0000"/>
                </a:solidFill>
              </a:rPr>
              <a:t>三</a:t>
            </a:r>
            <a:r>
              <a:rPr lang="zh-CN" altLang="en-US" sz="2400" b="1" dirty="0">
                <a:solidFill>
                  <a:srgbClr val="FF0000"/>
                </a:solidFill>
              </a:rPr>
              <a:t>个</a:t>
            </a:r>
            <a:r>
              <a:rPr lang="zh-CN" altLang="en-US" sz="2400" b="1" dirty="0" smtClean="0">
                <a:solidFill>
                  <a:srgbClr val="FF0000"/>
                </a:solidFill>
              </a:rPr>
              <a:t>必须：</a:t>
            </a:r>
            <a:r>
              <a:rPr lang="zh-CN" altLang="en-US" sz="2400" dirty="0" smtClean="0"/>
              <a:t>管业务必须管安全</a:t>
            </a:r>
            <a:r>
              <a:rPr lang="zh-CN" altLang="en-US" sz="2400" dirty="0"/>
              <a:t>、</a:t>
            </a:r>
            <a:r>
              <a:rPr lang="zh-CN" altLang="en-US" sz="2400" dirty="0" smtClean="0"/>
              <a:t>管行业必须管安全</a:t>
            </a:r>
            <a:r>
              <a:rPr lang="zh-CN" altLang="en-US" sz="2400" dirty="0"/>
              <a:t>、</a:t>
            </a:r>
            <a:r>
              <a:rPr lang="zh-CN" altLang="en-US" sz="2400" dirty="0" smtClean="0"/>
              <a:t>管生产经营必须管安全</a:t>
            </a:r>
            <a:endParaRPr lang="zh-CN" altLang="en-US" sz="2400" dirty="0" smtClean="0"/>
          </a:p>
          <a:p>
            <a:endParaRPr lang="zh-CN" altLang="en-US" sz="2400" dirty="0">
              <a:solidFill>
                <a:srgbClr val="FF0000"/>
              </a:solidFill>
            </a:endParaRPr>
          </a:p>
          <a:p>
            <a:endParaRPr lang="zh-CN" altLang="en-US" sz="2400" dirty="0"/>
          </a:p>
        </p:txBody>
      </p:sp>
      <p:sp>
        <p:nvSpPr>
          <p:cNvPr id="8" name="TextBox 7"/>
          <p:cNvSpPr txBox="1"/>
          <p:nvPr/>
        </p:nvSpPr>
        <p:spPr>
          <a:xfrm>
            <a:off x="574745" y="2257512"/>
            <a:ext cx="9722224" cy="3169285"/>
          </a:xfrm>
          <a:prstGeom prst="rect">
            <a:avLst/>
          </a:prstGeom>
        </p:spPr>
        <p:txBody>
          <a:bodyPr wrap="square">
            <a:spAutoFit/>
          </a:bodyPr>
          <a:lstStyle>
            <a:defPPr>
              <a:defRPr lang="zh-CN"/>
            </a:defPPr>
            <a:lvl1pPr>
              <a:lnSpc>
                <a:spcPct val="150000"/>
              </a:lnSpc>
              <a:spcAft>
                <a:spcPts val="1200"/>
              </a:spcAft>
              <a:defRPr sz="2800" b="1"/>
            </a:lvl1pPr>
          </a:lstStyle>
          <a:p>
            <a:pPr>
              <a:spcAft>
                <a:spcPts val="600"/>
              </a:spcAft>
            </a:pPr>
            <a:r>
              <a:rPr lang="zh-CN" altLang="en-US" dirty="0"/>
              <a:t>亮点四、明确乡镇街道开发区管理机构安全生产职责</a:t>
            </a:r>
            <a:endParaRPr lang="en-US" altLang="zh-CN" dirty="0"/>
          </a:p>
          <a:p>
            <a:pPr>
              <a:spcAft>
                <a:spcPts val="600"/>
              </a:spcAft>
            </a:pPr>
            <a:r>
              <a:rPr lang="zh-CN" altLang="en-US" sz="2400" dirty="0" smtClean="0">
                <a:solidFill>
                  <a:srgbClr val="FF0000"/>
                </a:solidFill>
              </a:rPr>
              <a:t>两项职责</a:t>
            </a:r>
            <a:r>
              <a:rPr lang="zh-CN" altLang="en-US" dirty="0">
                <a:solidFill>
                  <a:srgbClr val="FF0000"/>
                </a:solidFill>
              </a:rPr>
              <a:t>：</a:t>
            </a:r>
            <a:endParaRPr lang="zh-CN" altLang="en-US" dirty="0">
              <a:solidFill>
                <a:srgbClr val="FF0000"/>
              </a:solidFill>
            </a:endParaRPr>
          </a:p>
          <a:p>
            <a:pPr marL="457200" indent="-457200">
              <a:lnSpc>
                <a:spcPct val="100000"/>
              </a:lnSpc>
              <a:buFont typeface="Arial" panose="020B0604020202020204" pitchFamily="34" charset="0"/>
              <a:buChar char="•"/>
            </a:pPr>
            <a:r>
              <a:rPr lang="zh-CN" altLang="en-US" sz="2400" b="0" dirty="0"/>
              <a:t>乡、镇人民政府以及街道办事处、开发区管理机构等地方人民政府的派出机关应当按照职责，加强对本行政区域内生产经营单位安全生产状况的监督检查。</a:t>
            </a:r>
            <a:endParaRPr lang="en-US" altLang="zh-CN" sz="2400" b="0" dirty="0"/>
          </a:p>
          <a:p>
            <a:pPr marL="457200" indent="-457200">
              <a:lnSpc>
                <a:spcPct val="100000"/>
              </a:lnSpc>
              <a:buFont typeface="Arial" panose="020B0604020202020204" pitchFamily="34" charset="0"/>
              <a:buChar char="•"/>
            </a:pPr>
            <a:r>
              <a:rPr lang="zh-CN" altLang="en-US" sz="2400" b="0" dirty="0"/>
              <a:t>协助上级人民政府有关部门依法履行安全生产监督管理职责。</a:t>
            </a:r>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4154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新安全生产法的十大亮点</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矩形 1"/>
          <p:cNvSpPr/>
          <p:nvPr/>
        </p:nvSpPr>
        <p:spPr>
          <a:xfrm>
            <a:off x="739107" y="1160121"/>
            <a:ext cx="10937534" cy="673005"/>
          </a:xfrm>
          <a:prstGeom prst="rect">
            <a:avLst/>
          </a:prstGeom>
        </p:spPr>
        <p:txBody>
          <a:bodyPr wrap="square">
            <a:spAutoFit/>
          </a:bodyPr>
          <a:p>
            <a:pPr>
              <a:lnSpc>
                <a:spcPct val="150000"/>
              </a:lnSpc>
              <a:spcAft>
                <a:spcPts val="1200"/>
              </a:spcAft>
            </a:pPr>
            <a:r>
              <a:rPr lang="zh-CN" altLang="en-US" sz="2800" b="1" dirty="0" smtClean="0"/>
              <a:t>亮点</a:t>
            </a:r>
            <a:r>
              <a:rPr lang="zh-CN" altLang="en-US" sz="2800" b="1" dirty="0"/>
              <a:t>五、进一步强化生产经营单位的安全生产主体</a:t>
            </a:r>
            <a:r>
              <a:rPr lang="zh-CN" altLang="en-US" sz="2800" b="1" dirty="0" smtClean="0"/>
              <a:t>责任</a:t>
            </a:r>
            <a:endParaRPr lang="zh-CN" altLang="en-US" sz="2800" b="1" dirty="0"/>
          </a:p>
        </p:txBody>
      </p:sp>
      <p:graphicFrame>
        <p:nvGraphicFramePr>
          <p:cNvPr id="9" name="图示 8"/>
          <p:cNvGraphicFramePr/>
          <p:nvPr/>
        </p:nvGraphicFramePr>
        <p:xfrm>
          <a:off x="2044700" y="2086902"/>
          <a:ext cx="1343212" cy="36945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矩形 13"/>
          <p:cNvSpPr/>
          <p:nvPr/>
        </p:nvSpPr>
        <p:spPr>
          <a:xfrm>
            <a:off x="3195171" y="2142540"/>
            <a:ext cx="7588622" cy="707886"/>
          </a:xfrm>
          <a:prstGeom prst="rect">
            <a:avLst/>
          </a:prstGeom>
        </p:spPr>
        <p:txBody>
          <a:bodyPr wrap="square">
            <a:spAutoFit/>
          </a:bodyPr>
          <a:p>
            <a:pPr lvl="0">
              <a:defRPr/>
            </a:pPr>
            <a:r>
              <a:rPr lang="zh-CN" altLang="zh-CN" sz="2000" b="1" dirty="0" smtClean="0">
                <a:solidFill>
                  <a:srgbClr val="FF0000"/>
                </a:solidFill>
              </a:rPr>
              <a:t>一是，</a:t>
            </a:r>
            <a:r>
              <a:rPr lang="zh-CN" altLang="en-US" sz="2000" b="1" dirty="0" smtClean="0"/>
              <a:t>明确委托规定的机构提供安全生产技术、管理服务的，保证安全生产的责任仍</a:t>
            </a:r>
            <a:r>
              <a:rPr lang="zh-CN" altLang="en-US" sz="2000" b="1" dirty="0" smtClean="0">
                <a:solidFill>
                  <a:srgbClr val="FF0000"/>
                </a:solidFill>
              </a:rPr>
              <a:t>然由本单位负责；</a:t>
            </a:r>
            <a:endParaRPr lang="zh-CN" altLang="en-US" sz="2000" b="1" dirty="0"/>
          </a:p>
        </p:txBody>
      </p:sp>
      <p:sp>
        <p:nvSpPr>
          <p:cNvPr id="3" name="矩形 2"/>
          <p:cNvSpPr/>
          <p:nvPr/>
        </p:nvSpPr>
        <p:spPr>
          <a:xfrm>
            <a:off x="3195170" y="2959566"/>
            <a:ext cx="7588623" cy="1015663"/>
          </a:xfrm>
          <a:prstGeom prst="rect">
            <a:avLst/>
          </a:prstGeom>
        </p:spPr>
        <p:txBody>
          <a:bodyPr wrap="square">
            <a:spAutoFit/>
          </a:bodyPr>
          <a:p>
            <a:pPr lvl="0"/>
            <a:r>
              <a:rPr lang="zh-CN" altLang="zh-CN" sz="2000" b="1" dirty="0">
                <a:solidFill>
                  <a:srgbClr val="FF0000"/>
                </a:solidFill>
              </a:rPr>
              <a:t>二是，</a:t>
            </a:r>
            <a:r>
              <a:rPr lang="zh-CN" altLang="en-US" sz="2000" b="1" dirty="0"/>
              <a:t>明确生产经营单位的安全生产责任制的内容，规定生产经营单位应当建立相应的机制，加强对安全生产责任制落实情况的监督考核；</a:t>
            </a:r>
            <a:endParaRPr lang="zh-CN" altLang="en-US" sz="2000" b="1" dirty="0"/>
          </a:p>
        </p:txBody>
      </p:sp>
      <p:sp>
        <p:nvSpPr>
          <p:cNvPr id="16" name="矩形 15"/>
          <p:cNvSpPr/>
          <p:nvPr/>
        </p:nvSpPr>
        <p:spPr>
          <a:xfrm>
            <a:off x="3195170" y="4107924"/>
            <a:ext cx="7588623" cy="646331"/>
          </a:xfrm>
          <a:prstGeom prst="rect">
            <a:avLst/>
          </a:prstGeom>
        </p:spPr>
        <p:txBody>
          <a:bodyPr wrap="square">
            <a:spAutoFit/>
          </a:bodyPr>
          <a:p>
            <a:pPr lvl="0" defTabSz="1155700">
              <a:lnSpc>
                <a:spcPct val="90000"/>
              </a:lnSpc>
              <a:spcBef>
                <a:spcPct val="0"/>
              </a:spcBef>
              <a:spcAft>
                <a:spcPct val="35000"/>
              </a:spcAft>
            </a:pPr>
            <a:r>
              <a:rPr lang="zh-CN" altLang="zh-CN" sz="2000" b="1" dirty="0">
                <a:solidFill>
                  <a:srgbClr val="FF0000"/>
                </a:solidFill>
              </a:rPr>
              <a:t>三是，</a:t>
            </a:r>
            <a:r>
              <a:rPr lang="zh-CN" altLang="en-US" sz="2000" b="1" dirty="0"/>
              <a:t>明确生产经营单位的安全生产管理机构以及安全生产管理人员履行的七项职责。</a:t>
            </a:r>
            <a:endParaRPr lang="zh-CN" altLang="en-US" sz="2000" b="1" dirty="0"/>
          </a:p>
        </p:txBody>
      </p:sp>
      <p:sp>
        <p:nvSpPr>
          <p:cNvPr id="17" name="矩形 16"/>
          <p:cNvSpPr/>
          <p:nvPr/>
        </p:nvSpPr>
        <p:spPr>
          <a:xfrm>
            <a:off x="3195170" y="4972979"/>
            <a:ext cx="7588622" cy="1015663"/>
          </a:xfrm>
          <a:prstGeom prst="rect">
            <a:avLst/>
          </a:prstGeom>
        </p:spPr>
        <p:txBody>
          <a:bodyPr wrap="square">
            <a:spAutoFit/>
          </a:bodyPr>
          <a:p>
            <a:pPr lvl="0"/>
            <a:r>
              <a:rPr lang="zh-CN" altLang="zh-CN" sz="2000" b="1" dirty="0">
                <a:solidFill>
                  <a:srgbClr val="FF0000"/>
                </a:solidFill>
              </a:rPr>
              <a:t>四是，</a:t>
            </a:r>
            <a:r>
              <a:rPr lang="zh-CN" altLang="en-US" sz="2000" b="1" dirty="0"/>
              <a:t>规定矿山、金属冶炼建设项目和用于生产、储存危险物品的建设项目竣工投入生产或者使用前，由建设单位负责组织对安全设施进行验收。</a:t>
            </a:r>
            <a:endParaRPr lang="zh-CN" altLang="en-US" sz="2000" b="1" dirty="0"/>
          </a:p>
        </p:txBody>
      </p:sp>
      <p:sp>
        <p:nvSpPr>
          <p:cNvPr id="13" name="矩形 12"/>
          <p:cNvSpPr/>
          <p:nvPr/>
        </p:nvSpPr>
        <p:spPr>
          <a:xfrm>
            <a:off x="739098" y="2941654"/>
            <a:ext cx="1331002" cy="2031325"/>
          </a:xfrm>
          <a:prstGeom prst="rect">
            <a:avLst/>
          </a:prstGeom>
          <a:gradFill>
            <a:gsLst>
              <a:gs pos="0">
                <a:srgbClr val="FECF40"/>
              </a:gs>
              <a:gs pos="100000">
                <a:srgbClr val="846C21"/>
              </a:gs>
            </a:gsLst>
            <a:lin ang="5400000" scaled="0"/>
          </a:gradFill>
        </p:spPr>
        <p:txBody>
          <a:bodyPr wrap="square">
            <a:spAutoFit/>
          </a:bodyPr>
          <a:p>
            <a:pPr lvl="0" defTabSz="977900">
              <a:lnSpc>
                <a:spcPct val="90000"/>
              </a:lnSpc>
              <a:spcBef>
                <a:spcPct val="0"/>
              </a:spcBef>
              <a:spcAft>
                <a:spcPct val="35000"/>
              </a:spcAft>
            </a:pPr>
            <a:r>
              <a:rPr lang="zh-CN" altLang="en-US" sz="2800" b="1" dirty="0"/>
              <a:t>作出四个方面责任的重要规定</a:t>
            </a:r>
            <a:endParaRPr lang="zh-CN" altLang="en-US"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4154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新安全生产法的十大亮点</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11" name="矩形 10"/>
          <p:cNvSpPr/>
          <p:nvPr/>
        </p:nvSpPr>
        <p:spPr>
          <a:xfrm>
            <a:off x="409575" y="760730"/>
            <a:ext cx="11530965" cy="5569585"/>
          </a:xfrm>
          <a:prstGeom prst="rect">
            <a:avLst/>
          </a:prstGeom>
        </p:spPr>
        <p:txBody>
          <a:bodyPr wrap="square">
            <a:spAutoFit/>
          </a:bodyPr>
          <a:p>
            <a:pPr>
              <a:lnSpc>
                <a:spcPct val="150000"/>
              </a:lnSpc>
              <a:spcAft>
                <a:spcPts val="1200"/>
              </a:spcAft>
            </a:pPr>
            <a:r>
              <a:rPr lang="zh-CN" altLang="en-US" sz="2800" b="1" dirty="0"/>
              <a:t>亮点六、建立事故预防和应急救援的制度</a:t>
            </a:r>
            <a:endParaRPr lang="zh-CN" altLang="en-US" sz="2800" b="1" dirty="0"/>
          </a:p>
          <a:p>
            <a:pPr marL="342900" indent="-342900">
              <a:lnSpc>
                <a:spcPct val="150000"/>
              </a:lnSpc>
              <a:spcAft>
                <a:spcPts val="1200"/>
              </a:spcAft>
              <a:buFont typeface="Arial" panose="020B0604020202020204" pitchFamily="34" charset="0"/>
              <a:buChar char="•"/>
            </a:pPr>
            <a:r>
              <a:rPr lang="zh-CN" altLang="en-US" sz="2000" dirty="0"/>
              <a:t>一是生产经营单位必须建立生产安全事故隐患排查治理制度，采取技术、管理措施及时发现并消除事故隐患，并向从业人员通报隐患排查治理情况的制度。</a:t>
            </a:r>
            <a:endParaRPr lang="zh-CN" altLang="en-US" sz="2000" dirty="0"/>
          </a:p>
          <a:p>
            <a:pPr marL="342900" lvl="0" indent="-342900">
              <a:lnSpc>
                <a:spcPct val="150000"/>
              </a:lnSpc>
              <a:buFont typeface="Arial" panose="020B0604020202020204" pitchFamily="34" charset="0"/>
              <a:buChar char="•"/>
            </a:pPr>
            <a:r>
              <a:rPr lang="zh-CN" altLang="en-US" sz="2000" dirty="0"/>
              <a:t>二是政府有关部门要建立健全重大事故隐患治理督办制度，督促生产经营单位消除重大事故隐患</a:t>
            </a:r>
            <a:endParaRPr lang="zh-CN" altLang="en-US" sz="2000" dirty="0"/>
          </a:p>
          <a:p>
            <a:pPr marL="342900" lvl="0" indent="-342900">
              <a:lnSpc>
                <a:spcPct val="150000"/>
              </a:lnSpc>
              <a:buFont typeface="Arial" panose="020B0604020202020204" pitchFamily="34" charset="0"/>
              <a:buChar char="•"/>
            </a:pPr>
            <a:r>
              <a:rPr lang="zh-CN" altLang="en-US" sz="2000" dirty="0"/>
              <a:t>三是对未建立隐患排查治理制度、未采取有效措施消除事故隐患的行为，设定了严格的行政处罚。</a:t>
            </a:r>
            <a:endParaRPr lang="zh-CN" altLang="en-US" sz="2000" dirty="0"/>
          </a:p>
          <a:p>
            <a:pPr marL="342900" lvl="0" indent="-342900">
              <a:lnSpc>
                <a:spcPct val="150000"/>
              </a:lnSpc>
              <a:buFont typeface="Arial" panose="020B0604020202020204" pitchFamily="34" charset="0"/>
              <a:buChar char="•"/>
            </a:pPr>
            <a:r>
              <a:rPr lang="zh-CN" altLang="en-US" sz="2000" dirty="0"/>
              <a:t>四是赋予负有安全监管职责的部门对拒不执行执法决定、有发生生产安全事故现实危险的生产经营单位依法采取停电、停供民用爆炸物品等措施，强制生产经营单位履行决定。</a:t>
            </a:r>
            <a:endParaRPr lang="zh-CN" altLang="en-US" sz="2000" dirty="0"/>
          </a:p>
          <a:p>
            <a:pPr marL="342900" lvl="0" indent="-342900">
              <a:lnSpc>
                <a:spcPct val="150000"/>
              </a:lnSpc>
              <a:buFont typeface="Arial" panose="020B0604020202020204" pitchFamily="34" charset="0"/>
              <a:buChar char="•"/>
            </a:pPr>
            <a:r>
              <a:rPr lang="zh-CN" altLang="en-US" sz="2000" dirty="0"/>
              <a:t>五是国家建立应急救援基地和应急救援队伍，建立全国统一的应急救援信息系统。生产经营单位应当依法制定应急预案并定期演练。参与事故抢救的部门和单位要服从统一指挥，根据事故救援的需要组织采取告知、警戒、疏散等措施。</a:t>
            </a:r>
            <a:endParaRPr lang="zh-CN" altLang="en-US" sz="2000" dirty="0"/>
          </a:p>
          <a:p>
            <a:pPr marL="342900" indent="-342900"/>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4154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新安全生产法的十大亮点</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9" name="矩形 8"/>
          <p:cNvSpPr/>
          <p:nvPr/>
        </p:nvSpPr>
        <p:spPr>
          <a:xfrm>
            <a:off x="476475" y="1065911"/>
            <a:ext cx="5570756" cy="673005"/>
          </a:xfrm>
          <a:prstGeom prst="rect">
            <a:avLst/>
          </a:prstGeom>
        </p:spPr>
        <p:txBody>
          <a:bodyPr wrap="none">
            <a:spAutoFit/>
          </a:bodyPr>
          <a:p>
            <a:pPr>
              <a:lnSpc>
                <a:spcPct val="150000"/>
              </a:lnSpc>
              <a:spcAft>
                <a:spcPts val="1200"/>
              </a:spcAft>
              <a:buFont typeface="Arial" panose="020B0604020202020204" pitchFamily="34" charset="0"/>
              <a:buNone/>
              <a:defRPr/>
            </a:pPr>
            <a:r>
              <a:rPr lang="zh-CN" altLang="en-US" sz="2800" b="1" dirty="0"/>
              <a:t>亮点七、建立安全生产标准化制度</a:t>
            </a:r>
            <a:endParaRPr lang="zh-CN" altLang="en-US" sz="2800" b="1" dirty="0"/>
          </a:p>
        </p:txBody>
      </p:sp>
      <p:graphicFrame>
        <p:nvGraphicFramePr>
          <p:cNvPr id="12" name="图示 11"/>
          <p:cNvGraphicFramePr/>
          <p:nvPr/>
        </p:nvGraphicFramePr>
        <p:xfrm>
          <a:off x="3629463" y="2971626"/>
          <a:ext cx="4303058" cy="13377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矩形 12"/>
          <p:cNvSpPr/>
          <p:nvPr/>
        </p:nvSpPr>
        <p:spPr>
          <a:xfrm>
            <a:off x="476475" y="2971626"/>
            <a:ext cx="4012055" cy="1837426"/>
          </a:xfrm>
          <a:prstGeom prst="rect">
            <a:avLst/>
          </a:prstGeom>
        </p:spPr>
        <p:txBody>
          <a:bodyPr wrap="square">
            <a:spAutoFit/>
          </a:bodyPr>
          <a:p>
            <a:pPr>
              <a:lnSpc>
                <a:spcPct val="135000"/>
              </a:lnSpc>
              <a:defRPr/>
            </a:pPr>
            <a:r>
              <a:rPr lang="zh-CN" altLang="en-US" sz="2800" dirty="0"/>
              <a:t>新法在总则部分明确提出推进安全生产标准化工作</a:t>
            </a:r>
            <a:endParaRPr lang="zh-CN" altLang="en-US" sz="2800" dirty="0">
              <a:latin typeface="宋体" panose="02010600030101010101" pitchFamily="2" charset="-122"/>
            </a:endParaRPr>
          </a:p>
        </p:txBody>
      </p:sp>
      <p:sp>
        <p:nvSpPr>
          <p:cNvPr id="14" name="矩形 13"/>
          <p:cNvSpPr/>
          <p:nvPr/>
        </p:nvSpPr>
        <p:spPr>
          <a:xfrm>
            <a:off x="7799293" y="1738916"/>
            <a:ext cx="4007223" cy="4164217"/>
          </a:xfrm>
          <a:prstGeom prst="rect">
            <a:avLst/>
          </a:prstGeom>
        </p:spPr>
        <p:txBody>
          <a:bodyPr wrap="square">
            <a:spAutoFit/>
          </a:bodyPr>
          <a:p>
            <a:pPr>
              <a:lnSpc>
                <a:spcPct val="135000"/>
              </a:lnSpc>
              <a:defRPr/>
            </a:pPr>
            <a:r>
              <a:rPr lang="en-US" altLang="zh-CN" sz="2800" dirty="0">
                <a:latin typeface="宋体" panose="02010600030101010101" pitchFamily="2" charset="-122"/>
              </a:rPr>
              <a:t>2011</a:t>
            </a:r>
            <a:r>
              <a:rPr lang="zh-CN" altLang="en-US" sz="2800" dirty="0">
                <a:latin typeface="宋体" panose="02010600030101010101" pitchFamily="2" charset="-122"/>
              </a:rPr>
              <a:t>年</a:t>
            </a:r>
            <a:r>
              <a:rPr lang="en-US" altLang="zh-CN" sz="2800" dirty="0">
                <a:latin typeface="宋体" panose="02010600030101010101" pitchFamily="2" charset="-122"/>
              </a:rPr>
              <a:t>《</a:t>
            </a:r>
            <a:r>
              <a:rPr lang="zh-CN" altLang="en-US" sz="2800" dirty="0">
                <a:latin typeface="宋体" panose="02010600030101010101" pitchFamily="2" charset="-122"/>
              </a:rPr>
              <a:t>国务院关于坚持科学发展安全发展促进安全生产形势持续稳定好转的意见</a:t>
            </a:r>
            <a:r>
              <a:rPr lang="en-US" altLang="zh-CN" sz="2800" dirty="0">
                <a:latin typeface="宋体" panose="02010600030101010101" pitchFamily="2" charset="-122"/>
              </a:rPr>
              <a:t>》</a:t>
            </a:r>
            <a:r>
              <a:rPr lang="zh-CN" altLang="en-US" sz="2800" dirty="0">
                <a:latin typeface="宋体" panose="02010600030101010101" pitchFamily="2" charset="-122"/>
              </a:rPr>
              <a:t>（国发</a:t>
            </a:r>
            <a:r>
              <a:rPr lang="en-US" altLang="zh-CN" sz="2800" dirty="0">
                <a:latin typeface="宋体" panose="02010600030101010101" pitchFamily="2" charset="-122"/>
              </a:rPr>
              <a:t>〔2011〕40 </a:t>
            </a:r>
            <a:r>
              <a:rPr lang="zh-CN" altLang="en-US" sz="2800" dirty="0">
                <a:latin typeface="宋体" panose="02010600030101010101" pitchFamily="2" charset="-122"/>
              </a:rPr>
              <a:t>号）均对安全生产标准化工作提出了明确的要求。</a:t>
            </a:r>
            <a:endParaRPr lang="zh-CN" altLang="en-US" sz="2800" dirty="0">
              <a:latin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6014085"/>
            <a:ext cx="12215495" cy="861695"/>
          </a:xfrm>
          <a:prstGeom prst="rect">
            <a:avLst/>
          </a:prstGeom>
          <a:noFill/>
          <a:ln w="9525">
            <a:noFill/>
          </a:ln>
        </p:spPr>
      </p:pic>
      <p:sp>
        <p:nvSpPr>
          <p:cNvPr id="15" name="矩形 46"/>
          <p:cNvSpPr/>
          <p:nvPr/>
        </p:nvSpPr>
        <p:spPr>
          <a:xfrm>
            <a:off x="1312863" y="319088"/>
            <a:ext cx="4154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新安全生产法的十大亮点</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8" name="矩形 7"/>
          <p:cNvSpPr/>
          <p:nvPr/>
        </p:nvSpPr>
        <p:spPr>
          <a:xfrm>
            <a:off x="625272" y="1001943"/>
            <a:ext cx="5570756" cy="673005"/>
          </a:xfrm>
          <a:prstGeom prst="rect">
            <a:avLst/>
          </a:prstGeom>
        </p:spPr>
        <p:txBody>
          <a:bodyPr wrap="none">
            <a:spAutoFit/>
          </a:bodyPr>
          <a:p>
            <a:pPr>
              <a:lnSpc>
                <a:spcPct val="150000"/>
              </a:lnSpc>
              <a:spcAft>
                <a:spcPts val="1200"/>
              </a:spcAft>
              <a:defRPr/>
            </a:pPr>
            <a:r>
              <a:rPr lang="zh-CN" altLang="en-US" sz="2800" b="1" dirty="0"/>
              <a:t>亮点八、推行注册安全工程师制度</a:t>
            </a:r>
            <a:endParaRPr lang="zh-CN" altLang="en-US" sz="2800" b="1" dirty="0"/>
          </a:p>
        </p:txBody>
      </p:sp>
      <p:sp>
        <p:nvSpPr>
          <p:cNvPr id="9" name="矩形 8"/>
          <p:cNvSpPr/>
          <p:nvPr/>
        </p:nvSpPr>
        <p:spPr>
          <a:xfrm>
            <a:off x="625272" y="1859287"/>
            <a:ext cx="10777834" cy="4846320"/>
          </a:xfrm>
          <a:prstGeom prst="rect">
            <a:avLst/>
          </a:prstGeom>
        </p:spPr>
        <p:txBody>
          <a:bodyPr wrap="square">
            <a:spAutoFit/>
          </a:bodyPr>
          <a:p>
            <a:pPr>
              <a:lnSpc>
                <a:spcPct val="150000"/>
              </a:lnSpc>
              <a:defRPr/>
            </a:pPr>
            <a:r>
              <a:rPr lang="zh-CN" altLang="en-US" sz="2400" dirty="0">
                <a:solidFill>
                  <a:srgbClr val="FF0000"/>
                </a:solidFill>
              </a:rPr>
              <a:t>注册安全工程</a:t>
            </a:r>
            <a:r>
              <a:rPr lang="zh-CN" altLang="en-US" sz="2400" dirty="0" smtClean="0">
                <a:solidFill>
                  <a:srgbClr val="FF0000"/>
                </a:solidFill>
              </a:rPr>
              <a:t>师</a:t>
            </a:r>
            <a:endParaRPr lang="en-US" altLang="zh-CN" sz="2400" dirty="0" smtClean="0">
              <a:solidFill>
                <a:srgbClr val="FF0000"/>
              </a:solidFill>
            </a:endParaRPr>
          </a:p>
          <a:p>
            <a:pPr marL="342900" indent="-342900">
              <a:lnSpc>
                <a:spcPct val="150000"/>
              </a:lnSpc>
              <a:buFont typeface="Arial" panose="020B0604020202020204" pitchFamily="34" charset="0"/>
              <a:buChar char="•"/>
              <a:defRPr/>
            </a:pPr>
            <a:r>
              <a:rPr lang="zh-CN" altLang="en-US" sz="2000" dirty="0">
                <a:latin typeface="宋体" panose="02010600030101010101" pitchFamily="2" charset="-122"/>
              </a:rPr>
              <a:t>国家自</a:t>
            </a:r>
            <a:r>
              <a:rPr lang="en-US" altLang="zh-CN" sz="2000" dirty="0">
                <a:latin typeface="宋体" panose="02010600030101010101" pitchFamily="2" charset="-122"/>
              </a:rPr>
              <a:t>2004</a:t>
            </a:r>
            <a:r>
              <a:rPr lang="zh-CN" altLang="en-US" sz="2000" dirty="0">
                <a:latin typeface="宋体" panose="02010600030101010101" pitchFamily="2" charset="-122"/>
              </a:rPr>
              <a:t>年以来连续</a:t>
            </a:r>
            <a:r>
              <a:rPr lang="en-US" altLang="zh-CN" sz="2000" dirty="0">
                <a:latin typeface="宋体" panose="02010600030101010101" pitchFamily="2" charset="-122"/>
              </a:rPr>
              <a:t>10</a:t>
            </a:r>
            <a:r>
              <a:rPr lang="zh-CN" altLang="en-US" sz="2000" dirty="0">
                <a:latin typeface="宋体" panose="02010600030101010101" pitchFamily="2" charset="-122"/>
              </a:rPr>
              <a:t>年实施了全国注册安全工程师执业资格统一考试</a:t>
            </a:r>
            <a:r>
              <a:rPr lang="zh-CN" altLang="en-US" sz="2000" dirty="0">
                <a:solidFill>
                  <a:srgbClr val="FF0000"/>
                </a:solidFill>
                <a:latin typeface="宋体" panose="02010600030101010101" pitchFamily="2" charset="-122"/>
              </a:rPr>
              <a:t>，</a:t>
            </a:r>
            <a:r>
              <a:rPr lang="en-US" altLang="zh-CN" sz="2000" dirty="0">
                <a:solidFill>
                  <a:srgbClr val="FF0000"/>
                </a:solidFill>
                <a:latin typeface="宋体" panose="02010600030101010101" pitchFamily="2" charset="-122"/>
              </a:rPr>
              <a:t>21.8</a:t>
            </a:r>
            <a:r>
              <a:rPr lang="zh-CN" altLang="en-US" sz="2000" dirty="0">
                <a:solidFill>
                  <a:srgbClr val="FF0000"/>
                </a:solidFill>
                <a:latin typeface="宋体" panose="02010600030101010101" pitchFamily="2" charset="-122"/>
              </a:rPr>
              <a:t>万</a:t>
            </a:r>
            <a:r>
              <a:rPr lang="zh-CN" altLang="en-US" sz="2000" dirty="0">
                <a:latin typeface="宋体" panose="02010600030101010101" pitchFamily="2" charset="-122"/>
              </a:rPr>
              <a:t>人取得了资格证书。截至</a:t>
            </a:r>
            <a:r>
              <a:rPr lang="en-US" altLang="zh-CN" sz="2000" dirty="0">
                <a:latin typeface="宋体" panose="02010600030101010101" pitchFamily="2" charset="-122"/>
              </a:rPr>
              <a:t>2013</a:t>
            </a:r>
            <a:r>
              <a:rPr lang="zh-CN" altLang="en-US" sz="2000" dirty="0">
                <a:latin typeface="宋体" panose="02010600030101010101" pitchFamily="2" charset="-122"/>
              </a:rPr>
              <a:t>年</a:t>
            </a:r>
            <a:r>
              <a:rPr lang="en-US" altLang="zh-CN" sz="2000" dirty="0">
                <a:latin typeface="宋体" panose="02010600030101010101" pitchFamily="2" charset="-122"/>
              </a:rPr>
              <a:t>12</a:t>
            </a:r>
            <a:r>
              <a:rPr lang="zh-CN" altLang="en-US" sz="2000" dirty="0">
                <a:latin typeface="宋体" panose="02010600030101010101" pitchFamily="2" charset="-122"/>
              </a:rPr>
              <a:t>月，已有近</a:t>
            </a:r>
            <a:r>
              <a:rPr lang="en-US" altLang="zh-CN" sz="2000" dirty="0">
                <a:solidFill>
                  <a:srgbClr val="FF0000"/>
                </a:solidFill>
                <a:latin typeface="宋体" panose="02010600030101010101" pitchFamily="2" charset="-122"/>
              </a:rPr>
              <a:t>15</a:t>
            </a:r>
            <a:r>
              <a:rPr lang="zh-CN" altLang="en-US" sz="2000" dirty="0">
                <a:solidFill>
                  <a:srgbClr val="FF0000"/>
                </a:solidFill>
                <a:latin typeface="宋体" panose="02010600030101010101" pitchFamily="2" charset="-122"/>
              </a:rPr>
              <a:t>万</a:t>
            </a:r>
            <a:r>
              <a:rPr lang="zh-CN" altLang="en-US" sz="2000" dirty="0">
                <a:latin typeface="宋体" panose="02010600030101010101" pitchFamily="2" charset="-122"/>
              </a:rPr>
              <a:t>人注册并在生产经营单位和安全生产中介服务机构执业</a:t>
            </a:r>
            <a:r>
              <a:rPr lang="zh-CN" altLang="en-US" sz="2000" dirty="0" smtClean="0">
                <a:latin typeface="宋体" panose="02010600030101010101" pitchFamily="2" charset="-122"/>
              </a:rPr>
              <a:t>。</a:t>
            </a:r>
            <a:endParaRPr lang="zh-CN" altLang="en-US" sz="2000" dirty="0">
              <a:latin typeface="宋体" panose="02010600030101010101" pitchFamily="2" charset="-122"/>
            </a:endParaRPr>
          </a:p>
          <a:p>
            <a:pPr>
              <a:lnSpc>
                <a:spcPct val="150000"/>
              </a:lnSpc>
              <a:defRPr/>
            </a:pPr>
            <a:r>
              <a:rPr lang="zh-CN" altLang="en-US" sz="2400" dirty="0">
                <a:solidFill>
                  <a:srgbClr val="FF0000"/>
                </a:solidFill>
              </a:rPr>
              <a:t>新法确立了注册安全工程师制度</a:t>
            </a:r>
            <a:endParaRPr lang="zh-CN" altLang="en-US" sz="2400" dirty="0">
              <a:solidFill>
                <a:srgbClr val="FF0000"/>
              </a:solidFill>
            </a:endParaRPr>
          </a:p>
          <a:p>
            <a:pPr marL="342900" indent="-342900">
              <a:lnSpc>
                <a:spcPct val="150000"/>
              </a:lnSpc>
              <a:buFont typeface="Arial" panose="020B0604020202020204" pitchFamily="34" charset="0"/>
              <a:buChar char="•"/>
              <a:defRPr/>
            </a:pPr>
            <a:r>
              <a:rPr lang="zh-CN" altLang="en-US" sz="2000" dirty="0"/>
              <a:t>一是危险物品的生产、储存单位以及矿山、金属冶炼单位应当有注册安全工程师从事安全生产管理</a:t>
            </a:r>
            <a:r>
              <a:rPr lang="zh-CN" altLang="en-US" sz="2000" dirty="0" smtClean="0"/>
              <a:t>工作。</a:t>
            </a:r>
            <a:endParaRPr lang="zh-CN" altLang="en-US" sz="2000" dirty="0"/>
          </a:p>
          <a:p>
            <a:pPr marL="342900" indent="-342900">
              <a:lnSpc>
                <a:spcPct val="150000"/>
              </a:lnSpc>
              <a:buFont typeface="Arial" panose="020B0604020202020204" pitchFamily="34" charset="0"/>
              <a:buChar char="•"/>
              <a:defRPr/>
            </a:pPr>
            <a:r>
              <a:rPr lang="zh-CN" altLang="en-US" sz="2000" dirty="0"/>
              <a:t>二是鼓励其他生产经营单位聘用注册安全工程师从事安全生产管理工作。</a:t>
            </a:r>
            <a:endParaRPr lang="zh-CN" altLang="en-US" sz="2000" dirty="0"/>
          </a:p>
          <a:p>
            <a:pPr marL="342900" indent="-342900">
              <a:lnSpc>
                <a:spcPct val="150000"/>
              </a:lnSpc>
              <a:buFont typeface="Arial" panose="020B0604020202020204" pitchFamily="34" charset="0"/>
              <a:buChar char="•"/>
              <a:defRPr/>
            </a:pPr>
            <a:r>
              <a:rPr lang="zh-CN" altLang="en-US" sz="2000" dirty="0"/>
              <a:t>三是建立注册安全工程师按专业分类管理制度，授权国务院有关部门制定具体实施办法。</a:t>
            </a:r>
            <a:endParaRPr lang="zh-CN" altLang="en-US" sz="2000" dirty="0"/>
          </a:p>
          <a:p>
            <a:pPr marL="285750" indent="-285750">
              <a:lnSpc>
                <a:spcPct val="150000"/>
              </a:lnSpc>
              <a:buFont typeface="Arial" panose="020B0604020202020204" pitchFamily="34" charset="0"/>
              <a:buChar char="•"/>
              <a:defRPr/>
            </a:pP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4154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新安全生产法的十大亮点</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8" name="矩形 7"/>
          <p:cNvSpPr/>
          <p:nvPr/>
        </p:nvSpPr>
        <p:spPr>
          <a:xfrm>
            <a:off x="476475" y="906805"/>
            <a:ext cx="5929828" cy="673005"/>
          </a:xfrm>
          <a:prstGeom prst="rect">
            <a:avLst/>
          </a:prstGeom>
        </p:spPr>
        <p:txBody>
          <a:bodyPr wrap="none">
            <a:spAutoFit/>
          </a:bodyPr>
          <a:p>
            <a:pPr>
              <a:lnSpc>
                <a:spcPct val="150000"/>
              </a:lnSpc>
              <a:spcAft>
                <a:spcPts val="1200"/>
              </a:spcAft>
              <a:buFont typeface="Arial" panose="020B0604020202020204" pitchFamily="34" charset="0"/>
              <a:buNone/>
              <a:defRPr/>
            </a:pPr>
            <a:r>
              <a:rPr lang="zh-CN" altLang="en-US" sz="2800" b="1" dirty="0"/>
              <a:t>亮点九、推进安全生产责任保险制度</a:t>
            </a:r>
            <a:endParaRPr lang="zh-CN" altLang="en-US" sz="2800" b="1" dirty="0"/>
          </a:p>
        </p:txBody>
      </p:sp>
      <p:graphicFrame>
        <p:nvGraphicFramePr>
          <p:cNvPr id="10" name="图示 9"/>
          <p:cNvGraphicFramePr/>
          <p:nvPr/>
        </p:nvGraphicFramePr>
        <p:xfrm>
          <a:off x="838837" y="2771828"/>
          <a:ext cx="2711446" cy="2096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图示 10"/>
          <p:cNvGraphicFramePr/>
          <p:nvPr/>
        </p:nvGraphicFramePr>
        <p:xfrm>
          <a:off x="476475" y="1362639"/>
          <a:ext cx="10886290" cy="491411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TextBox 11"/>
          <p:cNvSpPr txBox="1"/>
          <p:nvPr/>
        </p:nvSpPr>
        <p:spPr>
          <a:xfrm>
            <a:off x="3629463" y="1479176"/>
            <a:ext cx="875302" cy="369332"/>
          </a:xfrm>
          <a:prstGeom prst="rect">
            <a:avLst/>
          </a:prstGeom>
          <a:noFill/>
        </p:spPr>
        <p:txBody>
          <a:bodyPr wrap="square" rtlCol="0">
            <a:spAutoFit/>
          </a:bodyPr>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074" name="图片 5" descr="246de5d3ff26528e22228fd3489e033c"/>
          <p:cNvPicPr>
            <a:picLocks noChangeAspect="1"/>
          </p:cNvPicPr>
          <p:nvPr/>
        </p:nvPicPr>
        <p:blipFill>
          <a:blip r:embed="rId1"/>
          <a:stretch>
            <a:fillRect/>
          </a:stretch>
        </p:blipFill>
        <p:spPr>
          <a:xfrm>
            <a:off x="-26352" y="5176838"/>
            <a:ext cx="12215812" cy="1674812"/>
          </a:xfrm>
          <a:prstGeom prst="rect">
            <a:avLst/>
          </a:prstGeom>
          <a:noFill/>
          <a:ln w="9525">
            <a:noFill/>
          </a:ln>
        </p:spPr>
      </p:pic>
      <p:sp>
        <p:nvSpPr>
          <p:cNvPr id="15" name="TextBox 14"/>
          <p:cNvSpPr txBox="1"/>
          <p:nvPr/>
        </p:nvSpPr>
        <p:spPr>
          <a:xfrm>
            <a:off x="3112215" y="661617"/>
            <a:ext cx="1415525" cy="830741"/>
          </a:xfrm>
          <a:prstGeom prst="rect">
            <a:avLst/>
          </a:prstGeom>
          <a:noFill/>
        </p:spPr>
        <p:txBody>
          <a:bodyPr wrap="none" lIns="91404" tIns="45701" rIns="91404" bIns="45701">
            <a:spAutoFit/>
          </a:bodyPr>
          <a:lstStyle/>
          <a:p>
            <a:pPr marR="0" algn="ctr" defTabSz="913765" eaLnBrk="1" fontAlgn="auto" hangingPunct="1">
              <a:spcBef>
                <a:spcPts val="0"/>
              </a:spcBef>
              <a:spcAft>
                <a:spcPts val="0"/>
              </a:spcAft>
              <a:buClrTx/>
              <a:buSzTx/>
              <a:buFontTx/>
              <a:defRPr/>
            </a:pPr>
            <a:r>
              <a:rPr kumimoji="0" lang="zh-CN" altLang="en-US" sz="4800" b="1" kern="1200" cap="none" spc="0" normalizeH="0" baseline="0" noProof="0" dirty="0">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pitchFamily="34" charset="-122"/>
                <a:ea typeface="微软雅黑" panose="020B0503020204020204" pitchFamily="34" charset="-122"/>
                <a:cs typeface="+mn-cs"/>
              </a:rPr>
              <a:t>目录</a:t>
            </a:r>
            <a:endParaRPr kumimoji="0" lang="zh-CN" altLang="en-US" sz="4800" b="1" kern="1200" cap="none" spc="0" normalizeH="0" baseline="0" noProof="0" dirty="0">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pitchFamily="34" charset="-122"/>
              <a:ea typeface="微软雅黑" panose="020B0503020204020204" pitchFamily="34" charset="-122"/>
              <a:cs typeface="+mn-cs"/>
            </a:endParaRPr>
          </a:p>
        </p:txBody>
      </p:sp>
      <p:sp>
        <p:nvSpPr>
          <p:cNvPr id="16" name="TextBox 15"/>
          <p:cNvSpPr txBox="1"/>
          <p:nvPr/>
        </p:nvSpPr>
        <p:spPr>
          <a:xfrm>
            <a:off x="4562475" y="1077913"/>
            <a:ext cx="1244600" cy="368300"/>
          </a:xfrm>
          <a:prstGeom prst="rect">
            <a:avLst/>
          </a:prstGeom>
          <a:noFill/>
          <a:ln w="9525">
            <a:noFill/>
          </a:ln>
        </p:spPr>
        <p:txBody>
          <a:bodyPr wrap="none" lIns="91404" tIns="45701" rIns="91404" bIns="45701">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defTabSz="913130">
              <a:lnSpc>
                <a:spcPct val="100000"/>
              </a:lnSpc>
              <a:spcBef>
                <a:spcPct val="0"/>
              </a:spcBef>
              <a:buFontTx/>
              <a:buNone/>
            </a:pPr>
            <a:r>
              <a:rPr lang="en-US" altLang="zh-CN" sz="1800" b="1" dirty="0">
                <a:solidFill>
                  <a:srgbClr val="C00000"/>
                </a:solidFill>
                <a:latin typeface="微软雅黑" panose="020B0503020204020204" pitchFamily="34" charset="-122"/>
                <a:ea typeface="微软雅黑" panose="020B0503020204020204" pitchFamily="34" charset="-122"/>
              </a:rPr>
              <a:t>directory</a:t>
            </a:r>
            <a:endParaRPr lang="zh-CN" altLang="en-US" sz="1800" b="1" dirty="0">
              <a:solidFill>
                <a:srgbClr val="C00000"/>
              </a:solidFill>
              <a:latin typeface="微软雅黑" panose="020B0503020204020204" pitchFamily="34" charset="-122"/>
              <a:ea typeface="微软雅黑" panose="020B0503020204020204" pitchFamily="34" charset="-122"/>
            </a:endParaRPr>
          </a:p>
        </p:txBody>
      </p:sp>
      <p:sp>
        <p:nvSpPr>
          <p:cNvPr id="17" name="TextBox 16"/>
          <p:cNvSpPr txBox="1"/>
          <p:nvPr/>
        </p:nvSpPr>
        <p:spPr>
          <a:xfrm>
            <a:off x="3606800" y="1767840"/>
            <a:ext cx="4979035" cy="1751965"/>
          </a:xfrm>
          <a:prstGeom prst="rect">
            <a:avLst/>
          </a:prstGeom>
          <a:noFill/>
          <a:ln w="9525">
            <a:noFill/>
          </a:ln>
        </p:spPr>
        <p:txBody>
          <a:bodyPr wrap="square" lIns="91404" tIns="45701" rIns="91404" bIns="45701">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913130" eaLnBrk="0" hangingPunct="0">
              <a:lnSpc>
                <a:spcPct val="100000"/>
              </a:lnSpc>
              <a:spcBef>
                <a:spcPct val="0"/>
              </a:spcBef>
              <a:buFontTx/>
              <a:buNone/>
            </a:pPr>
            <a:r>
              <a:rPr lang="zh-CN" altLang="en-US" sz="3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新安法历程、特点</a:t>
            </a:r>
            <a:endParaRPr lang="zh-CN" altLang="en-US" sz="3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defTabSz="913130" eaLnBrk="0" hangingPunct="0">
              <a:lnSpc>
                <a:spcPct val="100000"/>
              </a:lnSpc>
              <a:spcBef>
                <a:spcPct val="0"/>
              </a:spcBef>
              <a:buFontTx/>
              <a:buNone/>
            </a:pPr>
            <a:r>
              <a:rPr lang="zh-CN" altLang="en-US" sz="3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新安法的十大亮点</a:t>
            </a:r>
            <a:endPar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defTabSz="913130" eaLnBrk="0" hangingPunct="0">
              <a:lnSpc>
                <a:spcPct val="100000"/>
              </a:lnSpc>
              <a:spcBef>
                <a:spcPct val="0"/>
              </a:spcBef>
              <a:buFontTx/>
              <a:buNone/>
            </a:pPr>
            <a:r>
              <a:rPr lang="zh-CN" altLang="en-US" sz="3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新安法对企业规定有哪些主体责任？</a:t>
            </a:r>
            <a:endPar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Line 65"/>
          <p:cNvSpPr/>
          <p:nvPr/>
        </p:nvSpPr>
        <p:spPr>
          <a:xfrm>
            <a:off x="3238500" y="1644650"/>
            <a:ext cx="5686425" cy="0"/>
          </a:xfrm>
          <a:prstGeom prst="line">
            <a:avLst/>
          </a:prstGeom>
          <a:ln w="12700" cap="flat" cmpd="sng">
            <a:solidFill>
              <a:srgbClr val="CC0000"/>
            </a:solidFill>
            <a:prstDash val="solid"/>
            <a:headEnd type="oval" w="med" len="med"/>
            <a:tailEnd type="none" w="med" len="med"/>
          </a:ln>
        </p:spPr>
      </p:sp>
      <p:pic>
        <p:nvPicPr>
          <p:cNvPr id="3079" name="图片 1" descr="225da004e33bc420a6143430761b0716"/>
          <p:cNvPicPr>
            <a:picLocks noChangeAspect="1"/>
          </p:cNvPicPr>
          <p:nvPr/>
        </p:nvPicPr>
        <p:blipFill>
          <a:blip r:embed="rId2"/>
          <a:stretch>
            <a:fillRect/>
          </a:stretch>
        </p:blipFill>
        <p:spPr>
          <a:xfrm>
            <a:off x="9380538" y="141923"/>
            <a:ext cx="2627312" cy="2686050"/>
          </a:xfrm>
          <a:prstGeom prst="rect">
            <a:avLst/>
          </a:prstGeom>
          <a:noFill/>
          <a:ln w="9525">
            <a:noFill/>
          </a:ln>
        </p:spPr>
      </p:pic>
      <p:sp>
        <p:nvSpPr>
          <p:cNvPr id="11" name="TextBox 16"/>
          <p:cNvSpPr txBox="1"/>
          <p:nvPr/>
        </p:nvSpPr>
        <p:spPr>
          <a:xfrm>
            <a:off x="3606800" y="3367405"/>
            <a:ext cx="6138545" cy="2213610"/>
          </a:xfrm>
          <a:prstGeom prst="rect">
            <a:avLst/>
          </a:prstGeom>
          <a:noFill/>
          <a:ln w="9525">
            <a:noFill/>
          </a:ln>
        </p:spPr>
        <p:txBody>
          <a:bodyPr wrap="square" lIns="91404" tIns="45701" rIns="91404" bIns="45701">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913130" eaLnBrk="0" hangingPunct="0">
              <a:lnSpc>
                <a:spcPct val="100000"/>
              </a:lnSpc>
              <a:spcBef>
                <a:spcPct val="0"/>
              </a:spcBef>
              <a:buFontTx/>
              <a:buNone/>
            </a:pPr>
            <a:r>
              <a:rPr lang="zh-CN" altLang="en-US" sz="3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生产经营单位易受处罚的违法行为</a:t>
            </a:r>
            <a:endPar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defTabSz="913130" eaLnBrk="0" hangingPunct="0">
              <a:lnSpc>
                <a:spcPct val="100000"/>
              </a:lnSpc>
              <a:spcBef>
                <a:spcPct val="0"/>
              </a:spcBef>
              <a:buFontTx/>
              <a:buNone/>
            </a:pPr>
            <a:r>
              <a:rPr lang="zh-CN" altLang="en-US" sz="3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管理不到位及违章操作引发的生产安全事故案例</a:t>
            </a:r>
            <a:endPar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defTabSz="913130" eaLnBrk="0" hangingPunct="0">
              <a:lnSpc>
                <a:spcPct val="100000"/>
              </a:lnSpc>
              <a:spcBef>
                <a:spcPct val="0"/>
              </a:spcBef>
              <a:buFontTx/>
              <a:buNone/>
            </a:pPr>
            <a:r>
              <a:rPr lang="zh-CN" altLang="en-US" sz="3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怎样落实安全生产主体责任</a:t>
            </a:r>
            <a:endPar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defTabSz="913130" eaLnBrk="0" hangingPunct="0">
              <a:lnSpc>
                <a:spcPct val="150000"/>
              </a:lnSpc>
              <a:spcBef>
                <a:spcPct val="0"/>
              </a:spcBef>
              <a:buFontTx/>
              <a:buNone/>
            </a:pPr>
            <a:endPar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iterate type="lt">
                                    <p:tmPct val="0"/>
                                  </p:iterate>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250"/>
                                        <p:tgtEl>
                                          <p:spTgt spid="15"/>
                                        </p:tgtEl>
                                      </p:cBhvr>
                                    </p:animEffect>
                                  </p:childTnLst>
                                </p:cTn>
                              </p:par>
                            </p:childTnLst>
                          </p:cTn>
                        </p:par>
                        <p:par>
                          <p:cTn id="8" fill="hold">
                            <p:stCondLst>
                              <p:cond delay="250"/>
                            </p:stCondLst>
                            <p:childTnLst>
                              <p:par>
                                <p:cTn id="9" presetID="26" presetClass="emph" presetSubtype="0" fill="hold" nodeType="afterEffect">
                                  <p:stCondLst>
                                    <p:cond delay="0"/>
                                  </p:stCondLst>
                                  <p:iterate type="lt">
                                    <p:tmPct val="0"/>
                                  </p:iterate>
                                  <p:childTnLst>
                                    <p:animEffect transition="out" filter="fade">
                                      <p:cBhvr>
                                        <p:cTn id="10" dur="250" tmFilter="0, 0; .2, .5; .8, .5; 1, 0"/>
                                        <p:tgtEl>
                                          <p:spTgt spid="15"/>
                                        </p:tgtEl>
                                      </p:cBhvr>
                                    </p:animEffect>
                                    <p:animScale>
                                      <p:cBhvr>
                                        <p:cTn id="11" dur="125" autoRev="1" fill="hold"/>
                                        <p:tgtEl>
                                          <p:spTgt spid="15"/>
                                        </p:tgtEl>
                                      </p:cBhvr>
                                      <p:by x="105000" y="105000"/>
                                    </p:animScale>
                                  </p:childTnLst>
                                </p:cTn>
                              </p:par>
                            </p:childTnLst>
                          </p:cTn>
                        </p:par>
                        <p:par>
                          <p:cTn id="12" fill="hold">
                            <p:stCondLst>
                              <p:cond delay="500"/>
                            </p:stCondLst>
                            <p:childTnLst>
                              <p:par>
                                <p:cTn id="13" presetID="22" presetClass="entr" presetSubtype="2"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right)">
                                      <p:cBhvr>
                                        <p:cTn id="15" dur="500"/>
                                        <p:tgtEl>
                                          <p:spTgt spid="18"/>
                                        </p:tgtEl>
                                      </p:cBhvr>
                                    </p:animEffect>
                                  </p:childTnLst>
                                </p:cTn>
                              </p:par>
                            </p:childTnLst>
                          </p:cTn>
                        </p:par>
                        <p:par>
                          <p:cTn id="16" fill="hold">
                            <p:stCondLst>
                              <p:cond delay="1000"/>
                            </p:stCondLst>
                            <p:childTnLst>
                              <p:par>
                                <p:cTn id="17" presetID="16" presetClass="entr" presetSubtype="37" fill="hold" grpId="0" nodeType="afterEffect">
                                  <p:stCondLst>
                                    <p:cond delay="0"/>
                                  </p:stCondLst>
                                  <p:iterate type="lt">
                                    <p:tmPct val="0"/>
                                  </p:iterate>
                                  <p:childTnLst>
                                    <p:set>
                                      <p:cBhvr>
                                        <p:cTn id="18" dur="1" fill="hold">
                                          <p:stCondLst>
                                            <p:cond delay="0"/>
                                          </p:stCondLst>
                                        </p:cTn>
                                        <p:tgtEl>
                                          <p:spTgt spid="16"/>
                                        </p:tgtEl>
                                        <p:attrNameLst>
                                          <p:attrName>style.visibility</p:attrName>
                                        </p:attrNameLst>
                                      </p:cBhvr>
                                      <p:to>
                                        <p:strVal val="visible"/>
                                      </p:to>
                                    </p:set>
                                    <p:animEffect transition="in" filter="barn(outVertical)">
                                      <p:cBhvr>
                                        <p:cTn id="19" dur="250"/>
                                        <p:tgtEl>
                                          <p:spTgt spid="16"/>
                                        </p:tgtEl>
                                      </p:cBhvr>
                                    </p:animEffect>
                                  </p:childTnLst>
                                </p:cTn>
                              </p:par>
                            </p:childTnLst>
                          </p:cTn>
                        </p:par>
                        <p:par>
                          <p:cTn id="20" fill="hold">
                            <p:stCondLst>
                              <p:cond delay="1250"/>
                            </p:stCondLst>
                            <p:childTnLst>
                              <p:par>
                                <p:cTn id="21" presetID="22" presetClass="entr" presetSubtype="1"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up)">
                                      <p:cBhvr>
                                        <p:cTn id="23" dur="1000"/>
                                        <p:tgtEl>
                                          <p:spTgt spid="17"/>
                                        </p:tgtEl>
                                      </p:cBhvr>
                                    </p:animEffect>
                                  </p:childTnLst>
                                </p:cTn>
                              </p:par>
                            </p:childTnLst>
                          </p:cTn>
                        </p:par>
                        <p:par>
                          <p:cTn id="24" fill="hold">
                            <p:stCondLst>
                              <p:cond delay="2250"/>
                            </p:stCondLst>
                            <p:childTnLst>
                              <p:par>
                                <p:cTn id="25" presetID="22" presetClass="entr" presetSubtype="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up)">
                                      <p:cBhvr>
                                        <p:cTn id="2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5859780"/>
            <a:ext cx="12215495" cy="1016000"/>
          </a:xfrm>
          <a:prstGeom prst="rect">
            <a:avLst/>
          </a:prstGeom>
          <a:noFill/>
          <a:ln w="9525">
            <a:noFill/>
          </a:ln>
        </p:spPr>
      </p:pic>
      <p:sp>
        <p:nvSpPr>
          <p:cNvPr id="15" name="矩形 46"/>
          <p:cNvSpPr/>
          <p:nvPr/>
        </p:nvSpPr>
        <p:spPr>
          <a:xfrm>
            <a:off x="1312863" y="319088"/>
            <a:ext cx="4154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新安全生产法的十大亮点</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9" name="矩形 8"/>
          <p:cNvSpPr/>
          <p:nvPr/>
        </p:nvSpPr>
        <p:spPr>
          <a:xfrm>
            <a:off x="409575" y="1492885"/>
            <a:ext cx="11517630" cy="4984750"/>
          </a:xfrm>
          <a:prstGeom prst="rect">
            <a:avLst/>
          </a:prstGeom>
        </p:spPr>
        <p:txBody>
          <a:bodyPr wrap="square">
            <a:spAutoFit/>
          </a:bodyPr>
          <a:p>
            <a:pPr>
              <a:defRPr/>
            </a:pPr>
            <a:r>
              <a:rPr lang="zh-CN" altLang="en-US" sz="2400" dirty="0">
                <a:solidFill>
                  <a:srgbClr val="FF0000"/>
                </a:solidFill>
                <a:latin typeface="Arial" panose="020B0604020202020204" pitchFamily="34" charset="0"/>
              </a:rPr>
              <a:t>责任追究力度</a:t>
            </a:r>
            <a:r>
              <a:rPr lang="zh-CN" altLang="en-US" sz="2400" dirty="0" smtClean="0">
                <a:solidFill>
                  <a:srgbClr val="FF0000"/>
                </a:solidFill>
                <a:latin typeface="Arial" panose="020B0604020202020204" pitchFamily="34" charset="0"/>
              </a:rPr>
              <a:t>大</a:t>
            </a:r>
            <a:endParaRPr lang="en-US" altLang="zh-CN" sz="2800" dirty="0" smtClean="0">
              <a:solidFill>
                <a:srgbClr val="FF0000"/>
              </a:solidFill>
              <a:latin typeface="Arial" panose="020B0604020202020204" pitchFamily="34" charset="0"/>
            </a:endParaRPr>
          </a:p>
          <a:p>
            <a:pPr marL="342900" indent="-342900">
              <a:lnSpc>
                <a:spcPct val="150000"/>
              </a:lnSpc>
              <a:buFont typeface="Arial" panose="020B0604020202020204" pitchFamily="34" charset="0"/>
              <a:buChar char="•"/>
              <a:defRPr/>
            </a:pPr>
            <a:r>
              <a:rPr lang="zh-CN" altLang="en-US" sz="2300" dirty="0">
                <a:latin typeface="宋体" panose="02010600030101010101" pitchFamily="2" charset="-122"/>
              </a:rPr>
              <a:t>规定了事故行政处罚和终身行业禁入，重大、特别重大事故负有责任的，终身不得担任本行业生产经营单位的主要负责人。</a:t>
            </a:r>
            <a:endParaRPr lang="zh-CN" altLang="en-US" sz="2300" dirty="0"/>
          </a:p>
          <a:p>
            <a:pPr marL="342900" indent="-342900">
              <a:lnSpc>
                <a:spcPct val="150000"/>
              </a:lnSpc>
              <a:buFont typeface="Arial" panose="020B0604020202020204" pitchFamily="34" charset="0"/>
              <a:buChar char="•"/>
              <a:defRPr/>
            </a:pPr>
            <a:r>
              <a:rPr lang="zh-CN" altLang="en-US" sz="2300" dirty="0">
                <a:latin typeface="宋体" panose="02010600030101010101" pitchFamily="2" charset="-122"/>
              </a:rPr>
              <a:t>两个责任主体、四个事故等级，设立了对生产经营单位及其主要负责人的八项罚款处罚明文</a:t>
            </a:r>
            <a:endParaRPr lang="zh-CN" altLang="en-US" sz="2300" dirty="0"/>
          </a:p>
          <a:p>
            <a:pPr marL="342900" indent="-342900">
              <a:lnSpc>
                <a:spcPct val="150000"/>
              </a:lnSpc>
              <a:buFont typeface="Arial" panose="020B0604020202020204" pitchFamily="34" charset="0"/>
              <a:buChar char="•"/>
              <a:defRPr/>
            </a:pPr>
            <a:r>
              <a:rPr lang="zh-CN" altLang="en-US" sz="2300" dirty="0">
                <a:latin typeface="宋体" panose="02010600030101010101" pitchFamily="2" charset="-122"/>
              </a:rPr>
              <a:t>将罚款上限提高了</a:t>
            </a:r>
            <a:r>
              <a:rPr lang="en-US" altLang="zh-CN" sz="2300" dirty="0">
                <a:latin typeface="宋体" panose="02010600030101010101" pitchFamily="2" charset="-122"/>
              </a:rPr>
              <a:t>2</a:t>
            </a:r>
            <a:r>
              <a:rPr lang="zh-CN" altLang="en-US" sz="2300" dirty="0">
                <a:latin typeface="宋体" panose="02010600030101010101" pitchFamily="2" charset="-122"/>
              </a:rPr>
              <a:t>至</a:t>
            </a:r>
            <a:r>
              <a:rPr lang="en-US" altLang="zh-CN" sz="2300" dirty="0">
                <a:latin typeface="宋体" panose="02010600030101010101" pitchFamily="2" charset="-122"/>
              </a:rPr>
              <a:t>5</a:t>
            </a:r>
            <a:r>
              <a:rPr lang="zh-CN" altLang="en-US" sz="2300" dirty="0">
                <a:latin typeface="宋体" panose="02010600030101010101" pitchFamily="2" charset="-122"/>
              </a:rPr>
              <a:t>倍，并且大多数罚则不再将限期整改作为前置条件。</a:t>
            </a:r>
            <a:endParaRPr lang="zh-CN" altLang="zh-CN" sz="2300" dirty="0">
              <a:latin typeface="Calibri" panose="020F0502020204030204" pitchFamily="34" charset="0"/>
              <a:ea typeface="宋体" panose="02010600030101010101" pitchFamily="2" charset="-122"/>
              <a:cs typeface="Times New Roman" panose="02020603050405020304" pitchFamily="18" charset="0"/>
            </a:endParaRPr>
          </a:p>
          <a:p>
            <a:pPr marL="342900" indent="-342900">
              <a:lnSpc>
                <a:spcPct val="150000"/>
              </a:lnSpc>
              <a:buFont typeface="Arial" panose="020B0604020202020204" pitchFamily="34" charset="0"/>
              <a:buChar char="•"/>
              <a:defRPr/>
            </a:pPr>
            <a:r>
              <a:rPr lang="zh-CN" altLang="en-US" sz="2300" dirty="0">
                <a:latin typeface="宋体" panose="02010600030101010101" pitchFamily="2" charset="-122"/>
              </a:rPr>
              <a:t>建立了严重违法行为公告和通报制度违法行为信息库，如实记录生产经营单位的违法行为信息，对违法行为情节严重的生产经营单位，应当向社会公告。并通报行业主管部门、投资主管部门、国土资源主管部门、证券监督管理部门和有关金融机构。</a:t>
            </a:r>
            <a:endParaRPr lang="zh-CN" altLang="zh-CN" sz="2300" dirty="0">
              <a:latin typeface="Calibri" panose="020F0502020204030204" pitchFamily="34" charset="0"/>
              <a:ea typeface="宋体" panose="02010600030101010101" pitchFamily="2" charset="-122"/>
              <a:cs typeface="Times New Roman" panose="02020603050405020304" pitchFamily="18" charset="0"/>
            </a:endParaRPr>
          </a:p>
          <a:p>
            <a:pPr>
              <a:defRPr/>
            </a:pPr>
            <a:endParaRPr lang="zh-CN" altLang="en-US" dirty="0"/>
          </a:p>
        </p:txBody>
      </p:sp>
      <p:sp>
        <p:nvSpPr>
          <p:cNvPr id="8" name="矩形 7"/>
          <p:cNvSpPr/>
          <p:nvPr/>
        </p:nvSpPr>
        <p:spPr>
          <a:xfrm>
            <a:off x="409800" y="740304"/>
            <a:ext cx="8084264" cy="673005"/>
          </a:xfrm>
          <a:prstGeom prst="rect">
            <a:avLst/>
          </a:prstGeom>
        </p:spPr>
        <p:txBody>
          <a:bodyPr wrap="none">
            <a:spAutoFit/>
          </a:bodyPr>
          <a:p>
            <a:pPr>
              <a:lnSpc>
                <a:spcPct val="150000"/>
              </a:lnSpc>
              <a:spcAft>
                <a:spcPts val="1200"/>
              </a:spcAft>
              <a:defRPr/>
            </a:pPr>
            <a:r>
              <a:rPr lang="zh-CN" altLang="en-US" sz="2800" b="1" dirty="0"/>
              <a:t>亮点十、加大对安全生产违法行为的责任追究力度</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1237615" y="2008505"/>
            <a:ext cx="9518650" cy="873125"/>
          </a:xfrm>
          <a:prstGeom prst="rect">
            <a:avLst/>
          </a:prstGeom>
          <a:noFill/>
          <a:ln w="9525">
            <a:noFill/>
          </a:ln>
        </p:spPr>
        <p:txBody>
          <a:bodyPr anchor="ctr"/>
          <a:p>
            <a:pPr algn="ctr" eaLnBrk="1" hangingPunct="1"/>
            <a:r>
              <a:rPr lang="zh-CN" altLang="en-US" sz="4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新安法对企业规定有哪些主体责任？</a:t>
            </a:r>
            <a:endParaRPr lang="zh-CN" altLang="en-US" sz="4800" b="1" dirty="0" smtClean="0">
              <a:solidFill>
                <a:srgbClr val="FF0000"/>
              </a:solidFill>
              <a:latin typeface="思源黑体 CN Heavy" panose="020B0A00000000000000" pitchFamily="34" charset="-122"/>
              <a:ea typeface="思源黑体 CN Heavy" panose="020B0A00000000000000" pitchFamily="34" charset="-122"/>
              <a:sym typeface="+mn-ea"/>
            </a:endParaRPr>
          </a:p>
        </p:txBody>
      </p:sp>
      <p:cxnSp>
        <p:nvCxnSpPr>
          <p:cNvPr id="37" name="直接连接符 36"/>
          <p:cNvCxnSpPr/>
          <p:nvPr/>
        </p:nvCxnSpPr>
        <p:spPr>
          <a:xfrm>
            <a:off x="4421188" y="2928938"/>
            <a:ext cx="3341688" cy="0"/>
          </a:xfrm>
          <a:prstGeom prst="line">
            <a:avLst/>
          </a:prstGeom>
          <a:ln>
            <a:solidFill>
              <a:srgbClr val="2C3637"/>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3" name="圆角矩形 72"/>
          <p:cNvSpPr/>
          <p:nvPr/>
        </p:nvSpPr>
        <p:spPr>
          <a:xfrm>
            <a:off x="4270375" y="3062288"/>
            <a:ext cx="3889375" cy="479425"/>
          </a:xfrm>
          <a:prstGeom prst="roundRect">
            <a:avLst>
              <a:gd name="adj" fmla="val 50000"/>
            </a:avLst>
          </a:prstGeom>
          <a:solidFill>
            <a:srgbClr val="C10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4" name="椭圆 73"/>
          <p:cNvSpPr/>
          <p:nvPr/>
        </p:nvSpPr>
        <p:spPr>
          <a:xfrm>
            <a:off x="3983038" y="3014663"/>
            <a:ext cx="576263" cy="574675"/>
          </a:xfrm>
          <a:prstGeom prst="ellipse">
            <a:avLst/>
          </a:prstGeom>
          <a:solidFill>
            <a:srgbClr val="C1000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5" name="标题 4"/>
          <p:cNvSpPr txBox="1"/>
          <p:nvPr/>
        </p:nvSpPr>
        <p:spPr>
          <a:xfrm>
            <a:off x="4656138" y="3052445"/>
            <a:ext cx="3600450" cy="473075"/>
          </a:xfrm>
          <a:prstGeom prst="rect">
            <a:avLst/>
          </a:prstGeom>
          <a:noFill/>
          <a:ln w="9525">
            <a:noFill/>
          </a:ln>
        </p:spPr>
        <p:txBody>
          <a:bodyPr anchor="ctr"/>
          <a:p>
            <a:pPr algn="l" eaLnBrk="1" hangingPunct="1"/>
            <a:r>
              <a:rPr lang="en-US" altLang="zh-CN" sz="2400" b="1" dirty="0">
                <a:solidFill>
                  <a:schemeClr val="bg1"/>
                </a:solidFill>
                <a:latin typeface="微软雅黑" panose="020B0503020204020204" pitchFamily="34" charset="-122"/>
                <a:ea typeface="微软雅黑" panose="020B0503020204020204" pitchFamily="34" charset="-122"/>
              </a:rPr>
              <a:t>   </a:t>
            </a:r>
            <a:r>
              <a:rPr lang="zh-CN" altLang="zh-CN" sz="2400" b="1" dirty="0">
                <a:solidFill>
                  <a:schemeClr val="bg1"/>
                </a:solidFill>
                <a:latin typeface="微软雅黑" panose="020B0503020204020204" pitchFamily="34" charset="-122"/>
                <a:ea typeface="微软雅黑" panose="020B0503020204020204" pitchFamily="34" charset="-122"/>
              </a:rPr>
              <a:t>新安法的主体责任</a:t>
            </a:r>
            <a:endParaRPr lang="zh-CN" altLang="zh-CN" sz="2400" b="1" dirty="0">
              <a:solidFill>
                <a:schemeClr val="bg1"/>
              </a:solidFill>
              <a:latin typeface="微软雅黑" panose="020B0503020204020204" pitchFamily="34" charset="-122"/>
              <a:ea typeface="微软雅黑" panose="020B0503020204020204" pitchFamily="34" charset="-122"/>
            </a:endParaRPr>
          </a:p>
        </p:txBody>
      </p:sp>
      <p:sp>
        <p:nvSpPr>
          <p:cNvPr id="76" name="右箭头 75"/>
          <p:cNvSpPr/>
          <p:nvPr/>
        </p:nvSpPr>
        <p:spPr>
          <a:xfrm>
            <a:off x="7654925" y="3194050"/>
            <a:ext cx="288925" cy="19050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4104" name="图片 37"/>
          <p:cNvPicPr>
            <a:picLocks noChangeAspect="1"/>
          </p:cNvPicPr>
          <p:nvPr/>
        </p:nvPicPr>
        <p:blipFill>
          <a:blip r:embed="rId2"/>
          <a:stretch>
            <a:fillRect/>
          </a:stretch>
        </p:blipFill>
        <p:spPr>
          <a:xfrm>
            <a:off x="254635" y="193040"/>
            <a:ext cx="1447800" cy="13858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par>
                                <p:cTn id="10" presetID="16" presetClass="entr" presetSubtype="21" fill="hold" nodeType="withEffect">
                                  <p:stCondLst>
                                    <p:cond delay="2000"/>
                                  </p:stCondLst>
                                  <p:childTnLst>
                                    <p:set>
                                      <p:cBhvr>
                                        <p:cTn id="11" dur="1" fill="hold">
                                          <p:stCondLst>
                                            <p:cond delay="0"/>
                                          </p:stCondLst>
                                        </p:cTn>
                                        <p:tgtEl>
                                          <p:spTgt spid="37"/>
                                        </p:tgtEl>
                                        <p:attrNameLst>
                                          <p:attrName>style.visibility</p:attrName>
                                        </p:attrNameLst>
                                      </p:cBhvr>
                                      <p:to>
                                        <p:strVal val="visible"/>
                                      </p:to>
                                    </p:set>
                                    <p:animEffect transition="in" filter="barn(inVertical)">
                                      <p:cBhvr>
                                        <p:cTn id="12" dur="500"/>
                                        <p:tgtEl>
                                          <p:spTgt spid="37"/>
                                        </p:tgtEl>
                                      </p:cBhvr>
                                    </p:animEffect>
                                  </p:childTnLst>
                                </p:cTn>
                              </p:par>
                              <p:par>
                                <p:cTn id="13" presetID="2" presetClass="entr" presetSubtype="8" fill="hold" grpId="0" nodeType="withEffect">
                                  <p:stCondLst>
                                    <p:cond delay="500"/>
                                  </p:stCondLst>
                                  <p:childTnLst>
                                    <p:set>
                                      <p:cBhvr>
                                        <p:cTn id="14" dur="1" fill="hold">
                                          <p:stCondLst>
                                            <p:cond delay="0"/>
                                          </p:stCondLst>
                                        </p:cTn>
                                        <p:tgtEl>
                                          <p:spTgt spid="73"/>
                                        </p:tgtEl>
                                        <p:attrNameLst>
                                          <p:attrName>style.visibility</p:attrName>
                                        </p:attrNameLst>
                                      </p:cBhvr>
                                      <p:to>
                                        <p:strVal val="visible"/>
                                      </p:to>
                                    </p:set>
                                    <p:anim calcmode="lin" valueType="num">
                                      <p:cBhvr additive="base">
                                        <p:cTn id="15" dur="500" fill="hold"/>
                                        <p:tgtEl>
                                          <p:spTgt spid="73"/>
                                        </p:tgtEl>
                                        <p:attrNameLst>
                                          <p:attrName>ppt_x</p:attrName>
                                        </p:attrNameLst>
                                      </p:cBhvr>
                                      <p:tavLst>
                                        <p:tav tm="0">
                                          <p:val>
                                            <p:strVal val="0-#ppt_w/2"/>
                                          </p:val>
                                        </p:tav>
                                        <p:tav tm="100000">
                                          <p:val>
                                            <p:strVal val="#ppt_x"/>
                                          </p:val>
                                        </p:tav>
                                      </p:tavLst>
                                    </p:anim>
                                    <p:anim calcmode="lin" valueType="num">
                                      <p:cBhvr additive="base">
                                        <p:cTn id="16" dur="500" fill="hold"/>
                                        <p:tgtEl>
                                          <p:spTgt spid="73"/>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500"/>
                                  </p:stCondLst>
                                  <p:childTnLst>
                                    <p:set>
                                      <p:cBhvr>
                                        <p:cTn id="18" dur="1" fill="hold">
                                          <p:stCondLst>
                                            <p:cond delay="0"/>
                                          </p:stCondLst>
                                        </p:cTn>
                                        <p:tgtEl>
                                          <p:spTgt spid="74"/>
                                        </p:tgtEl>
                                        <p:attrNameLst>
                                          <p:attrName>style.visibility</p:attrName>
                                        </p:attrNameLst>
                                      </p:cBhvr>
                                      <p:to>
                                        <p:strVal val="visible"/>
                                      </p:to>
                                    </p:set>
                                    <p:anim calcmode="lin" valueType="num">
                                      <p:cBhvr additive="base">
                                        <p:cTn id="19" dur="500" fill="hold"/>
                                        <p:tgtEl>
                                          <p:spTgt spid="74"/>
                                        </p:tgtEl>
                                        <p:attrNameLst>
                                          <p:attrName>ppt_x</p:attrName>
                                        </p:attrNameLst>
                                      </p:cBhvr>
                                      <p:tavLst>
                                        <p:tav tm="0">
                                          <p:val>
                                            <p:strVal val="0-#ppt_w/2"/>
                                          </p:val>
                                        </p:tav>
                                        <p:tav tm="100000">
                                          <p:val>
                                            <p:strVal val="#ppt_x"/>
                                          </p:val>
                                        </p:tav>
                                      </p:tavLst>
                                    </p:anim>
                                    <p:anim calcmode="lin" valueType="num">
                                      <p:cBhvr additive="base">
                                        <p:cTn id="20" dur="500" fill="hold"/>
                                        <p:tgtEl>
                                          <p:spTgt spid="74"/>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500"/>
                                  </p:stCondLst>
                                  <p:childTnLst>
                                    <p:set>
                                      <p:cBhvr>
                                        <p:cTn id="22" dur="1" fill="hold">
                                          <p:stCondLst>
                                            <p:cond delay="0"/>
                                          </p:stCondLst>
                                        </p:cTn>
                                        <p:tgtEl>
                                          <p:spTgt spid="75"/>
                                        </p:tgtEl>
                                        <p:attrNameLst>
                                          <p:attrName>style.visibility</p:attrName>
                                        </p:attrNameLst>
                                      </p:cBhvr>
                                      <p:to>
                                        <p:strVal val="visible"/>
                                      </p:to>
                                    </p:set>
                                    <p:anim calcmode="lin" valueType="num">
                                      <p:cBhvr additive="base">
                                        <p:cTn id="23" dur="500" fill="hold"/>
                                        <p:tgtEl>
                                          <p:spTgt spid="75"/>
                                        </p:tgtEl>
                                        <p:attrNameLst>
                                          <p:attrName>ppt_x</p:attrName>
                                        </p:attrNameLst>
                                      </p:cBhvr>
                                      <p:tavLst>
                                        <p:tav tm="0">
                                          <p:val>
                                            <p:strVal val="0-#ppt_w/2"/>
                                          </p:val>
                                        </p:tav>
                                        <p:tav tm="100000">
                                          <p:val>
                                            <p:strVal val="#ppt_x"/>
                                          </p:val>
                                        </p:tav>
                                      </p:tavLst>
                                    </p:anim>
                                    <p:anim calcmode="lin" valueType="num">
                                      <p:cBhvr additive="base">
                                        <p:cTn id="24" dur="500" fill="hold"/>
                                        <p:tgtEl>
                                          <p:spTgt spid="75"/>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500"/>
                                  </p:stCondLst>
                                  <p:childTnLst>
                                    <p:set>
                                      <p:cBhvr>
                                        <p:cTn id="26" dur="1" fill="hold">
                                          <p:stCondLst>
                                            <p:cond delay="0"/>
                                          </p:stCondLst>
                                        </p:cTn>
                                        <p:tgtEl>
                                          <p:spTgt spid="76"/>
                                        </p:tgtEl>
                                        <p:attrNameLst>
                                          <p:attrName>style.visibility</p:attrName>
                                        </p:attrNameLst>
                                      </p:cBhvr>
                                      <p:to>
                                        <p:strVal val="visible"/>
                                      </p:to>
                                    </p:set>
                                    <p:anim calcmode="lin" valueType="num">
                                      <p:cBhvr additive="base">
                                        <p:cTn id="27" dur="500" fill="hold"/>
                                        <p:tgtEl>
                                          <p:spTgt spid="76"/>
                                        </p:tgtEl>
                                        <p:attrNameLst>
                                          <p:attrName>ppt_x</p:attrName>
                                        </p:attrNameLst>
                                      </p:cBhvr>
                                      <p:tavLst>
                                        <p:tav tm="0">
                                          <p:val>
                                            <p:strVal val="0-#ppt_w/2"/>
                                          </p:val>
                                        </p:tav>
                                        <p:tav tm="100000">
                                          <p:val>
                                            <p:strVal val="#ppt_x"/>
                                          </p:val>
                                        </p:tav>
                                      </p:tavLst>
                                    </p:anim>
                                    <p:anim calcmode="lin" valueType="num">
                                      <p:cBhvr additive="base">
                                        <p:cTn id="28" dur="500" fill="hold"/>
                                        <p:tgtEl>
                                          <p:spTgt spid="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73" grpId="0" bldLvl="0" animBg="1"/>
      <p:bldP spid="74" grpId="0" bldLvl="0" animBg="1"/>
      <p:bldP spid="75" grpId="0"/>
      <p:bldP spid="76"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矩形 1"/>
          <p:cNvSpPr/>
          <p:nvPr/>
        </p:nvSpPr>
        <p:spPr>
          <a:xfrm>
            <a:off x="1674495" y="906780"/>
            <a:ext cx="9276715" cy="5262245"/>
          </a:xfrm>
          <a:prstGeom prst="rect">
            <a:avLst/>
          </a:prstGeom>
        </p:spPr>
        <p:txBody>
          <a:bodyPr wrap="square">
            <a:spAutoFit/>
          </a:bodyPr>
          <a:p>
            <a:pPr>
              <a:lnSpc>
                <a:spcPct val="150000"/>
              </a:lnSpc>
            </a:pPr>
            <a:r>
              <a:rPr lang="en-US" altLang="zh-CN" sz="2400" b="1" dirty="0" smtClean="0">
                <a:solidFill>
                  <a:srgbClr val="FF0000"/>
                </a:solidFill>
              </a:rPr>
              <a:t>18</a:t>
            </a:r>
            <a:r>
              <a:rPr lang="zh-CN" altLang="en-US" sz="2400" b="1" dirty="0" smtClean="0">
                <a:solidFill>
                  <a:srgbClr val="FF0000"/>
                </a:solidFill>
              </a:rPr>
              <a:t>项责任</a:t>
            </a:r>
            <a:endParaRPr lang="en-US" altLang="zh-CN" sz="2400" b="1" dirty="0" smtClean="0">
              <a:solidFill>
                <a:srgbClr val="FF0000"/>
              </a:solidFill>
            </a:endParaRPr>
          </a:p>
          <a:p>
            <a:pPr marL="342900" indent="-342900">
              <a:lnSpc>
                <a:spcPct val="150000"/>
              </a:lnSpc>
              <a:buFont typeface="Wingdings" panose="05000000000000000000" pitchFamily="2" charset="2"/>
              <a:buChar char="Ø"/>
            </a:pPr>
            <a:r>
              <a:rPr lang="en-US" altLang="zh-CN" sz="2000" b="1" dirty="0"/>
              <a:t>1</a:t>
            </a:r>
            <a:r>
              <a:rPr lang="en-US" altLang="zh-CN" sz="2000" dirty="0">
                <a:latin typeface="微软雅黑" panose="020B0503020204020204" pitchFamily="34" charset="-122"/>
                <a:ea typeface="微软雅黑" panose="020B0503020204020204" pitchFamily="34" charset="-122"/>
              </a:rPr>
              <a:t>.</a:t>
            </a:r>
            <a:r>
              <a:rPr lang="zh-CN" altLang="zh-CN" sz="2000" dirty="0">
                <a:latin typeface="微软雅黑" panose="020B0503020204020204" pitchFamily="34" charset="-122"/>
                <a:ea typeface="微软雅黑" panose="020B0503020204020204" pitchFamily="34" charset="-122"/>
              </a:rPr>
              <a:t>明确了生产经营单位的主体责任</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en-US" altLang="zh-CN" sz="2000" dirty="0">
                <a:latin typeface="微软雅黑" panose="020B0503020204020204" pitchFamily="34" charset="-122"/>
                <a:ea typeface="微软雅黑" panose="020B0503020204020204" pitchFamily="34" charset="-122"/>
              </a:rPr>
              <a:t>2.</a:t>
            </a:r>
            <a:r>
              <a:rPr lang="zh-CN" altLang="zh-CN" sz="2000" dirty="0">
                <a:latin typeface="微软雅黑" panose="020B0503020204020204" pitchFamily="34" charset="-122"/>
                <a:ea typeface="微软雅黑" panose="020B0503020204020204" pitchFamily="34" charset="-122"/>
              </a:rPr>
              <a:t>建立推行安全生产标准化制度</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en-US" altLang="zh-CN" sz="2000" dirty="0">
                <a:latin typeface="微软雅黑" panose="020B0503020204020204" pitchFamily="34" charset="-122"/>
                <a:ea typeface="微软雅黑" panose="020B0503020204020204" pitchFamily="34" charset="-122"/>
              </a:rPr>
              <a:t>3.</a:t>
            </a:r>
            <a:r>
              <a:rPr lang="zh-CN" altLang="zh-CN" sz="2000" dirty="0">
                <a:latin typeface="微软雅黑" panose="020B0503020204020204" pitchFamily="34" charset="-122"/>
                <a:ea typeface="微软雅黑" panose="020B0503020204020204" pitchFamily="34" charset="-122"/>
              </a:rPr>
              <a:t>建立高危企业安全管理人员任免告知制度</a:t>
            </a:r>
            <a:r>
              <a:rPr lang="zh-CN" altLang="en-US" sz="2000" dirty="0">
                <a:latin typeface="微软雅黑" panose="020B0503020204020204" pitchFamily="34" charset="-122"/>
                <a:ea typeface="微软雅黑" panose="020B0503020204020204" pitchFamily="34" charset="-122"/>
              </a:rPr>
              <a:t>的</a:t>
            </a:r>
            <a:r>
              <a:rPr lang="zh-CN" altLang="en-US" sz="2000" dirty="0" smtClean="0">
                <a:latin typeface="微软雅黑" panose="020B0503020204020204" pitchFamily="34" charset="-122"/>
                <a:ea typeface="微软雅黑" panose="020B0503020204020204" pitchFamily="34" charset="-122"/>
              </a:rPr>
              <a:t>责任</a:t>
            </a:r>
            <a:r>
              <a:rPr lang="en-US" altLang="zh-CN" sz="2000" dirty="0" smtClean="0"/>
              <a:t> </a:t>
            </a:r>
            <a:endParaRPr lang="en-US" altLang="zh-CN" sz="2000" dirty="0" smtClean="0"/>
          </a:p>
          <a:p>
            <a:pPr marL="342900" indent="-342900">
              <a:lnSpc>
                <a:spcPct val="150000"/>
              </a:lnSpc>
              <a:buFont typeface="Wingdings" panose="05000000000000000000" pitchFamily="2" charset="2"/>
              <a:buChar char="Ø"/>
            </a:pPr>
            <a:r>
              <a:rPr lang="en-US" altLang="zh-CN" sz="2000" dirty="0" smtClean="0">
                <a:latin typeface="微软雅黑" panose="020B0503020204020204" pitchFamily="34" charset="-122"/>
                <a:ea typeface="微软雅黑" panose="020B0503020204020204" pitchFamily="34" charset="-122"/>
              </a:rPr>
              <a:t>4</a:t>
            </a:r>
            <a:r>
              <a:rPr lang="en-US" altLang="zh-CN" sz="2000" dirty="0">
                <a:latin typeface="微软雅黑" panose="020B0503020204020204" pitchFamily="34" charset="-122"/>
                <a:ea typeface="微软雅黑" panose="020B0503020204020204" pitchFamily="34" charset="-122"/>
              </a:rPr>
              <a:t>.</a:t>
            </a:r>
            <a:r>
              <a:rPr lang="zh-CN" altLang="zh-CN" sz="2000" dirty="0">
                <a:latin typeface="微软雅黑" panose="020B0503020204020204" pitchFamily="34" charset="-122"/>
                <a:ea typeface="微软雅黑" panose="020B0503020204020204" pitchFamily="34" charset="-122"/>
              </a:rPr>
              <a:t>建立了事故隐患排查治理制度</a:t>
            </a:r>
            <a:r>
              <a:rPr lang="zh-CN" altLang="en-US" sz="2000" dirty="0">
                <a:latin typeface="微软雅黑" panose="020B0503020204020204" pitchFamily="34" charset="-122"/>
                <a:ea typeface="微软雅黑" panose="020B0503020204020204" pitchFamily="34" charset="-122"/>
              </a:rPr>
              <a:t>的</a:t>
            </a:r>
            <a:r>
              <a:rPr lang="zh-CN" altLang="en-US" sz="2000" dirty="0" smtClean="0">
                <a:latin typeface="微软雅黑" panose="020B0503020204020204" pitchFamily="34" charset="-122"/>
                <a:ea typeface="微软雅黑" panose="020B0503020204020204" pitchFamily="34" charset="-122"/>
              </a:rPr>
              <a:t>责任</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en-US" altLang="zh-CN" sz="2000" dirty="0">
                <a:latin typeface="微软雅黑" panose="020B0503020204020204" pitchFamily="34" charset="-122"/>
                <a:ea typeface="微软雅黑" panose="020B0503020204020204" pitchFamily="34" charset="-122"/>
              </a:rPr>
              <a:t>5.</a:t>
            </a:r>
            <a:r>
              <a:rPr lang="zh-CN" altLang="zh-CN" sz="2000" dirty="0">
                <a:latin typeface="微软雅黑" panose="020B0503020204020204" pitchFamily="34" charset="-122"/>
                <a:ea typeface="微软雅黑" panose="020B0503020204020204" pitchFamily="34" charset="-122"/>
              </a:rPr>
              <a:t>建立重大事故隐患越级报告制度</a:t>
            </a:r>
            <a:r>
              <a:rPr lang="zh-CN" altLang="en-US" sz="2000" dirty="0">
                <a:latin typeface="微软雅黑" panose="020B0503020204020204" pitchFamily="34" charset="-122"/>
                <a:ea typeface="微软雅黑" panose="020B0503020204020204" pitchFamily="34" charset="-122"/>
              </a:rPr>
              <a:t>的</a:t>
            </a:r>
            <a:r>
              <a:rPr lang="zh-CN" altLang="en-US" sz="2000" dirty="0" smtClean="0">
                <a:latin typeface="微软雅黑" panose="020B0503020204020204" pitchFamily="34" charset="-122"/>
                <a:ea typeface="微软雅黑" panose="020B0503020204020204" pitchFamily="34" charset="-122"/>
              </a:rPr>
              <a:t>责任</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en-US" altLang="zh-CN" sz="2000" dirty="0">
                <a:latin typeface="微软雅黑" panose="020B0503020204020204" pitchFamily="34" charset="-122"/>
                <a:ea typeface="微软雅黑" panose="020B0503020204020204" pitchFamily="34" charset="-122"/>
              </a:rPr>
              <a:t>6.</a:t>
            </a:r>
            <a:r>
              <a:rPr lang="zh-CN" altLang="zh-CN" sz="2000" dirty="0">
                <a:latin typeface="微软雅黑" panose="020B0503020204020204" pitchFamily="34" charset="-122"/>
                <a:ea typeface="微软雅黑" panose="020B0503020204020204" pitchFamily="34" charset="-122"/>
              </a:rPr>
              <a:t>建立推行安全生产责任保险制度</a:t>
            </a:r>
            <a:r>
              <a:rPr lang="zh-CN" altLang="en-US" sz="2000" dirty="0">
                <a:latin typeface="微软雅黑" panose="020B0503020204020204" pitchFamily="34" charset="-122"/>
                <a:ea typeface="微软雅黑" panose="020B0503020204020204" pitchFamily="34" charset="-122"/>
              </a:rPr>
              <a:t>的责任</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en-US" altLang="zh-CN" sz="2000" dirty="0">
                <a:latin typeface="微软雅黑" panose="020B0503020204020204" pitchFamily="34" charset="-122"/>
                <a:ea typeface="微软雅黑" panose="020B0503020204020204" pitchFamily="34" charset="-122"/>
              </a:rPr>
              <a:t>7.</a:t>
            </a:r>
            <a:r>
              <a:rPr lang="zh-CN" altLang="zh-CN" sz="2000" dirty="0">
                <a:latin typeface="微软雅黑" panose="020B0503020204020204" pitchFamily="34" charset="-122"/>
                <a:ea typeface="微软雅黑" panose="020B0503020204020204" pitchFamily="34" charset="-122"/>
              </a:rPr>
              <a:t>增加了委托服务后安全生产责任仍由生产经营单位负责的规定</a:t>
            </a:r>
            <a:r>
              <a:rPr lang="zh-CN" altLang="en-US" sz="2000" dirty="0">
                <a:latin typeface="微软雅黑" panose="020B0503020204020204" pitchFamily="34" charset="-122"/>
                <a:ea typeface="微软雅黑" panose="020B0503020204020204" pitchFamily="34" charset="-122"/>
              </a:rPr>
              <a:t>的责任</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en-US" altLang="zh-CN" sz="2000" dirty="0">
                <a:latin typeface="微软雅黑" panose="020B0503020204020204" pitchFamily="34" charset="-122"/>
                <a:ea typeface="微软雅黑" panose="020B0503020204020204" pitchFamily="34" charset="-122"/>
              </a:rPr>
              <a:t>8.</a:t>
            </a:r>
            <a:r>
              <a:rPr lang="zh-CN" altLang="zh-CN" sz="2000" dirty="0">
                <a:latin typeface="微软雅黑" panose="020B0503020204020204" pitchFamily="34" charset="-122"/>
                <a:ea typeface="微软雅黑" panose="020B0503020204020204" pitchFamily="34" charset="-122"/>
              </a:rPr>
              <a:t>增加了安全生产责任制考核的规定</a:t>
            </a:r>
            <a:r>
              <a:rPr lang="zh-CN" altLang="en-US" sz="2000" dirty="0">
                <a:latin typeface="微软雅黑" panose="020B0503020204020204" pitchFamily="34" charset="-122"/>
                <a:ea typeface="微软雅黑" panose="020B0503020204020204" pitchFamily="34" charset="-122"/>
              </a:rPr>
              <a:t>的责任</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en-US" altLang="zh-CN" sz="2000" dirty="0">
                <a:latin typeface="微软雅黑" panose="020B0503020204020204" pitchFamily="34" charset="-122"/>
                <a:ea typeface="微软雅黑" panose="020B0503020204020204" pitchFamily="34" charset="-122"/>
              </a:rPr>
              <a:t>9.</a:t>
            </a:r>
            <a:r>
              <a:rPr lang="zh-CN" altLang="zh-CN" sz="2000" dirty="0">
                <a:latin typeface="微软雅黑" panose="020B0503020204020204" pitchFamily="34" charset="-122"/>
                <a:ea typeface="微软雅黑" panose="020B0503020204020204" pitchFamily="34" charset="-122"/>
              </a:rPr>
              <a:t>增加了被派遣劳动者和实习学生的安全生产教育和培训规定</a:t>
            </a:r>
            <a:r>
              <a:rPr lang="zh-CN" altLang="en-US" sz="2000" dirty="0">
                <a:latin typeface="微软雅黑" panose="020B0503020204020204" pitchFamily="34" charset="-122"/>
                <a:ea typeface="微软雅黑" panose="020B0503020204020204" pitchFamily="34" charset="-122"/>
              </a:rPr>
              <a:t>的责任</a:t>
            </a:r>
            <a:endParaRPr lang="en-US" altLang="zh-CN" sz="2000" dirty="0">
              <a:latin typeface="微软雅黑" panose="020B0503020204020204" pitchFamily="34" charset="-122"/>
              <a:ea typeface="微软雅黑" panose="020B0503020204020204" pitchFamily="34" charset="-122"/>
            </a:endParaRPr>
          </a:p>
          <a:p>
            <a:pPr>
              <a:lnSpc>
                <a:spcPct val="150000"/>
              </a:lnSpc>
            </a:pPr>
            <a:endParaRPr lang="en-US" altLang="zh-CN" sz="2000" dirty="0">
              <a:latin typeface="微软雅黑" panose="020B0503020204020204" pitchFamily="34" charset="-122"/>
              <a:ea typeface="微软雅黑" panose="020B0503020204020204" pitchFamily="34" charset="-122"/>
            </a:endParaRPr>
          </a:p>
        </p:txBody>
      </p:sp>
      <p:sp>
        <p:nvSpPr>
          <p:cNvPr id="3" name="矩形 46"/>
          <p:cNvSpPr/>
          <p:nvPr/>
        </p:nvSpPr>
        <p:spPr>
          <a:xfrm>
            <a:off x="1312863" y="319088"/>
            <a:ext cx="5932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新安法对企业规定有哪些主体责任？</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8" name="矩形 7"/>
          <p:cNvSpPr/>
          <p:nvPr/>
        </p:nvSpPr>
        <p:spPr>
          <a:xfrm>
            <a:off x="1313180" y="1075055"/>
            <a:ext cx="10206990" cy="4707890"/>
          </a:xfrm>
          <a:prstGeom prst="rect">
            <a:avLst/>
          </a:prstGeom>
        </p:spPr>
        <p:txBody>
          <a:bodyPr wrap="square">
            <a:spAutoFit/>
          </a:bodyPr>
          <a:p>
            <a:pPr marL="342900" indent="-342900">
              <a:lnSpc>
                <a:spcPct val="150000"/>
              </a:lnSpc>
              <a:buFont typeface="Wingdings" panose="05000000000000000000" pitchFamily="2" charset="2"/>
              <a:buChar char="Ø"/>
            </a:pPr>
            <a:r>
              <a:rPr lang="en-US" altLang="zh-CN" sz="2000" dirty="0">
                <a:latin typeface="微软雅黑" panose="020B0503020204020204" pitchFamily="34" charset="-122"/>
                <a:ea typeface="微软雅黑" panose="020B0503020204020204" pitchFamily="34" charset="-122"/>
              </a:rPr>
              <a:t>10.</a:t>
            </a:r>
            <a:r>
              <a:rPr lang="zh-CN" altLang="zh-CN" sz="2000" dirty="0">
                <a:latin typeface="微软雅黑" panose="020B0503020204020204" pitchFamily="34" charset="-122"/>
                <a:ea typeface="微软雅黑" panose="020B0503020204020204" pitchFamily="34" charset="-122"/>
              </a:rPr>
              <a:t>增加了应急预案和应急准备的规定</a:t>
            </a:r>
            <a:r>
              <a:rPr lang="zh-CN" altLang="en-US" sz="2000" dirty="0">
                <a:latin typeface="微软雅黑" panose="020B0503020204020204" pitchFamily="34" charset="-122"/>
                <a:ea typeface="微软雅黑" panose="020B0503020204020204" pitchFamily="34" charset="-122"/>
              </a:rPr>
              <a:t>的</a:t>
            </a:r>
            <a:r>
              <a:rPr lang="zh-CN" altLang="en-US" sz="2000" dirty="0" smtClean="0">
                <a:latin typeface="微软雅黑" panose="020B0503020204020204" pitchFamily="34" charset="-122"/>
                <a:ea typeface="微软雅黑" panose="020B0503020204020204" pitchFamily="34" charset="-122"/>
              </a:rPr>
              <a:t>责任</a:t>
            </a:r>
            <a:endParaRPr lang="en-US" altLang="zh-CN" sz="2000" dirty="0" smtClean="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en-US" altLang="zh-CN" sz="2000" dirty="0" smtClean="0">
                <a:latin typeface="微软雅黑" panose="020B0503020204020204" pitchFamily="34" charset="-122"/>
                <a:ea typeface="微软雅黑" panose="020B0503020204020204" pitchFamily="34" charset="-122"/>
              </a:rPr>
              <a:t>11.</a:t>
            </a:r>
            <a:r>
              <a:rPr lang="zh-CN" altLang="zh-CN" sz="2000" dirty="0" smtClean="0">
                <a:latin typeface="微软雅黑" panose="020B0503020204020204" pitchFamily="34" charset="-122"/>
                <a:ea typeface="微软雅黑" panose="020B0503020204020204" pitchFamily="34" charset="-122"/>
              </a:rPr>
              <a:t>完善</a:t>
            </a:r>
            <a:r>
              <a:rPr lang="zh-CN" altLang="zh-CN" sz="2000" dirty="0">
                <a:latin typeface="微软雅黑" panose="020B0503020204020204" pitchFamily="34" charset="-122"/>
                <a:ea typeface="微软雅黑" panose="020B0503020204020204" pitchFamily="34" charset="-122"/>
              </a:rPr>
              <a:t>了生产经营单位安全生产管理机构、人员的设置、配备标准和工作职责</a:t>
            </a:r>
            <a:r>
              <a:rPr lang="zh-CN" altLang="en-US" sz="2000" dirty="0">
                <a:latin typeface="微软雅黑" panose="020B0503020204020204" pitchFamily="34" charset="-122"/>
                <a:ea typeface="微软雅黑" panose="020B0503020204020204" pitchFamily="34" charset="-122"/>
              </a:rPr>
              <a:t>的</a:t>
            </a:r>
            <a:r>
              <a:rPr lang="zh-CN" altLang="en-US" sz="2000" dirty="0" smtClean="0">
                <a:latin typeface="微软雅黑" panose="020B0503020204020204" pitchFamily="34" charset="-122"/>
                <a:ea typeface="微软雅黑" panose="020B0503020204020204" pitchFamily="34" charset="-122"/>
              </a:rPr>
              <a:t>责任</a:t>
            </a:r>
            <a:endParaRPr lang="en-US" altLang="zh-CN" sz="2000" dirty="0" smtClean="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en-US" altLang="zh-CN" sz="2000" dirty="0" smtClean="0">
                <a:latin typeface="微软雅黑" panose="020B0503020204020204" pitchFamily="34" charset="-122"/>
                <a:ea typeface="微软雅黑" panose="020B0503020204020204" pitchFamily="34" charset="-122"/>
              </a:rPr>
              <a:t>12.</a:t>
            </a:r>
            <a:r>
              <a:rPr lang="zh-CN" altLang="zh-CN" sz="2000" dirty="0">
                <a:latin typeface="微软雅黑" panose="020B0503020204020204" pitchFamily="34" charset="-122"/>
                <a:ea typeface="微软雅黑" panose="020B0503020204020204" pitchFamily="34" charset="-122"/>
              </a:rPr>
              <a:t>完善了建设项目安全设施“三同时”制度</a:t>
            </a:r>
            <a:r>
              <a:rPr lang="zh-CN" altLang="en-US" sz="2000" dirty="0">
                <a:latin typeface="微软雅黑" panose="020B0503020204020204" pitchFamily="34" charset="-122"/>
                <a:ea typeface="微软雅黑" panose="020B0503020204020204" pitchFamily="34" charset="-122"/>
              </a:rPr>
              <a:t>的责任</a:t>
            </a:r>
            <a:r>
              <a:rPr lang="zh-CN" altLang="zh-CN"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en-US" altLang="zh-CN" sz="2000" dirty="0" smtClean="0">
                <a:latin typeface="微软雅黑" panose="020B0503020204020204" pitchFamily="34" charset="-122"/>
                <a:ea typeface="微软雅黑" panose="020B0503020204020204" pitchFamily="34" charset="-122"/>
              </a:rPr>
              <a:t>13.</a:t>
            </a:r>
            <a:r>
              <a:rPr lang="zh-CN" altLang="zh-CN" sz="2000" dirty="0">
                <a:latin typeface="微软雅黑" panose="020B0503020204020204" pitchFamily="34" charset="-122"/>
                <a:ea typeface="微软雅黑" panose="020B0503020204020204" pitchFamily="34" charset="-122"/>
              </a:rPr>
              <a:t>完善了生产经营发包、出租安全管理的规定</a:t>
            </a:r>
            <a:r>
              <a:rPr lang="zh-CN" altLang="en-US" sz="2000" dirty="0">
                <a:latin typeface="微软雅黑" panose="020B0503020204020204" pitchFamily="34" charset="-122"/>
                <a:ea typeface="微软雅黑" panose="020B0503020204020204" pitchFamily="34" charset="-122"/>
              </a:rPr>
              <a:t>的</a:t>
            </a:r>
            <a:r>
              <a:rPr lang="zh-CN" altLang="en-US" sz="2000" dirty="0" smtClean="0">
                <a:latin typeface="微软雅黑" panose="020B0503020204020204" pitchFamily="34" charset="-122"/>
                <a:ea typeface="微软雅黑" panose="020B0503020204020204" pitchFamily="34" charset="-122"/>
              </a:rPr>
              <a:t>责任</a:t>
            </a:r>
            <a:endParaRPr lang="en-US" altLang="zh-CN" sz="2000" dirty="0" smtClean="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en-US" altLang="zh-CN" sz="2000" dirty="0" smtClean="0">
                <a:latin typeface="微软雅黑" panose="020B0503020204020204" pitchFamily="34" charset="-122"/>
                <a:ea typeface="微软雅黑" panose="020B0503020204020204" pitchFamily="34" charset="-122"/>
              </a:rPr>
              <a:t>14.</a:t>
            </a:r>
            <a:r>
              <a:rPr lang="zh-CN" altLang="zh-CN" sz="2000" dirty="0">
                <a:latin typeface="微软雅黑" panose="020B0503020204020204" pitchFamily="34" charset="-122"/>
                <a:ea typeface="微软雅黑" panose="020B0503020204020204" pitchFamily="34" charset="-122"/>
              </a:rPr>
              <a:t>完善了生产经营单位提取使用安全费用的规定</a:t>
            </a:r>
            <a:r>
              <a:rPr lang="zh-CN" altLang="en-US" sz="2000" dirty="0">
                <a:latin typeface="微软雅黑" panose="020B0503020204020204" pitchFamily="34" charset="-122"/>
                <a:ea typeface="微软雅黑" panose="020B0503020204020204" pitchFamily="34" charset="-122"/>
              </a:rPr>
              <a:t>的责任</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en-US" altLang="zh-CN" sz="2000" dirty="0" smtClean="0">
                <a:latin typeface="微软雅黑" panose="020B0503020204020204" pitchFamily="34" charset="-122"/>
                <a:ea typeface="微软雅黑" panose="020B0503020204020204" pitchFamily="34" charset="-122"/>
              </a:rPr>
              <a:t>15.</a:t>
            </a:r>
            <a:r>
              <a:rPr lang="zh-CN" altLang="zh-CN" sz="2000" dirty="0" smtClean="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主要负责人和安全管理人员任职资格制度</a:t>
            </a:r>
            <a:r>
              <a:rPr lang="zh-CN" altLang="en-US" sz="2000" dirty="0">
                <a:latin typeface="微软雅黑" panose="020B0503020204020204" pitchFamily="34" charset="-122"/>
                <a:ea typeface="微软雅黑" panose="020B0503020204020204" pitchFamily="34" charset="-122"/>
              </a:rPr>
              <a:t>的责任</a:t>
            </a:r>
            <a:r>
              <a:rPr lang="zh-CN" altLang="zh-CN"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en-US" altLang="zh-CN" sz="2000" dirty="0" smtClean="0">
                <a:latin typeface="微软雅黑" panose="020B0503020204020204" pitchFamily="34" charset="-122"/>
                <a:ea typeface="微软雅黑" panose="020B0503020204020204" pitchFamily="34" charset="-122"/>
              </a:rPr>
              <a:t>16.</a:t>
            </a:r>
            <a:r>
              <a:rPr lang="zh-CN" altLang="zh-CN" sz="2000" dirty="0" smtClean="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教育培训的</a:t>
            </a:r>
            <a:r>
              <a:rPr lang="zh-CN" altLang="en-US" sz="2000" dirty="0">
                <a:latin typeface="微软雅黑" panose="020B0503020204020204" pitchFamily="34" charset="-122"/>
                <a:ea typeface="微软雅黑" panose="020B0503020204020204" pitchFamily="34" charset="-122"/>
              </a:rPr>
              <a:t>的责任</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en-US" altLang="zh-CN" sz="2000" dirty="0" smtClean="0">
                <a:latin typeface="微软雅黑" panose="020B0503020204020204" pitchFamily="34" charset="-122"/>
                <a:ea typeface="微软雅黑" panose="020B0503020204020204" pitchFamily="34" charset="-122"/>
              </a:rPr>
              <a:t>17.</a:t>
            </a:r>
            <a:r>
              <a:rPr lang="zh-CN" altLang="zh-CN" sz="2000" dirty="0">
                <a:latin typeface="微软雅黑" panose="020B0503020204020204" pitchFamily="34" charset="-122"/>
                <a:ea typeface="微软雅黑" panose="020B0503020204020204" pitchFamily="34" charset="-122"/>
              </a:rPr>
              <a:t>完善了矿山井下、海上石油开采设备安全管理规定</a:t>
            </a:r>
            <a:r>
              <a:rPr lang="zh-CN" altLang="en-US" sz="2000" dirty="0">
                <a:latin typeface="微软雅黑" panose="020B0503020204020204" pitchFamily="34" charset="-122"/>
                <a:ea typeface="微软雅黑" panose="020B0503020204020204" pitchFamily="34" charset="-122"/>
              </a:rPr>
              <a:t>的</a:t>
            </a:r>
            <a:r>
              <a:rPr lang="zh-CN" altLang="en-US" sz="2000" dirty="0" smtClean="0">
                <a:latin typeface="微软雅黑" panose="020B0503020204020204" pitchFamily="34" charset="-122"/>
                <a:ea typeface="微软雅黑" panose="020B0503020204020204" pitchFamily="34" charset="-122"/>
              </a:rPr>
              <a:t>责任</a:t>
            </a:r>
            <a:endParaRPr lang="en-US" altLang="zh-CN" sz="2000" dirty="0" smtClean="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en-US" altLang="zh-CN" sz="2000" dirty="0" smtClean="0">
                <a:latin typeface="微软雅黑" panose="020B0503020204020204" pitchFamily="34" charset="-122"/>
                <a:ea typeface="微软雅黑" panose="020B0503020204020204" pitchFamily="34" charset="-122"/>
              </a:rPr>
              <a:t>18.</a:t>
            </a:r>
            <a:r>
              <a:rPr lang="zh-CN" altLang="zh-CN" sz="2000" dirty="0">
                <a:latin typeface="微软雅黑" panose="020B0503020204020204" pitchFamily="34" charset="-122"/>
                <a:ea typeface="微软雅黑" panose="020B0503020204020204" pitchFamily="34" charset="-122"/>
              </a:rPr>
              <a:t>完善了危险作业安全管理的规定</a:t>
            </a:r>
            <a:r>
              <a:rPr lang="zh-CN" altLang="en-US" sz="2000" dirty="0">
                <a:latin typeface="微软雅黑" panose="020B0503020204020204" pitchFamily="34" charset="-122"/>
                <a:ea typeface="微软雅黑" panose="020B0503020204020204" pitchFamily="34" charset="-122"/>
              </a:rPr>
              <a:t>的责任</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endParaRPr lang="en-US" altLang="zh-CN" sz="2000" dirty="0">
              <a:latin typeface="微软雅黑" panose="020B0503020204020204" pitchFamily="34" charset="-122"/>
              <a:ea typeface="微软雅黑" panose="020B0503020204020204" pitchFamily="34" charset="-122"/>
            </a:endParaRPr>
          </a:p>
        </p:txBody>
      </p:sp>
      <p:sp>
        <p:nvSpPr>
          <p:cNvPr id="3" name="矩形 46"/>
          <p:cNvSpPr/>
          <p:nvPr/>
        </p:nvSpPr>
        <p:spPr>
          <a:xfrm>
            <a:off x="1312863" y="319088"/>
            <a:ext cx="5932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新安法对企业规定有哪些主体责任？</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6121400"/>
            <a:ext cx="12215495" cy="754380"/>
          </a:xfrm>
          <a:prstGeom prst="rect">
            <a:avLst/>
          </a:prstGeom>
          <a:noFill/>
          <a:ln w="9525">
            <a:noFill/>
          </a:ln>
        </p:spPr>
      </p:pic>
      <p:sp>
        <p:nvSpPr>
          <p:cNvPr id="15" name="矩形 46"/>
          <p:cNvSpPr/>
          <p:nvPr/>
        </p:nvSpPr>
        <p:spPr>
          <a:xfrm>
            <a:off x="1312863" y="319088"/>
            <a:ext cx="5932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新安法对企业规定有哪些主体责任？</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9" name="文本框 8"/>
          <p:cNvSpPr txBox="1"/>
          <p:nvPr/>
        </p:nvSpPr>
        <p:spPr>
          <a:xfrm>
            <a:off x="1551940" y="1071245"/>
            <a:ext cx="7463155" cy="521970"/>
          </a:xfrm>
          <a:prstGeom prst="rect">
            <a:avLst/>
          </a:prstGeom>
          <a:noFill/>
        </p:spPr>
        <p:txBody>
          <a:bodyPr wrap="none" rtlCol="0" anchor="t">
            <a:spAutoFit/>
          </a:bodyPr>
          <a:p>
            <a:pPr algn="l"/>
            <a:r>
              <a:rPr lang="zh-CN" altLang="en-US" sz="2800" b="1" kern="1000" dirty="0" smtClean="0">
                <a:solidFill>
                  <a:schemeClr val="tx1"/>
                </a:solidFill>
                <a:uFillTx/>
                <a:latin typeface="微软雅黑" panose="020B0503020204020204" pitchFamily="34" charset="-122"/>
                <a:ea typeface="微软雅黑" panose="020B0503020204020204" pitchFamily="34" charset="-122"/>
                <a:sym typeface="+mn-ea"/>
              </a:rPr>
              <a:t>企 业 安 全 生 产 制 度 制 定 责 任 的 总 提 示</a:t>
            </a:r>
            <a:endParaRPr lang="zh-CN" altLang="en-US" sz="2800" b="1" kern="1000" dirty="0" smtClean="0">
              <a:solidFill>
                <a:schemeClr val="tx1"/>
              </a:solidFill>
              <a:uFillTx/>
              <a:latin typeface="微软雅黑" panose="020B0503020204020204" pitchFamily="34" charset="-122"/>
              <a:ea typeface="微软雅黑" panose="020B0503020204020204" pitchFamily="34" charset="-122"/>
              <a:sym typeface="+mn-ea"/>
            </a:endParaRPr>
          </a:p>
        </p:txBody>
      </p:sp>
      <p:sp>
        <p:nvSpPr>
          <p:cNvPr id="11" name="矩形 10"/>
          <p:cNvSpPr/>
          <p:nvPr/>
        </p:nvSpPr>
        <p:spPr>
          <a:xfrm>
            <a:off x="1551940" y="1593215"/>
            <a:ext cx="9595485" cy="5057140"/>
          </a:xfrm>
          <a:prstGeom prst="rect">
            <a:avLst/>
          </a:prstGeom>
          <a:noFill/>
          <a:ln>
            <a:noFill/>
          </a:ln>
          <a:extLst>
            <a:ext uri="{909E8E84-426E-40DD-AFC4-6F175D3DCCD1}">
              <a14:hiddenFill xmlns:a14="http://schemas.microsoft.com/office/drawing/2010/main">
                <a:solidFill>
                  <a:srgbClr val="FFFF0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indent="457200">
              <a:extLst>
                <a:ext uri="{35155182-B16C-46BC-9424-99874614C6A1}">
                  <wpsdc:indentchars xmlns:wpsdc="http://www.wps.cn/officeDocument/2017/drawingmlCustomData" val="200" checksum="59296752"/>
                </a:ext>
              </a:extLst>
            </a:pPr>
            <a:r>
              <a:rPr lang="zh-CN" altLang="zh-CN" sz="1800" dirty="0" smtClean="0">
                <a:ln>
                  <a:noFill/>
                </a:ln>
                <a:solidFill>
                  <a:schemeClr val="tx1"/>
                </a:solidFill>
              </a:rPr>
              <a:t>生产经营单位要依据法律法规、国家标准和行业标准，制定涵盖生产经营全过程和全体从业人员的</a:t>
            </a:r>
            <a:r>
              <a:rPr lang="en-US" altLang="zh-CN" sz="1800" dirty="0" smtClean="0">
                <a:ln>
                  <a:noFill/>
                </a:ln>
                <a:solidFill>
                  <a:schemeClr val="tx1"/>
                </a:solidFill>
                <a:hlinkClick r:id="rId3"/>
              </a:rPr>
              <a:t>安全生产管理制度</a:t>
            </a:r>
            <a:r>
              <a:rPr lang="zh-CN" altLang="zh-CN" sz="1800" dirty="0" smtClean="0">
                <a:ln>
                  <a:noFill/>
                </a:ln>
                <a:solidFill>
                  <a:schemeClr val="tx1"/>
                </a:solidFill>
              </a:rPr>
              <a:t>。主要包括：</a:t>
            </a:r>
            <a:br>
              <a:rPr lang="en-US" altLang="zh-CN" sz="1800" dirty="0" smtClean="0">
                <a:ln>
                  <a:noFill/>
                </a:ln>
                <a:solidFill>
                  <a:schemeClr val="tx1"/>
                </a:solidFill>
              </a:rPr>
            </a:br>
            <a:r>
              <a:rPr lang="zh-CN" altLang="zh-CN" sz="1800" dirty="0" smtClean="0">
                <a:ln>
                  <a:noFill/>
                </a:ln>
                <a:solidFill>
                  <a:schemeClr val="tx1"/>
                </a:solidFill>
              </a:rPr>
              <a:t>（一）</a:t>
            </a:r>
            <a:r>
              <a:rPr lang="en-US" altLang="zh-CN" sz="1800" dirty="0" smtClean="0">
                <a:ln>
                  <a:noFill/>
                </a:ln>
                <a:solidFill>
                  <a:schemeClr val="tx1"/>
                </a:solidFill>
                <a:hlinkClick r:id="rId4"/>
              </a:rPr>
              <a:t>安全生产会议制度</a:t>
            </a:r>
            <a:r>
              <a:rPr lang="zh-CN" altLang="zh-CN" sz="1800" dirty="0" smtClean="0">
                <a:ln>
                  <a:noFill/>
                </a:ln>
                <a:solidFill>
                  <a:schemeClr val="tx1"/>
                </a:solidFill>
              </a:rPr>
              <a:t>；</a:t>
            </a:r>
            <a:br>
              <a:rPr lang="en-US" altLang="zh-CN" sz="1800" dirty="0" smtClean="0">
                <a:ln>
                  <a:noFill/>
                </a:ln>
                <a:solidFill>
                  <a:schemeClr val="tx1"/>
                </a:solidFill>
              </a:rPr>
            </a:br>
            <a:r>
              <a:rPr lang="zh-CN" altLang="zh-CN" sz="1800" dirty="0" smtClean="0">
                <a:ln>
                  <a:noFill/>
                </a:ln>
                <a:solidFill>
                  <a:schemeClr val="tx1"/>
                </a:solidFill>
              </a:rPr>
              <a:t>（二）安全生产投入及安全生产费用提取和使用制度；</a:t>
            </a:r>
            <a:br>
              <a:rPr lang="en-US" altLang="zh-CN" sz="1800" dirty="0" smtClean="0">
                <a:ln>
                  <a:noFill/>
                </a:ln>
                <a:solidFill>
                  <a:schemeClr val="tx1"/>
                </a:solidFill>
              </a:rPr>
            </a:br>
            <a:r>
              <a:rPr lang="zh-CN" altLang="zh-CN" sz="1800" dirty="0" smtClean="0">
                <a:ln>
                  <a:noFill/>
                </a:ln>
                <a:solidFill>
                  <a:schemeClr val="tx1"/>
                </a:solidFill>
              </a:rPr>
              <a:t>（三）安全生产</a:t>
            </a:r>
            <a:r>
              <a:rPr lang="en-US" altLang="zh-CN" sz="1800" dirty="0" smtClean="0">
                <a:ln>
                  <a:noFill/>
                </a:ln>
                <a:solidFill>
                  <a:schemeClr val="tx1"/>
                </a:solidFill>
                <a:hlinkClick r:id="rId5"/>
              </a:rPr>
              <a:t>教育培训</a:t>
            </a:r>
            <a:r>
              <a:rPr lang="zh-CN" altLang="zh-CN" sz="1800" dirty="0" smtClean="0">
                <a:ln>
                  <a:noFill/>
                </a:ln>
                <a:solidFill>
                  <a:schemeClr val="tx1"/>
                </a:solidFill>
              </a:rPr>
              <a:t>制度；</a:t>
            </a:r>
            <a:br>
              <a:rPr lang="en-US" altLang="zh-CN" sz="1800" dirty="0" smtClean="0">
                <a:ln>
                  <a:noFill/>
                </a:ln>
                <a:solidFill>
                  <a:schemeClr val="tx1"/>
                </a:solidFill>
              </a:rPr>
            </a:br>
            <a:r>
              <a:rPr lang="zh-CN" altLang="zh-CN" sz="1800" dirty="0" smtClean="0">
                <a:ln>
                  <a:noFill/>
                </a:ln>
                <a:solidFill>
                  <a:schemeClr val="tx1"/>
                </a:solidFill>
              </a:rPr>
              <a:t>（四）</a:t>
            </a:r>
            <a:r>
              <a:rPr lang="en-US" altLang="zh-CN" sz="1800" dirty="0" smtClean="0">
                <a:ln>
                  <a:noFill/>
                </a:ln>
                <a:solidFill>
                  <a:schemeClr val="tx1"/>
                </a:solidFill>
                <a:hlinkClick r:id="rId6"/>
              </a:rPr>
              <a:t>安全生产检查</a:t>
            </a:r>
            <a:r>
              <a:rPr lang="zh-CN" altLang="zh-CN" sz="1800" dirty="0" smtClean="0">
                <a:ln>
                  <a:noFill/>
                </a:ln>
                <a:solidFill>
                  <a:schemeClr val="tx1"/>
                </a:solidFill>
              </a:rPr>
              <a:t>制度；</a:t>
            </a:r>
            <a:br>
              <a:rPr lang="en-US" altLang="zh-CN" sz="1800" dirty="0" smtClean="0">
                <a:ln>
                  <a:noFill/>
                </a:ln>
                <a:solidFill>
                  <a:schemeClr val="tx1"/>
                </a:solidFill>
              </a:rPr>
            </a:br>
            <a:r>
              <a:rPr lang="zh-CN" altLang="zh-CN" sz="1800" dirty="0" smtClean="0">
                <a:ln>
                  <a:noFill/>
                </a:ln>
                <a:solidFill>
                  <a:schemeClr val="tx1"/>
                </a:solidFill>
              </a:rPr>
              <a:t>（五）</a:t>
            </a:r>
            <a:r>
              <a:rPr lang="en-US" altLang="zh-CN" sz="1800" dirty="0" smtClean="0">
                <a:ln>
                  <a:noFill/>
                </a:ln>
                <a:solidFill>
                  <a:schemeClr val="tx1"/>
                </a:solidFill>
                <a:hlinkClick r:id="rId7"/>
              </a:rPr>
              <a:t>安全生产责任制</a:t>
            </a:r>
            <a:r>
              <a:rPr lang="zh-CN" altLang="zh-CN" sz="1800" dirty="0" smtClean="0">
                <a:ln>
                  <a:noFill/>
                </a:ln>
                <a:solidFill>
                  <a:schemeClr val="tx1"/>
                </a:solidFill>
              </a:rPr>
              <a:t>考核、奖惩和责任追究制度；</a:t>
            </a:r>
            <a:br>
              <a:rPr lang="en-US" altLang="zh-CN" sz="1800" dirty="0" smtClean="0">
                <a:ln>
                  <a:noFill/>
                </a:ln>
                <a:solidFill>
                  <a:schemeClr val="tx1"/>
                </a:solidFill>
              </a:rPr>
            </a:br>
            <a:r>
              <a:rPr lang="zh-CN" altLang="zh-CN" sz="1800" dirty="0" smtClean="0">
                <a:ln>
                  <a:noFill/>
                </a:ln>
                <a:solidFill>
                  <a:schemeClr val="tx1"/>
                </a:solidFill>
              </a:rPr>
              <a:t>（六）操作规程及岗位标准化管理制度；</a:t>
            </a:r>
            <a:br>
              <a:rPr lang="en-US" altLang="zh-CN" sz="1800" dirty="0" smtClean="0">
                <a:ln>
                  <a:noFill/>
                </a:ln>
                <a:solidFill>
                  <a:schemeClr val="tx1"/>
                </a:solidFill>
              </a:rPr>
            </a:br>
            <a:r>
              <a:rPr lang="zh-CN" altLang="zh-CN" sz="1800" dirty="0" smtClean="0">
                <a:ln>
                  <a:noFill/>
                </a:ln>
                <a:solidFill>
                  <a:schemeClr val="tx1"/>
                </a:solidFill>
              </a:rPr>
              <a:t>（七）</a:t>
            </a:r>
            <a:r>
              <a:rPr lang="en-US" altLang="zh-CN" sz="1800" dirty="0" smtClean="0">
                <a:ln>
                  <a:noFill/>
                </a:ln>
                <a:solidFill>
                  <a:schemeClr val="tx1"/>
                </a:solidFill>
                <a:hlinkClick r:id="rId8"/>
              </a:rPr>
              <a:t>安全生产事故隐患排查治理制度</a:t>
            </a:r>
            <a:r>
              <a:rPr lang="zh-CN" altLang="zh-CN" sz="1800" dirty="0" smtClean="0">
                <a:ln>
                  <a:noFill/>
                </a:ln>
                <a:solidFill>
                  <a:schemeClr val="tx1"/>
                </a:solidFill>
              </a:rPr>
              <a:t>；</a:t>
            </a:r>
            <a:br>
              <a:rPr lang="en-US" altLang="zh-CN" sz="1800" dirty="0" smtClean="0">
                <a:ln>
                  <a:noFill/>
                </a:ln>
                <a:solidFill>
                  <a:schemeClr val="tx1"/>
                </a:solidFill>
              </a:rPr>
            </a:br>
            <a:r>
              <a:rPr lang="zh-CN" altLang="zh-CN" sz="1800" dirty="0" smtClean="0">
                <a:ln>
                  <a:noFill/>
                </a:ln>
                <a:solidFill>
                  <a:schemeClr val="tx1"/>
                </a:solidFill>
              </a:rPr>
              <a:t>（八）</a:t>
            </a:r>
            <a:r>
              <a:rPr lang="en-US" altLang="zh-CN" sz="1800" dirty="0" smtClean="0">
                <a:ln>
                  <a:noFill/>
                </a:ln>
                <a:solidFill>
                  <a:schemeClr val="tx1"/>
                </a:solidFill>
                <a:hlinkClick r:id="rId9"/>
              </a:rPr>
              <a:t>重大危险源</a:t>
            </a:r>
            <a:r>
              <a:rPr lang="zh-CN" altLang="zh-CN" sz="1800" dirty="0" smtClean="0">
                <a:ln>
                  <a:noFill/>
                </a:ln>
                <a:solidFill>
                  <a:schemeClr val="tx1"/>
                </a:solidFill>
              </a:rPr>
              <a:t>检测、监控、管理制度；</a:t>
            </a:r>
            <a:br>
              <a:rPr lang="en-US" altLang="zh-CN" sz="1800" dirty="0" smtClean="0">
                <a:ln>
                  <a:noFill/>
                </a:ln>
                <a:solidFill>
                  <a:schemeClr val="tx1"/>
                </a:solidFill>
              </a:rPr>
            </a:br>
            <a:r>
              <a:rPr lang="zh-CN" altLang="zh-CN" sz="1800" dirty="0" smtClean="0">
                <a:ln>
                  <a:noFill/>
                </a:ln>
                <a:solidFill>
                  <a:schemeClr val="tx1"/>
                </a:solidFill>
              </a:rPr>
              <a:t>（九）</a:t>
            </a:r>
            <a:r>
              <a:rPr lang="en-US" altLang="zh-CN" sz="1800" dirty="0" smtClean="0">
                <a:ln>
                  <a:noFill/>
                </a:ln>
                <a:solidFill>
                  <a:schemeClr val="tx1"/>
                </a:solidFill>
                <a:hlinkClick r:id="rId10"/>
              </a:rPr>
              <a:t>劳动防护用品</a:t>
            </a:r>
            <a:r>
              <a:rPr lang="zh-CN" altLang="zh-CN" sz="1800" dirty="0" smtClean="0">
                <a:ln>
                  <a:noFill/>
                </a:ln>
                <a:solidFill>
                  <a:schemeClr val="tx1"/>
                </a:solidFill>
              </a:rPr>
              <a:t>配备和管理制度；</a:t>
            </a:r>
            <a:br>
              <a:rPr lang="en-US" altLang="zh-CN" sz="1800" dirty="0" smtClean="0">
                <a:ln>
                  <a:noFill/>
                </a:ln>
                <a:solidFill>
                  <a:schemeClr val="tx1"/>
                </a:solidFill>
              </a:rPr>
            </a:br>
            <a:r>
              <a:rPr lang="zh-CN" altLang="zh-CN" sz="1800" dirty="0" smtClean="0">
                <a:ln>
                  <a:noFill/>
                </a:ln>
                <a:solidFill>
                  <a:schemeClr val="tx1"/>
                </a:solidFill>
              </a:rPr>
              <a:t>（十）安全设施、设备管理和检修、维护制度；</a:t>
            </a:r>
            <a:br>
              <a:rPr lang="en-US" altLang="zh-CN" sz="1800" dirty="0" smtClean="0">
                <a:ln>
                  <a:noFill/>
                </a:ln>
                <a:solidFill>
                  <a:schemeClr val="tx1"/>
                </a:solidFill>
              </a:rPr>
            </a:br>
            <a:r>
              <a:rPr lang="zh-CN" altLang="zh-CN" sz="1800" dirty="0" smtClean="0">
                <a:ln>
                  <a:noFill/>
                </a:ln>
                <a:solidFill>
                  <a:schemeClr val="tx1"/>
                </a:solidFill>
              </a:rPr>
              <a:t>（十一）新建、改建、扩建项目工程“三同时”制度；</a:t>
            </a:r>
            <a:br>
              <a:rPr lang="en-US" altLang="zh-CN" sz="1800" dirty="0" smtClean="0">
                <a:ln>
                  <a:noFill/>
                </a:ln>
                <a:solidFill>
                  <a:schemeClr val="tx1"/>
                </a:solidFill>
              </a:rPr>
            </a:br>
            <a:r>
              <a:rPr lang="zh-CN" altLang="zh-CN" sz="1800" dirty="0" smtClean="0">
                <a:ln>
                  <a:noFill/>
                </a:ln>
                <a:solidFill>
                  <a:schemeClr val="tx1"/>
                </a:solidFill>
              </a:rPr>
              <a:t>（十二）</a:t>
            </a:r>
            <a:r>
              <a:rPr lang="en-US" altLang="zh-CN" sz="1800" dirty="0" smtClean="0">
                <a:ln>
                  <a:noFill/>
                </a:ln>
                <a:solidFill>
                  <a:schemeClr val="tx1"/>
                </a:solidFill>
                <a:hlinkClick r:id="rId11"/>
              </a:rPr>
              <a:t>特种作业人员</a:t>
            </a:r>
            <a:r>
              <a:rPr lang="zh-CN" altLang="zh-CN" sz="1800" dirty="0" smtClean="0">
                <a:ln>
                  <a:noFill/>
                </a:ln>
                <a:solidFill>
                  <a:schemeClr val="tx1"/>
                </a:solidFill>
              </a:rPr>
              <a:t>管理制度；</a:t>
            </a:r>
            <a:br>
              <a:rPr lang="en-US" altLang="zh-CN" sz="1800" dirty="0" smtClean="0">
                <a:ln>
                  <a:noFill/>
                </a:ln>
                <a:solidFill>
                  <a:schemeClr val="tx1"/>
                </a:solidFill>
              </a:rPr>
            </a:br>
            <a:r>
              <a:rPr lang="zh-CN" altLang="zh-CN" sz="1800" dirty="0" smtClean="0">
                <a:ln>
                  <a:noFill/>
                </a:ln>
                <a:solidFill>
                  <a:schemeClr val="tx1"/>
                </a:solidFill>
              </a:rPr>
              <a:t>（十三）</a:t>
            </a:r>
            <a:r>
              <a:rPr lang="en-US" altLang="zh-CN" sz="1800" dirty="0" smtClean="0">
                <a:ln>
                  <a:noFill/>
                </a:ln>
                <a:solidFill>
                  <a:schemeClr val="tx1"/>
                </a:solidFill>
                <a:hlinkClick r:id="rId12"/>
              </a:rPr>
              <a:t>生产安全事故</a:t>
            </a:r>
            <a:r>
              <a:rPr lang="zh-CN" altLang="zh-CN" sz="1800" dirty="0" smtClean="0">
                <a:ln>
                  <a:noFill/>
                </a:ln>
                <a:solidFill>
                  <a:schemeClr val="tx1"/>
                </a:solidFill>
              </a:rPr>
              <a:t>报告、应急救援、调查处理、档案管理制度；</a:t>
            </a:r>
            <a:br>
              <a:rPr lang="en-US" altLang="zh-CN" sz="1800" dirty="0" smtClean="0">
                <a:ln>
                  <a:noFill/>
                </a:ln>
                <a:solidFill>
                  <a:schemeClr val="tx1"/>
                </a:solidFill>
              </a:rPr>
            </a:br>
            <a:r>
              <a:rPr lang="zh-CN" altLang="zh-CN" sz="1800" dirty="0" smtClean="0">
                <a:ln>
                  <a:noFill/>
                </a:ln>
                <a:solidFill>
                  <a:schemeClr val="tx1"/>
                </a:solidFill>
              </a:rPr>
              <a:t>（十四）其他符合本行业、本单位生产特点的安全生产管理制度。</a:t>
            </a:r>
            <a:br>
              <a:rPr lang="en-US" altLang="zh-CN" sz="2000" dirty="0" smtClean="0">
                <a:ln>
                  <a:noFill/>
                </a:ln>
                <a:solidFill>
                  <a:schemeClr val="tx1"/>
                </a:solidFill>
              </a:rPr>
            </a:br>
            <a:endParaRPr lang="en-US" altLang="zh-CN" sz="2000" dirty="0" smtClean="0">
              <a:ln>
                <a:noFill/>
              </a:ln>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1237615" y="2008505"/>
            <a:ext cx="9518650" cy="873125"/>
          </a:xfrm>
          <a:prstGeom prst="rect">
            <a:avLst/>
          </a:prstGeom>
          <a:noFill/>
          <a:ln w="9525">
            <a:noFill/>
          </a:ln>
        </p:spPr>
        <p:txBody>
          <a:bodyPr anchor="ctr"/>
          <a:p>
            <a:pPr algn="ctr" eaLnBrk="1" hangingPunct="1"/>
            <a:r>
              <a:rPr lang="zh-CN" altLang="en-US" sz="4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生产经营单位易受处罚的违法行为</a:t>
            </a:r>
            <a:endParaRPr lang="zh-CN" altLang="en-US" sz="4800" b="1" dirty="0" smtClean="0">
              <a:solidFill>
                <a:srgbClr val="FF0000"/>
              </a:solidFill>
              <a:latin typeface="思源黑体 CN Heavy" panose="020B0A00000000000000" pitchFamily="34" charset="-122"/>
              <a:ea typeface="思源黑体 CN Heavy" panose="020B0A00000000000000" pitchFamily="34" charset="-122"/>
              <a:sym typeface="+mn-ea"/>
            </a:endParaRPr>
          </a:p>
        </p:txBody>
      </p:sp>
      <p:cxnSp>
        <p:nvCxnSpPr>
          <p:cNvPr id="37" name="直接连接符 36"/>
          <p:cNvCxnSpPr/>
          <p:nvPr/>
        </p:nvCxnSpPr>
        <p:spPr>
          <a:xfrm>
            <a:off x="4421188" y="2928938"/>
            <a:ext cx="3341688" cy="0"/>
          </a:xfrm>
          <a:prstGeom prst="line">
            <a:avLst/>
          </a:prstGeom>
          <a:ln>
            <a:solidFill>
              <a:srgbClr val="2C3637"/>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3" name="圆角矩形 72"/>
          <p:cNvSpPr/>
          <p:nvPr/>
        </p:nvSpPr>
        <p:spPr>
          <a:xfrm>
            <a:off x="4270375" y="3062288"/>
            <a:ext cx="3889375" cy="479425"/>
          </a:xfrm>
          <a:prstGeom prst="roundRect">
            <a:avLst>
              <a:gd name="adj" fmla="val 50000"/>
            </a:avLst>
          </a:prstGeom>
          <a:solidFill>
            <a:srgbClr val="C10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4" name="椭圆 73"/>
          <p:cNvSpPr/>
          <p:nvPr/>
        </p:nvSpPr>
        <p:spPr>
          <a:xfrm>
            <a:off x="3983038" y="3014663"/>
            <a:ext cx="576263" cy="574675"/>
          </a:xfrm>
          <a:prstGeom prst="ellipse">
            <a:avLst/>
          </a:prstGeom>
          <a:solidFill>
            <a:srgbClr val="C1000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5" name="标题 4"/>
          <p:cNvSpPr txBox="1"/>
          <p:nvPr/>
        </p:nvSpPr>
        <p:spPr>
          <a:xfrm>
            <a:off x="4656138" y="3052445"/>
            <a:ext cx="3600450" cy="473075"/>
          </a:xfrm>
          <a:prstGeom prst="rect">
            <a:avLst/>
          </a:prstGeom>
          <a:noFill/>
          <a:ln w="9525">
            <a:noFill/>
          </a:ln>
        </p:spPr>
        <p:txBody>
          <a:bodyPr anchor="ctr"/>
          <a:p>
            <a:pPr algn="l" eaLnBrk="1" hangingPunct="1"/>
            <a:r>
              <a:rPr lang="en-US" altLang="zh-CN" sz="2400" b="1" dirty="0">
                <a:solidFill>
                  <a:schemeClr val="bg1"/>
                </a:solidFill>
                <a:latin typeface="微软雅黑" panose="020B0503020204020204" pitchFamily="34" charset="-122"/>
                <a:ea typeface="微软雅黑" panose="020B0503020204020204" pitchFamily="34" charset="-122"/>
              </a:rPr>
              <a:t>      </a:t>
            </a:r>
            <a:r>
              <a:rPr lang="zh-CN" altLang="zh-CN" sz="2400" b="1" dirty="0">
                <a:solidFill>
                  <a:schemeClr val="bg1"/>
                </a:solidFill>
                <a:latin typeface="微软雅黑" panose="020B0503020204020204" pitchFamily="34" charset="-122"/>
                <a:ea typeface="微软雅黑" panose="020B0503020204020204" pitchFamily="34" charset="-122"/>
              </a:rPr>
              <a:t>新安法的处罚</a:t>
            </a:r>
            <a:endParaRPr lang="zh-CN" altLang="zh-CN" sz="2400" b="1" dirty="0">
              <a:solidFill>
                <a:schemeClr val="bg1"/>
              </a:solidFill>
              <a:latin typeface="微软雅黑" panose="020B0503020204020204" pitchFamily="34" charset="-122"/>
              <a:ea typeface="微软雅黑" panose="020B0503020204020204" pitchFamily="34" charset="-122"/>
            </a:endParaRPr>
          </a:p>
        </p:txBody>
      </p:sp>
      <p:sp>
        <p:nvSpPr>
          <p:cNvPr id="76" name="右箭头 75"/>
          <p:cNvSpPr/>
          <p:nvPr/>
        </p:nvSpPr>
        <p:spPr>
          <a:xfrm>
            <a:off x="7654925" y="3194050"/>
            <a:ext cx="288925" cy="19050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4104" name="图片 37"/>
          <p:cNvPicPr>
            <a:picLocks noChangeAspect="1"/>
          </p:cNvPicPr>
          <p:nvPr/>
        </p:nvPicPr>
        <p:blipFill>
          <a:blip r:embed="rId2"/>
          <a:stretch>
            <a:fillRect/>
          </a:stretch>
        </p:blipFill>
        <p:spPr>
          <a:xfrm>
            <a:off x="5372100" y="622300"/>
            <a:ext cx="1447800" cy="13858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par>
                                <p:cTn id="10" presetID="16" presetClass="entr" presetSubtype="21" fill="hold" nodeType="withEffect">
                                  <p:stCondLst>
                                    <p:cond delay="2000"/>
                                  </p:stCondLst>
                                  <p:childTnLst>
                                    <p:set>
                                      <p:cBhvr>
                                        <p:cTn id="11" dur="1" fill="hold">
                                          <p:stCondLst>
                                            <p:cond delay="0"/>
                                          </p:stCondLst>
                                        </p:cTn>
                                        <p:tgtEl>
                                          <p:spTgt spid="37"/>
                                        </p:tgtEl>
                                        <p:attrNameLst>
                                          <p:attrName>style.visibility</p:attrName>
                                        </p:attrNameLst>
                                      </p:cBhvr>
                                      <p:to>
                                        <p:strVal val="visible"/>
                                      </p:to>
                                    </p:set>
                                    <p:animEffect transition="in" filter="barn(inVertical)">
                                      <p:cBhvr>
                                        <p:cTn id="12" dur="500"/>
                                        <p:tgtEl>
                                          <p:spTgt spid="37"/>
                                        </p:tgtEl>
                                      </p:cBhvr>
                                    </p:animEffect>
                                  </p:childTnLst>
                                </p:cTn>
                              </p:par>
                              <p:par>
                                <p:cTn id="13" presetID="2" presetClass="entr" presetSubtype="8" fill="hold" grpId="0" nodeType="withEffect">
                                  <p:stCondLst>
                                    <p:cond delay="500"/>
                                  </p:stCondLst>
                                  <p:childTnLst>
                                    <p:set>
                                      <p:cBhvr>
                                        <p:cTn id="14" dur="1" fill="hold">
                                          <p:stCondLst>
                                            <p:cond delay="0"/>
                                          </p:stCondLst>
                                        </p:cTn>
                                        <p:tgtEl>
                                          <p:spTgt spid="73"/>
                                        </p:tgtEl>
                                        <p:attrNameLst>
                                          <p:attrName>style.visibility</p:attrName>
                                        </p:attrNameLst>
                                      </p:cBhvr>
                                      <p:to>
                                        <p:strVal val="visible"/>
                                      </p:to>
                                    </p:set>
                                    <p:anim calcmode="lin" valueType="num">
                                      <p:cBhvr additive="base">
                                        <p:cTn id="15" dur="500" fill="hold"/>
                                        <p:tgtEl>
                                          <p:spTgt spid="73"/>
                                        </p:tgtEl>
                                        <p:attrNameLst>
                                          <p:attrName>ppt_x</p:attrName>
                                        </p:attrNameLst>
                                      </p:cBhvr>
                                      <p:tavLst>
                                        <p:tav tm="0">
                                          <p:val>
                                            <p:strVal val="0-#ppt_w/2"/>
                                          </p:val>
                                        </p:tav>
                                        <p:tav tm="100000">
                                          <p:val>
                                            <p:strVal val="#ppt_x"/>
                                          </p:val>
                                        </p:tav>
                                      </p:tavLst>
                                    </p:anim>
                                    <p:anim calcmode="lin" valueType="num">
                                      <p:cBhvr additive="base">
                                        <p:cTn id="16" dur="500" fill="hold"/>
                                        <p:tgtEl>
                                          <p:spTgt spid="73"/>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500"/>
                                  </p:stCondLst>
                                  <p:childTnLst>
                                    <p:set>
                                      <p:cBhvr>
                                        <p:cTn id="18" dur="1" fill="hold">
                                          <p:stCondLst>
                                            <p:cond delay="0"/>
                                          </p:stCondLst>
                                        </p:cTn>
                                        <p:tgtEl>
                                          <p:spTgt spid="74"/>
                                        </p:tgtEl>
                                        <p:attrNameLst>
                                          <p:attrName>style.visibility</p:attrName>
                                        </p:attrNameLst>
                                      </p:cBhvr>
                                      <p:to>
                                        <p:strVal val="visible"/>
                                      </p:to>
                                    </p:set>
                                    <p:anim calcmode="lin" valueType="num">
                                      <p:cBhvr additive="base">
                                        <p:cTn id="19" dur="500" fill="hold"/>
                                        <p:tgtEl>
                                          <p:spTgt spid="74"/>
                                        </p:tgtEl>
                                        <p:attrNameLst>
                                          <p:attrName>ppt_x</p:attrName>
                                        </p:attrNameLst>
                                      </p:cBhvr>
                                      <p:tavLst>
                                        <p:tav tm="0">
                                          <p:val>
                                            <p:strVal val="0-#ppt_w/2"/>
                                          </p:val>
                                        </p:tav>
                                        <p:tav tm="100000">
                                          <p:val>
                                            <p:strVal val="#ppt_x"/>
                                          </p:val>
                                        </p:tav>
                                      </p:tavLst>
                                    </p:anim>
                                    <p:anim calcmode="lin" valueType="num">
                                      <p:cBhvr additive="base">
                                        <p:cTn id="20" dur="500" fill="hold"/>
                                        <p:tgtEl>
                                          <p:spTgt spid="74"/>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500"/>
                                  </p:stCondLst>
                                  <p:childTnLst>
                                    <p:set>
                                      <p:cBhvr>
                                        <p:cTn id="22" dur="1" fill="hold">
                                          <p:stCondLst>
                                            <p:cond delay="0"/>
                                          </p:stCondLst>
                                        </p:cTn>
                                        <p:tgtEl>
                                          <p:spTgt spid="75"/>
                                        </p:tgtEl>
                                        <p:attrNameLst>
                                          <p:attrName>style.visibility</p:attrName>
                                        </p:attrNameLst>
                                      </p:cBhvr>
                                      <p:to>
                                        <p:strVal val="visible"/>
                                      </p:to>
                                    </p:set>
                                    <p:anim calcmode="lin" valueType="num">
                                      <p:cBhvr additive="base">
                                        <p:cTn id="23" dur="500" fill="hold"/>
                                        <p:tgtEl>
                                          <p:spTgt spid="75"/>
                                        </p:tgtEl>
                                        <p:attrNameLst>
                                          <p:attrName>ppt_x</p:attrName>
                                        </p:attrNameLst>
                                      </p:cBhvr>
                                      <p:tavLst>
                                        <p:tav tm="0">
                                          <p:val>
                                            <p:strVal val="0-#ppt_w/2"/>
                                          </p:val>
                                        </p:tav>
                                        <p:tav tm="100000">
                                          <p:val>
                                            <p:strVal val="#ppt_x"/>
                                          </p:val>
                                        </p:tav>
                                      </p:tavLst>
                                    </p:anim>
                                    <p:anim calcmode="lin" valueType="num">
                                      <p:cBhvr additive="base">
                                        <p:cTn id="24" dur="500" fill="hold"/>
                                        <p:tgtEl>
                                          <p:spTgt spid="75"/>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500"/>
                                  </p:stCondLst>
                                  <p:childTnLst>
                                    <p:set>
                                      <p:cBhvr>
                                        <p:cTn id="26" dur="1" fill="hold">
                                          <p:stCondLst>
                                            <p:cond delay="0"/>
                                          </p:stCondLst>
                                        </p:cTn>
                                        <p:tgtEl>
                                          <p:spTgt spid="76"/>
                                        </p:tgtEl>
                                        <p:attrNameLst>
                                          <p:attrName>style.visibility</p:attrName>
                                        </p:attrNameLst>
                                      </p:cBhvr>
                                      <p:to>
                                        <p:strVal val="visible"/>
                                      </p:to>
                                    </p:set>
                                    <p:anim calcmode="lin" valueType="num">
                                      <p:cBhvr additive="base">
                                        <p:cTn id="27" dur="500" fill="hold"/>
                                        <p:tgtEl>
                                          <p:spTgt spid="76"/>
                                        </p:tgtEl>
                                        <p:attrNameLst>
                                          <p:attrName>ppt_x</p:attrName>
                                        </p:attrNameLst>
                                      </p:cBhvr>
                                      <p:tavLst>
                                        <p:tav tm="0">
                                          <p:val>
                                            <p:strVal val="0-#ppt_w/2"/>
                                          </p:val>
                                        </p:tav>
                                        <p:tav tm="100000">
                                          <p:val>
                                            <p:strVal val="#ppt_x"/>
                                          </p:val>
                                        </p:tav>
                                      </p:tavLst>
                                    </p:anim>
                                    <p:anim calcmode="lin" valueType="num">
                                      <p:cBhvr additive="base">
                                        <p:cTn id="28" dur="500" fill="hold"/>
                                        <p:tgtEl>
                                          <p:spTgt spid="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73" grpId="0" bldLvl="0" animBg="1"/>
      <p:bldP spid="74" grpId="0" bldLvl="0" animBg="1"/>
      <p:bldP spid="75" grpId="0"/>
      <p:bldP spid="76"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2382" y="5503545"/>
            <a:ext cx="12215812" cy="1385888"/>
          </a:xfrm>
          <a:prstGeom prst="rect">
            <a:avLst/>
          </a:prstGeom>
          <a:noFill/>
          <a:ln w="9525">
            <a:noFill/>
          </a:ln>
        </p:spPr>
      </p:pic>
      <p:sp>
        <p:nvSpPr>
          <p:cNvPr id="15" name="矩形 46"/>
          <p:cNvSpPr/>
          <p:nvPr/>
        </p:nvSpPr>
        <p:spPr>
          <a:xfrm>
            <a:off x="1312863" y="319088"/>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生产经营单位易受处罚的违法行为</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8" name="文本框 7"/>
          <p:cNvSpPr txBox="1"/>
          <p:nvPr/>
        </p:nvSpPr>
        <p:spPr>
          <a:xfrm>
            <a:off x="437515" y="1861820"/>
            <a:ext cx="5118735" cy="3322955"/>
          </a:xfrm>
          <a:prstGeom prst="rect">
            <a:avLst/>
          </a:prstGeom>
          <a:noFill/>
        </p:spPr>
        <p:txBody>
          <a:bodyPr wrap="square" rtlCol="0" anchor="t">
            <a:spAutoFit/>
          </a:bodyPr>
          <a:p>
            <a:pPr indent="711200" fontAlgn="auto">
              <a:lnSpc>
                <a:spcPct val="150000"/>
              </a:lnSpc>
              <a:extLst>
                <a:ext uri="{35155182-B16C-46BC-9424-99874614C6A1}">
                  <wpsdc:indentchars xmlns:wpsdc="http://www.wps.cn/officeDocument/2017/drawingmlCustomData" val="200" checksum="3773799597"/>
                </a:ext>
              </a:extLst>
            </a:pPr>
            <a:r>
              <a:rPr lang="zh-CN" altLang="en-US" sz="2800" b="1" dirty="0" smtClean="0">
                <a:solidFill>
                  <a:srgbClr val="C00000"/>
                </a:solidFill>
                <a:sym typeface="+mn-ea"/>
              </a:rPr>
              <a:t>新</a:t>
            </a:r>
            <a:r>
              <a:rPr lang="en-US" altLang="zh-CN" sz="2800" b="1" dirty="0" smtClean="0">
                <a:solidFill>
                  <a:srgbClr val="C00000"/>
                </a:solidFill>
                <a:sym typeface="+mn-ea"/>
              </a:rPr>
              <a:t>《</a:t>
            </a:r>
            <a:r>
              <a:rPr lang="zh-CN" altLang="en-US" sz="2800" b="1" dirty="0" smtClean="0">
                <a:solidFill>
                  <a:srgbClr val="C00000"/>
                </a:solidFill>
                <a:sym typeface="+mn-ea"/>
              </a:rPr>
              <a:t>安全生产法</a:t>
            </a:r>
            <a:r>
              <a:rPr lang="en-US" altLang="zh-CN" sz="2800" b="1" dirty="0" smtClean="0">
                <a:solidFill>
                  <a:srgbClr val="C00000"/>
                </a:solidFill>
                <a:sym typeface="+mn-ea"/>
              </a:rPr>
              <a:t>》</a:t>
            </a:r>
            <a:r>
              <a:rPr lang="zh-CN" altLang="en-US" sz="2800" b="1" dirty="0" smtClean="0">
                <a:solidFill>
                  <a:srgbClr val="C00000"/>
                </a:solidFill>
                <a:sym typeface="+mn-ea"/>
              </a:rPr>
              <a:t>中，法律责任章节中明确规定了</a:t>
            </a:r>
            <a:r>
              <a:rPr lang="zh-CN" altLang="zh-CN" sz="2800" b="1" dirty="0" smtClean="0">
                <a:solidFill>
                  <a:srgbClr val="C00000"/>
                </a:solidFill>
                <a:sym typeface="+mn-ea"/>
              </a:rPr>
              <a:t>违法</a:t>
            </a:r>
            <a:r>
              <a:rPr lang="zh-CN" altLang="en-US" sz="2800" b="1" dirty="0" smtClean="0">
                <a:solidFill>
                  <a:srgbClr val="C00000"/>
                </a:solidFill>
                <a:sym typeface="+mn-ea"/>
              </a:rPr>
              <a:t>要处罚的条款。</a:t>
            </a:r>
            <a:r>
              <a:rPr lang="zh-CN" altLang="zh-CN" sz="2800" b="1" dirty="0" smtClean="0">
                <a:solidFill>
                  <a:srgbClr val="C00000"/>
                </a:solidFill>
                <a:sym typeface="+mn-ea"/>
              </a:rPr>
              <a:t>生产经营单位</a:t>
            </a:r>
            <a:r>
              <a:rPr lang="zh-CN" altLang="en-US" sz="2800" b="1" dirty="0" smtClean="0">
                <a:solidFill>
                  <a:srgbClr val="C00000"/>
                </a:solidFill>
                <a:sym typeface="+mn-ea"/>
              </a:rPr>
              <a:t>容易犯错的</a:t>
            </a:r>
            <a:r>
              <a:rPr lang="en-US" altLang="zh-CN" sz="2800" b="1" dirty="0" smtClean="0">
                <a:solidFill>
                  <a:srgbClr val="C00000"/>
                </a:solidFill>
                <a:sym typeface="+mn-ea"/>
              </a:rPr>
              <a:t>35</a:t>
            </a:r>
            <a:r>
              <a:rPr lang="zh-CN" altLang="zh-CN" sz="2800" b="1" dirty="0" smtClean="0">
                <a:solidFill>
                  <a:srgbClr val="C00000"/>
                </a:solidFill>
                <a:sym typeface="+mn-ea"/>
              </a:rPr>
              <a:t>种</a:t>
            </a:r>
            <a:r>
              <a:rPr lang="zh-CN" altLang="en-US" sz="2800" b="1" dirty="0" smtClean="0">
                <a:solidFill>
                  <a:srgbClr val="C00000"/>
                </a:solidFill>
                <a:sym typeface="+mn-ea"/>
              </a:rPr>
              <a:t>行为，并常接受处罚的违法行为。</a:t>
            </a:r>
            <a:endParaRPr lang="zh-CN" altLang="en-US" sz="2800"/>
          </a:p>
        </p:txBody>
      </p:sp>
      <p:pic>
        <p:nvPicPr>
          <p:cNvPr id="77830" name="Picture 4" descr="http://pic.qiantucdn.com/58pic/26/64/60/06s58PICZNA_1024.jpg!/fw/780/watermark/url/L3dhdGVybWFyay12MS4zLnBuZw==/align/center"/>
          <p:cNvPicPr>
            <a:picLocks noChangeAspect="1" noChangeArrowheads="1"/>
          </p:cNvPicPr>
          <p:nvPr/>
        </p:nvPicPr>
        <p:blipFill>
          <a:blip r:embed="rId3" cstate="print"/>
          <a:srcRect/>
          <a:stretch>
            <a:fillRect/>
          </a:stretch>
        </p:blipFill>
        <p:spPr bwMode="auto">
          <a:xfrm>
            <a:off x="6054090" y="1861820"/>
            <a:ext cx="5967095" cy="36417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生产经营单位易受处罚的违法行为</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9" name="矩形 8"/>
          <p:cNvSpPr/>
          <p:nvPr/>
        </p:nvSpPr>
        <p:spPr>
          <a:xfrm>
            <a:off x="154940" y="1045845"/>
            <a:ext cx="11894820" cy="56292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zh-CN" sz="2800" b="1" dirty="0" smtClean="0">
                <a:solidFill>
                  <a:srgbClr val="C00000"/>
                </a:solidFill>
              </a:rPr>
              <a:t>生产经营单位</a:t>
            </a:r>
            <a:r>
              <a:rPr lang="en-US" altLang="zh-CN" sz="2800" b="1" dirty="0" smtClean="0">
                <a:solidFill>
                  <a:srgbClr val="C00000"/>
                </a:solidFill>
              </a:rPr>
              <a:t>35</a:t>
            </a:r>
            <a:r>
              <a:rPr lang="zh-CN" altLang="zh-CN" sz="2800" b="1" dirty="0" smtClean="0">
                <a:solidFill>
                  <a:srgbClr val="C00000"/>
                </a:solidFill>
              </a:rPr>
              <a:t>种违法</a:t>
            </a:r>
            <a:r>
              <a:rPr lang="zh-CN" altLang="en-US" sz="2800" b="1" dirty="0" smtClean="0">
                <a:solidFill>
                  <a:srgbClr val="C00000"/>
                </a:solidFill>
              </a:rPr>
              <a:t>行为：</a:t>
            </a:r>
            <a:endParaRPr lang="en-US" altLang="zh-CN" sz="2800" b="1" dirty="0" smtClean="0">
              <a:solidFill>
                <a:srgbClr val="C00000"/>
              </a:solidFill>
            </a:endParaRPr>
          </a:p>
          <a:p>
            <a:pPr algn="ctr"/>
            <a:endParaRPr lang="en-US" altLang="zh-CN" sz="1800" dirty="0" smtClean="0"/>
          </a:p>
          <a:p>
            <a:r>
              <a:rPr lang="zh-CN" altLang="en-US" sz="1800" dirty="0" smtClean="0">
                <a:solidFill>
                  <a:srgbClr val="FF0000"/>
                </a:solidFill>
              </a:rPr>
              <a:t>（</a:t>
            </a:r>
            <a:r>
              <a:rPr lang="en-US" altLang="zh-CN" sz="1800" dirty="0" smtClean="0">
                <a:solidFill>
                  <a:srgbClr val="FF0000"/>
                </a:solidFill>
              </a:rPr>
              <a:t>1</a:t>
            </a:r>
            <a:r>
              <a:rPr lang="zh-CN" altLang="zh-CN" sz="1800" dirty="0" smtClean="0">
                <a:solidFill>
                  <a:srgbClr val="FF0000"/>
                </a:solidFill>
              </a:rPr>
              <a:t>）生产经营单位的决策机构、主要负责人、个人经营的投资人不依照本法规定保证安全生产所必需的资金投入，致使生产经营单位不具备安全生产条件的。</a:t>
            </a:r>
            <a:br>
              <a:rPr lang="en-US" altLang="zh-CN" sz="1800" dirty="0" smtClean="0">
                <a:solidFill>
                  <a:srgbClr val="FF0000"/>
                </a:solidFill>
              </a:rPr>
            </a:br>
            <a:r>
              <a:rPr lang="zh-CN" altLang="zh-CN" sz="1800" dirty="0" smtClean="0">
                <a:solidFill>
                  <a:srgbClr val="FF0000"/>
                </a:solidFill>
              </a:rPr>
              <a:t>（</a:t>
            </a:r>
            <a:r>
              <a:rPr lang="en-US" altLang="zh-CN" sz="1800" dirty="0" smtClean="0">
                <a:solidFill>
                  <a:srgbClr val="FF0000"/>
                </a:solidFill>
              </a:rPr>
              <a:t>2</a:t>
            </a:r>
            <a:r>
              <a:rPr lang="zh-CN" altLang="zh-CN" sz="1800" dirty="0" smtClean="0">
                <a:solidFill>
                  <a:srgbClr val="FF0000"/>
                </a:solidFill>
              </a:rPr>
              <a:t>）生产经营单位的主要负责人未履行本法规定的安全生产管理职责的。</a:t>
            </a:r>
            <a:br>
              <a:rPr lang="en-US" altLang="zh-CN" sz="1800" dirty="0" smtClean="0">
                <a:solidFill>
                  <a:srgbClr val="FF0000"/>
                </a:solidFill>
              </a:rPr>
            </a:br>
            <a:r>
              <a:rPr lang="zh-CN" altLang="zh-CN" sz="1800" dirty="0" smtClean="0">
                <a:solidFill>
                  <a:srgbClr val="FF0000"/>
                </a:solidFill>
              </a:rPr>
              <a:t>（</a:t>
            </a:r>
            <a:r>
              <a:rPr lang="en-US" altLang="zh-CN" sz="1800" dirty="0" smtClean="0">
                <a:solidFill>
                  <a:srgbClr val="FF0000"/>
                </a:solidFill>
              </a:rPr>
              <a:t>3</a:t>
            </a:r>
            <a:r>
              <a:rPr lang="zh-CN" altLang="zh-CN" sz="1800" dirty="0" smtClean="0">
                <a:solidFill>
                  <a:srgbClr val="FF0000"/>
                </a:solidFill>
              </a:rPr>
              <a:t>）生产经营单位未按照规定设立安全生产管理机构或者配备安全生产管理人员的；</a:t>
            </a:r>
            <a:br>
              <a:rPr lang="en-US" altLang="zh-CN" sz="1800" dirty="0" smtClean="0">
                <a:solidFill>
                  <a:srgbClr val="FF0000"/>
                </a:solidFill>
              </a:rPr>
            </a:br>
            <a:r>
              <a:rPr lang="zh-CN" altLang="zh-CN" sz="1800" dirty="0" smtClean="0">
                <a:solidFill>
                  <a:srgbClr val="FF0000"/>
                </a:solidFill>
              </a:rPr>
              <a:t>（</a:t>
            </a:r>
            <a:r>
              <a:rPr lang="en-US" altLang="zh-CN" sz="1800" dirty="0" smtClean="0">
                <a:solidFill>
                  <a:srgbClr val="FF0000"/>
                </a:solidFill>
              </a:rPr>
              <a:t>4</a:t>
            </a:r>
            <a:r>
              <a:rPr lang="zh-CN" altLang="zh-CN" sz="1800" dirty="0" smtClean="0">
                <a:solidFill>
                  <a:srgbClr val="FF0000"/>
                </a:solidFill>
              </a:rPr>
              <a:t>）危险物品的生产、经营、储存单位以及矿山、建筑</a:t>
            </a:r>
            <a:r>
              <a:rPr lang="zh-CN" altLang="en-US" sz="1800" dirty="0" smtClean="0">
                <a:solidFill>
                  <a:srgbClr val="FF0000"/>
                </a:solidFill>
              </a:rPr>
              <a:t>施工单位</a:t>
            </a:r>
            <a:r>
              <a:rPr lang="zh-CN" altLang="zh-CN" sz="1800" dirty="0" smtClean="0">
                <a:solidFill>
                  <a:srgbClr val="FF0000"/>
                </a:solidFill>
              </a:rPr>
              <a:t>的主要负责人和安全生产管理人员未按照规定经考核合格的。</a:t>
            </a:r>
            <a:br>
              <a:rPr lang="en-US" altLang="zh-CN" sz="1800" dirty="0" smtClean="0">
                <a:solidFill>
                  <a:srgbClr val="FF0000"/>
                </a:solidFill>
              </a:rPr>
            </a:br>
            <a:r>
              <a:rPr lang="zh-CN" altLang="zh-CN" sz="1800" dirty="0" smtClean="0">
                <a:solidFill>
                  <a:srgbClr val="FF0000"/>
                </a:solidFill>
              </a:rPr>
              <a:t>（</a:t>
            </a:r>
            <a:r>
              <a:rPr lang="en-US" altLang="zh-CN" sz="1800" dirty="0" smtClean="0">
                <a:solidFill>
                  <a:srgbClr val="FF0000"/>
                </a:solidFill>
              </a:rPr>
              <a:t>5</a:t>
            </a:r>
            <a:r>
              <a:rPr lang="zh-CN" altLang="zh-CN" sz="1800" dirty="0" smtClean="0">
                <a:solidFill>
                  <a:srgbClr val="FF0000"/>
                </a:solidFill>
              </a:rPr>
              <a:t>）未按照本法第二十一条、第二十二条的规定对从业人员进行安全生产教育和培训，或者未按照本法第三十六条的规定如实告知从业人员有关的安全生产事项的。</a:t>
            </a:r>
            <a:br>
              <a:rPr lang="en-US" altLang="zh-CN" sz="1800" dirty="0" smtClean="0">
                <a:solidFill>
                  <a:srgbClr val="FF0000"/>
                </a:solidFill>
              </a:rPr>
            </a:br>
            <a:r>
              <a:rPr lang="zh-CN" altLang="zh-CN" sz="1800" dirty="0" smtClean="0">
                <a:solidFill>
                  <a:srgbClr val="FF0000"/>
                </a:solidFill>
              </a:rPr>
              <a:t>（</a:t>
            </a:r>
            <a:r>
              <a:rPr lang="en-US" altLang="zh-CN" sz="1800" dirty="0" smtClean="0">
                <a:solidFill>
                  <a:srgbClr val="FF0000"/>
                </a:solidFill>
              </a:rPr>
              <a:t>6</a:t>
            </a:r>
            <a:r>
              <a:rPr lang="zh-CN" altLang="zh-CN" sz="1800" dirty="0" smtClean="0">
                <a:solidFill>
                  <a:srgbClr val="FF0000"/>
                </a:solidFill>
              </a:rPr>
              <a:t>）特种作业人员未按照规定经专门的安全作业培训并取得特种作业操作资格证书，上岗作业的。</a:t>
            </a:r>
            <a:br>
              <a:rPr lang="en-US" altLang="zh-CN" sz="1800" dirty="0" smtClean="0">
                <a:solidFill>
                  <a:srgbClr val="FF0000"/>
                </a:solidFill>
              </a:rPr>
            </a:br>
            <a:r>
              <a:rPr lang="zh-CN" altLang="zh-CN" sz="1800" dirty="0" smtClean="0">
                <a:solidFill>
                  <a:srgbClr val="FF0000"/>
                </a:solidFill>
              </a:rPr>
              <a:t>（</a:t>
            </a:r>
            <a:r>
              <a:rPr lang="en-US" altLang="zh-CN" sz="1800" dirty="0" smtClean="0">
                <a:solidFill>
                  <a:srgbClr val="FF0000"/>
                </a:solidFill>
              </a:rPr>
              <a:t>7</a:t>
            </a:r>
            <a:r>
              <a:rPr lang="zh-CN" altLang="zh-CN" sz="1800" dirty="0" smtClean="0">
                <a:solidFill>
                  <a:srgbClr val="FF0000"/>
                </a:solidFill>
              </a:rPr>
              <a:t>）矿山建设项目或者用于生产、储存危险物品的建设项目没有</a:t>
            </a:r>
            <a:r>
              <a:rPr lang="zh-CN" altLang="en-US" sz="1800" dirty="0" smtClean="0">
                <a:solidFill>
                  <a:srgbClr val="FF0000"/>
                </a:solidFill>
              </a:rPr>
              <a:t>安全设施</a:t>
            </a:r>
            <a:r>
              <a:rPr lang="zh-CN" altLang="zh-CN" sz="1800" dirty="0" smtClean="0">
                <a:solidFill>
                  <a:srgbClr val="FF0000"/>
                </a:solidFill>
              </a:rPr>
              <a:t>设计或者安全设施设计未按照规定报经</a:t>
            </a:r>
            <a:r>
              <a:rPr lang="zh-CN" altLang="en-US" sz="1800" dirty="0" smtClean="0">
                <a:solidFill>
                  <a:srgbClr val="FF0000"/>
                </a:solidFill>
              </a:rPr>
              <a:t>有关部门</a:t>
            </a:r>
            <a:r>
              <a:rPr lang="zh-CN" altLang="zh-CN" sz="1800" dirty="0" smtClean="0">
                <a:solidFill>
                  <a:srgbClr val="FF0000"/>
                </a:solidFill>
              </a:rPr>
              <a:t>查同意的。</a:t>
            </a:r>
            <a:br>
              <a:rPr lang="en-US" altLang="zh-CN" sz="1800" dirty="0" smtClean="0">
                <a:solidFill>
                  <a:srgbClr val="FF0000"/>
                </a:solidFill>
              </a:rPr>
            </a:br>
            <a:r>
              <a:rPr lang="zh-CN" altLang="zh-CN" sz="1800" dirty="0" smtClean="0">
                <a:solidFill>
                  <a:srgbClr val="FF0000"/>
                </a:solidFill>
              </a:rPr>
              <a:t>（</a:t>
            </a:r>
            <a:r>
              <a:rPr lang="en-US" altLang="zh-CN" sz="1800" dirty="0" smtClean="0">
                <a:solidFill>
                  <a:srgbClr val="FF0000"/>
                </a:solidFill>
              </a:rPr>
              <a:t>8</a:t>
            </a:r>
            <a:r>
              <a:rPr lang="zh-CN" altLang="zh-CN" sz="1800" dirty="0" smtClean="0">
                <a:solidFill>
                  <a:srgbClr val="FF0000"/>
                </a:solidFill>
              </a:rPr>
              <a:t>）矿山建设项目或者用于生产、储存危险物品的建设项目的施工单位未按照批准的安全设施设计施工的。</a:t>
            </a:r>
            <a:br>
              <a:rPr lang="en-US" altLang="zh-CN" sz="1800" dirty="0" smtClean="0">
                <a:solidFill>
                  <a:srgbClr val="FF0000"/>
                </a:solidFill>
              </a:rPr>
            </a:br>
            <a:r>
              <a:rPr lang="zh-CN" altLang="zh-CN" sz="1800" dirty="0" smtClean="0">
                <a:solidFill>
                  <a:srgbClr val="FF0000"/>
                </a:solidFill>
              </a:rPr>
              <a:t>（</a:t>
            </a:r>
            <a:r>
              <a:rPr lang="en-US" altLang="zh-CN" sz="1800" dirty="0" smtClean="0">
                <a:solidFill>
                  <a:srgbClr val="FF0000"/>
                </a:solidFill>
              </a:rPr>
              <a:t>9</a:t>
            </a:r>
            <a:r>
              <a:rPr lang="zh-CN" altLang="zh-CN" sz="1800" dirty="0" smtClean="0">
                <a:solidFill>
                  <a:srgbClr val="FF0000"/>
                </a:solidFill>
              </a:rPr>
              <a:t>）矿山建设项目或者用于生产、储存危险物品的建设项目竣工投入生产或者使用前，安全设施未经验收合格的。</a:t>
            </a:r>
            <a:endParaRPr lang="zh-CN" altLang="zh-CN" sz="1800" dirty="0" smtClean="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生产经营单位易受处罚的违法行为</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8" name="矩形 7"/>
          <p:cNvSpPr/>
          <p:nvPr/>
        </p:nvSpPr>
        <p:spPr>
          <a:xfrm>
            <a:off x="83185" y="912477"/>
            <a:ext cx="12025354" cy="571504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zh-CN" sz="3200" b="1" dirty="0" smtClean="0">
                <a:solidFill>
                  <a:srgbClr val="C00000"/>
                </a:solidFill>
              </a:rPr>
              <a:t>生产经营单位</a:t>
            </a:r>
            <a:r>
              <a:rPr lang="en-US" altLang="zh-CN" sz="3200" b="1" dirty="0" smtClean="0">
                <a:solidFill>
                  <a:srgbClr val="C00000"/>
                </a:solidFill>
              </a:rPr>
              <a:t>35</a:t>
            </a:r>
            <a:r>
              <a:rPr lang="zh-CN" altLang="zh-CN" sz="3200" b="1" dirty="0" smtClean="0">
                <a:solidFill>
                  <a:srgbClr val="C00000"/>
                </a:solidFill>
              </a:rPr>
              <a:t>种违法</a:t>
            </a:r>
            <a:r>
              <a:rPr lang="zh-CN" altLang="en-US" sz="3200" b="1" dirty="0" smtClean="0">
                <a:solidFill>
                  <a:srgbClr val="C00000"/>
                </a:solidFill>
              </a:rPr>
              <a:t>行为：</a:t>
            </a:r>
            <a:endParaRPr lang="en-US" altLang="zh-CN" sz="3200" b="1" dirty="0" smtClean="0">
              <a:solidFill>
                <a:srgbClr val="C00000"/>
              </a:solidFill>
            </a:endParaRPr>
          </a:p>
          <a:p>
            <a:pPr algn="ctr"/>
            <a:endParaRPr lang="en-US" altLang="zh-CN" sz="2000" b="1" dirty="0" smtClean="0">
              <a:solidFill>
                <a:srgbClr val="C00000"/>
              </a:solidFill>
            </a:endParaRPr>
          </a:p>
          <a:p>
            <a:br>
              <a:rPr lang="en-US" altLang="zh-CN" sz="2000" dirty="0" smtClean="0"/>
            </a:br>
            <a:r>
              <a:rPr lang="zh-CN" altLang="zh-CN" sz="2400" dirty="0" smtClean="0"/>
              <a:t>（</a:t>
            </a:r>
            <a:r>
              <a:rPr lang="en-US" altLang="zh-CN" sz="2400" dirty="0" smtClean="0"/>
              <a:t>10</a:t>
            </a:r>
            <a:r>
              <a:rPr lang="zh-CN" altLang="zh-CN" sz="2400" dirty="0" smtClean="0"/>
              <a:t>）未在有较大</a:t>
            </a:r>
            <a:r>
              <a:rPr lang="zh-CN" altLang="en-US" sz="2400" dirty="0" smtClean="0"/>
              <a:t>危害因素</a:t>
            </a:r>
            <a:r>
              <a:rPr lang="zh-CN" altLang="zh-CN" sz="2400" dirty="0" smtClean="0"/>
              <a:t>的生产经营场所和有关</a:t>
            </a:r>
            <a:r>
              <a:rPr lang="zh-CN" altLang="en-US" sz="2400" dirty="0" smtClean="0"/>
              <a:t>设施</a:t>
            </a:r>
            <a:r>
              <a:rPr lang="zh-CN" altLang="zh-CN" sz="2400" dirty="0" smtClean="0"/>
              <a:t>、设备上设置明显的安全警示标志的。</a:t>
            </a:r>
            <a:br>
              <a:rPr lang="en-US" altLang="zh-CN" sz="2400" dirty="0" smtClean="0"/>
            </a:br>
            <a:r>
              <a:rPr lang="zh-CN" altLang="zh-CN" sz="2400" dirty="0" smtClean="0"/>
              <a:t>（</a:t>
            </a:r>
            <a:r>
              <a:rPr lang="en-US" altLang="zh-CN" sz="2400" dirty="0" smtClean="0"/>
              <a:t>11</a:t>
            </a:r>
            <a:r>
              <a:rPr lang="zh-CN" altLang="zh-CN" sz="2400" dirty="0" smtClean="0"/>
              <a:t>）安全设备的安装、使用、检测、改造和报废不符合国家标准或者行业标准的</a:t>
            </a:r>
            <a:br>
              <a:rPr lang="en-US" altLang="zh-CN" sz="2400" dirty="0" smtClean="0"/>
            </a:br>
            <a:r>
              <a:rPr lang="zh-CN" altLang="zh-CN" sz="2400" dirty="0" smtClean="0"/>
              <a:t>（</a:t>
            </a:r>
            <a:r>
              <a:rPr lang="en-US" altLang="zh-CN" sz="2400" dirty="0" smtClean="0"/>
              <a:t>12</a:t>
            </a:r>
            <a:r>
              <a:rPr lang="zh-CN" altLang="zh-CN" sz="2400" dirty="0" smtClean="0"/>
              <a:t>）未对安全设备进行经常性维护、保养和定期检测的。</a:t>
            </a:r>
            <a:br>
              <a:rPr lang="en-US" altLang="zh-CN" sz="2400" dirty="0" smtClean="0"/>
            </a:br>
            <a:r>
              <a:rPr lang="zh-CN" altLang="zh-CN" sz="2400" dirty="0" smtClean="0"/>
              <a:t>（</a:t>
            </a:r>
            <a:r>
              <a:rPr lang="en-US" altLang="zh-CN" sz="2400" dirty="0" smtClean="0"/>
              <a:t>13</a:t>
            </a:r>
            <a:r>
              <a:rPr lang="zh-CN" altLang="zh-CN" sz="2400" dirty="0" smtClean="0"/>
              <a:t>）未为从业人员提供符合国家标准或者行业标准的</a:t>
            </a:r>
            <a:r>
              <a:rPr lang="zh-CN" altLang="en-US" sz="2400" dirty="0" smtClean="0"/>
              <a:t>劳动防护用品</a:t>
            </a:r>
            <a:r>
              <a:rPr lang="zh-CN" altLang="zh-CN" sz="2400" dirty="0" smtClean="0"/>
              <a:t>的。</a:t>
            </a:r>
            <a:br>
              <a:rPr lang="en-US" altLang="zh-CN" sz="2400" dirty="0" smtClean="0"/>
            </a:br>
            <a:r>
              <a:rPr lang="zh-CN" altLang="zh-CN" sz="2400" dirty="0" smtClean="0"/>
              <a:t>（</a:t>
            </a:r>
            <a:r>
              <a:rPr lang="en-US" altLang="zh-CN" sz="2400" dirty="0" smtClean="0"/>
              <a:t>14</a:t>
            </a:r>
            <a:r>
              <a:rPr lang="zh-CN" altLang="zh-CN" sz="2400" dirty="0" smtClean="0"/>
              <a:t>）特种设备以及危险物品的容器、运输工具未经取得专业</a:t>
            </a:r>
            <a:r>
              <a:rPr lang="zh-CN" altLang="en-US" sz="2400" dirty="0" smtClean="0"/>
              <a:t>资质</a:t>
            </a:r>
            <a:r>
              <a:rPr lang="zh-CN" altLang="zh-CN" sz="2400" dirty="0" smtClean="0"/>
              <a:t>的机构检测、检验合格，取得安全使用证或者</a:t>
            </a:r>
            <a:r>
              <a:rPr lang="zh-CN" altLang="en-US" sz="2400" dirty="0" smtClean="0"/>
              <a:t>安全标志</a:t>
            </a:r>
            <a:r>
              <a:rPr lang="zh-CN" altLang="zh-CN" sz="2400" dirty="0" smtClean="0"/>
              <a:t>，投入使用的。</a:t>
            </a:r>
            <a:br>
              <a:rPr lang="en-US" altLang="zh-CN" sz="2400" dirty="0" smtClean="0"/>
            </a:br>
            <a:r>
              <a:rPr lang="zh-CN" altLang="zh-CN" sz="2400" dirty="0" smtClean="0"/>
              <a:t>（</a:t>
            </a:r>
            <a:r>
              <a:rPr lang="en-US" altLang="zh-CN" sz="2400" dirty="0" smtClean="0"/>
              <a:t>15</a:t>
            </a:r>
            <a:r>
              <a:rPr lang="zh-CN" altLang="zh-CN" sz="2400" dirty="0" smtClean="0"/>
              <a:t>）使用国家明令淘汰、禁止使用的危及生产安全的工艺、设备的。</a:t>
            </a:r>
            <a:br>
              <a:rPr lang="en-US" altLang="zh-CN" sz="2400" dirty="0" smtClean="0"/>
            </a:br>
            <a:r>
              <a:rPr lang="zh-CN" altLang="zh-CN" sz="2400" dirty="0" smtClean="0"/>
              <a:t>（</a:t>
            </a:r>
            <a:r>
              <a:rPr lang="en-US" altLang="zh-CN" sz="2400" dirty="0" smtClean="0"/>
              <a:t>16</a:t>
            </a:r>
            <a:r>
              <a:rPr lang="zh-CN" altLang="zh-CN" sz="2400" dirty="0" smtClean="0"/>
              <a:t>）未经依法批准，擅自生产、经营、储存危险物品的。</a:t>
            </a:r>
            <a:br>
              <a:rPr lang="en-US" altLang="zh-CN" sz="2400" dirty="0" smtClean="0"/>
            </a:br>
            <a:r>
              <a:rPr lang="zh-CN" altLang="zh-CN" sz="2400" dirty="0" smtClean="0"/>
              <a:t>（</a:t>
            </a:r>
            <a:r>
              <a:rPr lang="en-US" altLang="zh-CN" sz="2400" dirty="0" smtClean="0"/>
              <a:t>17</a:t>
            </a:r>
            <a:r>
              <a:rPr lang="zh-CN" altLang="zh-CN" sz="2400" dirty="0" smtClean="0"/>
              <a:t>）生产、经营、储存、使用危险物品，未建立专门安全</a:t>
            </a:r>
            <a:r>
              <a:rPr lang="zh-CN" altLang="en-US" sz="2400" dirty="0" smtClean="0"/>
              <a:t>管理制度</a:t>
            </a:r>
            <a:r>
              <a:rPr lang="zh-CN" altLang="zh-CN" sz="2400" dirty="0" smtClean="0"/>
              <a:t>、未采取可未采取可靠的</a:t>
            </a:r>
            <a:r>
              <a:rPr lang="zh-CN" altLang="en-US" sz="2400" dirty="0" smtClean="0"/>
              <a:t>安全措施</a:t>
            </a:r>
            <a:r>
              <a:rPr lang="zh-CN" altLang="zh-CN" sz="2400" dirty="0" smtClean="0"/>
              <a:t>或者不接受有关主管部门依法实施的监督管理的。</a:t>
            </a:r>
            <a:br>
              <a:rPr lang="en-US" altLang="zh-CN" sz="2000" dirty="0" smtClean="0"/>
            </a:b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生产经营单位易受处罚的违法行为</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9" name="矩形 8"/>
          <p:cNvSpPr/>
          <p:nvPr/>
        </p:nvSpPr>
        <p:spPr>
          <a:xfrm>
            <a:off x="166646" y="928670"/>
            <a:ext cx="11787270" cy="571504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p>
            <a:endParaRPr lang="en-US" altLang="zh-CN" sz="2000" dirty="0" smtClean="0"/>
          </a:p>
          <a:p>
            <a:endParaRPr lang="en-US" altLang="zh-CN" sz="2000" dirty="0" smtClean="0"/>
          </a:p>
          <a:p>
            <a:pPr algn="ctr"/>
            <a:r>
              <a:rPr lang="zh-CN" altLang="en-US" sz="3200" b="1" dirty="0" smtClean="0">
                <a:solidFill>
                  <a:srgbClr val="FF0000"/>
                </a:solidFill>
              </a:rPr>
              <a:t>生产经营单位</a:t>
            </a:r>
            <a:r>
              <a:rPr lang="en-US" altLang="zh-CN" sz="3200" b="1" dirty="0" smtClean="0">
                <a:solidFill>
                  <a:srgbClr val="FF0000"/>
                </a:solidFill>
              </a:rPr>
              <a:t>35</a:t>
            </a:r>
            <a:r>
              <a:rPr lang="zh-CN" altLang="en-US" sz="3200" b="1" dirty="0" smtClean="0">
                <a:solidFill>
                  <a:srgbClr val="FF0000"/>
                </a:solidFill>
              </a:rPr>
              <a:t>种违法行为</a:t>
            </a:r>
            <a:endParaRPr lang="en-US" altLang="zh-CN" sz="3200" b="1" dirty="0" smtClean="0">
              <a:solidFill>
                <a:srgbClr val="FF0000"/>
              </a:solidFill>
            </a:endParaRPr>
          </a:p>
          <a:p>
            <a:pPr algn="ctr"/>
            <a:endParaRPr lang="en-US" altLang="zh-CN" sz="800" b="1" dirty="0" smtClean="0"/>
          </a:p>
          <a:p>
            <a:pPr fontAlgn="auto"/>
            <a:r>
              <a:rPr lang="zh-CN" altLang="zh-CN" sz="2000" dirty="0" smtClean="0"/>
              <a:t>（</a:t>
            </a:r>
            <a:r>
              <a:rPr lang="en-US" altLang="zh-CN" sz="2000" dirty="0" smtClean="0"/>
              <a:t>18</a:t>
            </a:r>
            <a:r>
              <a:rPr lang="zh-CN" altLang="zh-CN" sz="2000" dirty="0" smtClean="0"/>
              <a:t>）对重大危险源未登记建档，或者未进行评估、监控，或者未制定应急预案的。</a:t>
            </a:r>
            <a:br>
              <a:rPr lang="en-US" altLang="zh-CN" sz="2000" dirty="0" smtClean="0"/>
            </a:br>
            <a:r>
              <a:rPr lang="zh-CN" altLang="zh-CN" sz="2000" dirty="0" smtClean="0"/>
              <a:t>（</a:t>
            </a:r>
            <a:r>
              <a:rPr lang="en-US" altLang="zh-CN" sz="2000" dirty="0" smtClean="0"/>
              <a:t>19</a:t>
            </a:r>
            <a:r>
              <a:rPr lang="zh-CN" altLang="zh-CN" sz="2000" dirty="0" smtClean="0"/>
              <a:t>）进行爆破、吊装等危险作业，未安排专门管理人员进行现场</a:t>
            </a:r>
            <a:r>
              <a:rPr lang="zh-CN" altLang="en-US" sz="2000" dirty="0" smtClean="0"/>
              <a:t>安全管理</a:t>
            </a:r>
            <a:r>
              <a:rPr lang="zh-CN" altLang="zh-CN" sz="2000" dirty="0" smtClean="0"/>
              <a:t>的。</a:t>
            </a:r>
            <a:br>
              <a:rPr lang="en-US" altLang="zh-CN" sz="2000" dirty="0" smtClean="0"/>
            </a:br>
            <a:r>
              <a:rPr lang="zh-CN" altLang="zh-CN" sz="2000" dirty="0" smtClean="0"/>
              <a:t>（</a:t>
            </a:r>
            <a:r>
              <a:rPr lang="en-US" altLang="zh-CN" sz="2000" dirty="0" smtClean="0"/>
              <a:t>20</a:t>
            </a:r>
            <a:r>
              <a:rPr lang="zh-CN" altLang="zh-CN" sz="2000" dirty="0" smtClean="0"/>
              <a:t>）生产经营单位将生产经营项目、</a:t>
            </a:r>
            <a:r>
              <a:rPr lang="zh-CN" altLang="en-US" sz="2000" dirty="0" smtClean="0"/>
              <a:t>场所</a:t>
            </a:r>
            <a:r>
              <a:rPr lang="zh-CN" altLang="zh-CN" sz="2000" dirty="0" smtClean="0"/>
              <a:t>、设备发包或者出租给不具备安全生产条件或者相应资质的单位或者个人的。</a:t>
            </a:r>
            <a:br>
              <a:rPr lang="en-US" altLang="zh-CN" sz="2000" dirty="0" smtClean="0"/>
            </a:br>
            <a:r>
              <a:rPr lang="zh-CN" altLang="zh-CN" sz="2000" dirty="0" smtClean="0"/>
              <a:t>（</a:t>
            </a:r>
            <a:r>
              <a:rPr lang="en-US" altLang="zh-CN" sz="2000" dirty="0" smtClean="0"/>
              <a:t>21</a:t>
            </a:r>
            <a:r>
              <a:rPr lang="zh-CN" altLang="zh-CN" sz="2000" dirty="0" smtClean="0"/>
              <a:t>）生产经营单位未与承包单位、承租单位签订专门的安全生产管理协议或者未在</a:t>
            </a:r>
            <a:r>
              <a:rPr lang="en-US" altLang="zh-CN" sz="2000" dirty="0" smtClean="0">
                <a:hlinkClick r:id="rId2"/>
              </a:rPr>
              <a:t>承包合同</a:t>
            </a:r>
            <a:r>
              <a:rPr lang="zh-CN" altLang="zh-CN" sz="2000" dirty="0" smtClean="0"/>
              <a:t>、</a:t>
            </a:r>
            <a:r>
              <a:rPr lang="en-US" altLang="zh-CN" sz="2000" dirty="0" smtClean="0">
                <a:hlinkClick r:id="rId3"/>
              </a:rPr>
              <a:t>租赁合同</a:t>
            </a:r>
            <a:r>
              <a:rPr lang="zh-CN" altLang="zh-CN" sz="2000" dirty="0" smtClean="0"/>
              <a:t>中明确各自的安全生产管理职责，或者未对承包单位、承租单位的安全生产统一协调、管理的。</a:t>
            </a:r>
            <a:br>
              <a:rPr lang="en-US" altLang="zh-CN" sz="2000" dirty="0" smtClean="0"/>
            </a:br>
            <a:r>
              <a:rPr lang="zh-CN" altLang="zh-CN" sz="2000" dirty="0" smtClean="0"/>
              <a:t>（</a:t>
            </a:r>
            <a:r>
              <a:rPr lang="en-US" altLang="zh-CN" sz="2000" dirty="0" smtClean="0"/>
              <a:t>22</a:t>
            </a:r>
            <a:r>
              <a:rPr lang="zh-CN" altLang="zh-CN" sz="2000" dirty="0" smtClean="0"/>
              <a:t>）两个以上生产经营单位在同一作业区域内进行可能危及对方安全生产的</a:t>
            </a:r>
            <a:r>
              <a:rPr lang="en-US" altLang="zh-CN" sz="2000" dirty="0" smtClean="0">
                <a:hlinkClick r:id="rId4"/>
              </a:rPr>
              <a:t>生产经营活动</a:t>
            </a:r>
            <a:r>
              <a:rPr lang="zh-CN" altLang="zh-CN" sz="2000" dirty="0" smtClean="0"/>
              <a:t>，未签订安全生产管理协议或者未指定专职安全生产管理人员进行安全检查与协调的。</a:t>
            </a:r>
            <a:br>
              <a:rPr lang="en-US" altLang="zh-CN" sz="2000" dirty="0" smtClean="0"/>
            </a:br>
            <a:r>
              <a:rPr lang="zh-CN" altLang="zh-CN" sz="2000" dirty="0" smtClean="0"/>
              <a:t>（</a:t>
            </a:r>
            <a:r>
              <a:rPr lang="en-US" altLang="zh-CN" sz="2000" dirty="0" smtClean="0"/>
              <a:t>23</a:t>
            </a:r>
            <a:r>
              <a:rPr lang="zh-CN" altLang="zh-CN" sz="2000" dirty="0" smtClean="0"/>
              <a:t>）生产、经营、储存、使用危险物品的车间、商店、仓库与员工宿舍在同一座建筑内，或者与员工宿舍的距离不符合安全要求的。</a:t>
            </a:r>
            <a:br>
              <a:rPr lang="en-US" altLang="zh-CN" sz="2000" dirty="0" smtClean="0"/>
            </a:br>
            <a:r>
              <a:rPr lang="zh-CN" altLang="zh-CN" sz="2000" dirty="0" smtClean="0"/>
              <a:t>（</a:t>
            </a:r>
            <a:r>
              <a:rPr lang="en-US" altLang="zh-CN" sz="2000" dirty="0" smtClean="0"/>
              <a:t>24</a:t>
            </a:r>
            <a:r>
              <a:rPr lang="zh-CN" altLang="zh-CN" sz="2000" dirty="0" smtClean="0"/>
              <a:t>）生产经营场所和员工宿舍未设有符合紧急疏散需要、标志明显、保持畅通的出口，或者封闭、堵塞生产经营场所或者员工宿舍出口的。</a:t>
            </a:r>
            <a:br>
              <a:rPr lang="en-US" altLang="zh-CN" sz="2000" dirty="0" smtClean="0"/>
            </a:br>
            <a:r>
              <a:rPr lang="zh-CN" altLang="zh-CN" sz="2000" dirty="0" smtClean="0"/>
              <a:t>（</a:t>
            </a:r>
            <a:r>
              <a:rPr lang="en-US" altLang="zh-CN" sz="2000" dirty="0" smtClean="0"/>
              <a:t>25</a:t>
            </a:r>
            <a:r>
              <a:rPr lang="zh-CN" altLang="zh-CN" sz="2000" dirty="0" smtClean="0"/>
              <a:t>）生产经营单位与从业人员订立</a:t>
            </a:r>
            <a:r>
              <a:rPr lang="en-US" altLang="zh-CN" sz="2000" dirty="0" smtClean="0">
                <a:hlinkClick r:id="rId5"/>
              </a:rPr>
              <a:t>协议</a:t>
            </a:r>
            <a:r>
              <a:rPr lang="zh-CN" altLang="zh-CN" sz="2000" dirty="0" smtClean="0"/>
              <a:t>，免除或者减轻其对从业人员因</a:t>
            </a:r>
            <a:r>
              <a:rPr lang="en-US" altLang="zh-CN" sz="2000" dirty="0" smtClean="0">
                <a:hlinkClick r:id="rId6"/>
              </a:rPr>
              <a:t>生产安全事故</a:t>
            </a:r>
            <a:r>
              <a:rPr lang="zh-CN" altLang="zh-CN" sz="2000" dirty="0" smtClean="0"/>
              <a:t>伤亡依法应承担的</a:t>
            </a:r>
            <a:r>
              <a:rPr lang="en-US" altLang="zh-CN" sz="2000" dirty="0" smtClean="0">
                <a:hlinkClick r:id="rId7"/>
              </a:rPr>
              <a:t>责任</a:t>
            </a:r>
            <a:r>
              <a:rPr lang="zh-CN" altLang="zh-CN" sz="2000" dirty="0" smtClean="0"/>
              <a:t>的。</a:t>
            </a:r>
            <a:br>
              <a:rPr lang="en-US" altLang="zh-CN" sz="2000" dirty="0" smtClean="0"/>
            </a:br>
            <a:r>
              <a:rPr lang="zh-CN" altLang="zh-CN" sz="2000" dirty="0" smtClean="0"/>
              <a:t>　　</a:t>
            </a:r>
            <a:br>
              <a:rPr lang="en-US" altLang="zh-CN" sz="2000" dirty="0" smtClean="0"/>
            </a:br>
            <a:r>
              <a:rPr lang="zh-CN" altLang="zh-CN" sz="2000" dirty="0" smtClean="0"/>
              <a:t>　　</a:t>
            </a:r>
            <a:br>
              <a:rPr lang="en-US" altLang="zh-CN" sz="2000" dirty="0" smtClean="0"/>
            </a:br>
            <a:r>
              <a:rPr lang="zh-CN" altLang="zh-CN" sz="2000" dirty="0" smtClean="0"/>
              <a:t>　　</a:t>
            </a:r>
            <a:br>
              <a:rPr lang="en-US" altLang="zh-CN" sz="2000" dirty="0" smtClean="0"/>
            </a:b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2799080" y="2008505"/>
            <a:ext cx="6593840" cy="873125"/>
          </a:xfrm>
          <a:prstGeom prst="rect">
            <a:avLst/>
          </a:prstGeom>
          <a:noFill/>
          <a:ln w="9525">
            <a:noFill/>
          </a:ln>
        </p:spPr>
        <p:txBody>
          <a:bodyPr anchor="ctr"/>
          <a:p>
            <a:pPr algn="ctr" eaLnBrk="1" hangingPunct="1"/>
            <a:r>
              <a:rPr lang="zh-CN" altLang="en-US" sz="4800" b="1" dirty="0" smtClean="0">
                <a:solidFill>
                  <a:srgbClr val="FF0000"/>
                </a:solidFill>
                <a:latin typeface="思源黑体 CN Heavy" panose="020B0A00000000000000" pitchFamily="34" charset="-122"/>
                <a:ea typeface="思源黑体 CN Heavy" panose="020B0A00000000000000" pitchFamily="34" charset="-122"/>
                <a:sym typeface="+mn-ea"/>
              </a:rPr>
              <a:t>新安全生产法的历程</a:t>
            </a:r>
            <a:endParaRPr lang="zh-CN" altLang="en-US" sz="4800" b="1" dirty="0" smtClean="0">
              <a:solidFill>
                <a:srgbClr val="FF0000"/>
              </a:solidFill>
              <a:latin typeface="思源黑体 CN Heavy" panose="020B0A00000000000000" pitchFamily="34" charset="-122"/>
              <a:ea typeface="思源黑体 CN Heavy" panose="020B0A00000000000000" pitchFamily="34" charset="-122"/>
              <a:sym typeface="+mn-ea"/>
            </a:endParaRPr>
          </a:p>
        </p:txBody>
      </p:sp>
      <p:cxnSp>
        <p:nvCxnSpPr>
          <p:cNvPr id="37" name="直接连接符 36"/>
          <p:cNvCxnSpPr/>
          <p:nvPr/>
        </p:nvCxnSpPr>
        <p:spPr>
          <a:xfrm>
            <a:off x="4421188" y="2928938"/>
            <a:ext cx="3341688" cy="0"/>
          </a:xfrm>
          <a:prstGeom prst="line">
            <a:avLst/>
          </a:prstGeom>
          <a:ln>
            <a:solidFill>
              <a:srgbClr val="2C3637"/>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3" name="圆角矩形 72"/>
          <p:cNvSpPr/>
          <p:nvPr/>
        </p:nvSpPr>
        <p:spPr>
          <a:xfrm>
            <a:off x="4270375" y="3062288"/>
            <a:ext cx="3889375" cy="479425"/>
          </a:xfrm>
          <a:prstGeom prst="roundRect">
            <a:avLst>
              <a:gd name="adj" fmla="val 50000"/>
            </a:avLst>
          </a:prstGeom>
          <a:solidFill>
            <a:srgbClr val="C10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4" name="椭圆 73"/>
          <p:cNvSpPr/>
          <p:nvPr/>
        </p:nvSpPr>
        <p:spPr>
          <a:xfrm>
            <a:off x="3983038" y="3014663"/>
            <a:ext cx="576263" cy="574675"/>
          </a:xfrm>
          <a:prstGeom prst="ellipse">
            <a:avLst/>
          </a:prstGeom>
          <a:solidFill>
            <a:srgbClr val="C1000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5" name="标题 4"/>
          <p:cNvSpPr txBox="1"/>
          <p:nvPr/>
        </p:nvSpPr>
        <p:spPr>
          <a:xfrm>
            <a:off x="4656138" y="3052445"/>
            <a:ext cx="3600450" cy="473075"/>
          </a:xfrm>
          <a:prstGeom prst="rect">
            <a:avLst/>
          </a:prstGeom>
          <a:noFill/>
          <a:ln w="9525">
            <a:noFill/>
          </a:ln>
        </p:spPr>
        <p:txBody>
          <a:bodyPr anchor="ctr"/>
          <a:p>
            <a:pPr algn="l" eaLnBrk="1" hangingPunct="1"/>
            <a:r>
              <a:rPr lang="en-US" altLang="zh-CN" sz="2400" b="1" dirty="0">
                <a:solidFill>
                  <a:schemeClr val="bg1"/>
                </a:solidFill>
                <a:latin typeface="微软雅黑" panose="020B0503020204020204" pitchFamily="34" charset="-122"/>
                <a:ea typeface="微软雅黑" panose="020B0503020204020204" pitchFamily="34" charset="-122"/>
              </a:rPr>
              <a:t>      </a:t>
            </a:r>
            <a:r>
              <a:rPr lang="zh-CN" altLang="zh-CN" sz="2400" b="1" dirty="0">
                <a:solidFill>
                  <a:schemeClr val="bg1"/>
                </a:solidFill>
                <a:latin typeface="微软雅黑" panose="020B0503020204020204" pitchFamily="34" charset="-122"/>
                <a:ea typeface="微软雅黑" panose="020B0503020204020204" pitchFamily="34" charset="-122"/>
              </a:rPr>
              <a:t>新安法的解读</a:t>
            </a:r>
            <a:endParaRPr lang="zh-CN" altLang="zh-CN" sz="2400" b="1" dirty="0">
              <a:solidFill>
                <a:schemeClr val="bg1"/>
              </a:solidFill>
              <a:latin typeface="微软雅黑" panose="020B0503020204020204" pitchFamily="34" charset="-122"/>
              <a:ea typeface="微软雅黑" panose="020B0503020204020204" pitchFamily="34" charset="-122"/>
            </a:endParaRPr>
          </a:p>
        </p:txBody>
      </p:sp>
      <p:sp>
        <p:nvSpPr>
          <p:cNvPr id="76" name="右箭头 75"/>
          <p:cNvSpPr/>
          <p:nvPr/>
        </p:nvSpPr>
        <p:spPr>
          <a:xfrm>
            <a:off x="7654925" y="3194050"/>
            <a:ext cx="288925" cy="19050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4104" name="图片 37"/>
          <p:cNvPicPr>
            <a:picLocks noChangeAspect="1"/>
          </p:cNvPicPr>
          <p:nvPr/>
        </p:nvPicPr>
        <p:blipFill>
          <a:blip r:embed="rId2"/>
          <a:stretch>
            <a:fillRect/>
          </a:stretch>
        </p:blipFill>
        <p:spPr>
          <a:xfrm>
            <a:off x="192405" y="45720"/>
            <a:ext cx="1447800" cy="13858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par>
                                <p:cTn id="10" presetID="16" presetClass="entr" presetSubtype="21" fill="hold" nodeType="withEffect">
                                  <p:stCondLst>
                                    <p:cond delay="2000"/>
                                  </p:stCondLst>
                                  <p:childTnLst>
                                    <p:set>
                                      <p:cBhvr>
                                        <p:cTn id="11" dur="1" fill="hold">
                                          <p:stCondLst>
                                            <p:cond delay="0"/>
                                          </p:stCondLst>
                                        </p:cTn>
                                        <p:tgtEl>
                                          <p:spTgt spid="37"/>
                                        </p:tgtEl>
                                        <p:attrNameLst>
                                          <p:attrName>style.visibility</p:attrName>
                                        </p:attrNameLst>
                                      </p:cBhvr>
                                      <p:to>
                                        <p:strVal val="visible"/>
                                      </p:to>
                                    </p:set>
                                    <p:animEffect transition="in" filter="barn(inVertical)">
                                      <p:cBhvr>
                                        <p:cTn id="12" dur="500"/>
                                        <p:tgtEl>
                                          <p:spTgt spid="37"/>
                                        </p:tgtEl>
                                      </p:cBhvr>
                                    </p:animEffect>
                                  </p:childTnLst>
                                </p:cTn>
                              </p:par>
                              <p:par>
                                <p:cTn id="13" presetID="2" presetClass="entr" presetSubtype="8" fill="hold" grpId="0" nodeType="withEffect">
                                  <p:stCondLst>
                                    <p:cond delay="500"/>
                                  </p:stCondLst>
                                  <p:childTnLst>
                                    <p:set>
                                      <p:cBhvr>
                                        <p:cTn id="14" dur="1" fill="hold">
                                          <p:stCondLst>
                                            <p:cond delay="0"/>
                                          </p:stCondLst>
                                        </p:cTn>
                                        <p:tgtEl>
                                          <p:spTgt spid="73"/>
                                        </p:tgtEl>
                                        <p:attrNameLst>
                                          <p:attrName>style.visibility</p:attrName>
                                        </p:attrNameLst>
                                      </p:cBhvr>
                                      <p:to>
                                        <p:strVal val="visible"/>
                                      </p:to>
                                    </p:set>
                                    <p:anim calcmode="lin" valueType="num">
                                      <p:cBhvr additive="base">
                                        <p:cTn id="15" dur="500" fill="hold"/>
                                        <p:tgtEl>
                                          <p:spTgt spid="73"/>
                                        </p:tgtEl>
                                        <p:attrNameLst>
                                          <p:attrName>ppt_x</p:attrName>
                                        </p:attrNameLst>
                                      </p:cBhvr>
                                      <p:tavLst>
                                        <p:tav tm="0">
                                          <p:val>
                                            <p:strVal val="0-#ppt_w/2"/>
                                          </p:val>
                                        </p:tav>
                                        <p:tav tm="100000">
                                          <p:val>
                                            <p:strVal val="#ppt_x"/>
                                          </p:val>
                                        </p:tav>
                                      </p:tavLst>
                                    </p:anim>
                                    <p:anim calcmode="lin" valueType="num">
                                      <p:cBhvr additive="base">
                                        <p:cTn id="16" dur="500" fill="hold"/>
                                        <p:tgtEl>
                                          <p:spTgt spid="73"/>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500"/>
                                  </p:stCondLst>
                                  <p:childTnLst>
                                    <p:set>
                                      <p:cBhvr>
                                        <p:cTn id="18" dur="1" fill="hold">
                                          <p:stCondLst>
                                            <p:cond delay="0"/>
                                          </p:stCondLst>
                                        </p:cTn>
                                        <p:tgtEl>
                                          <p:spTgt spid="74"/>
                                        </p:tgtEl>
                                        <p:attrNameLst>
                                          <p:attrName>style.visibility</p:attrName>
                                        </p:attrNameLst>
                                      </p:cBhvr>
                                      <p:to>
                                        <p:strVal val="visible"/>
                                      </p:to>
                                    </p:set>
                                    <p:anim calcmode="lin" valueType="num">
                                      <p:cBhvr additive="base">
                                        <p:cTn id="19" dur="500" fill="hold"/>
                                        <p:tgtEl>
                                          <p:spTgt spid="74"/>
                                        </p:tgtEl>
                                        <p:attrNameLst>
                                          <p:attrName>ppt_x</p:attrName>
                                        </p:attrNameLst>
                                      </p:cBhvr>
                                      <p:tavLst>
                                        <p:tav tm="0">
                                          <p:val>
                                            <p:strVal val="0-#ppt_w/2"/>
                                          </p:val>
                                        </p:tav>
                                        <p:tav tm="100000">
                                          <p:val>
                                            <p:strVal val="#ppt_x"/>
                                          </p:val>
                                        </p:tav>
                                      </p:tavLst>
                                    </p:anim>
                                    <p:anim calcmode="lin" valueType="num">
                                      <p:cBhvr additive="base">
                                        <p:cTn id="20" dur="500" fill="hold"/>
                                        <p:tgtEl>
                                          <p:spTgt spid="74"/>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500"/>
                                  </p:stCondLst>
                                  <p:childTnLst>
                                    <p:set>
                                      <p:cBhvr>
                                        <p:cTn id="22" dur="1" fill="hold">
                                          <p:stCondLst>
                                            <p:cond delay="0"/>
                                          </p:stCondLst>
                                        </p:cTn>
                                        <p:tgtEl>
                                          <p:spTgt spid="75"/>
                                        </p:tgtEl>
                                        <p:attrNameLst>
                                          <p:attrName>style.visibility</p:attrName>
                                        </p:attrNameLst>
                                      </p:cBhvr>
                                      <p:to>
                                        <p:strVal val="visible"/>
                                      </p:to>
                                    </p:set>
                                    <p:anim calcmode="lin" valueType="num">
                                      <p:cBhvr additive="base">
                                        <p:cTn id="23" dur="500" fill="hold"/>
                                        <p:tgtEl>
                                          <p:spTgt spid="75"/>
                                        </p:tgtEl>
                                        <p:attrNameLst>
                                          <p:attrName>ppt_x</p:attrName>
                                        </p:attrNameLst>
                                      </p:cBhvr>
                                      <p:tavLst>
                                        <p:tav tm="0">
                                          <p:val>
                                            <p:strVal val="0-#ppt_w/2"/>
                                          </p:val>
                                        </p:tav>
                                        <p:tav tm="100000">
                                          <p:val>
                                            <p:strVal val="#ppt_x"/>
                                          </p:val>
                                        </p:tav>
                                      </p:tavLst>
                                    </p:anim>
                                    <p:anim calcmode="lin" valueType="num">
                                      <p:cBhvr additive="base">
                                        <p:cTn id="24" dur="500" fill="hold"/>
                                        <p:tgtEl>
                                          <p:spTgt spid="75"/>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500"/>
                                  </p:stCondLst>
                                  <p:childTnLst>
                                    <p:set>
                                      <p:cBhvr>
                                        <p:cTn id="26" dur="1" fill="hold">
                                          <p:stCondLst>
                                            <p:cond delay="0"/>
                                          </p:stCondLst>
                                        </p:cTn>
                                        <p:tgtEl>
                                          <p:spTgt spid="76"/>
                                        </p:tgtEl>
                                        <p:attrNameLst>
                                          <p:attrName>style.visibility</p:attrName>
                                        </p:attrNameLst>
                                      </p:cBhvr>
                                      <p:to>
                                        <p:strVal val="visible"/>
                                      </p:to>
                                    </p:set>
                                    <p:anim calcmode="lin" valueType="num">
                                      <p:cBhvr additive="base">
                                        <p:cTn id="27" dur="500" fill="hold"/>
                                        <p:tgtEl>
                                          <p:spTgt spid="76"/>
                                        </p:tgtEl>
                                        <p:attrNameLst>
                                          <p:attrName>ppt_x</p:attrName>
                                        </p:attrNameLst>
                                      </p:cBhvr>
                                      <p:tavLst>
                                        <p:tav tm="0">
                                          <p:val>
                                            <p:strVal val="0-#ppt_w/2"/>
                                          </p:val>
                                        </p:tav>
                                        <p:tav tm="100000">
                                          <p:val>
                                            <p:strVal val="#ppt_x"/>
                                          </p:val>
                                        </p:tav>
                                      </p:tavLst>
                                    </p:anim>
                                    <p:anim calcmode="lin" valueType="num">
                                      <p:cBhvr additive="base">
                                        <p:cTn id="28" dur="500" fill="hold"/>
                                        <p:tgtEl>
                                          <p:spTgt spid="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73" grpId="0" bldLvl="0" animBg="1"/>
      <p:bldP spid="74" grpId="0" bldLvl="0" animBg="1"/>
      <p:bldP spid="75" grpId="0"/>
      <p:bldP spid="76"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生产经营单位易受处罚的违法行为</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8" name="矩形 7"/>
          <p:cNvSpPr/>
          <p:nvPr/>
        </p:nvSpPr>
        <p:spPr>
          <a:xfrm>
            <a:off x="116840" y="1063625"/>
            <a:ext cx="12013565" cy="5708015"/>
          </a:xfrm>
          <a:prstGeom prst="rect">
            <a:avLst/>
          </a:prstGeom>
          <a:solidFill>
            <a:srgbClr val="DC3C00"/>
          </a:solidFill>
        </p:spPr>
        <p:style>
          <a:lnRef idx="2">
            <a:schemeClr val="accent1">
              <a:shade val="50000"/>
            </a:schemeClr>
          </a:lnRef>
          <a:fillRef idx="1">
            <a:schemeClr val="accent1"/>
          </a:fillRef>
          <a:effectRef idx="0">
            <a:schemeClr val="accent1"/>
          </a:effectRef>
          <a:fontRef idx="minor">
            <a:schemeClr val="lt1"/>
          </a:fontRef>
        </p:style>
        <p:txBody>
          <a:bodyPr rtlCol="0" anchor="ctr"/>
          <a:p>
            <a:endParaRPr lang="en-US" altLang="zh-CN" sz="2000" dirty="0" smtClean="0"/>
          </a:p>
          <a:p>
            <a:endParaRPr lang="en-US" altLang="zh-CN" sz="2000" dirty="0" smtClean="0"/>
          </a:p>
          <a:p>
            <a:pPr algn="ctr"/>
            <a:r>
              <a:rPr lang="zh-CN" altLang="en-US" sz="2800" b="1" dirty="0" smtClean="0">
                <a:solidFill>
                  <a:srgbClr val="FFC000"/>
                </a:solidFill>
              </a:rPr>
              <a:t>生产经营单位</a:t>
            </a:r>
            <a:r>
              <a:rPr lang="en-US" altLang="zh-CN" sz="2800" b="1" dirty="0" smtClean="0">
                <a:solidFill>
                  <a:srgbClr val="FFC000"/>
                </a:solidFill>
              </a:rPr>
              <a:t>35</a:t>
            </a:r>
            <a:r>
              <a:rPr lang="zh-CN" altLang="en-US" sz="2800" b="1" dirty="0" smtClean="0">
                <a:solidFill>
                  <a:srgbClr val="FFC000"/>
                </a:solidFill>
              </a:rPr>
              <a:t>种违法行为</a:t>
            </a:r>
            <a:endParaRPr lang="en-US" altLang="zh-CN" sz="2800" b="1" dirty="0" smtClean="0">
              <a:solidFill>
                <a:srgbClr val="FFC000"/>
              </a:solidFill>
            </a:endParaRPr>
          </a:p>
          <a:p>
            <a:pPr algn="ctr"/>
            <a:endParaRPr lang="en-US" altLang="zh-CN" sz="700" b="1" dirty="0" smtClean="0"/>
          </a:p>
          <a:p>
            <a:r>
              <a:rPr lang="zh-CN" altLang="zh-CN" sz="1800" dirty="0" smtClean="0"/>
              <a:t>（</a:t>
            </a:r>
            <a:r>
              <a:rPr lang="en-US" altLang="zh-CN" sz="1800" dirty="0" smtClean="0"/>
              <a:t>26</a:t>
            </a:r>
            <a:r>
              <a:rPr lang="zh-CN" altLang="zh-CN" sz="1800" dirty="0" smtClean="0"/>
              <a:t>）生产经营单位的从业人员不服从管理，违反安全生产规章制度或者</a:t>
            </a:r>
            <a:r>
              <a:rPr lang="en-US" altLang="zh-CN" sz="1800" dirty="0" smtClean="0"/>
              <a:t>操作规</a:t>
            </a:r>
            <a:r>
              <a:rPr lang="zh-CN" altLang="en-US" sz="1800" dirty="0" smtClean="0"/>
              <a:t>程</a:t>
            </a:r>
            <a:r>
              <a:rPr lang="zh-CN" altLang="zh-CN" sz="1800" dirty="0" smtClean="0"/>
              <a:t>的。</a:t>
            </a:r>
            <a:br>
              <a:rPr lang="en-US" altLang="zh-CN" sz="1800" dirty="0" smtClean="0"/>
            </a:br>
            <a:r>
              <a:rPr lang="zh-CN" altLang="zh-CN" sz="1800" dirty="0" smtClean="0"/>
              <a:t>（</a:t>
            </a:r>
            <a:r>
              <a:rPr lang="en-US" altLang="zh-CN" sz="1800" dirty="0" smtClean="0"/>
              <a:t>27</a:t>
            </a:r>
            <a:r>
              <a:rPr lang="zh-CN" altLang="zh-CN" sz="1800" dirty="0" smtClean="0"/>
              <a:t>）生产经营单位主要负责人在本单位发生重大生产安全事故时，不立即组织抢救或者在事故调查处理期间擅离职守或者逃匿的。</a:t>
            </a:r>
            <a:br>
              <a:rPr lang="en-US" altLang="zh-CN" sz="1800" dirty="0" smtClean="0"/>
            </a:br>
            <a:r>
              <a:rPr lang="zh-CN" altLang="zh-CN" sz="1800" dirty="0" smtClean="0"/>
              <a:t>（</a:t>
            </a:r>
            <a:r>
              <a:rPr lang="en-US" altLang="zh-CN" sz="1800" dirty="0" smtClean="0"/>
              <a:t>28</a:t>
            </a:r>
            <a:r>
              <a:rPr lang="zh-CN" altLang="zh-CN" sz="1800" dirty="0" smtClean="0"/>
              <a:t>）生产经营单位主要负责人对生产安全事故隐瞒不报、谎报或者拖延不报的。</a:t>
            </a:r>
            <a:br>
              <a:rPr lang="en-US" altLang="zh-CN" sz="1800" dirty="0" smtClean="0"/>
            </a:br>
            <a:r>
              <a:rPr lang="zh-CN" altLang="zh-CN" sz="1800" dirty="0" smtClean="0"/>
              <a:t>（</a:t>
            </a:r>
            <a:r>
              <a:rPr lang="en-US" altLang="zh-CN" sz="1800" dirty="0" smtClean="0"/>
              <a:t>29</a:t>
            </a:r>
            <a:r>
              <a:rPr lang="zh-CN" altLang="zh-CN" sz="1800" dirty="0" smtClean="0"/>
              <a:t>）有关地方人民政府、负有安全生产监督管理职责的部门，对生产安全事故隐瞒不报、谎报或者拖延不报的。</a:t>
            </a:r>
            <a:br>
              <a:rPr lang="en-US" altLang="zh-CN" sz="1800" dirty="0" smtClean="0"/>
            </a:br>
            <a:r>
              <a:rPr lang="zh-CN" altLang="zh-CN" sz="1800" dirty="0" smtClean="0"/>
              <a:t>（</a:t>
            </a:r>
            <a:r>
              <a:rPr lang="en-US" altLang="zh-CN" sz="1800" dirty="0" smtClean="0"/>
              <a:t>30</a:t>
            </a:r>
            <a:r>
              <a:rPr lang="zh-CN" altLang="zh-CN" sz="1800" dirty="0" smtClean="0"/>
              <a:t>）生产经营单位不具备本法和其他有关</a:t>
            </a:r>
            <a:r>
              <a:rPr lang="zh-CN" altLang="en-US" sz="1800" dirty="0" smtClean="0"/>
              <a:t>法律、行政法规</a:t>
            </a:r>
            <a:r>
              <a:rPr lang="zh-CN" altLang="zh-CN" sz="1800" dirty="0" smtClean="0"/>
              <a:t>和国家标准或者行业标准规定的安全生产条件，经停产停业整顿仍不具备安全生产条件的。</a:t>
            </a:r>
            <a:br>
              <a:rPr lang="en-US" altLang="zh-CN" sz="1800" dirty="0" smtClean="0"/>
            </a:br>
            <a:r>
              <a:rPr lang="zh-CN" altLang="zh-CN" sz="1800" dirty="0" smtClean="0"/>
              <a:t>（</a:t>
            </a:r>
            <a:r>
              <a:rPr lang="en-US" altLang="zh-CN" sz="1800" dirty="0" smtClean="0"/>
              <a:t>31</a:t>
            </a:r>
            <a:r>
              <a:rPr lang="zh-CN" altLang="zh-CN" sz="1800" dirty="0" smtClean="0"/>
              <a:t>）生产经营单位发生生产安全事故造成</a:t>
            </a:r>
            <a:r>
              <a:rPr lang="zh-CN" altLang="en-US" sz="1800" dirty="0" smtClean="0"/>
              <a:t>人员伤亡</a:t>
            </a:r>
            <a:r>
              <a:rPr lang="zh-CN" altLang="zh-CN" sz="1800" dirty="0" smtClean="0"/>
              <a:t>、他人</a:t>
            </a:r>
            <a:r>
              <a:rPr lang="zh-CN" altLang="en-US" sz="1800" dirty="0" smtClean="0"/>
              <a:t>财产损失</a:t>
            </a:r>
            <a:r>
              <a:rPr lang="zh-CN" altLang="zh-CN" sz="1800" dirty="0" smtClean="0"/>
              <a:t>的。</a:t>
            </a:r>
            <a:br>
              <a:rPr lang="en-US" altLang="zh-CN" sz="1800" dirty="0" smtClean="0"/>
            </a:br>
            <a:r>
              <a:rPr lang="zh-CN" altLang="zh-CN" sz="1800" dirty="0" smtClean="0"/>
              <a:t>（</a:t>
            </a:r>
            <a:r>
              <a:rPr lang="en-US" altLang="zh-CN" sz="1800" dirty="0" smtClean="0"/>
              <a:t>32</a:t>
            </a:r>
            <a:r>
              <a:rPr lang="zh-CN" altLang="zh-CN" sz="1800" dirty="0" smtClean="0"/>
              <a:t>）生产经营单位发生生产安全事故拒不承担或者其负责人逃匿的。</a:t>
            </a:r>
            <a:br>
              <a:rPr lang="en-US" altLang="zh-CN" sz="1800" dirty="0" smtClean="0"/>
            </a:br>
            <a:r>
              <a:rPr lang="zh-CN" altLang="zh-CN" sz="1800" dirty="0" smtClean="0"/>
              <a:t>（</a:t>
            </a:r>
            <a:r>
              <a:rPr lang="en-US" altLang="zh-CN" sz="1800" dirty="0" smtClean="0"/>
              <a:t>33</a:t>
            </a:r>
            <a:r>
              <a:rPr lang="zh-CN" altLang="zh-CN" sz="1800" dirty="0" smtClean="0"/>
              <a:t>）生产安全事故的责任人未依法承担赔偿责任，经人民法院依法采取</a:t>
            </a:r>
            <a:r>
              <a:rPr lang="zh-CN" altLang="en-US" sz="1800" dirty="0" smtClean="0"/>
              <a:t>执行措施</a:t>
            </a:r>
            <a:r>
              <a:rPr lang="zh-CN" altLang="zh-CN" sz="1800" dirty="0" smtClean="0"/>
              <a:t>后，仍不能对</a:t>
            </a:r>
            <a:r>
              <a:rPr lang="zh-CN" altLang="en-US" sz="1800" dirty="0" smtClean="0"/>
              <a:t>受害人</a:t>
            </a:r>
            <a:r>
              <a:rPr lang="zh-CN" altLang="zh-CN" sz="1800" dirty="0" smtClean="0"/>
              <a:t>给予足额赔偿的。</a:t>
            </a:r>
            <a:br>
              <a:rPr lang="en-US" altLang="zh-CN" sz="1800" dirty="0" smtClean="0"/>
            </a:br>
            <a:r>
              <a:rPr lang="zh-CN" altLang="zh-CN" sz="1800" dirty="0" smtClean="0"/>
              <a:t>（</a:t>
            </a:r>
            <a:r>
              <a:rPr lang="en-US" altLang="zh-CN" sz="1800" dirty="0" smtClean="0"/>
              <a:t>34</a:t>
            </a:r>
            <a:r>
              <a:rPr lang="zh-CN" altLang="zh-CN" sz="1800" dirty="0" smtClean="0"/>
              <a:t>）特种作业人员未按照规定经专门的安全作业培训并取得特种作业操作资格证书，上岗作业的</a:t>
            </a:r>
            <a:br>
              <a:rPr lang="en-US" altLang="zh-CN" sz="1800" dirty="0" smtClean="0"/>
            </a:br>
            <a:r>
              <a:rPr lang="en-US" altLang="zh-CN" sz="1800" dirty="0" smtClean="0"/>
              <a:t>（35）生产经营单位主要负责人在本单位发生重大生产安全事故时，不立即组织抢救或者在事故调查处理期间擅离职守或者逃匿的。</a:t>
            </a:r>
            <a:endParaRPr lang="zh-CN" altLang="zh-CN" sz="1800" dirty="0" smtClean="0"/>
          </a:p>
          <a:p>
            <a:r>
              <a:rPr lang="en-US" altLang="zh-CN" sz="2000" dirty="0" smtClean="0"/>
              <a:t> </a:t>
            </a:r>
            <a:endParaRPr lang="zh-CN" altLang="zh-CN" sz="2000" dirty="0" smtClean="0"/>
          </a:p>
          <a:p>
            <a:br>
              <a:rPr lang="en-US" altLang="zh-CN" sz="2000" dirty="0" smtClean="0"/>
            </a:b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生产经营单位易受处罚的违法行为</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8" name="标题 7"/>
          <p:cNvSpPr>
            <a:spLocks noGrp="1"/>
          </p:cNvSpPr>
          <p:nvPr/>
        </p:nvSpPr>
        <p:spPr>
          <a:xfrm>
            <a:off x="1016635" y="870585"/>
            <a:ext cx="10515600" cy="1325563"/>
          </a:xfrm>
          <a:prstGeom prst="rect">
            <a:avLst/>
          </a:prstGeom>
          <a:noFill/>
          <a:ln w="9525">
            <a:noFill/>
          </a:ln>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zh-CN" altLang="en-US" sz="2800">
                <a:sym typeface="+mn-ea"/>
              </a:rPr>
              <a:t>责任主体</a:t>
            </a:r>
            <a:br>
              <a:rPr lang="zh-CN" altLang="en-US" sz="2800"/>
            </a:br>
            <a:r>
              <a:rPr lang="zh-CN" altLang="en-US" sz="2800">
                <a:solidFill>
                  <a:srgbClr val="FF0000"/>
                </a:solidFill>
                <a:sym typeface="+mn-ea"/>
              </a:rPr>
              <a:t>生产经营单位</a:t>
            </a:r>
            <a:endParaRPr lang="zh-CN" altLang="en-US" sz="2800"/>
          </a:p>
        </p:txBody>
      </p:sp>
      <p:sp>
        <p:nvSpPr>
          <p:cNvPr id="10" name="文本占位符 9"/>
          <p:cNvSpPr>
            <a:spLocks noGrp="1"/>
          </p:cNvSpPr>
          <p:nvPr/>
        </p:nvSpPr>
        <p:spPr>
          <a:xfrm>
            <a:off x="775335" y="2232660"/>
            <a:ext cx="3931920" cy="3811905"/>
          </a:xfrm>
          <a:prstGeom prst="rect">
            <a:avLst/>
          </a:prstGeom>
          <a:noFill/>
          <a:ln w="9525">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zh-CN" altLang="en-US" sz="2800">
                <a:sym typeface="+mn-ea"/>
              </a:rPr>
              <a:t>违法行为</a:t>
            </a:r>
            <a:endParaRPr lang="zh-CN" altLang="en-US" sz="2800">
              <a:solidFill>
                <a:schemeClr val="tx1"/>
              </a:solidFill>
            </a:endParaRPr>
          </a:p>
          <a:p>
            <a:pPr algn="l"/>
            <a:r>
              <a:rPr lang="zh-CN" altLang="en-US" sz="2800">
                <a:solidFill>
                  <a:srgbClr val="FF0000"/>
                </a:solidFill>
                <a:sym typeface="+mn-ea"/>
              </a:rPr>
              <a:t>发生生产安全事故，对负有责任的生产经营单位除要求其依法承担相应的赔偿等责任外，由安全生产监督管理部门依照下列规定处以罚款</a:t>
            </a:r>
            <a:endParaRPr lang="zh-CN" altLang="en-US" sz="2800">
              <a:solidFill>
                <a:srgbClr val="FF0000"/>
              </a:solidFill>
              <a:sym typeface="+mn-ea"/>
            </a:endParaRPr>
          </a:p>
          <a:p>
            <a:pPr algn="l"/>
            <a:endParaRPr lang="zh-CN" altLang="en-US" sz="2800"/>
          </a:p>
        </p:txBody>
      </p:sp>
      <p:pic>
        <p:nvPicPr>
          <p:cNvPr id="9" name="内容占位符 14"/>
          <p:cNvPicPr>
            <a:picLocks noChangeAspect="1"/>
          </p:cNvPicPr>
          <p:nvPr/>
        </p:nvPicPr>
        <p:blipFill>
          <a:blip r:embed="rId3"/>
          <a:srcRect t="-203" r="1764" b="1984"/>
          <a:stretch>
            <a:fillRect/>
          </a:stretch>
        </p:blipFill>
        <p:spPr>
          <a:xfrm>
            <a:off x="4707255" y="1830705"/>
            <a:ext cx="6934835" cy="3931920"/>
          </a:xfrm>
          <a:prstGeom prst="rect">
            <a:avLst/>
          </a:prstGeom>
          <a:noFill/>
          <a:ln w="9525">
            <a:solidFill>
              <a:schemeClr val="tx1"/>
            </a:solidFill>
          </a:ln>
        </p:spPr>
      </p:pic>
      <p:sp>
        <p:nvSpPr>
          <p:cNvPr id="11" name="文本框 10"/>
          <p:cNvSpPr txBox="1"/>
          <p:nvPr/>
        </p:nvSpPr>
        <p:spPr>
          <a:xfrm>
            <a:off x="7275830" y="1272540"/>
            <a:ext cx="1649730" cy="521970"/>
          </a:xfrm>
          <a:prstGeom prst="rect">
            <a:avLst/>
          </a:prstGeom>
          <a:noFill/>
        </p:spPr>
        <p:txBody>
          <a:bodyPr wrap="square" rtlCol="0">
            <a:spAutoFit/>
          </a:bodyPr>
          <a:p>
            <a:r>
              <a:rPr lang="zh-CN" altLang="en-US" sz="2800"/>
              <a:t>违法后果</a:t>
            </a:r>
            <a:endParaRPr lang="zh-CN"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317" y="5471795"/>
            <a:ext cx="12215812" cy="1385888"/>
          </a:xfrm>
          <a:prstGeom prst="rect">
            <a:avLst/>
          </a:prstGeom>
          <a:noFill/>
          <a:ln w="9525">
            <a:noFill/>
          </a:ln>
        </p:spPr>
      </p:pic>
      <p:sp>
        <p:nvSpPr>
          <p:cNvPr id="15" name="矩形 46"/>
          <p:cNvSpPr/>
          <p:nvPr/>
        </p:nvSpPr>
        <p:spPr>
          <a:xfrm>
            <a:off x="1312863" y="319088"/>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生产经营单位易受处罚的违法行为</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8" name="标题 7"/>
          <p:cNvSpPr>
            <a:spLocks noGrp="1"/>
          </p:cNvSpPr>
          <p:nvPr/>
        </p:nvSpPr>
        <p:spPr>
          <a:xfrm>
            <a:off x="850265" y="1414145"/>
            <a:ext cx="3269615" cy="1325880"/>
          </a:xfrm>
          <a:prstGeom prst="rect">
            <a:avLst/>
          </a:prstGeom>
          <a:noFill/>
          <a:ln w="9525">
            <a:noFill/>
          </a:ln>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zh-CN" altLang="en-US" sz="2800">
                <a:sym typeface="+mn-ea"/>
              </a:rPr>
              <a:t>责任主体</a:t>
            </a:r>
            <a:br>
              <a:rPr lang="zh-CN" altLang="en-US" sz="2800">
                <a:sym typeface="+mn-ea"/>
              </a:rPr>
            </a:br>
            <a:r>
              <a:rPr lang="zh-CN" altLang="en-US" sz="2800">
                <a:solidFill>
                  <a:srgbClr val="FF0000"/>
                </a:solidFill>
                <a:sym typeface="+mn-ea"/>
              </a:rPr>
              <a:t>个人经营</a:t>
            </a:r>
            <a:br>
              <a:rPr lang="zh-CN" altLang="en-US" sz="2800"/>
            </a:br>
            <a:r>
              <a:rPr lang="zh-CN" altLang="en-US" sz="2800">
                <a:solidFill>
                  <a:srgbClr val="FF0000"/>
                </a:solidFill>
                <a:sym typeface="+mn-ea"/>
              </a:rPr>
              <a:t>生产经营单位</a:t>
            </a:r>
            <a:endParaRPr lang="zh-CN" altLang="en-US" sz="2800">
              <a:solidFill>
                <a:srgbClr val="FF0000"/>
              </a:solidFill>
              <a:sym typeface="+mn-ea"/>
            </a:endParaRPr>
          </a:p>
        </p:txBody>
      </p:sp>
      <p:sp>
        <p:nvSpPr>
          <p:cNvPr id="10" name="文本占位符 9"/>
          <p:cNvSpPr>
            <a:spLocks noGrp="1"/>
          </p:cNvSpPr>
          <p:nvPr/>
        </p:nvSpPr>
        <p:spPr>
          <a:xfrm>
            <a:off x="835660" y="2895600"/>
            <a:ext cx="3643630" cy="3811905"/>
          </a:xfrm>
          <a:prstGeom prst="rect">
            <a:avLst/>
          </a:prstGeom>
          <a:noFill/>
          <a:ln w="9525">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zh-CN" altLang="en-US" sz="2800">
                <a:sym typeface="+mn-ea"/>
              </a:rPr>
              <a:t>违法行为</a:t>
            </a:r>
            <a:endParaRPr lang="zh-CN" altLang="en-US" sz="2800">
              <a:solidFill>
                <a:schemeClr val="tx1"/>
              </a:solidFill>
            </a:endParaRPr>
          </a:p>
          <a:p>
            <a:pPr marL="0" indent="0" algn="l">
              <a:buNone/>
            </a:pPr>
            <a:r>
              <a:rPr lang="zh-CN" altLang="en-US" sz="2800">
                <a:solidFill>
                  <a:srgbClr val="FF0000"/>
                </a:solidFill>
                <a:sym typeface="+mn-ea"/>
              </a:rPr>
              <a:t>未保证安全生产所必需的资金投入</a:t>
            </a:r>
            <a:endParaRPr lang="zh-CN" altLang="en-US" sz="2800">
              <a:solidFill>
                <a:srgbClr val="FF0000"/>
              </a:solidFill>
              <a:sym typeface="+mn-ea"/>
            </a:endParaRPr>
          </a:p>
          <a:p>
            <a:pPr marL="0" indent="0" algn="l">
              <a:buNone/>
            </a:pPr>
            <a:r>
              <a:rPr lang="zh-CN" altLang="en-US" sz="2800">
                <a:solidFill>
                  <a:srgbClr val="FF0000"/>
                </a:solidFill>
              </a:rPr>
              <a:t>致使不具备安全生产条件</a:t>
            </a:r>
            <a:endParaRPr lang="zh-CN" altLang="en-US" sz="2800">
              <a:solidFill>
                <a:srgbClr val="FF0000"/>
              </a:solidFill>
            </a:endParaRPr>
          </a:p>
        </p:txBody>
      </p:sp>
      <p:sp>
        <p:nvSpPr>
          <p:cNvPr id="11" name="文本框 10"/>
          <p:cNvSpPr txBox="1"/>
          <p:nvPr/>
        </p:nvSpPr>
        <p:spPr>
          <a:xfrm>
            <a:off x="7506970" y="1292225"/>
            <a:ext cx="1649730" cy="521970"/>
          </a:xfrm>
          <a:prstGeom prst="rect">
            <a:avLst/>
          </a:prstGeom>
          <a:noFill/>
        </p:spPr>
        <p:txBody>
          <a:bodyPr wrap="square" rtlCol="0">
            <a:spAutoFit/>
          </a:bodyPr>
          <a:p>
            <a:r>
              <a:rPr lang="zh-CN" altLang="en-US" sz="2800"/>
              <a:t>违法后果</a:t>
            </a:r>
            <a:endParaRPr lang="zh-CN" altLang="en-US" sz="2800"/>
          </a:p>
        </p:txBody>
      </p:sp>
      <p:pic>
        <p:nvPicPr>
          <p:cNvPr id="16" name="内容占位符 15"/>
          <p:cNvPicPr>
            <a:picLocks noChangeAspect="1"/>
          </p:cNvPicPr>
          <p:nvPr/>
        </p:nvPicPr>
        <p:blipFill>
          <a:blip r:embed="rId3"/>
          <a:srcRect l="596" t="1149" r="886" b="1723"/>
          <a:stretch>
            <a:fillRect/>
          </a:stretch>
        </p:blipFill>
        <p:spPr>
          <a:xfrm>
            <a:off x="4659630" y="1969770"/>
            <a:ext cx="7344410" cy="375793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生产经营单位易受处罚的违法行为</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pic>
        <p:nvPicPr>
          <p:cNvPr id="14" name="图片 13"/>
          <p:cNvPicPr>
            <a:picLocks noChangeAspect="1"/>
          </p:cNvPicPr>
          <p:nvPr/>
        </p:nvPicPr>
        <p:blipFill>
          <a:blip r:embed="rId3"/>
          <a:stretch>
            <a:fillRect/>
          </a:stretch>
        </p:blipFill>
        <p:spPr>
          <a:xfrm>
            <a:off x="489585" y="1548765"/>
            <a:ext cx="10845165" cy="39408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2382" y="5471795"/>
            <a:ext cx="12215812" cy="1385888"/>
          </a:xfrm>
          <a:prstGeom prst="rect">
            <a:avLst/>
          </a:prstGeom>
          <a:noFill/>
          <a:ln w="9525">
            <a:noFill/>
          </a:ln>
        </p:spPr>
      </p:pic>
      <p:sp>
        <p:nvSpPr>
          <p:cNvPr id="15" name="矩形 46"/>
          <p:cNvSpPr/>
          <p:nvPr/>
        </p:nvSpPr>
        <p:spPr>
          <a:xfrm>
            <a:off x="1312863" y="319088"/>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生产经营单位易受处罚的违法行为</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8" name="标题 7"/>
          <p:cNvSpPr>
            <a:spLocks noGrp="1"/>
          </p:cNvSpPr>
          <p:nvPr/>
        </p:nvSpPr>
        <p:spPr>
          <a:xfrm>
            <a:off x="640715" y="1323340"/>
            <a:ext cx="3799205" cy="1325880"/>
          </a:xfrm>
          <a:prstGeom prst="rect">
            <a:avLst/>
          </a:prstGeom>
          <a:noFill/>
          <a:ln w="9525">
            <a:noFill/>
          </a:ln>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zh-CN" altLang="en-US" sz="2800">
                <a:sym typeface="+mn-ea"/>
              </a:rPr>
              <a:t>责任主体</a:t>
            </a:r>
            <a:br>
              <a:rPr lang="zh-CN" altLang="en-US" sz="2800">
                <a:sym typeface="+mn-ea"/>
              </a:rPr>
            </a:br>
            <a:r>
              <a:rPr lang="zh-CN" altLang="en-US" sz="2800">
                <a:solidFill>
                  <a:srgbClr val="FF0000"/>
                </a:solidFill>
              </a:rPr>
              <a:t>生产经营单位</a:t>
            </a:r>
            <a:endParaRPr lang="zh-CN" altLang="en-US" sz="2800">
              <a:solidFill>
                <a:srgbClr val="FF0000"/>
              </a:solidFill>
            </a:endParaRPr>
          </a:p>
        </p:txBody>
      </p:sp>
      <p:sp>
        <p:nvSpPr>
          <p:cNvPr id="10" name="文本占位符 9"/>
          <p:cNvSpPr>
            <a:spLocks noGrp="1"/>
          </p:cNvSpPr>
          <p:nvPr/>
        </p:nvSpPr>
        <p:spPr>
          <a:xfrm>
            <a:off x="574675" y="2743835"/>
            <a:ext cx="3931920" cy="3811905"/>
          </a:xfrm>
          <a:prstGeom prst="rect">
            <a:avLst/>
          </a:prstGeom>
          <a:noFill/>
          <a:ln w="9525">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zh-CN" altLang="en-US" sz="2800">
                <a:sym typeface="+mn-ea"/>
              </a:rPr>
              <a:t>违法行为</a:t>
            </a:r>
            <a:endParaRPr lang="zh-CN" altLang="en-US" sz="2800">
              <a:solidFill>
                <a:schemeClr val="tx1"/>
              </a:solidFill>
            </a:endParaRPr>
          </a:p>
          <a:p>
            <a:pPr marL="0" indent="0" algn="l">
              <a:buNone/>
            </a:pPr>
            <a:r>
              <a:rPr lang="zh-CN" altLang="en-US" sz="2800">
                <a:solidFill>
                  <a:srgbClr val="FF0000"/>
                </a:solidFill>
                <a:sym typeface="+mn-ea"/>
              </a:rPr>
              <a:t>未采取措施消除事故隐患</a:t>
            </a:r>
            <a:endParaRPr lang="zh-CN" altLang="en-US" sz="2800">
              <a:solidFill>
                <a:srgbClr val="FF0000"/>
              </a:solidFill>
              <a:sym typeface="+mn-ea"/>
            </a:endParaRPr>
          </a:p>
        </p:txBody>
      </p:sp>
      <p:sp>
        <p:nvSpPr>
          <p:cNvPr id="11" name="文本框 10"/>
          <p:cNvSpPr txBox="1"/>
          <p:nvPr/>
        </p:nvSpPr>
        <p:spPr>
          <a:xfrm>
            <a:off x="7691120" y="1136015"/>
            <a:ext cx="1649730" cy="521970"/>
          </a:xfrm>
          <a:prstGeom prst="rect">
            <a:avLst/>
          </a:prstGeom>
          <a:noFill/>
        </p:spPr>
        <p:txBody>
          <a:bodyPr wrap="square" rtlCol="0">
            <a:spAutoFit/>
          </a:bodyPr>
          <a:p>
            <a:r>
              <a:rPr lang="zh-CN" altLang="en-US" sz="2800"/>
              <a:t>违法后果</a:t>
            </a:r>
            <a:endParaRPr lang="zh-CN" altLang="en-US" sz="2800"/>
          </a:p>
        </p:txBody>
      </p:sp>
      <p:pic>
        <p:nvPicPr>
          <p:cNvPr id="12" name="图片 11"/>
          <p:cNvPicPr>
            <a:picLocks noChangeAspect="1"/>
          </p:cNvPicPr>
          <p:nvPr/>
        </p:nvPicPr>
        <p:blipFill>
          <a:blip r:embed="rId3"/>
          <a:stretch>
            <a:fillRect/>
          </a:stretch>
        </p:blipFill>
        <p:spPr>
          <a:xfrm>
            <a:off x="4580255" y="1798955"/>
            <a:ext cx="7468235" cy="40525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生产经营单位易受处罚的违法行为</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8" name="标题 7"/>
          <p:cNvSpPr>
            <a:spLocks noGrp="1"/>
          </p:cNvSpPr>
          <p:nvPr/>
        </p:nvSpPr>
        <p:spPr>
          <a:xfrm>
            <a:off x="574675" y="1426845"/>
            <a:ext cx="4025900" cy="1325880"/>
          </a:xfrm>
          <a:prstGeom prst="rect">
            <a:avLst/>
          </a:prstGeom>
          <a:noFill/>
          <a:ln w="9525">
            <a:noFill/>
          </a:ln>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zh-CN" altLang="en-US" sz="2800">
                <a:sym typeface="+mn-ea"/>
              </a:rPr>
              <a:t>责任主体</a:t>
            </a:r>
            <a:br>
              <a:rPr lang="zh-CN" altLang="en-US" sz="2800">
                <a:sym typeface="+mn-ea"/>
              </a:rPr>
            </a:br>
            <a:r>
              <a:rPr lang="zh-CN" altLang="en-US" sz="2800">
                <a:solidFill>
                  <a:srgbClr val="FF0000"/>
                </a:solidFill>
              </a:rPr>
              <a:t>生产经营单位</a:t>
            </a:r>
            <a:endParaRPr lang="zh-CN" altLang="en-US" sz="2800">
              <a:solidFill>
                <a:srgbClr val="FF0000"/>
              </a:solidFill>
            </a:endParaRPr>
          </a:p>
        </p:txBody>
      </p:sp>
      <p:sp>
        <p:nvSpPr>
          <p:cNvPr id="10" name="文本占位符 9"/>
          <p:cNvSpPr>
            <a:spLocks noGrp="1"/>
          </p:cNvSpPr>
          <p:nvPr/>
        </p:nvSpPr>
        <p:spPr>
          <a:xfrm>
            <a:off x="477520" y="2950845"/>
            <a:ext cx="3931920" cy="2174240"/>
          </a:xfrm>
          <a:prstGeom prst="rect">
            <a:avLst/>
          </a:prstGeom>
          <a:noFill/>
          <a:ln w="9525">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zh-CN" altLang="en-US" sz="2800">
                <a:sym typeface="+mn-ea"/>
              </a:rPr>
              <a:t>违法行为</a:t>
            </a:r>
            <a:endParaRPr lang="zh-CN" altLang="en-US" sz="2800">
              <a:solidFill>
                <a:schemeClr val="tx1"/>
              </a:solidFill>
            </a:endParaRPr>
          </a:p>
          <a:p>
            <a:pPr marL="0" indent="0" algn="l">
              <a:buNone/>
            </a:pPr>
            <a:r>
              <a:rPr lang="zh-CN" altLang="en-US" sz="2800">
                <a:solidFill>
                  <a:srgbClr val="FF0000"/>
                </a:solidFill>
                <a:sym typeface="+mn-ea"/>
              </a:rPr>
              <a:t>发生生产安全事故造成人员伤亡、他人财产损失</a:t>
            </a:r>
            <a:endParaRPr lang="zh-CN" altLang="en-US" sz="2800">
              <a:solidFill>
                <a:srgbClr val="FF0000"/>
              </a:solidFill>
              <a:sym typeface="+mn-ea"/>
            </a:endParaRPr>
          </a:p>
        </p:txBody>
      </p:sp>
      <p:sp>
        <p:nvSpPr>
          <p:cNvPr id="11" name="文本框 10"/>
          <p:cNvSpPr txBox="1"/>
          <p:nvPr/>
        </p:nvSpPr>
        <p:spPr>
          <a:xfrm>
            <a:off x="7691120" y="1136015"/>
            <a:ext cx="1649730" cy="521970"/>
          </a:xfrm>
          <a:prstGeom prst="rect">
            <a:avLst/>
          </a:prstGeom>
          <a:noFill/>
        </p:spPr>
        <p:txBody>
          <a:bodyPr wrap="square" rtlCol="0">
            <a:spAutoFit/>
          </a:bodyPr>
          <a:p>
            <a:r>
              <a:rPr lang="zh-CN" altLang="en-US" sz="2800"/>
              <a:t>违法后果</a:t>
            </a:r>
            <a:endParaRPr lang="zh-CN" altLang="en-US" sz="2800"/>
          </a:p>
        </p:txBody>
      </p:sp>
      <p:pic>
        <p:nvPicPr>
          <p:cNvPr id="9" name="图片 8"/>
          <p:cNvPicPr>
            <a:picLocks noChangeAspect="1"/>
          </p:cNvPicPr>
          <p:nvPr/>
        </p:nvPicPr>
        <p:blipFill>
          <a:blip r:embed="rId3"/>
          <a:stretch>
            <a:fillRect/>
          </a:stretch>
        </p:blipFill>
        <p:spPr>
          <a:xfrm>
            <a:off x="4749800" y="1657985"/>
            <a:ext cx="7240905" cy="41878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724535" y="2056130"/>
            <a:ext cx="10735945" cy="873125"/>
          </a:xfrm>
          <a:prstGeom prst="rect">
            <a:avLst/>
          </a:prstGeom>
          <a:noFill/>
          <a:ln w="9525">
            <a:noFill/>
          </a:ln>
        </p:spPr>
        <p:txBody>
          <a:bodyPr anchor="ctr"/>
          <a:p>
            <a:pPr algn="ctr" eaLnBrk="1" hangingPunct="1"/>
            <a:r>
              <a:rPr lang="zh-CN" altLang="en-US" sz="4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生产安全事故案例</a:t>
            </a:r>
            <a:endParaRPr lang="zh-CN" altLang="en-US" sz="4800" b="1" dirty="0" smtClean="0">
              <a:solidFill>
                <a:srgbClr val="FF0000"/>
              </a:solidFill>
              <a:latin typeface="思源黑体 CN Heavy" panose="020B0A00000000000000" pitchFamily="34" charset="-122"/>
              <a:ea typeface="思源黑体 CN Heavy" panose="020B0A00000000000000" pitchFamily="34" charset="-122"/>
              <a:sym typeface="+mn-ea"/>
            </a:endParaRPr>
          </a:p>
        </p:txBody>
      </p:sp>
      <p:cxnSp>
        <p:nvCxnSpPr>
          <p:cNvPr id="37" name="直接连接符 36"/>
          <p:cNvCxnSpPr/>
          <p:nvPr/>
        </p:nvCxnSpPr>
        <p:spPr>
          <a:xfrm>
            <a:off x="4421188" y="2928938"/>
            <a:ext cx="3341688" cy="0"/>
          </a:xfrm>
          <a:prstGeom prst="line">
            <a:avLst/>
          </a:prstGeom>
          <a:ln>
            <a:solidFill>
              <a:srgbClr val="2C3637"/>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3" name="圆角矩形 72"/>
          <p:cNvSpPr/>
          <p:nvPr/>
        </p:nvSpPr>
        <p:spPr>
          <a:xfrm>
            <a:off x="4270375" y="3062288"/>
            <a:ext cx="3889375" cy="479425"/>
          </a:xfrm>
          <a:prstGeom prst="roundRect">
            <a:avLst>
              <a:gd name="adj" fmla="val 50000"/>
            </a:avLst>
          </a:prstGeom>
          <a:solidFill>
            <a:srgbClr val="C10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4" name="椭圆 73"/>
          <p:cNvSpPr/>
          <p:nvPr/>
        </p:nvSpPr>
        <p:spPr>
          <a:xfrm>
            <a:off x="3983038" y="3014663"/>
            <a:ext cx="576263" cy="574675"/>
          </a:xfrm>
          <a:prstGeom prst="ellipse">
            <a:avLst/>
          </a:prstGeom>
          <a:solidFill>
            <a:srgbClr val="C1000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5" name="标题 4"/>
          <p:cNvSpPr txBox="1"/>
          <p:nvPr/>
        </p:nvSpPr>
        <p:spPr>
          <a:xfrm>
            <a:off x="4656138" y="3052445"/>
            <a:ext cx="3600450" cy="473075"/>
          </a:xfrm>
          <a:prstGeom prst="rect">
            <a:avLst/>
          </a:prstGeom>
          <a:noFill/>
          <a:ln w="9525">
            <a:noFill/>
          </a:ln>
        </p:spPr>
        <p:txBody>
          <a:bodyPr anchor="ctr"/>
          <a:p>
            <a:pPr algn="l" eaLnBrk="1" hangingPunct="1"/>
            <a:r>
              <a:rPr lang="en-US" altLang="zh-CN" sz="2400" b="1" dirty="0">
                <a:solidFill>
                  <a:schemeClr val="bg1"/>
                </a:solidFill>
                <a:latin typeface="微软雅黑" panose="020B0503020204020204" pitchFamily="34" charset="-122"/>
                <a:ea typeface="微软雅黑" panose="020B0503020204020204" pitchFamily="34" charset="-122"/>
              </a:rPr>
              <a:t>         </a:t>
            </a:r>
            <a:r>
              <a:rPr lang="zh-CN" altLang="en-US" sz="2400" b="1" dirty="0">
                <a:solidFill>
                  <a:schemeClr val="bg1"/>
                </a:solidFill>
                <a:latin typeface="微软雅黑" panose="020B0503020204020204" pitchFamily="34" charset="-122"/>
                <a:ea typeface="微软雅黑" panose="020B0503020204020204" pitchFamily="34" charset="-122"/>
              </a:rPr>
              <a:t>案例分析</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76" name="右箭头 75"/>
          <p:cNvSpPr/>
          <p:nvPr/>
        </p:nvSpPr>
        <p:spPr>
          <a:xfrm>
            <a:off x="7654925" y="3194050"/>
            <a:ext cx="288925" cy="19050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4104" name="图片 37"/>
          <p:cNvPicPr>
            <a:picLocks noChangeAspect="1"/>
          </p:cNvPicPr>
          <p:nvPr/>
        </p:nvPicPr>
        <p:blipFill>
          <a:blip r:embed="rId2"/>
          <a:stretch>
            <a:fillRect/>
          </a:stretch>
        </p:blipFill>
        <p:spPr>
          <a:xfrm>
            <a:off x="5372100" y="622300"/>
            <a:ext cx="1447800" cy="13858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par>
                                <p:cTn id="10" presetID="16" presetClass="entr" presetSubtype="21" fill="hold" nodeType="withEffect">
                                  <p:stCondLst>
                                    <p:cond delay="2000"/>
                                  </p:stCondLst>
                                  <p:childTnLst>
                                    <p:set>
                                      <p:cBhvr>
                                        <p:cTn id="11" dur="1" fill="hold">
                                          <p:stCondLst>
                                            <p:cond delay="0"/>
                                          </p:stCondLst>
                                        </p:cTn>
                                        <p:tgtEl>
                                          <p:spTgt spid="37"/>
                                        </p:tgtEl>
                                        <p:attrNameLst>
                                          <p:attrName>style.visibility</p:attrName>
                                        </p:attrNameLst>
                                      </p:cBhvr>
                                      <p:to>
                                        <p:strVal val="visible"/>
                                      </p:to>
                                    </p:set>
                                    <p:animEffect transition="in" filter="barn(inVertical)">
                                      <p:cBhvr>
                                        <p:cTn id="12" dur="500"/>
                                        <p:tgtEl>
                                          <p:spTgt spid="37"/>
                                        </p:tgtEl>
                                      </p:cBhvr>
                                    </p:animEffect>
                                  </p:childTnLst>
                                </p:cTn>
                              </p:par>
                              <p:par>
                                <p:cTn id="13" presetID="2" presetClass="entr" presetSubtype="8" fill="hold" grpId="0" nodeType="withEffect">
                                  <p:stCondLst>
                                    <p:cond delay="500"/>
                                  </p:stCondLst>
                                  <p:childTnLst>
                                    <p:set>
                                      <p:cBhvr>
                                        <p:cTn id="14" dur="1" fill="hold">
                                          <p:stCondLst>
                                            <p:cond delay="0"/>
                                          </p:stCondLst>
                                        </p:cTn>
                                        <p:tgtEl>
                                          <p:spTgt spid="73"/>
                                        </p:tgtEl>
                                        <p:attrNameLst>
                                          <p:attrName>style.visibility</p:attrName>
                                        </p:attrNameLst>
                                      </p:cBhvr>
                                      <p:to>
                                        <p:strVal val="visible"/>
                                      </p:to>
                                    </p:set>
                                    <p:anim calcmode="lin" valueType="num">
                                      <p:cBhvr additive="base">
                                        <p:cTn id="15" dur="500" fill="hold"/>
                                        <p:tgtEl>
                                          <p:spTgt spid="73"/>
                                        </p:tgtEl>
                                        <p:attrNameLst>
                                          <p:attrName>ppt_x</p:attrName>
                                        </p:attrNameLst>
                                      </p:cBhvr>
                                      <p:tavLst>
                                        <p:tav tm="0">
                                          <p:val>
                                            <p:strVal val="0-#ppt_w/2"/>
                                          </p:val>
                                        </p:tav>
                                        <p:tav tm="100000">
                                          <p:val>
                                            <p:strVal val="#ppt_x"/>
                                          </p:val>
                                        </p:tav>
                                      </p:tavLst>
                                    </p:anim>
                                    <p:anim calcmode="lin" valueType="num">
                                      <p:cBhvr additive="base">
                                        <p:cTn id="16" dur="500" fill="hold"/>
                                        <p:tgtEl>
                                          <p:spTgt spid="73"/>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500"/>
                                  </p:stCondLst>
                                  <p:childTnLst>
                                    <p:set>
                                      <p:cBhvr>
                                        <p:cTn id="18" dur="1" fill="hold">
                                          <p:stCondLst>
                                            <p:cond delay="0"/>
                                          </p:stCondLst>
                                        </p:cTn>
                                        <p:tgtEl>
                                          <p:spTgt spid="74"/>
                                        </p:tgtEl>
                                        <p:attrNameLst>
                                          <p:attrName>style.visibility</p:attrName>
                                        </p:attrNameLst>
                                      </p:cBhvr>
                                      <p:to>
                                        <p:strVal val="visible"/>
                                      </p:to>
                                    </p:set>
                                    <p:anim calcmode="lin" valueType="num">
                                      <p:cBhvr additive="base">
                                        <p:cTn id="19" dur="500" fill="hold"/>
                                        <p:tgtEl>
                                          <p:spTgt spid="74"/>
                                        </p:tgtEl>
                                        <p:attrNameLst>
                                          <p:attrName>ppt_x</p:attrName>
                                        </p:attrNameLst>
                                      </p:cBhvr>
                                      <p:tavLst>
                                        <p:tav tm="0">
                                          <p:val>
                                            <p:strVal val="0-#ppt_w/2"/>
                                          </p:val>
                                        </p:tav>
                                        <p:tav tm="100000">
                                          <p:val>
                                            <p:strVal val="#ppt_x"/>
                                          </p:val>
                                        </p:tav>
                                      </p:tavLst>
                                    </p:anim>
                                    <p:anim calcmode="lin" valueType="num">
                                      <p:cBhvr additive="base">
                                        <p:cTn id="20" dur="500" fill="hold"/>
                                        <p:tgtEl>
                                          <p:spTgt spid="74"/>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500"/>
                                  </p:stCondLst>
                                  <p:childTnLst>
                                    <p:set>
                                      <p:cBhvr>
                                        <p:cTn id="22" dur="1" fill="hold">
                                          <p:stCondLst>
                                            <p:cond delay="0"/>
                                          </p:stCondLst>
                                        </p:cTn>
                                        <p:tgtEl>
                                          <p:spTgt spid="75"/>
                                        </p:tgtEl>
                                        <p:attrNameLst>
                                          <p:attrName>style.visibility</p:attrName>
                                        </p:attrNameLst>
                                      </p:cBhvr>
                                      <p:to>
                                        <p:strVal val="visible"/>
                                      </p:to>
                                    </p:set>
                                    <p:anim calcmode="lin" valueType="num">
                                      <p:cBhvr additive="base">
                                        <p:cTn id="23" dur="500" fill="hold"/>
                                        <p:tgtEl>
                                          <p:spTgt spid="75"/>
                                        </p:tgtEl>
                                        <p:attrNameLst>
                                          <p:attrName>ppt_x</p:attrName>
                                        </p:attrNameLst>
                                      </p:cBhvr>
                                      <p:tavLst>
                                        <p:tav tm="0">
                                          <p:val>
                                            <p:strVal val="0-#ppt_w/2"/>
                                          </p:val>
                                        </p:tav>
                                        <p:tav tm="100000">
                                          <p:val>
                                            <p:strVal val="#ppt_x"/>
                                          </p:val>
                                        </p:tav>
                                      </p:tavLst>
                                    </p:anim>
                                    <p:anim calcmode="lin" valueType="num">
                                      <p:cBhvr additive="base">
                                        <p:cTn id="24" dur="500" fill="hold"/>
                                        <p:tgtEl>
                                          <p:spTgt spid="75"/>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500"/>
                                  </p:stCondLst>
                                  <p:childTnLst>
                                    <p:set>
                                      <p:cBhvr>
                                        <p:cTn id="26" dur="1" fill="hold">
                                          <p:stCondLst>
                                            <p:cond delay="0"/>
                                          </p:stCondLst>
                                        </p:cTn>
                                        <p:tgtEl>
                                          <p:spTgt spid="76"/>
                                        </p:tgtEl>
                                        <p:attrNameLst>
                                          <p:attrName>style.visibility</p:attrName>
                                        </p:attrNameLst>
                                      </p:cBhvr>
                                      <p:to>
                                        <p:strVal val="visible"/>
                                      </p:to>
                                    </p:set>
                                    <p:anim calcmode="lin" valueType="num">
                                      <p:cBhvr additive="base">
                                        <p:cTn id="27" dur="500" fill="hold"/>
                                        <p:tgtEl>
                                          <p:spTgt spid="76"/>
                                        </p:tgtEl>
                                        <p:attrNameLst>
                                          <p:attrName>ppt_x</p:attrName>
                                        </p:attrNameLst>
                                      </p:cBhvr>
                                      <p:tavLst>
                                        <p:tav tm="0">
                                          <p:val>
                                            <p:strVal val="0-#ppt_w/2"/>
                                          </p:val>
                                        </p:tav>
                                        <p:tav tm="100000">
                                          <p:val>
                                            <p:strVal val="#ppt_x"/>
                                          </p:val>
                                        </p:tav>
                                      </p:tavLst>
                                    </p:anim>
                                    <p:anim calcmode="lin" valueType="num">
                                      <p:cBhvr additive="base">
                                        <p:cTn id="28" dur="500" fill="hold"/>
                                        <p:tgtEl>
                                          <p:spTgt spid="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73" grpId="0" bldLvl="0" animBg="1"/>
      <p:bldP spid="74" grpId="0" bldLvl="0" animBg="1"/>
      <p:bldP spid="75" grpId="0"/>
      <p:bldP spid="76"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953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8" name="文本框 7"/>
          <p:cNvSpPr txBox="1"/>
          <p:nvPr/>
        </p:nvSpPr>
        <p:spPr>
          <a:xfrm>
            <a:off x="376555" y="1358265"/>
            <a:ext cx="6639560" cy="3784600"/>
          </a:xfrm>
          <a:prstGeom prst="rect">
            <a:avLst/>
          </a:prstGeom>
          <a:noFill/>
        </p:spPr>
        <p:txBody>
          <a:bodyPr wrap="square" rtlCol="0" anchor="t">
            <a:spAutoFit/>
          </a:bodyPr>
          <a:p>
            <a:r>
              <a:rPr lang="zh-CN" altLang="zh-CN" sz="2000" b="1" dirty="0" smtClean="0">
                <a:solidFill>
                  <a:schemeClr val="accent4"/>
                </a:solidFill>
                <a:sym typeface="+mn-ea"/>
              </a:rPr>
              <a:t>案例一：改建项目安全设施设计未按照规定、报经安全生产监督管理部门审查同意，擅自开工</a:t>
            </a:r>
            <a:r>
              <a:rPr lang="zh-CN" altLang="en-US" sz="2000" b="1" dirty="0" smtClean="0">
                <a:solidFill>
                  <a:schemeClr val="accent4"/>
                </a:solidFill>
                <a:sym typeface="+mn-ea"/>
              </a:rPr>
              <a:t>被处罚</a:t>
            </a:r>
            <a:endParaRPr lang="zh-CN" altLang="zh-CN" sz="2000" b="1" dirty="0" smtClean="0">
              <a:solidFill>
                <a:schemeClr val="accent4"/>
              </a:solidFill>
            </a:endParaRPr>
          </a:p>
          <a:p>
            <a:r>
              <a:rPr lang="zh-CN" altLang="zh-CN" sz="2000" dirty="0" smtClean="0">
                <a:sym typeface="+mn-ea"/>
              </a:rPr>
              <a:t>事实：</a:t>
            </a:r>
            <a:r>
              <a:rPr lang="en-US" altLang="zh-CN" sz="2000" dirty="0" smtClean="0">
                <a:sym typeface="+mn-ea"/>
              </a:rPr>
              <a:t>2016</a:t>
            </a:r>
            <a:r>
              <a:rPr lang="zh-CN" altLang="zh-CN" sz="2000" dirty="0" smtClean="0">
                <a:sym typeface="+mn-ea"/>
              </a:rPr>
              <a:t>年</a:t>
            </a:r>
            <a:r>
              <a:rPr lang="en-US" altLang="zh-CN" sz="2000" dirty="0" smtClean="0">
                <a:sym typeface="+mn-ea"/>
              </a:rPr>
              <a:t>12</a:t>
            </a:r>
            <a:r>
              <a:rPr lang="zh-CN" altLang="zh-CN" sz="2000" dirty="0" smtClean="0">
                <a:sym typeface="+mn-ea"/>
              </a:rPr>
              <a:t>月</a:t>
            </a:r>
            <a:r>
              <a:rPr lang="en-US" altLang="zh-CN" sz="2000" dirty="0" smtClean="0">
                <a:sym typeface="+mn-ea"/>
              </a:rPr>
              <a:t>27</a:t>
            </a:r>
            <a:r>
              <a:rPr lang="zh-CN" altLang="zh-CN" sz="2000" dirty="0" smtClean="0">
                <a:sym typeface="+mn-ea"/>
              </a:rPr>
              <a:t>日，玛纳斯安监局在检查过程中发现新疆新捷燃气有限责任公司未经审查许可，擅自在玛纳斯河进行天然气管道铺设，执法人员当即下发现场《处理措施决定书》，责令你公司立即停止施工，按照《安全生产法》要求开展</a:t>
            </a:r>
            <a:r>
              <a:rPr lang="en-US" altLang="zh-CN" sz="2000" dirty="0" smtClean="0">
                <a:sym typeface="+mn-ea"/>
              </a:rPr>
              <a:t>“</a:t>
            </a:r>
            <a:r>
              <a:rPr lang="zh-CN" altLang="zh-CN" sz="2000" dirty="0" smtClean="0">
                <a:sym typeface="+mn-ea"/>
              </a:rPr>
              <a:t>三同时</a:t>
            </a:r>
            <a:r>
              <a:rPr lang="en-US" altLang="zh-CN" sz="2000" dirty="0" smtClean="0">
                <a:sym typeface="+mn-ea"/>
              </a:rPr>
              <a:t>”</a:t>
            </a:r>
            <a:r>
              <a:rPr lang="zh-CN" altLang="zh-CN" sz="2000" dirty="0" smtClean="0">
                <a:sym typeface="+mn-ea"/>
              </a:rPr>
              <a:t>工作。</a:t>
            </a:r>
            <a:r>
              <a:rPr lang="en-US" altLang="zh-CN" sz="2000" dirty="0" smtClean="0">
                <a:sym typeface="+mn-ea"/>
              </a:rPr>
              <a:t>2017</a:t>
            </a:r>
            <a:r>
              <a:rPr lang="zh-CN" altLang="zh-CN" sz="2000" dirty="0" smtClean="0">
                <a:sym typeface="+mn-ea"/>
              </a:rPr>
              <a:t>年</a:t>
            </a:r>
            <a:r>
              <a:rPr lang="en-US" altLang="zh-CN" sz="2000" dirty="0" smtClean="0">
                <a:sym typeface="+mn-ea"/>
              </a:rPr>
              <a:t>3</a:t>
            </a:r>
            <a:r>
              <a:rPr lang="zh-CN" altLang="zh-CN" sz="2000" dirty="0" smtClean="0">
                <a:sym typeface="+mn-ea"/>
              </a:rPr>
              <a:t>月</a:t>
            </a:r>
            <a:r>
              <a:rPr lang="en-US" altLang="zh-CN" sz="2000" dirty="0" smtClean="0">
                <a:sym typeface="+mn-ea"/>
              </a:rPr>
              <a:t>21</a:t>
            </a:r>
            <a:r>
              <a:rPr lang="zh-CN" altLang="zh-CN" sz="2000" dirty="0" smtClean="0">
                <a:sym typeface="+mn-ea"/>
              </a:rPr>
              <a:t>日，安监局巡查时发现，施工单位擅自将封条解封继续施工并将现场管道全部掩埋。处罚：依据《中华人民共和国安全生产法》第九十九条第一款的规定，决定给予</a:t>
            </a:r>
            <a:r>
              <a:rPr lang="en-US" altLang="zh-CN" sz="2000" dirty="0" smtClean="0">
                <a:sym typeface="+mn-ea"/>
              </a:rPr>
              <a:t>20</a:t>
            </a:r>
            <a:r>
              <a:rPr lang="zh-CN" altLang="zh-CN" sz="2000" dirty="0" smtClean="0">
                <a:sym typeface="+mn-ea"/>
              </a:rPr>
              <a:t>万的行政处罚。同时，根据相关法律法规，移交公安部门处理，给予当事人行政拘留</a:t>
            </a:r>
            <a:r>
              <a:rPr lang="en-US" altLang="zh-CN" sz="2000" dirty="0" smtClean="0">
                <a:sym typeface="+mn-ea"/>
              </a:rPr>
              <a:t>5</a:t>
            </a:r>
            <a:r>
              <a:rPr lang="zh-CN" altLang="zh-CN" sz="2000" dirty="0" smtClean="0">
                <a:sym typeface="+mn-ea"/>
              </a:rPr>
              <a:t>日的处罚。</a:t>
            </a:r>
            <a:endParaRPr lang="zh-CN" altLang="zh-CN" sz="2000" dirty="0" smtClean="0">
              <a:sym typeface="+mn-ea"/>
            </a:endParaRPr>
          </a:p>
        </p:txBody>
      </p:sp>
      <p:pic>
        <p:nvPicPr>
          <p:cNvPr id="9" name="图片 8"/>
          <p:cNvPicPr>
            <a:picLocks noChangeAspect="1"/>
          </p:cNvPicPr>
          <p:nvPr/>
        </p:nvPicPr>
        <p:blipFill>
          <a:blip r:embed="rId3"/>
          <a:stretch>
            <a:fillRect/>
          </a:stretch>
        </p:blipFill>
        <p:spPr>
          <a:xfrm>
            <a:off x="7016115" y="1358265"/>
            <a:ext cx="4827270" cy="4205605"/>
          </a:xfrm>
          <a:prstGeom prst="rect">
            <a:avLst/>
          </a:prstGeom>
        </p:spPr>
      </p:pic>
      <p:sp>
        <p:nvSpPr>
          <p:cNvPr id="10" name="文本框 9"/>
          <p:cNvSpPr txBox="1"/>
          <p:nvPr/>
        </p:nvSpPr>
        <p:spPr>
          <a:xfrm>
            <a:off x="7787640" y="798195"/>
            <a:ext cx="3954780" cy="829945"/>
          </a:xfrm>
          <a:prstGeom prst="rect">
            <a:avLst/>
          </a:prstGeom>
          <a:noFill/>
        </p:spPr>
        <p:txBody>
          <a:bodyPr wrap="square" rtlCol="0">
            <a:spAutoFit/>
          </a:bodyPr>
          <a:p>
            <a:r>
              <a:rPr lang="zh-CN" altLang="en-US" sz="2400" b="1" dirty="0" smtClean="0">
                <a:solidFill>
                  <a:srgbClr val="FF0000"/>
                </a:solidFill>
                <a:sym typeface="+mn-ea"/>
              </a:rPr>
              <a:t>未做</a:t>
            </a:r>
            <a:r>
              <a:rPr lang="en-US" altLang="zh-CN" sz="2400" b="1" dirty="0" smtClean="0">
                <a:solidFill>
                  <a:srgbClr val="FF0000"/>
                </a:solidFill>
                <a:sym typeface="+mn-ea"/>
              </a:rPr>
              <a:t>“</a:t>
            </a:r>
            <a:r>
              <a:rPr lang="zh-CN" altLang="en-US" sz="2400" b="1" dirty="0" smtClean="0">
                <a:solidFill>
                  <a:srgbClr val="FF0000"/>
                </a:solidFill>
                <a:sym typeface="+mn-ea"/>
              </a:rPr>
              <a:t>三同时</a:t>
            </a:r>
            <a:r>
              <a:rPr lang="en-US" altLang="zh-CN" sz="2400" b="1" dirty="0" smtClean="0">
                <a:solidFill>
                  <a:srgbClr val="FF0000"/>
                </a:solidFill>
                <a:sym typeface="+mn-ea"/>
              </a:rPr>
              <a:t>”</a:t>
            </a:r>
            <a:r>
              <a:rPr lang="zh-CN" altLang="en-US" sz="2400" b="1" dirty="0" smtClean="0">
                <a:solidFill>
                  <a:srgbClr val="FF0000"/>
                </a:solidFill>
                <a:sym typeface="+mn-ea"/>
              </a:rPr>
              <a:t>的处罚</a:t>
            </a:r>
            <a:endParaRPr lang="zh-CN" altLang="en-US" sz="2400" b="1" dirty="0">
              <a:solidFill>
                <a:srgbClr val="FF0000"/>
              </a:solidFill>
            </a:endParaRPr>
          </a:p>
          <a:p>
            <a:endParaRPr lang="zh-CN" alt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1430" y="6014085"/>
            <a:ext cx="12215495" cy="861695"/>
          </a:xfrm>
          <a:prstGeom prst="rect">
            <a:avLst/>
          </a:prstGeom>
          <a:noFill/>
          <a:ln w="9525">
            <a:noFill/>
          </a:ln>
        </p:spPr>
      </p:pic>
      <p:sp>
        <p:nvSpPr>
          <p:cNvPr id="15" name="矩形 46"/>
          <p:cNvSpPr/>
          <p:nvPr/>
        </p:nvSpPr>
        <p:spPr>
          <a:xfrm>
            <a:off x="1312863" y="319088"/>
            <a:ext cx="953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8" name="文本框 7"/>
          <p:cNvSpPr txBox="1"/>
          <p:nvPr/>
        </p:nvSpPr>
        <p:spPr>
          <a:xfrm>
            <a:off x="762000" y="870585"/>
            <a:ext cx="9845675" cy="5323205"/>
          </a:xfrm>
          <a:prstGeom prst="rect">
            <a:avLst/>
          </a:prstGeom>
          <a:noFill/>
        </p:spPr>
        <p:txBody>
          <a:bodyPr wrap="square" rtlCol="0" anchor="t">
            <a:spAutoFit/>
          </a:bodyPr>
          <a:p>
            <a:r>
              <a:rPr lang="zh-CN" altLang="zh-CN" sz="2000" b="1" dirty="0" smtClean="0">
                <a:solidFill>
                  <a:schemeClr val="tx1"/>
                </a:solidFill>
                <a:sym typeface="+mn-ea"/>
              </a:rPr>
              <a:t>案例二；</a:t>
            </a:r>
            <a:r>
              <a:rPr lang="zh-CN" altLang="en-US" sz="2000" b="1" dirty="0" smtClean="0">
                <a:solidFill>
                  <a:schemeClr val="tx1"/>
                </a:solidFill>
                <a:sym typeface="+mn-ea"/>
              </a:rPr>
              <a:t>管理不到位的处罚：</a:t>
            </a:r>
            <a:r>
              <a:rPr lang="zh-CN" altLang="zh-CN" sz="2000" dirty="0" smtClean="0">
                <a:solidFill>
                  <a:srgbClr val="C00000"/>
                </a:solidFill>
                <a:sym typeface="+mn-ea"/>
              </a:rPr>
              <a:t>未采取安全措施、安全管理不到位</a:t>
            </a:r>
            <a:endParaRPr lang="zh-CN" altLang="zh-CN" sz="2000" dirty="0" smtClean="0">
              <a:solidFill>
                <a:srgbClr val="C00000"/>
              </a:solidFill>
            </a:endParaRPr>
          </a:p>
          <a:p>
            <a:r>
              <a:rPr lang="zh-CN" altLang="zh-CN" sz="2000" dirty="0" smtClean="0">
                <a:sym typeface="+mn-ea"/>
              </a:rPr>
              <a:t>事实：</a:t>
            </a:r>
            <a:r>
              <a:rPr lang="en-US" altLang="zh-CN" sz="2000" dirty="0" smtClean="0">
                <a:sym typeface="+mn-ea"/>
              </a:rPr>
              <a:t>2017</a:t>
            </a:r>
            <a:r>
              <a:rPr lang="zh-CN" altLang="zh-CN" sz="2000" dirty="0" smtClean="0">
                <a:sym typeface="+mn-ea"/>
              </a:rPr>
              <a:t>年</a:t>
            </a:r>
            <a:r>
              <a:rPr lang="en-US" altLang="zh-CN" sz="2000" dirty="0" smtClean="0">
                <a:sym typeface="+mn-ea"/>
              </a:rPr>
              <a:t>6</a:t>
            </a:r>
            <a:r>
              <a:rPr lang="zh-CN" altLang="zh-CN" sz="2000" dirty="0" smtClean="0">
                <a:sym typeface="+mn-ea"/>
              </a:rPr>
              <a:t>月</a:t>
            </a:r>
            <a:r>
              <a:rPr lang="en-US" altLang="zh-CN" sz="2000" dirty="0" smtClean="0">
                <a:sym typeface="+mn-ea"/>
              </a:rPr>
              <a:t>9</a:t>
            </a:r>
            <a:r>
              <a:rPr lang="zh-CN" altLang="zh-CN" sz="2000" dirty="0" smtClean="0">
                <a:sym typeface="+mn-ea"/>
              </a:rPr>
              <a:t>日，开展双随机检查，在对新疆云山钢结构有限责任公司进行执法检查中，发现</a:t>
            </a:r>
            <a:r>
              <a:rPr lang="en-US" altLang="zh-CN" sz="2000" dirty="0" smtClean="0">
                <a:sym typeface="+mn-ea"/>
              </a:rPr>
              <a:t>11</a:t>
            </a:r>
            <a:r>
              <a:rPr lang="zh-CN" altLang="zh-CN" sz="2000" dirty="0" smtClean="0">
                <a:sym typeface="+mn-ea"/>
              </a:rPr>
              <a:t>条隐患，并存在以下违法行为；</a:t>
            </a:r>
            <a:r>
              <a:rPr lang="en-US" altLang="zh-CN" sz="2000" dirty="0" smtClean="0">
                <a:sym typeface="+mn-ea"/>
              </a:rPr>
              <a:t>1</a:t>
            </a:r>
            <a:r>
              <a:rPr lang="zh-CN" altLang="zh-CN" sz="2000" dirty="0" smtClean="0">
                <a:sym typeface="+mn-ea"/>
              </a:rPr>
              <a:t>、未采取防火、防爆、通风，存在隐患；</a:t>
            </a:r>
            <a:r>
              <a:rPr lang="en-US" altLang="zh-CN" sz="2000" dirty="0" smtClean="0">
                <a:sym typeface="+mn-ea"/>
              </a:rPr>
              <a:t>2</a:t>
            </a:r>
            <a:r>
              <a:rPr lang="zh-CN" altLang="zh-CN" sz="2000" dirty="0" smtClean="0">
                <a:sym typeface="+mn-ea"/>
              </a:rPr>
              <a:t>、特殊工种存在无证上岗焊接切割作业；</a:t>
            </a:r>
            <a:r>
              <a:rPr lang="en-US" altLang="zh-CN" sz="2000" dirty="0" smtClean="0">
                <a:sym typeface="+mn-ea"/>
              </a:rPr>
              <a:t>3</a:t>
            </a:r>
            <a:r>
              <a:rPr lang="zh-CN" altLang="zh-CN" sz="2000" dirty="0" smtClean="0">
                <a:sym typeface="+mn-ea"/>
              </a:rPr>
              <a:t>、安全教育培训不到位、记录不如实填写；</a:t>
            </a:r>
            <a:r>
              <a:rPr lang="en-US" altLang="zh-CN" sz="2000" dirty="0" smtClean="0">
                <a:sym typeface="+mn-ea"/>
              </a:rPr>
              <a:t>4</a:t>
            </a:r>
            <a:r>
              <a:rPr lang="zh-CN" altLang="zh-CN" sz="2000" dirty="0" smtClean="0">
                <a:sym typeface="+mn-ea"/>
              </a:rPr>
              <a:t>、未按照规定对职业病防护设施进行职业病危害控制效果评价；</a:t>
            </a:r>
            <a:r>
              <a:rPr lang="en-US" altLang="zh-CN" sz="2000" dirty="0" smtClean="0">
                <a:sym typeface="+mn-ea"/>
              </a:rPr>
              <a:t>5</a:t>
            </a:r>
            <a:r>
              <a:rPr lang="zh-CN" altLang="zh-CN" sz="2000" dirty="0" smtClean="0">
                <a:sym typeface="+mn-ea"/>
              </a:rPr>
              <a:t>、未配备安全管理人员；执法人员现场下达责令整改指令书，要求企业立即整改安全隐患；同时通知直接监管的昌吉市高新区技术产业开发区安监局跟踪、督促隐患整改落实。</a:t>
            </a:r>
            <a:endParaRPr lang="zh-CN" altLang="zh-CN" sz="2000" dirty="0" smtClean="0"/>
          </a:p>
          <a:p>
            <a:r>
              <a:rPr lang="zh-CN" altLang="zh-CN" sz="2000" dirty="0" smtClean="0">
                <a:sym typeface="+mn-ea"/>
              </a:rPr>
              <a:t>处罚：以上第一项行为依据《中华人民共和国安全生产法》第九十八条第一款第一项和《危险化学品安全管理条例》第八十条第一款第二项的规定，作</a:t>
            </a:r>
            <a:r>
              <a:rPr lang="zh-CN" altLang="zh-CN" sz="2000" dirty="0" smtClean="0">
                <a:solidFill>
                  <a:srgbClr val="FF0000"/>
                </a:solidFill>
                <a:sym typeface="+mn-ea"/>
              </a:rPr>
              <a:t>出罚款人民币</a:t>
            </a:r>
            <a:r>
              <a:rPr lang="en-US" altLang="zh-CN" sz="2000" dirty="0" smtClean="0">
                <a:solidFill>
                  <a:srgbClr val="FF0000"/>
                </a:solidFill>
                <a:sym typeface="+mn-ea"/>
              </a:rPr>
              <a:t>5</a:t>
            </a:r>
            <a:r>
              <a:rPr lang="zh-CN" altLang="zh-CN" sz="2000" dirty="0" smtClean="0">
                <a:solidFill>
                  <a:srgbClr val="FF0000"/>
                </a:solidFill>
                <a:sym typeface="+mn-ea"/>
              </a:rPr>
              <a:t>万元的行政处</a:t>
            </a:r>
            <a:r>
              <a:rPr lang="zh-CN" altLang="zh-CN" sz="2000" dirty="0" smtClean="0">
                <a:sym typeface="+mn-ea"/>
              </a:rPr>
              <a:t>罚；第二项行为依据《中华人民共和国安全生产法》第九十四条第一款第七项的规定，</a:t>
            </a:r>
            <a:r>
              <a:rPr lang="zh-CN" altLang="zh-CN" sz="2000" dirty="0" smtClean="0">
                <a:solidFill>
                  <a:srgbClr val="FF0000"/>
                </a:solidFill>
                <a:sym typeface="+mn-ea"/>
              </a:rPr>
              <a:t>作出罚款人民币</a:t>
            </a:r>
            <a:r>
              <a:rPr lang="en-US" altLang="zh-CN" sz="2000" dirty="0" smtClean="0">
                <a:solidFill>
                  <a:srgbClr val="FF0000"/>
                </a:solidFill>
                <a:sym typeface="+mn-ea"/>
              </a:rPr>
              <a:t>1</a:t>
            </a:r>
            <a:r>
              <a:rPr lang="zh-CN" altLang="zh-CN" sz="2000" dirty="0" smtClean="0">
                <a:solidFill>
                  <a:srgbClr val="FF0000"/>
                </a:solidFill>
                <a:sym typeface="+mn-ea"/>
              </a:rPr>
              <a:t>万元的</a:t>
            </a:r>
            <a:r>
              <a:rPr lang="zh-CN" altLang="zh-CN" sz="2000" dirty="0" smtClean="0">
                <a:sym typeface="+mn-ea"/>
              </a:rPr>
              <a:t>行政处罚；第三项行为依据《中华人民共和国安全生产法》第九十四条第一款第四项的规定，作出</a:t>
            </a:r>
            <a:r>
              <a:rPr lang="zh-CN" altLang="zh-CN" sz="2000" dirty="0" smtClean="0">
                <a:solidFill>
                  <a:srgbClr val="FF0000"/>
                </a:solidFill>
                <a:sym typeface="+mn-ea"/>
              </a:rPr>
              <a:t>罚款人民币</a:t>
            </a:r>
            <a:r>
              <a:rPr lang="en-US" altLang="zh-CN" sz="2000" dirty="0" smtClean="0">
                <a:solidFill>
                  <a:srgbClr val="FF0000"/>
                </a:solidFill>
                <a:sym typeface="+mn-ea"/>
              </a:rPr>
              <a:t>2</a:t>
            </a:r>
            <a:r>
              <a:rPr lang="zh-CN" altLang="zh-CN" sz="2000" dirty="0" smtClean="0">
                <a:solidFill>
                  <a:srgbClr val="FF0000"/>
                </a:solidFill>
                <a:sym typeface="+mn-ea"/>
              </a:rPr>
              <a:t>万元的行政处罚；</a:t>
            </a:r>
            <a:r>
              <a:rPr lang="zh-CN" altLang="zh-CN" sz="2000" dirty="0" smtClean="0">
                <a:sym typeface="+mn-ea"/>
              </a:rPr>
              <a:t>第四项行为依据《职业病防治法》第六十九条第一款第五项的规定，给予警告，责令限期</a:t>
            </a:r>
            <a:r>
              <a:rPr lang="en-US" altLang="zh-CN" sz="2000" dirty="0" smtClean="0">
                <a:sym typeface="+mn-ea"/>
              </a:rPr>
              <a:t>20</a:t>
            </a:r>
            <a:r>
              <a:rPr lang="zh-CN" altLang="zh-CN" sz="2000" dirty="0" smtClean="0">
                <a:sym typeface="+mn-ea"/>
              </a:rPr>
              <a:t>日改正的行政处罚；第五项行为依据《中华人民共和国安全生产法》九十四条第一款第一项的规定，作</a:t>
            </a:r>
            <a:r>
              <a:rPr lang="zh-CN" altLang="zh-CN" sz="2000" dirty="0" smtClean="0">
                <a:solidFill>
                  <a:srgbClr val="FF0000"/>
                </a:solidFill>
                <a:sym typeface="+mn-ea"/>
              </a:rPr>
              <a:t>出罚款人民币</a:t>
            </a:r>
            <a:r>
              <a:rPr lang="en-US" altLang="zh-CN" sz="2000" dirty="0" smtClean="0">
                <a:solidFill>
                  <a:srgbClr val="FF0000"/>
                </a:solidFill>
                <a:sym typeface="+mn-ea"/>
              </a:rPr>
              <a:t>10</a:t>
            </a:r>
            <a:r>
              <a:rPr lang="zh-CN" altLang="zh-CN" sz="2000" dirty="0" smtClean="0">
                <a:solidFill>
                  <a:srgbClr val="FF0000"/>
                </a:solidFill>
                <a:sym typeface="+mn-ea"/>
              </a:rPr>
              <a:t>万元的行政处罚</a:t>
            </a:r>
            <a:r>
              <a:rPr lang="zh-CN" altLang="zh-CN" sz="2000" dirty="0" smtClean="0">
                <a:sym typeface="+mn-ea"/>
              </a:rPr>
              <a:t>；</a:t>
            </a:r>
            <a:endParaRPr lang="zh-CN" altLang="zh-CN" sz="2000" dirty="0" smtClean="0"/>
          </a:p>
          <a:p>
            <a:r>
              <a:rPr lang="zh-CN" altLang="zh-CN" sz="2000" dirty="0" smtClean="0">
                <a:sym typeface="+mn-ea"/>
              </a:rPr>
              <a:t>五项违法行为合并执行，拟对你单位作出警告，责令限期改正，</a:t>
            </a:r>
            <a:r>
              <a:rPr lang="zh-CN" altLang="zh-CN" sz="2000" dirty="0" smtClean="0">
                <a:solidFill>
                  <a:srgbClr val="FF0000"/>
                </a:solidFill>
                <a:sym typeface="+mn-ea"/>
              </a:rPr>
              <a:t>并处罚款人民币</a:t>
            </a:r>
            <a:r>
              <a:rPr lang="en-US" altLang="zh-CN" sz="2000" dirty="0" smtClean="0">
                <a:solidFill>
                  <a:srgbClr val="FF0000"/>
                </a:solidFill>
                <a:sym typeface="+mn-ea"/>
              </a:rPr>
              <a:t>9</a:t>
            </a:r>
            <a:r>
              <a:rPr lang="zh-CN" altLang="zh-CN" sz="2000" dirty="0" smtClean="0">
                <a:solidFill>
                  <a:srgbClr val="FF0000"/>
                </a:solidFill>
                <a:sym typeface="+mn-ea"/>
              </a:rPr>
              <a:t>万元的行政处罚</a:t>
            </a:r>
            <a:r>
              <a:rPr lang="zh-CN" altLang="zh-CN" sz="2000" dirty="0" smtClean="0">
                <a:sym typeface="+mn-ea"/>
              </a:rPr>
              <a:t>。</a:t>
            </a:r>
            <a:endParaRPr lang="zh-CN" altLang="en-US"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953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8" name="文本框 7"/>
          <p:cNvSpPr txBox="1"/>
          <p:nvPr/>
        </p:nvSpPr>
        <p:spPr>
          <a:xfrm>
            <a:off x="810260" y="1309370"/>
            <a:ext cx="5822950" cy="4492625"/>
          </a:xfrm>
          <a:prstGeom prst="rect">
            <a:avLst/>
          </a:prstGeom>
          <a:noFill/>
        </p:spPr>
        <p:txBody>
          <a:bodyPr wrap="square" rtlCol="0" anchor="t">
            <a:spAutoFit/>
          </a:bodyPr>
          <a:p>
            <a:r>
              <a:rPr lang="zh-CN" altLang="zh-CN" sz="2400" b="1" dirty="0" smtClean="0">
                <a:solidFill>
                  <a:srgbClr val="FF0000"/>
                </a:solidFill>
                <a:sym typeface="+mn-ea"/>
              </a:rPr>
              <a:t>案例三：未如实记录安全生产培训教育</a:t>
            </a:r>
            <a:r>
              <a:rPr lang="zh-CN" altLang="en-US" sz="2400" b="1" dirty="0" smtClean="0">
                <a:solidFill>
                  <a:srgbClr val="FF0000"/>
                </a:solidFill>
                <a:sym typeface="+mn-ea"/>
              </a:rPr>
              <a:t>的处罚</a:t>
            </a:r>
            <a:endParaRPr lang="en-US" altLang="zh-CN" sz="2400" b="1" dirty="0" smtClean="0">
              <a:solidFill>
                <a:srgbClr val="FF0000"/>
              </a:solidFill>
            </a:endParaRPr>
          </a:p>
          <a:p>
            <a:endParaRPr lang="zh-CN" altLang="zh-CN" b="1" dirty="0" smtClean="0">
              <a:solidFill>
                <a:srgbClr val="FF0000"/>
              </a:solidFill>
            </a:endParaRPr>
          </a:p>
          <a:p>
            <a:r>
              <a:rPr lang="en-US" altLang="zh-CN" sz="2000" dirty="0" smtClean="0">
                <a:solidFill>
                  <a:schemeClr val="tx1"/>
                </a:solidFill>
                <a:sym typeface="+mn-ea"/>
              </a:rPr>
              <a:t>2017</a:t>
            </a:r>
            <a:r>
              <a:rPr lang="zh-CN" altLang="zh-CN" sz="2000" dirty="0" smtClean="0">
                <a:solidFill>
                  <a:schemeClr val="tx1"/>
                </a:solidFill>
                <a:sym typeface="+mn-ea"/>
              </a:rPr>
              <a:t>年</a:t>
            </a:r>
            <a:r>
              <a:rPr lang="en-US" altLang="zh-CN" sz="2000" dirty="0" smtClean="0">
                <a:solidFill>
                  <a:schemeClr val="tx1"/>
                </a:solidFill>
                <a:sym typeface="+mn-ea"/>
              </a:rPr>
              <a:t>5</a:t>
            </a:r>
            <a:r>
              <a:rPr lang="zh-CN" altLang="zh-CN" sz="2000" dirty="0" smtClean="0">
                <a:solidFill>
                  <a:schemeClr val="tx1"/>
                </a:solidFill>
                <a:sym typeface="+mn-ea"/>
              </a:rPr>
              <a:t>月</a:t>
            </a:r>
            <a:r>
              <a:rPr lang="en-US" altLang="zh-CN" sz="2000" dirty="0" smtClean="0">
                <a:solidFill>
                  <a:schemeClr val="tx1"/>
                </a:solidFill>
                <a:sym typeface="+mn-ea"/>
              </a:rPr>
              <a:t>5</a:t>
            </a:r>
            <a:r>
              <a:rPr lang="zh-CN" altLang="zh-CN" sz="2000" dirty="0" smtClean="0">
                <a:solidFill>
                  <a:schemeClr val="tx1"/>
                </a:solidFill>
                <a:sym typeface="+mn-ea"/>
              </a:rPr>
              <a:t>日，</a:t>
            </a:r>
            <a:r>
              <a:rPr lang="zh-CN" altLang="en-US" sz="2000" dirty="0" smtClean="0">
                <a:solidFill>
                  <a:schemeClr val="tx1"/>
                </a:solidFill>
                <a:sym typeface="+mn-ea"/>
              </a:rPr>
              <a:t>对</a:t>
            </a:r>
            <a:r>
              <a:rPr lang="zh-CN" altLang="zh-CN" sz="2000" dirty="0" smtClean="0">
                <a:solidFill>
                  <a:schemeClr val="tx1"/>
                </a:solidFill>
                <a:sym typeface="+mn-ea"/>
              </a:rPr>
              <a:t>德水泥制品有限公司执法检查中发现，企业未如实记录安全生产教育和培训情况，特种工人员证件不符、无证上岗作业，起重机检测报告过期、锅炉检验报告过期，未按照规定及时向安全生产监督管理部门申报产生职业病危害的项目，安全生产事故综合应急预案未按要求在当地安监部门备案违法行为。处罚：依据《中华人民共和国安全生产法》第二十五第四款、第二十七条第一款、第三十三条第二款；《中华人民共和国职业病防治法》第十六条第二款《生产安全事故应急预案管理办法》第二十六条，罚款</a:t>
            </a:r>
            <a:r>
              <a:rPr lang="en-US" altLang="zh-CN" sz="2000" dirty="0" smtClean="0">
                <a:solidFill>
                  <a:schemeClr val="tx1"/>
                </a:solidFill>
                <a:sym typeface="+mn-ea"/>
              </a:rPr>
              <a:t>9</a:t>
            </a:r>
            <a:r>
              <a:rPr lang="zh-CN" altLang="zh-CN" sz="2000" dirty="0" smtClean="0">
                <a:solidFill>
                  <a:schemeClr val="tx1"/>
                </a:solidFill>
                <a:sym typeface="+mn-ea"/>
              </a:rPr>
              <a:t>万元的行政处罚。</a:t>
            </a:r>
            <a:endParaRPr lang="zh-CN" altLang="zh-CN" sz="2000" dirty="0" smtClean="0">
              <a:solidFill>
                <a:schemeClr val="tx1"/>
              </a:solidFill>
              <a:sym typeface="+mn-ea"/>
            </a:endParaRPr>
          </a:p>
        </p:txBody>
      </p:sp>
      <p:pic>
        <p:nvPicPr>
          <p:cNvPr id="10" name="图片 9" descr="http://img.mp.sohu.com/upload/20170729/cd4b7088005f4f42a18453e8fa83c9ca_th.png"/>
          <p:cNvPicPr/>
          <p:nvPr/>
        </p:nvPicPr>
        <p:blipFill>
          <a:blip r:embed="rId3" cstate="print"/>
          <a:srcRect/>
          <a:stretch>
            <a:fillRect/>
          </a:stretch>
        </p:blipFill>
        <p:spPr bwMode="auto">
          <a:xfrm>
            <a:off x="6953256" y="1142984"/>
            <a:ext cx="5072098" cy="492922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5981065"/>
            <a:ext cx="12215495" cy="894715"/>
          </a:xfrm>
          <a:prstGeom prst="rect">
            <a:avLst/>
          </a:prstGeom>
          <a:noFill/>
          <a:ln w="9525">
            <a:noFill/>
          </a:ln>
        </p:spPr>
      </p:pic>
      <p:sp>
        <p:nvSpPr>
          <p:cNvPr id="15" name="矩形 46"/>
          <p:cNvSpPr/>
          <p:nvPr/>
        </p:nvSpPr>
        <p:spPr>
          <a:xfrm>
            <a:off x="1312863" y="319088"/>
            <a:ext cx="3460115" cy="106807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algn="l">
              <a:lnSpc>
                <a:spcPct val="100000"/>
              </a:lnSpc>
              <a:spcBef>
                <a:spcPct val="20000"/>
              </a:spcBef>
              <a:buClrTx/>
              <a:buSzTx/>
              <a:buNone/>
            </a:pPr>
            <a:r>
              <a:rPr lang="zh-CN" altLang="en-US" b="1" dirty="0">
                <a:solidFill>
                  <a:srgbClr val="C00000"/>
                </a:solidFill>
                <a:latin typeface="Arial" panose="020B0604020202020204" pitchFamily="34" charset="0"/>
                <a:ea typeface="微软雅黑" panose="020B0503020204020204" pitchFamily="34" charset="-122"/>
                <a:sym typeface="+mn-ea"/>
              </a:rPr>
              <a:t>新安全生产法的历程</a:t>
            </a:r>
            <a:endParaRPr lang="zh-CN" altLang="en-US" b="1" dirty="0">
              <a:solidFill>
                <a:srgbClr val="C00000"/>
              </a:solidFill>
              <a:latin typeface="Arial" panose="020B0604020202020204" pitchFamily="34" charset="0"/>
              <a:ea typeface="微软雅黑" panose="020B0503020204020204" pitchFamily="34" charset="-122"/>
            </a:endParaRPr>
          </a:p>
          <a:p>
            <a:pPr marL="0" lvl="0" indent="0" algn="l">
              <a:lnSpc>
                <a:spcPct val="100000"/>
              </a:lnSpc>
              <a:spcBef>
                <a:spcPct val="20000"/>
              </a:spcBef>
              <a:buNone/>
            </a:pPr>
            <a:r>
              <a:rPr lang="zh-CN" altLang="en-US" b="1" dirty="0">
                <a:solidFill>
                  <a:srgbClr val="FF0000"/>
                </a:solidFill>
                <a:latin typeface="Arial" panose="020B0604020202020204" pitchFamily="34" charset="0"/>
                <a:ea typeface="微软雅黑" panose="020B0503020204020204" pitchFamily="34" charset="-122"/>
                <a:sym typeface="Calibri" panose="020F0502020204030204" pitchFamily="34" charset="0"/>
              </a:rPr>
              <a:t>加标题</a:t>
            </a:r>
            <a:endParaRPr lang="zh-CN" altLang="en-US" b="1" dirty="0">
              <a:solidFill>
                <a:srgbClr val="FF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1044575" y="1579563"/>
            <a:ext cx="10099675" cy="553085"/>
          </a:xfrm>
          <a:prstGeom prst="rect">
            <a:avLst/>
          </a:prstGeom>
          <a:noFill/>
          <a:ln w="9525">
            <a:noFill/>
          </a:ln>
        </p:spPr>
        <p:txBody>
          <a:bodyPr>
            <a:spAutoFit/>
          </a:bodyPr>
          <a:p>
            <a:pPr eaLnBrk="1" hangingPunct="1">
              <a:lnSpc>
                <a:spcPct val="150000"/>
              </a:lnSpc>
            </a:pPr>
            <a:r>
              <a:rPr lang="zh-CN" altLang="en-US" sz="2000" dirty="0">
                <a:latin typeface="微软雅黑" panose="020B0503020204020204" pitchFamily="34" charset="-122"/>
                <a:ea typeface="微软雅黑" panose="020B0503020204020204" pitchFamily="34" charset="-122"/>
              </a:rPr>
              <a:t>  </a:t>
            </a:r>
            <a:endParaRPr lang="zh-CN" altLang="en-US" sz="20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pic>
        <p:nvPicPr>
          <p:cNvPr id="3" name="图片 3" descr="http://www.esafety.cn/blog/UploadFiles/2014-11/11038417611.jpg"/>
          <p:cNvPicPr>
            <a:picLocks noChangeAspect="1" noChangeArrowheads="1"/>
          </p:cNvPicPr>
          <p:nvPr/>
        </p:nvPicPr>
        <p:blipFill>
          <a:blip r:embed="rId3" cstate="print"/>
          <a:srcRect/>
          <a:stretch>
            <a:fillRect/>
          </a:stretch>
        </p:blipFill>
        <p:spPr bwMode="auto">
          <a:xfrm>
            <a:off x="0" y="906780"/>
            <a:ext cx="12192000" cy="52641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953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13" name="圆角矩形 12"/>
          <p:cNvSpPr/>
          <p:nvPr/>
        </p:nvSpPr>
        <p:spPr>
          <a:xfrm>
            <a:off x="399415" y="1229360"/>
            <a:ext cx="11480165" cy="5426075"/>
          </a:xfrm>
          <a:prstGeom prst="roundRect">
            <a:avLst>
              <a:gd name="adj" fmla="val 2037"/>
            </a:avLst>
          </a:prstGeom>
          <a:solidFill>
            <a:schemeClr val="accent4">
              <a:lumMod val="20000"/>
              <a:lumOff val="8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248331" tIns="248331" rIns="248331" bIns="248331" spcCol="1270" anchor="ctr"/>
          <a:p>
            <a:pPr>
              <a:lnSpc>
                <a:spcPct val="150000"/>
              </a:lnSpc>
            </a:pPr>
            <a:r>
              <a:rPr lang="zh-CN" altLang="zh-CN" sz="1800" b="1" dirty="0" smtClean="0">
                <a:solidFill>
                  <a:srgbClr val="FF0000"/>
                </a:solidFill>
              </a:rPr>
              <a:t>事故经过：</a:t>
            </a:r>
            <a:endParaRPr lang="zh-CN" altLang="zh-CN" sz="1800" dirty="0" smtClean="0">
              <a:solidFill>
                <a:srgbClr val="FF0000"/>
              </a:solidFill>
            </a:endParaRPr>
          </a:p>
          <a:p>
            <a:pPr>
              <a:lnSpc>
                <a:spcPct val="150000"/>
              </a:lnSpc>
            </a:pPr>
            <a:r>
              <a:rPr lang="zh-CN" altLang="zh-CN" sz="1800" dirty="0" smtClean="0">
                <a:solidFill>
                  <a:srgbClr val="FF0000"/>
                </a:solidFill>
              </a:rPr>
              <a:t>　　</a:t>
            </a:r>
            <a:r>
              <a:rPr lang="en-US" altLang="zh-CN" sz="1800" dirty="0" smtClean="0">
                <a:solidFill>
                  <a:srgbClr val="FF0000"/>
                </a:solidFill>
              </a:rPr>
              <a:t>2009</a:t>
            </a:r>
            <a:r>
              <a:rPr lang="zh-CN" altLang="zh-CN" sz="1800" dirty="0" smtClean="0">
                <a:solidFill>
                  <a:srgbClr val="FF0000"/>
                </a:solidFill>
              </a:rPr>
              <a:t>年</a:t>
            </a:r>
            <a:r>
              <a:rPr lang="en-US" altLang="zh-CN" sz="1800" dirty="0" smtClean="0">
                <a:solidFill>
                  <a:srgbClr val="FF0000"/>
                </a:solidFill>
              </a:rPr>
              <a:t>12</a:t>
            </a:r>
            <a:r>
              <a:rPr lang="zh-CN" altLang="zh-CN" sz="1800" dirty="0" smtClean="0">
                <a:solidFill>
                  <a:srgbClr val="FF0000"/>
                </a:solidFill>
              </a:rPr>
              <a:t>月</a:t>
            </a:r>
            <a:r>
              <a:rPr lang="en-US" altLang="zh-CN" sz="1800" dirty="0" smtClean="0">
                <a:solidFill>
                  <a:srgbClr val="FF0000"/>
                </a:solidFill>
              </a:rPr>
              <a:t>25</a:t>
            </a:r>
            <a:r>
              <a:rPr lang="zh-CN" altLang="zh-CN" sz="1800" dirty="0" smtClean="0">
                <a:solidFill>
                  <a:srgbClr val="FF0000"/>
                </a:solidFill>
              </a:rPr>
              <a:t>日，攀钢集团攀枝花钢铁研究院有限公司中试线建设指挥部组织对在建的攀钢</a:t>
            </a:r>
            <a:r>
              <a:rPr lang="en-US" altLang="zh-CN" sz="1800" dirty="0" smtClean="0">
                <a:solidFill>
                  <a:srgbClr val="FF0000"/>
                </a:solidFill>
              </a:rPr>
              <a:t>5kt</a:t>
            </a:r>
            <a:r>
              <a:rPr lang="zh-CN" altLang="zh-CN" sz="1800" dirty="0" smtClean="0">
                <a:solidFill>
                  <a:srgbClr val="FF0000"/>
                </a:solidFill>
              </a:rPr>
              <a:t>高品质富钛料中试线进行热负荷投料试车，该院钛研究所职工叶某某</a:t>
            </a:r>
            <a:r>
              <a:rPr lang="en-US" altLang="zh-CN" sz="1800" dirty="0" smtClean="0">
                <a:solidFill>
                  <a:srgbClr val="FF0000"/>
                </a:solidFill>
              </a:rPr>
              <a:t>(</a:t>
            </a:r>
            <a:r>
              <a:rPr lang="zh-CN" altLang="zh-CN" sz="1800" dirty="0" smtClean="0">
                <a:solidFill>
                  <a:srgbClr val="FF0000"/>
                </a:solidFill>
              </a:rPr>
              <a:t>男、</a:t>
            </a:r>
            <a:r>
              <a:rPr lang="en-US" altLang="zh-CN" sz="1800" dirty="0" smtClean="0">
                <a:solidFill>
                  <a:srgbClr val="FF0000"/>
                </a:solidFill>
              </a:rPr>
              <a:t>35</a:t>
            </a:r>
            <a:r>
              <a:rPr lang="zh-CN" altLang="zh-CN" sz="1800" dirty="0" smtClean="0">
                <a:solidFill>
                  <a:srgbClr val="FF0000"/>
                </a:solidFill>
              </a:rPr>
              <a:t>岁、大学本科学历、工程师、工龄</a:t>
            </a:r>
            <a:r>
              <a:rPr lang="en-US" altLang="zh-CN" sz="1800" dirty="0" smtClean="0">
                <a:solidFill>
                  <a:srgbClr val="FF0000"/>
                </a:solidFill>
              </a:rPr>
              <a:t>11</a:t>
            </a:r>
            <a:r>
              <a:rPr lang="zh-CN" altLang="zh-CN" sz="1800" dirty="0" smtClean="0">
                <a:solidFill>
                  <a:srgbClr val="FF0000"/>
                </a:solidFill>
              </a:rPr>
              <a:t>年、本岗位工龄</a:t>
            </a:r>
            <a:r>
              <a:rPr lang="en-US" altLang="zh-CN" sz="1800" dirty="0" smtClean="0">
                <a:solidFill>
                  <a:srgbClr val="FF0000"/>
                </a:solidFill>
              </a:rPr>
              <a:t>3</a:t>
            </a:r>
            <a:r>
              <a:rPr lang="zh-CN" altLang="zh-CN" sz="1800" dirty="0" smtClean="0">
                <a:solidFill>
                  <a:srgbClr val="FF0000"/>
                </a:solidFill>
              </a:rPr>
              <a:t>年</a:t>
            </a:r>
            <a:r>
              <a:rPr lang="en-US" altLang="zh-CN" sz="1800" dirty="0" smtClean="0">
                <a:solidFill>
                  <a:srgbClr val="FF0000"/>
                </a:solidFill>
              </a:rPr>
              <a:t>)</a:t>
            </a:r>
            <a:r>
              <a:rPr lang="zh-CN" altLang="zh-CN" sz="1800" dirty="0" smtClean="0">
                <a:solidFill>
                  <a:srgbClr val="FF0000"/>
                </a:solidFill>
              </a:rPr>
              <a:t>、金某，以及炼钢厂杜某某</a:t>
            </a:r>
            <a:r>
              <a:rPr lang="en-US" altLang="zh-CN" sz="1800" dirty="0" smtClean="0">
                <a:solidFill>
                  <a:srgbClr val="FF0000"/>
                </a:solidFill>
              </a:rPr>
              <a:t>(</a:t>
            </a:r>
            <a:r>
              <a:rPr lang="zh-CN" altLang="zh-CN" sz="1800" dirty="0" smtClean="0">
                <a:solidFill>
                  <a:srgbClr val="FF0000"/>
                </a:solidFill>
              </a:rPr>
              <a:t>科长</a:t>
            </a:r>
            <a:r>
              <a:rPr lang="en-US" altLang="zh-CN" sz="1800" dirty="0" smtClean="0">
                <a:solidFill>
                  <a:srgbClr val="FF0000"/>
                </a:solidFill>
              </a:rPr>
              <a:t>)</a:t>
            </a:r>
            <a:r>
              <a:rPr lang="zh-CN" altLang="zh-CN" sz="1800" dirty="0" smtClean="0">
                <a:solidFill>
                  <a:srgbClr val="FF0000"/>
                </a:solidFill>
              </a:rPr>
              <a:t>负责</a:t>
            </a:r>
            <a:r>
              <a:rPr lang="en-US" altLang="zh-CN" sz="1800" dirty="0" smtClean="0">
                <a:solidFill>
                  <a:srgbClr val="FF0000"/>
                </a:solidFill>
              </a:rPr>
              <a:t>LSY</a:t>
            </a:r>
            <a:r>
              <a:rPr lang="zh-CN" altLang="zh-CN" sz="1800" dirty="0" smtClean="0">
                <a:solidFill>
                  <a:srgbClr val="FF0000"/>
                </a:solidFill>
              </a:rPr>
              <a:t>螺旋送料机运行情况的观察工作</a:t>
            </a:r>
            <a:r>
              <a:rPr lang="en-US" altLang="zh-CN" sz="1800" dirty="0" smtClean="0">
                <a:solidFill>
                  <a:srgbClr val="FF0000"/>
                </a:solidFill>
              </a:rPr>
              <a:t>(</a:t>
            </a:r>
            <a:r>
              <a:rPr lang="zh-CN" altLang="zh-CN" sz="1800" dirty="0" smtClean="0">
                <a:solidFill>
                  <a:srgbClr val="FF0000"/>
                </a:solidFill>
              </a:rPr>
              <a:t>螺旋送料机位于该试验线西头第六平台</a:t>
            </a:r>
            <a:r>
              <a:rPr lang="en-US" altLang="zh-CN" sz="1800" dirty="0" smtClean="0">
                <a:solidFill>
                  <a:srgbClr val="FF0000"/>
                </a:solidFill>
              </a:rPr>
              <a:t>)</a:t>
            </a:r>
            <a:r>
              <a:rPr lang="zh-CN" altLang="zh-CN" sz="1800" dirty="0" smtClean="0">
                <a:solidFill>
                  <a:srgbClr val="FF0000"/>
                </a:solidFill>
              </a:rPr>
              <a:t>。上午</a:t>
            </a:r>
            <a:r>
              <a:rPr lang="en-US" altLang="zh-CN" sz="1800" dirty="0" smtClean="0">
                <a:solidFill>
                  <a:srgbClr val="FF0000"/>
                </a:solidFill>
              </a:rPr>
              <a:t>10</a:t>
            </a:r>
            <a:r>
              <a:rPr lang="zh-CN" altLang="zh-CN" sz="1800" dirty="0" smtClean="0">
                <a:solidFill>
                  <a:srgbClr val="FF0000"/>
                </a:solidFill>
              </a:rPr>
              <a:t>时</a:t>
            </a:r>
            <a:r>
              <a:rPr lang="en-US" altLang="zh-CN" sz="1800" dirty="0" smtClean="0">
                <a:solidFill>
                  <a:srgbClr val="FF0000"/>
                </a:solidFill>
              </a:rPr>
              <a:t>20</a:t>
            </a:r>
            <a:r>
              <a:rPr lang="zh-CN" altLang="zh-CN" sz="1800" dirty="0" smtClean="0">
                <a:solidFill>
                  <a:srgbClr val="FF0000"/>
                </a:solidFill>
              </a:rPr>
              <a:t>分左右叶某某发现螺旋送料机的进料管堵料处理孔向外冒蒸汽，便通知中控室增大除尘风机抽风量，风量增大后螺旋送料机进料管堵料处理孔冒蒸汽的现象消失，但叶某某却发现螺旋送料机进料管的堵料处理孔往外滴水。于是叶某某走上观察平台，将右手伸入螺旋送料机进料管的堵料处理孔内进行检查。突然叶某某感到右手被送料螺旋绞住，叶某某因疼痛大叫一声，本能的将被绞伤的右手奋力拽出。随即在旁边的杜某某迅速扶着叶某某撤离第六平台现场，用对讲机通知院中试线建设指挥部，经现场紧急包扎后于</a:t>
            </a:r>
            <a:r>
              <a:rPr lang="en-US" altLang="zh-CN" sz="1800" dirty="0" smtClean="0">
                <a:solidFill>
                  <a:srgbClr val="FF0000"/>
                </a:solidFill>
              </a:rPr>
              <a:t>10</a:t>
            </a:r>
            <a:r>
              <a:rPr lang="zh-CN" altLang="zh-CN" sz="1800" dirty="0" smtClean="0">
                <a:solidFill>
                  <a:srgbClr val="FF0000"/>
                </a:solidFill>
              </a:rPr>
              <a:t>时</a:t>
            </a:r>
            <a:r>
              <a:rPr lang="en-US" altLang="zh-CN" sz="1800" dirty="0" smtClean="0">
                <a:solidFill>
                  <a:srgbClr val="FF0000"/>
                </a:solidFill>
              </a:rPr>
              <a:t>35</a:t>
            </a:r>
            <a:r>
              <a:rPr lang="zh-CN" altLang="zh-CN" sz="1800" dirty="0" smtClean="0">
                <a:solidFill>
                  <a:srgbClr val="FF0000"/>
                </a:solidFill>
              </a:rPr>
              <a:t>叶某某被送往攀钢总医院救治。同时院中试线建设指挥部立即组织人员拆解螺旋输送管寻找断</a:t>
            </a:r>
            <a:r>
              <a:rPr lang="zh-CN" altLang="en-US" sz="1800" dirty="0" smtClean="0">
                <a:solidFill>
                  <a:srgbClr val="FF0000"/>
                </a:solidFill>
              </a:rPr>
              <a:t>腕断</a:t>
            </a:r>
            <a:r>
              <a:rPr lang="zh-CN" altLang="zh-CN" sz="1800" dirty="0" smtClean="0">
                <a:solidFill>
                  <a:srgbClr val="FF0000"/>
                </a:solidFill>
              </a:rPr>
              <a:t>指，</a:t>
            </a:r>
            <a:r>
              <a:rPr lang="en-US" altLang="zh-CN" sz="1800" dirty="0" smtClean="0">
                <a:solidFill>
                  <a:srgbClr val="FF0000"/>
                </a:solidFill>
              </a:rPr>
              <a:t>11</a:t>
            </a:r>
            <a:r>
              <a:rPr lang="zh-CN" altLang="zh-CN" sz="1800" dirty="0" smtClean="0">
                <a:solidFill>
                  <a:srgbClr val="FF0000"/>
                </a:solidFill>
              </a:rPr>
              <a:t>时</a:t>
            </a:r>
            <a:r>
              <a:rPr lang="en-US" altLang="zh-CN" sz="1800" dirty="0" smtClean="0">
                <a:solidFill>
                  <a:srgbClr val="FF0000"/>
                </a:solidFill>
              </a:rPr>
              <a:t>30</a:t>
            </a:r>
            <a:r>
              <a:rPr lang="zh-CN" altLang="zh-CN" sz="1800" dirty="0" smtClean="0">
                <a:solidFill>
                  <a:srgbClr val="FF0000"/>
                </a:solidFill>
              </a:rPr>
              <a:t>分左右找到叶某某离断的</a:t>
            </a:r>
            <a:r>
              <a:rPr lang="zh-CN" altLang="en-US" sz="1800" dirty="0" smtClean="0">
                <a:solidFill>
                  <a:srgbClr val="FF0000"/>
                </a:solidFill>
              </a:rPr>
              <a:t>腕</a:t>
            </a:r>
            <a:r>
              <a:rPr lang="zh-CN" altLang="zh-CN" sz="1800" dirty="0" smtClean="0">
                <a:solidFill>
                  <a:srgbClr val="FF0000"/>
                </a:solidFill>
              </a:rPr>
              <a:t>指并马上送往攀钢总医院，攀钢总医院对叶某某进行了及时有效救治。</a:t>
            </a:r>
            <a:endParaRPr lang="zh-CN" altLang="zh-CN" sz="1800" b="1" dirty="0" smtClean="0">
              <a:solidFill>
                <a:srgbClr val="FF0000"/>
              </a:solidFill>
              <a:latin typeface="微软雅黑" panose="020B0503020204020204" pitchFamily="34" charset="-122"/>
              <a:ea typeface="微软雅黑" panose="020B0503020204020204" pitchFamily="34" charset="-122"/>
            </a:endParaRPr>
          </a:p>
        </p:txBody>
      </p:sp>
      <p:sp>
        <p:nvSpPr>
          <p:cNvPr id="3" name="流程图: 资料带 2"/>
          <p:cNvSpPr/>
          <p:nvPr/>
        </p:nvSpPr>
        <p:spPr>
          <a:xfrm>
            <a:off x="5213985" y="713740"/>
            <a:ext cx="1430655" cy="515620"/>
          </a:xfrm>
          <a:prstGeom prst="flowChartPunchedTap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dirty="0" smtClean="0"/>
              <a:t>事故案例</a:t>
            </a:r>
            <a:endParaRPr lang="zh-CN" alt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953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8" name="文本框 7"/>
          <p:cNvSpPr txBox="1"/>
          <p:nvPr/>
        </p:nvSpPr>
        <p:spPr>
          <a:xfrm>
            <a:off x="762635" y="1485265"/>
            <a:ext cx="4418965" cy="4107815"/>
          </a:xfrm>
          <a:prstGeom prst="rect">
            <a:avLst/>
          </a:prstGeom>
          <a:noFill/>
        </p:spPr>
        <p:txBody>
          <a:bodyPr wrap="square" rtlCol="0" anchor="t">
            <a:spAutoFit/>
          </a:bodyPr>
          <a:p>
            <a:pPr fontAlgn="auto">
              <a:lnSpc>
                <a:spcPct val="150000"/>
              </a:lnSpc>
            </a:pPr>
            <a:r>
              <a:rPr lang="zh-CN" altLang="zh-CN" b="1" dirty="0" smtClean="0">
                <a:solidFill>
                  <a:srgbClr val="FF0000"/>
                </a:solidFill>
                <a:latin typeface="微软雅黑" panose="020B0503020204020204" pitchFamily="34" charset="-122"/>
                <a:ea typeface="微软雅黑" panose="020B0503020204020204" pitchFamily="34" charset="-122"/>
                <a:sym typeface="+mn-ea"/>
              </a:rPr>
              <a:t>直接原因</a:t>
            </a:r>
            <a:endParaRPr lang="zh-CN" altLang="zh-CN" b="1" dirty="0" smtClean="0">
              <a:solidFill>
                <a:srgbClr val="FF0000"/>
              </a:solidFill>
              <a:latin typeface="微软雅黑" panose="020B0503020204020204" pitchFamily="34" charset="-122"/>
              <a:ea typeface="微软雅黑" panose="020B0503020204020204" pitchFamily="34" charset="-122"/>
            </a:endParaRPr>
          </a:p>
          <a:p>
            <a:pPr algn="l" fontAlgn="auto">
              <a:lnSpc>
                <a:spcPct val="150000"/>
              </a:lnSpc>
            </a:pPr>
            <a:r>
              <a:rPr lang="zh-CN" altLang="zh-CN" b="1" dirty="0" smtClean="0">
                <a:latin typeface="微软雅黑" panose="020B0503020204020204" pitchFamily="34" charset="-122"/>
                <a:ea typeface="微软雅黑" panose="020B0503020204020204" pitchFamily="34" charset="-122"/>
                <a:sym typeface="+mn-ea"/>
              </a:rPr>
              <a:t>　　</a:t>
            </a:r>
            <a:r>
              <a:rPr lang="zh-CN" altLang="zh-CN" dirty="0" smtClean="0">
                <a:latin typeface="微软雅黑" panose="020B0503020204020204" pitchFamily="34" charset="-122"/>
                <a:ea typeface="微软雅黑" panose="020B0503020204020204" pitchFamily="34" charset="-122"/>
                <a:sym typeface="+mn-ea"/>
              </a:rPr>
              <a:t>违章作业是此次事故的直接原因。叶某某违反机械操作基本安全要求</a:t>
            </a:r>
            <a:r>
              <a:rPr lang="en-US" altLang="zh-CN" dirty="0" smtClean="0">
                <a:latin typeface="微软雅黑" panose="020B0503020204020204" pitchFamily="34" charset="-122"/>
                <a:ea typeface="微软雅黑" panose="020B0503020204020204" pitchFamily="34" charset="-122"/>
                <a:sym typeface="+mn-ea"/>
              </a:rPr>
              <a:t>“</a:t>
            </a:r>
            <a:r>
              <a:rPr lang="zh-CN" altLang="zh-CN" dirty="0" smtClean="0">
                <a:latin typeface="微软雅黑" panose="020B0503020204020204" pitchFamily="34" charset="-122"/>
                <a:ea typeface="微软雅黑" panose="020B0503020204020204" pitchFamily="34" charset="-122"/>
                <a:sym typeface="+mn-ea"/>
              </a:rPr>
              <a:t>机械设备在运转时，严禁用手调整，也不得用手测量零件，或进行润滑、清扫杂物等，如必须进行时，则应关停机械设备之后进行</a:t>
            </a:r>
            <a:r>
              <a:rPr lang="en-US" altLang="zh-CN" dirty="0" smtClean="0">
                <a:latin typeface="微软雅黑" panose="020B0503020204020204" pitchFamily="34" charset="-122"/>
                <a:ea typeface="微软雅黑" panose="020B0503020204020204" pitchFamily="34" charset="-122"/>
                <a:sym typeface="+mn-ea"/>
              </a:rPr>
              <a:t>”</a:t>
            </a:r>
            <a:r>
              <a:rPr lang="zh-CN" altLang="zh-CN" dirty="0" smtClean="0">
                <a:latin typeface="微软雅黑" panose="020B0503020204020204" pitchFamily="34" charset="-122"/>
                <a:ea typeface="微软雅黑" panose="020B0503020204020204" pitchFamily="34" charset="-122"/>
                <a:sym typeface="+mn-ea"/>
              </a:rPr>
              <a:t>之规定，在末停机的情况下，将手伸入堵料处理孔进行检查，是造成事故的直接原因。</a:t>
            </a:r>
            <a:endParaRPr lang="zh-CN" altLang="zh-CN" dirty="0" smtClean="0">
              <a:latin typeface="微软雅黑" panose="020B0503020204020204" pitchFamily="34" charset="-122"/>
              <a:ea typeface="微软雅黑" panose="020B0503020204020204" pitchFamily="34" charset="-122"/>
            </a:endParaRPr>
          </a:p>
          <a:p>
            <a:pPr algn="ctr"/>
            <a:endParaRPr lang="zh-CN" altLang="en-US"/>
          </a:p>
        </p:txBody>
      </p:sp>
      <p:pic>
        <p:nvPicPr>
          <p:cNvPr id="9" name="图片 8" descr="http://img856.ph.126.net/SBPP_tctqsvpeBx0ofgojA==/2772809995577621280.png"/>
          <p:cNvPicPr/>
          <p:nvPr/>
        </p:nvPicPr>
        <p:blipFill>
          <a:blip r:embed="rId3" cstate="print"/>
          <a:srcRect/>
          <a:stretch>
            <a:fillRect/>
          </a:stretch>
        </p:blipFill>
        <p:spPr bwMode="auto">
          <a:xfrm>
            <a:off x="5819775" y="982980"/>
            <a:ext cx="6381750" cy="2679700"/>
          </a:xfrm>
          <a:prstGeom prst="rect">
            <a:avLst/>
          </a:prstGeom>
          <a:noFill/>
          <a:ln w="9525">
            <a:noFill/>
            <a:miter lim="800000"/>
            <a:headEnd/>
            <a:tailEnd/>
          </a:ln>
        </p:spPr>
      </p:pic>
      <p:pic>
        <p:nvPicPr>
          <p:cNvPr id="10" name="图片 9" descr="http://img1.cache.netease.com/catchpic/3/3C/3CA368459AA2788AFDF4A3AEEF813233.jpg"/>
          <p:cNvPicPr/>
          <p:nvPr/>
        </p:nvPicPr>
        <p:blipFill>
          <a:blip r:embed="rId4" cstate="print"/>
          <a:srcRect/>
          <a:stretch>
            <a:fillRect/>
          </a:stretch>
        </p:blipFill>
        <p:spPr bwMode="auto">
          <a:xfrm>
            <a:off x="5819140" y="3745865"/>
            <a:ext cx="6382385" cy="21145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953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104451" name="TextBox 10"/>
          <p:cNvSpPr txBox="1">
            <a:spLocks noChangeArrowheads="1"/>
          </p:cNvSpPr>
          <p:nvPr/>
        </p:nvSpPr>
        <p:spPr bwMode="auto">
          <a:xfrm>
            <a:off x="254635" y="1297305"/>
            <a:ext cx="4860925" cy="670560"/>
          </a:xfrm>
          <a:prstGeom prst="rect">
            <a:avLst/>
          </a:prstGeom>
          <a:solidFill>
            <a:schemeClr val="bg1">
              <a:alpha val="70195"/>
            </a:schemeClr>
          </a:solidFill>
          <a:ln w="9525">
            <a:noFill/>
            <a:miter lim="800000"/>
          </a:ln>
        </p:spPr>
        <p:txBody>
          <a:bodyPr wrap="square" lIns="117226" tIns="58613" rIns="117226" bIns="58613">
            <a:spAutoFit/>
          </a:bodyPr>
          <a:p>
            <a:pPr algn="ctr"/>
            <a:r>
              <a:rPr lang="en-US" altLang="zh-CN" sz="2600" b="1" dirty="0">
                <a:solidFill>
                  <a:srgbClr val="FF0000"/>
                </a:solidFill>
              </a:rPr>
              <a:t> </a:t>
            </a:r>
            <a:r>
              <a:rPr lang="zh-CN" altLang="zh-CN" sz="3600" b="1" dirty="0">
                <a:solidFill>
                  <a:srgbClr val="FF0000"/>
                </a:solidFill>
              </a:rPr>
              <a:t>天津 </a:t>
            </a:r>
            <a:r>
              <a:rPr lang="en-US" altLang="zh-CN" sz="3600" b="1" dirty="0">
                <a:solidFill>
                  <a:srgbClr val="FF0000"/>
                </a:solidFill>
              </a:rPr>
              <a:t>“8.12”</a:t>
            </a:r>
            <a:r>
              <a:rPr lang="zh-CN" altLang="zh-CN" sz="3600" b="1" dirty="0">
                <a:solidFill>
                  <a:srgbClr val="FF0000"/>
                </a:solidFill>
              </a:rPr>
              <a:t>事故</a:t>
            </a:r>
            <a:endParaRPr lang="zh-CN" altLang="zh-CN" sz="3600" b="1" dirty="0">
              <a:solidFill>
                <a:srgbClr val="FF0000"/>
              </a:solidFill>
            </a:endParaRPr>
          </a:p>
        </p:txBody>
      </p:sp>
      <p:sp>
        <p:nvSpPr>
          <p:cNvPr id="9" name="文本框 8"/>
          <p:cNvSpPr txBox="1"/>
          <p:nvPr/>
        </p:nvSpPr>
        <p:spPr>
          <a:xfrm>
            <a:off x="782320" y="2336165"/>
            <a:ext cx="3982720" cy="3476625"/>
          </a:xfrm>
          <a:prstGeom prst="rect">
            <a:avLst/>
          </a:prstGeom>
          <a:noFill/>
        </p:spPr>
        <p:txBody>
          <a:bodyPr wrap="square" rtlCol="0" anchor="t">
            <a:spAutoFit/>
          </a:bodyPr>
          <a:p>
            <a:r>
              <a:rPr lang="en-US" altLang="zh-CN" sz="2000" dirty="0">
                <a:solidFill>
                  <a:srgbClr val="FF0000"/>
                </a:solidFill>
                <a:sym typeface="+mn-ea"/>
              </a:rPr>
              <a:t>2015</a:t>
            </a:r>
            <a:r>
              <a:rPr lang="zh-CN" altLang="zh-CN" sz="2000" dirty="0">
                <a:solidFill>
                  <a:srgbClr val="FF0000"/>
                </a:solidFill>
                <a:sym typeface="+mn-ea"/>
              </a:rPr>
              <a:t>年</a:t>
            </a:r>
            <a:r>
              <a:rPr lang="en-US" altLang="zh-CN" sz="2000" dirty="0">
                <a:solidFill>
                  <a:srgbClr val="FF0000"/>
                </a:solidFill>
                <a:sym typeface="+mn-ea"/>
              </a:rPr>
              <a:t>8</a:t>
            </a:r>
            <a:r>
              <a:rPr lang="zh-CN" altLang="zh-CN" sz="2000" dirty="0">
                <a:solidFill>
                  <a:srgbClr val="FF0000"/>
                </a:solidFill>
                <a:sym typeface="+mn-ea"/>
              </a:rPr>
              <a:t>月</a:t>
            </a:r>
            <a:r>
              <a:rPr lang="en-US" altLang="zh-CN" sz="2000" dirty="0">
                <a:solidFill>
                  <a:srgbClr val="FF0000"/>
                </a:solidFill>
                <a:sym typeface="+mn-ea"/>
              </a:rPr>
              <a:t>12</a:t>
            </a:r>
            <a:r>
              <a:rPr lang="zh-CN" altLang="zh-CN" sz="2000" dirty="0">
                <a:solidFill>
                  <a:srgbClr val="FF0000"/>
                </a:solidFill>
                <a:sym typeface="+mn-ea"/>
              </a:rPr>
              <a:t>日，位于天津市滨海新区天津港的瑞海国际物流有限公司危险品仓库发生火灾爆炸事故，造成</a:t>
            </a:r>
            <a:r>
              <a:rPr lang="en-US" altLang="zh-CN" sz="2000" dirty="0">
                <a:solidFill>
                  <a:srgbClr val="FF0000"/>
                </a:solidFill>
                <a:sym typeface="+mn-ea"/>
              </a:rPr>
              <a:t>165</a:t>
            </a:r>
            <a:r>
              <a:rPr lang="zh-CN" altLang="zh-CN" sz="2000" dirty="0">
                <a:solidFill>
                  <a:srgbClr val="FF0000"/>
                </a:solidFill>
                <a:sym typeface="+mn-ea"/>
              </a:rPr>
              <a:t>人遇难（其中参与救援处置的公安消防人员</a:t>
            </a:r>
            <a:r>
              <a:rPr lang="en-US" altLang="zh-CN" sz="2000" dirty="0">
                <a:solidFill>
                  <a:srgbClr val="FF0000"/>
                </a:solidFill>
                <a:sym typeface="+mn-ea"/>
              </a:rPr>
              <a:t>110</a:t>
            </a:r>
            <a:r>
              <a:rPr lang="zh-CN" altLang="zh-CN" sz="2000" dirty="0">
                <a:solidFill>
                  <a:srgbClr val="FF0000"/>
                </a:solidFill>
                <a:sym typeface="+mn-ea"/>
              </a:rPr>
              <a:t>人，事故企业、周边企业员工和周边居民</a:t>
            </a:r>
            <a:r>
              <a:rPr lang="en-US" altLang="zh-CN" sz="2000" dirty="0">
                <a:solidFill>
                  <a:srgbClr val="FF0000"/>
                </a:solidFill>
                <a:sym typeface="+mn-ea"/>
              </a:rPr>
              <a:t>55</a:t>
            </a:r>
            <a:r>
              <a:rPr lang="zh-CN" altLang="zh-CN" sz="2000" dirty="0">
                <a:solidFill>
                  <a:srgbClr val="FF0000"/>
                </a:solidFill>
                <a:sym typeface="+mn-ea"/>
              </a:rPr>
              <a:t>人）、</a:t>
            </a:r>
            <a:r>
              <a:rPr lang="en-US" altLang="zh-CN" sz="2000" dirty="0">
                <a:solidFill>
                  <a:srgbClr val="FF0000"/>
                </a:solidFill>
                <a:sym typeface="+mn-ea"/>
              </a:rPr>
              <a:t>8</a:t>
            </a:r>
            <a:r>
              <a:rPr lang="zh-CN" altLang="zh-CN" sz="2000" dirty="0">
                <a:solidFill>
                  <a:srgbClr val="FF0000"/>
                </a:solidFill>
                <a:sym typeface="+mn-ea"/>
              </a:rPr>
              <a:t>人失踪（其中天津港消防人员</a:t>
            </a:r>
            <a:r>
              <a:rPr lang="en-US" altLang="zh-CN" sz="2000" dirty="0">
                <a:solidFill>
                  <a:srgbClr val="FF0000"/>
                </a:solidFill>
                <a:sym typeface="+mn-ea"/>
              </a:rPr>
              <a:t>5</a:t>
            </a:r>
            <a:r>
              <a:rPr lang="zh-CN" altLang="zh-CN" sz="2000" dirty="0">
                <a:solidFill>
                  <a:srgbClr val="FF0000"/>
                </a:solidFill>
                <a:sym typeface="+mn-ea"/>
              </a:rPr>
              <a:t>人，周边企业员工、天津港消防人员家属</a:t>
            </a:r>
            <a:r>
              <a:rPr lang="en-US" altLang="zh-CN" sz="2000" dirty="0">
                <a:solidFill>
                  <a:srgbClr val="FF0000"/>
                </a:solidFill>
                <a:sym typeface="+mn-ea"/>
              </a:rPr>
              <a:t>3</a:t>
            </a:r>
            <a:r>
              <a:rPr lang="zh-CN" altLang="zh-CN" sz="2000" dirty="0">
                <a:solidFill>
                  <a:srgbClr val="FF0000"/>
                </a:solidFill>
                <a:sym typeface="+mn-ea"/>
              </a:rPr>
              <a:t>人），</a:t>
            </a:r>
            <a:r>
              <a:rPr lang="en-US" altLang="zh-CN" sz="2000" dirty="0">
                <a:solidFill>
                  <a:srgbClr val="FF0000"/>
                </a:solidFill>
                <a:sym typeface="+mn-ea"/>
              </a:rPr>
              <a:t>798</a:t>
            </a:r>
            <a:r>
              <a:rPr lang="zh-CN" altLang="zh-CN" sz="2000" dirty="0">
                <a:solidFill>
                  <a:srgbClr val="FF0000"/>
                </a:solidFill>
                <a:sym typeface="+mn-ea"/>
              </a:rPr>
              <a:t>人受伤（伤情重及较重的伤员</a:t>
            </a:r>
            <a:r>
              <a:rPr lang="en-US" altLang="zh-CN" sz="2000" dirty="0">
                <a:solidFill>
                  <a:srgbClr val="FF0000"/>
                </a:solidFill>
                <a:sym typeface="+mn-ea"/>
              </a:rPr>
              <a:t>58</a:t>
            </a:r>
            <a:r>
              <a:rPr lang="zh-CN" altLang="zh-CN" sz="2000" dirty="0">
                <a:solidFill>
                  <a:srgbClr val="FF0000"/>
                </a:solidFill>
                <a:sym typeface="+mn-ea"/>
              </a:rPr>
              <a:t>人、轻伤员</a:t>
            </a:r>
            <a:r>
              <a:rPr lang="en-US" altLang="zh-CN" sz="2000" dirty="0">
                <a:solidFill>
                  <a:srgbClr val="FF0000"/>
                </a:solidFill>
                <a:sym typeface="+mn-ea"/>
              </a:rPr>
              <a:t>740</a:t>
            </a:r>
            <a:r>
              <a:rPr lang="zh-CN" altLang="zh-CN" sz="2000" dirty="0">
                <a:solidFill>
                  <a:srgbClr val="FF0000"/>
                </a:solidFill>
                <a:sym typeface="+mn-ea"/>
              </a:rPr>
              <a:t>人）。</a:t>
            </a:r>
            <a:endParaRPr lang="zh-CN" altLang="en-US" sz="2000"/>
          </a:p>
        </p:txBody>
      </p:sp>
      <p:pic>
        <p:nvPicPr>
          <p:cNvPr id="10" name="图片 9"/>
          <p:cNvPicPr>
            <a:picLocks noChangeAspect="1"/>
          </p:cNvPicPr>
          <p:nvPr/>
        </p:nvPicPr>
        <p:blipFill>
          <a:blip r:embed="rId3"/>
          <a:stretch>
            <a:fillRect/>
          </a:stretch>
        </p:blipFill>
        <p:spPr>
          <a:xfrm>
            <a:off x="5293995" y="655955"/>
            <a:ext cx="6602095" cy="2493645"/>
          </a:xfrm>
          <a:prstGeom prst="rect">
            <a:avLst/>
          </a:prstGeom>
        </p:spPr>
      </p:pic>
      <p:pic>
        <p:nvPicPr>
          <p:cNvPr id="105478" name="Picture 2" descr="Img424479665"/>
          <p:cNvPicPr>
            <a:picLocks noChangeAspect="1" noChangeArrowheads="1"/>
          </p:cNvPicPr>
          <p:nvPr/>
        </p:nvPicPr>
        <p:blipFill>
          <a:blip r:embed="rId4" cstate="print"/>
          <a:srcRect/>
          <a:stretch>
            <a:fillRect/>
          </a:stretch>
        </p:blipFill>
        <p:spPr bwMode="auto">
          <a:xfrm>
            <a:off x="5323840" y="3149600"/>
            <a:ext cx="6572250" cy="291592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953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8" name="文本框 7"/>
          <p:cNvSpPr txBox="1"/>
          <p:nvPr/>
        </p:nvSpPr>
        <p:spPr>
          <a:xfrm>
            <a:off x="1241425" y="1064895"/>
            <a:ext cx="2086610" cy="521970"/>
          </a:xfrm>
          <a:prstGeom prst="rect">
            <a:avLst/>
          </a:prstGeom>
          <a:noFill/>
        </p:spPr>
        <p:txBody>
          <a:bodyPr wrap="square" rtlCol="0">
            <a:spAutoFit/>
          </a:bodyPr>
          <a:p>
            <a:r>
              <a:rPr lang="zh-CN" altLang="en-US" sz="2800" b="1"/>
              <a:t>案例分析</a:t>
            </a:r>
            <a:endParaRPr lang="zh-CN" altLang="en-US" sz="2800" b="1"/>
          </a:p>
        </p:txBody>
      </p:sp>
      <p:sp>
        <p:nvSpPr>
          <p:cNvPr id="9" name="文本框 8"/>
          <p:cNvSpPr txBox="1"/>
          <p:nvPr/>
        </p:nvSpPr>
        <p:spPr>
          <a:xfrm>
            <a:off x="1313180" y="1586865"/>
            <a:ext cx="9577070" cy="4554220"/>
          </a:xfrm>
          <a:prstGeom prst="rect">
            <a:avLst/>
          </a:prstGeom>
          <a:noFill/>
        </p:spPr>
        <p:txBody>
          <a:bodyPr wrap="square" rtlCol="0">
            <a:spAutoFit/>
          </a:bodyPr>
          <a:p>
            <a:pPr marL="342900" indent="-342900" fontAlgn="auto">
              <a:spcAft>
                <a:spcPts val="1200"/>
              </a:spcAft>
              <a:buFont typeface="Wingdings" panose="05000000000000000000" charset="0"/>
              <a:buChar char="Ø"/>
            </a:pPr>
            <a:r>
              <a:rPr lang="zh-CN" altLang="en-US" sz="2000" b="1">
                <a:solidFill>
                  <a:srgbClr val="FF0000"/>
                </a:solidFill>
              </a:rPr>
              <a:t>责任主体：</a:t>
            </a:r>
            <a:r>
              <a:rPr lang="zh-CN" altLang="zh-CN" sz="2000" dirty="0">
                <a:sym typeface="+mn-ea"/>
              </a:rPr>
              <a:t>瑞海公司严重违法违规经营，是造成事故发生的主体责任单位</a:t>
            </a:r>
            <a:endParaRPr lang="zh-CN" altLang="zh-CN" sz="2000" dirty="0">
              <a:sym typeface="+mn-ea"/>
            </a:endParaRPr>
          </a:p>
          <a:p>
            <a:pPr marL="342900" indent="-342900" fontAlgn="auto">
              <a:spcAft>
                <a:spcPts val="1200"/>
              </a:spcAft>
              <a:buFont typeface="Wingdings" panose="05000000000000000000" charset="0"/>
              <a:buChar char="Ø"/>
            </a:pPr>
            <a:r>
              <a:rPr lang="zh-CN" altLang="en-US" sz="2000" b="1">
                <a:solidFill>
                  <a:srgbClr val="FF0000"/>
                </a:solidFill>
              </a:rPr>
              <a:t>直接原因：</a:t>
            </a:r>
            <a:r>
              <a:rPr lang="zh-CN" altLang="zh-CN" sz="2000" dirty="0">
                <a:sym typeface="+mn-ea"/>
              </a:rPr>
              <a:t>瑞海公司危险品仓库运抵区南侧集装箱内的硝化棉由于湿润剂散失出现局部干燥，在高温（天气）等因素的作用下加速分解放热，积热自燃，引起相邻集装箱内的硝化棉和其他危险化学品长时间大面积燃烧，导致堆放于运抵区的硝酸铵等危险化学品发生爆炸。</a:t>
            </a:r>
            <a:endParaRPr lang="zh-CN" altLang="zh-CN" sz="2000" dirty="0">
              <a:sym typeface="+mn-ea"/>
            </a:endParaRPr>
          </a:p>
          <a:p>
            <a:pPr marL="342900" indent="-342900" fontAlgn="auto">
              <a:spcAft>
                <a:spcPts val="1200"/>
              </a:spcAft>
              <a:buFont typeface="Wingdings" panose="05000000000000000000" charset="0"/>
              <a:buChar char="Ø"/>
            </a:pPr>
            <a:r>
              <a:rPr lang="zh-CN" altLang="zh-CN" sz="2000" b="1" dirty="0" smtClean="0">
                <a:solidFill>
                  <a:srgbClr val="FF0000"/>
                </a:solidFill>
                <a:sym typeface="+mn-ea"/>
              </a:rPr>
              <a:t>地方政府和部门</a:t>
            </a:r>
            <a:r>
              <a:rPr lang="zh-CN" altLang="en-US" sz="2000" b="1" dirty="0" smtClean="0">
                <a:solidFill>
                  <a:srgbClr val="FF0000"/>
                </a:solidFill>
                <a:sym typeface="+mn-ea"/>
              </a:rPr>
              <a:t>的问题：</a:t>
            </a:r>
            <a:r>
              <a:rPr lang="zh-CN" altLang="zh-CN" sz="2000" dirty="0">
                <a:sym typeface="+mn-ea"/>
              </a:rPr>
              <a:t>地方政府和部门存在有法不依、执法不严、监管不力等问题。</a:t>
            </a:r>
            <a:endParaRPr lang="zh-CN" altLang="zh-CN" sz="2000" dirty="0">
              <a:sym typeface="+mn-ea"/>
            </a:endParaRPr>
          </a:p>
          <a:p>
            <a:pPr marL="342900" indent="-342900" fontAlgn="auto">
              <a:spcAft>
                <a:spcPts val="1200"/>
              </a:spcAft>
              <a:buFont typeface="Wingdings" panose="05000000000000000000" charset="0"/>
              <a:buChar char="Ø"/>
            </a:pPr>
            <a:r>
              <a:rPr lang="zh-CN" altLang="en-US" sz="2000" b="1" dirty="0" smtClean="0">
                <a:solidFill>
                  <a:srgbClr val="FF0000"/>
                </a:solidFill>
                <a:sym typeface="+mn-ea"/>
              </a:rPr>
              <a:t>责任追究处理相关人员：</a:t>
            </a:r>
            <a:r>
              <a:rPr lang="zh-CN" altLang="zh-CN" sz="2000" dirty="0">
                <a:sym typeface="+mn-ea"/>
              </a:rPr>
              <a:t>公安、检察机关对</a:t>
            </a:r>
            <a:r>
              <a:rPr lang="en-US" altLang="zh-CN" sz="2000" dirty="0">
                <a:sym typeface="+mn-ea"/>
              </a:rPr>
              <a:t>49</a:t>
            </a:r>
            <a:r>
              <a:rPr lang="zh-CN" altLang="zh-CN" sz="2000" dirty="0">
                <a:sym typeface="+mn-ea"/>
              </a:rPr>
              <a:t>名企业人员和行政监察对象依法立案侦查并采取刑事强制措施。其中，公安机关对</a:t>
            </a:r>
            <a:r>
              <a:rPr lang="en-US" altLang="zh-CN" sz="2000" dirty="0">
                <a:sym typeface="+mn-ea"/>
              </a:rPr>
              <a:t>24</a:t>
            </a:r>
            <a:r>
              <a:rPr lang="zh-CN" altLang="zh-CN" sz="2000" dirty="0">
                <a:sym typeface="+mn-ea"/>
              </a:rPr>
              <a:t>名相关企业人员依法立案侦查并采取刑事强制措施（瑞海公司</a:t>
            </a:r>
            <a:r>
              <a:rPr lang="en-US" altLang="zh-CN" sz="2000" dirty="0">
                <a:sym typeface="+mn-ea"/>
              </a:rPr>
              <a:t>13</a:t>
            </a:r>
            <a:r>
              <a:rPr lang="zh-CN" altLang="zh-CN" sz="2000" dirty="0">
                <a:sym typeface="+mn-ea"/>
              </a:rPr>
              <a:t>人，中介和技术服务机构</a:t>
            </a:r>
            <a:r>
              <a:rPr lang="en-US" altLang="zh-CN" sz="2000" dirty="0">
                <a:sym typeface="+mn-ea"/>
              </a:rPr>
              <a:t>11</a:t>
            </a:r>
            <a:r>
              <a:rPr lang="zh-CN" altLang="zh-CN" sz="2000" dirty="0">
                <a:sym typeface="+mn-ea"/>
              </a:rPr>
              <a:t>人）；检察机关对</a:t>
            </a:r>
            <a:r>
              <a:rPr lang="en-US" altLang="zh-CN" sz="2000" dirty="0">
                <a:sym typeface="+mn-ea"/>
              </a:rPr>
              <a:t>25</a:t>
            </a:r>
            <a:r>
              <a:rPr lang="zh-CN" altLang="zh-CN" sz="2000" dirty="0">
                <a:sym typeface="+mn-ea"/>
              </a:rPr>
              <a:t>名行政监察对象依法立案侦查并采取刑事强制措施（正厅级</a:t>
            </a:r>
            <a:r>
              <a:rPr lang="en-US" altLang="zh-CN" sz="2000" dirty="0">
                <a:sym typeface="+mn-ea"/>
              </a:rPr>
              <a:t>2</a:t>
            </a:r>
            <a:r>
              <a:rPr lang="zh-CN" altLang="zh-CN" sz="2000" dirty="0">
                <a:sym typeface="+mn-ea"/>
              </a:rPr>
              <a:t>人，副厅级</a:t>
            </a:r>
            <a:r>
              <a:rPr lang="en-US" altLang="zh-CN" sz="2000" dirty="0">
                <a:sym typeface="+mn-ea"/>
              </a:rPr>
              <a:t>7</a:t>
            </a:r>
            <a:r>
              <a:rPr lang="zh-CN" altLang="zh-CN" sz="2000" dirty="0">
                <a:sym typeface="+mn-ea"/>
              </a:rPr>
              <a:t>人，处级</a:t>
            </a:r>
            <a:r>
              <a:rPr lang="en-US" altLang="zh-CN" sz="2000" dirty="0">
                <a:sym typeface="+mn-ea"/>
              </a:rPr>
              <a:t>16</a:t>
            </a:r>
            <a:r>
              <a:rPr lang="zh-CN" altLang="zh-CN" sz="2000" dirty="0">
                <a:sym typeface="+mn-ea"/>
              </a:rPr>
              <a:t>人），其中交通运输部门</a:t>
            </a:r>
            <a:r>
              <a:rPr lang="en-US" altLang="zh-CN" sz="2000" dirty="0">
                <a:sym typeface="+mn-ea"/>
              </a:rPr>
              <a:t>9</a:t>
            </a:r>
            <a:r>
              <a:rPr lang="zh-CN" altLang="zh-CN" sz="2000" dirty="0">
                <a:sym typeface="+mn-ea"/>
              </a:rPr>
              <a:t>人，海关系统</a:t>
            </a:r>
            <a:r>
              <a:rPr lang="en-US" altLang="zh-CN" sz="2000" dirty="0">
                <a:sym typeface="+mn-ea"/>
              </a:rPr>
              <a:t>5</a:t>
            </a:r>
            <a:r>
              <a:rPr lang="zh-CN" altLang="zh-CN" sz="2000" dirty="0">
                <a:sym typeface="+mn-ea"/>
              </a:rPr>
              <a:t>人，天津港（集团）有限公司</a:t>
            </a:r>
            <a:r>
              <a:rPr lang="en-US" altLang="zh-CN" sz="2000" dirty="0">
                <a:sym typeface="+mn-ea"/>
              </a:rPr>
              <a:t>5</a:t>
            </a:r>
            <a:r>
              <a:rPr lang="zh-CN" altLang="zh-CN" sz="2000" dirty="0">
                <a:sym typeface="+mn-ea"/>
              </a:rPr>
              <a:t>人，安全监管部门</a:t>
            </a:r>
            <a:r>
              <a:rPr lang="en-US" altLang="zh-CN" sz="2000" dirty="0">
                <a:sym typeface="+mn-ea"/>
              </a:rPr>
              <a:t>4</a:t>
            </a:r>
            <a:r>
              <a:rPr lang="zh-CN" altLang="zh-CN" sz="2000" dirty="0">
                <a:sym typeface="+mn-ea"/>
              </a:rPr>
              <a:t>人，规划部门</a:t>
            </a:r>
            <a:r>
              <a:rPr lang="en-US" altLang="zh-CN" sz="2000" dirty="0">
                <a:sym typeface="+mn-ea"/>
              </a:rPr>
              <a:t>2</a:t>
            </a:r>
            <a:r>
              <a:rPr lang="zh-CN" altLang="zh-CN" sz="2000" dirty="0">
                <a:sym typeface="+mn-ea"/>
              </a:rPr>
              <a:t>人。</a:t>
            </a:r>
            <a:endParaRPr lang="zh-CN" altLang="en-US"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953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13" name="圆角矩形 12"/>
          <p:cNvSpPr/>
          <p:nvPr/>
        </p:nvSpPr>
        <p:spPr>
          <a:xfrm>
            <a:off x="421640" y="1031240"/>
            <a:ext cx="11525885" cy="5652770"/>
          </a:xfrm>
          <a:prstGeom prst="roundRect">
            <a:avLst>
              <a:gd name="adj" fmla="val 2037"/>
            </a:avLst>
          </a:prstGeom>
          <a:solidFill>
            <a:schemeClr val="accent4">
              <a:lumMod val="20000"/>
              <a:lumOff val="8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248331" tIns="248331" rIns="248331" bIns="248331" spcCol="1270" anchor="ctr"/>
          <a:p>
            <a:r>
              <a:rPr lang="zh-CN" altLang="en-US" sz="2400" b="1" dirty="0" smtClean="0">
                <a:solidFill>
                  <a:srgbClr val="C00000"/>
                </a:solidFill>
                <a:latin typeface="微软雅黑" panose="020B0503020204020204" pitchFamily="34" charset="-122"/>
                <a:ea typeface="微软雅黑" panose="020B0503020204020204" pitchFamily="34" charset="-122"/>
              </a:rPr>
              <a:t>事故案例给我们的启示：</a:t>
            </a:r>
            <a:endParaRPr lang="en-US" altLang="zh-CN" sz="2400" b="1" dirty="0" smtClean="0">
              <a:solidFill>
                <a:srgbClr val="C00000"/>
              </a:solidFill>
              <a:latin typeface="微软雅黑" panose="020B0503020204020204" pitchFamily="34" charset="-122"/>
              <a:ea typeface="微软雅黑" panose="020B0503020204020204" pitchFamily="34" charset="-122"/>
            </a:endParaRPr>
          </a:p>
          <a:p>
            <a:endParaRPr lang="en-US" altLang="zh-CN" sz="1000" dirty="0" smtClean="0">
              <a:solidFill>
                <a:srgbClr val="FF0000"/>
              </a:solidFill>
            </a:endParaRPr>
          </a:p>
          <a:p>
            <a:pPr lvl="1"/>
            <a:r>
              <a:rPr lang="zh-CN" altLang="en-US" sz="2400" b="1" dirty="0" smtClean="0">
                <a:solidFill>
                  <a:srgbClr val="7030A0"/>
                </a:solidFill>
              </a:rPr>
              <a:t>造成安全生产 事故的主要原因是什么</a:t>
            </a:r>
            <a:r>
              <a:rPr lang="en-US" altLang="zh-CN" sz="2400" b="1" dirty="0" smtClean="0">
                <a:solidFill>
                  <a:srgbClr val="7030A0"/>
                </a:solidFill>
              </a:rPr>
              <a:t>?</a:t>
            </a:r>
            <a:endParaRPr lang="en-US" altLang="zh-CN" sz="2400" b="1" dirty="0" smtClean="0">
              <a:solidFill>
                <a:srgbClr val="7030A0"/>
              </a:solidFill>
            </a:endParaRPr>
          </a:p>
          <a:p>
            <a:r>
              <a:rPr lang="en-US" altLang="zh-CN" b="1" dirty="0" smtClean="0">
                <a:solidFill>
                  <a:schemeClr val="tx1"/>
                </a:solidFill>
              </a:rPr>
              <a:t>1</a:t>
            </a:r>
            <a:r>
              <a:rPr lang="zh-CN" altLang="zh-CN" b="1" dirty="0" smtClean="0">
                <a:solidFill>
                  <a:schemeClr val="tx1"/>
                </a:solidFill>
              </a:rPr>
              <a:t>、人的不安全行为：</a:t>
            </a:r>
            <a:endParaRPr lang="en-US" altLang="zh-CN" b="1" dirty="0" smtClean="0">
              <a:solidFill>
                <a:schemeClr val="tx1"/>
              </a:solidFill>
            </a:endParaRPr>
          </a:p>
          <a:p>
            <a:r>
              <a:rPr lang="zh-CN" altLang="zh-CN" dirty="0" smtClean="0">
                <a:solidFill>
                  <a:srgbClr val="FF0000"/>
                </a:solidFill>
              </a:rPr>
              <a:t>违章作业是安全生产的大敌，十起事故，九起违章。在实际操作中，有的人为图一时方便，擅自拆除了自以为有碍作业的安全装置</a:t>
            </a:r>
            <a:endParaRPr lang="en-US" altLang="zh-CN" dirty="0" smtClean="0">
              <a:solidFill>
                <a:srgbClr val="FF0000"/>
              </a:solidFill>
            </a:endParaRPr>
          </a:p>
          <a:p>
            <a:r>
              <a:rPr lang="zh-CN" altLang="en-US" dirty="0" smtClean="0">
                <a:solidFill>
                  <a:srgbClr val="FF0000"/>
                </a:solidFill>
              </a:rPr>
              <a:t>（</a:t>
            </a:r>
            <a:r>
              <a:rPr lang="en-US" altLang="zh-CN" dirty="0" smtClean="0">
                <a:solidFill>
                  <a:srgbClr val="FF0000"/>
                </a:solidFill>
              </a:rPr>
              <a:t>1</a:t>
            </a:r>
            <a:r>
              <a:rPr lang="zh-CN" altLang="en-US" dirty="0" smtClean="0">
                <a:solidFill>
                  <a:srgbClr val="FF0000"/>
                </a:solidFill>
              </a:rPr>
              <a:t>）</a:t>
            </a:r>
            <a:r>
              <a:rPr lang="zh-CN" altLang="zh-CN" dirty="0" smtClean="0">
                <a:solidFill>
                  <a:srgbClr val="FF0000"/>
                </a:solidFill>
              </a:rPr>
              <a:t>违反安全规章制度和</a:t>
            </a:r>
            <a:r>
              <a:rPr lang="en-US" altLang="zh-CN" dirty="0" smtClean="0">
                <a:solidFill>
                  <a:srgbClr val="FF0000"/>
                </a:solidFill>
                <a:hlinkClick r:id="rId2"/>
              </a:rPr>
              <a:t>安全操作规程</a:t>
            </a:r>
            <a:r>
              <a:rPr lang="zh-CN" altLang="zh-CN" dirty="0" smtClean="0">
                <a:solidFill>
                  <a:srgbClr val="FF0000"/>
                </a:solidFill>
              </a:rPr>
              <a:t>、</a:t>
            </a:r>
            <a:br>
              <a:rPr lang="en-US" altLang="zh-CN" dirty="0" smtClean="0">
                <a:solidFill>
                  <a:srgbClr val="FF0000"/>
                </a:solidFill>
              </a:rPr>
            </a:br>
            <a:r>
              <a:rPr lang="zh-CN" altLang="zh-CN" dirty="0" smtClean="0">
                <a:solidFill>
                  <a:srgbClr val="FF0000"/>
                </a:solidFill>
              </a:rPr>
              <a:t>（</a:t>
            </a:r>
            <a:r>
              <a:rPr lang="en-US" altLang="zh-CN" dirty="0" smtClean="0">
                <a:solidFill>
                  <a:srgbClr val="FF0000"/>
                </a:solidFill>
              </a:rPr>
              <a:t>2</a:t>
            </a:r>
            <a:r>
              <a:rPr lang="zh-CN" altLang="zh-CN" dirty="0" smtClean="0">
                <a:solidFill>
                  <a:srgbClr val="FF0000"/>
                </a:solidFill>
              </a:rPr>
              <a:t>）麻痹侥幸心理，工作蛮干， </a:t>
            </a:r>
            <a:endParaRPr lang="en-US" altLang="zh-CN" dirty="0" smtClean="0">
              <a:solidFill>
                <a:srgbClr val="FF0000"/>
              </a:solidFill>
            </a:endParaRPr>
          </a:p>
          <a:p>
            <a:r>
              <a:rPr lang="zh-CN" altLang="zh-CN" dirty="0" smtClean="0">
                <a:solidFill>
                  <a:srgbClr val="FF0000"/>
                </a:solidFill>
              </a:rPr>
              <a:t>（</a:t>
            </a:r>
            <a:r>
              <a:rPr lang="en-US" altLang="zh-CN" dirty="0" smtClean="0">
                <a:solidFill>
                  <a:srgbClr val="FF0000"/>
                </a:solidFill>
              </a:rPr>
              <a:t>2</a:t>
            </a:r>
            <a:r>
              <a:rPr lang="zh-CN" altLang="zh-CN" dirty="0" smtClean="0">
                <a:solidFill>
                  <a:srgbClr val="FF0000"/>
                </a:solidFill>
              </a:rPr>
              <a:t>）不正确佩戴或使用安全</a:t>
            </a:r>
            <a:r>
              <a:rPr lang="en-US" altLang="zh-CN" u="sng" dirty="0" smtClean="0">
                <a:solidFill>
                  <a:srgbClr val="FF0000"/>
                </a:solidFill>
                <a:hlinkClick r:id="rId3"/>
              </a:rPr>
              <a:t>防护用品</a:t>
            </a:r>
            <a:r>
              <a:rPr lang="zh-CN" altLang="zh-CN" dirty="0" smtClean="0">
                <a:solidFill>
                  <a:srgbClr val="FF0000"/>
                </a:solidFill>
              </a:rPr>
              <a:t>。</a:t>
            </a:r>
            <a:br>
              <a:rPr lang="en-US" altLang="zh-CN" dirty="0" smtClean="0">
                <a:solidFill>
                  <a:srgbClr val="FF0000"/>
                </a:solidFill>
              </a:rPr>
            </a:br>
            <a:r>
              <a:rPr lang="zh-CN" altLang="zh-CN" dirty="0" smtClean="0">
                <a:solidFill>
                  <a:srgbClr val="FF0000"/>
                </a:solidFill>
              </a:rPr>
              <a:t>（</a:t>
            </a:r>
            <a:r>
              <a:rPr lang="en-US" altLang="zh-CN" dirty="0" smtClean="0">
                <a:solidFill>
                  <a:srgbClr val="FF0000"/>
                </a:solidFill>
              </a:rPr>
              <a:t>3</a:t>
            </a:r>
            <a:r>
              <a:rPr lang="zh-CN" altLang="zh-CN" dirty="0" smtClean="0">
                <a:solidFill>
                  <a:srgbClr val="FF0000"/>
                </a:solidFill>
              </a:rPr>
              <a:t>）机器在运转时进行检修、调整，清扫等</a:t>
            </a:r>
            <a:r>
              <a:rPr lang="en-US" altLang="zh-CN" u="sng" dirty="0" smtClean="0">
                <a:solidFill>
                  <a:srgbClr val="FF0000"/>
                </a:solidFill>
                <a:hlinkClick r:id="rId4"/>
              </a:rPr>
              <a:t>作业</a:t>
            </a:r>
            <a:r>
              <a:rPr lang="zh-CN" altLang="zh-CN" dirty="0" smtClean="0">
                <a:solidFill>
                  <a:srgbClr val="FF0000"/>
                </a:solidFill>
              </a:rPr>
              <a:t>。</a:t>
            </a:r>
            <a:br>
              <a:rPr lang="en-US" altLang="zh-CN" dirty="0" smtClean="0">
                <a:solidFill>
                  <a:srgbClr val="FF0000"/>
                </a:solidFill>
              </a:rPr>
            </a:br>
            <a:r>
              <a:rPr lang="zh-CN" altLang="zh-CN" dirty="0" smtClean="0">
                <a:solidFill>
                  <a:srgbClr val="FF0000"/>
                </a:solidFill>
              </a:rPr>
              <a:t>（</a:t>
            </a:r>
            <a:r>
              <a:rPr lang="en-US" altLang="zh-CN" dirty="0" smtClean="0">
                <a:solidFill>
                  <a:srgbClr val="FF0000"/>
                </a:solidFill>
              </a:rPr>
              <a:t>4</a:t>
            </a:r>
            <a:r>
              <a:rPr lang="zh-CN" altLang="zh-CN" dirty="0" smtClean="0">
                <a:solidFill>
                  <a:srgbClr val="FF0000"/>
                </a:solidFill>
              </a:rPr>
              <a:t>）在有可能发生坠落物、吊装物的地方下冒险通过、停留。</a:t>
            </a:r>
            <a:endParaRPr lang="en-US" altLang="zh-CN" dirty="0" smtClean="0">
              <a:solidFill>
                <a:srgbClr val="FF0000"/>
              </a:solidFill>
            </a:endParaRPr>
          </a:p>
          <a:p>
            <a:r>
              <a:rPr lang="en-US" altLang="zh-CN" dirty="0" smtClean="0">
                <a:solidFill>
                  <a:srgbClr val="FF0000"/>
                </a:solidFill>
              </a:rPr>
              <a:t>（5）</a:t>
            </a:r>
            <a:r>
              <a:rPr lang="zh-CN" altLang="en-US" dirty="0" smtClean="0">
                <a:solidFill>
                  <a:srgbClr val="FF0000"/>
                </a:solidFill>
              </a:rPr>
              <a:t>安全观念淡薄，</a:t>
            </a:r>
            <a:r>
              <a:rPr lang="zh-CN" altLang="zh-CN" dirty="0" smtClean="0">
                <a:solidFill>
                  <a:srgbClr val="FF0000"/>
                </a:solidFill>
              </a:rPr>
              <a:t>把</a:t>
            </a:r>
            <a:r>
              <a:rPr lang="en-US" altLang="zh-CN" dirty="0" smtClean="0">
                <a:solidFill>
                  <a:srgbClr val="FF0000"/>
                </a:solidFill>
              </a:rPr>
              <a:t>“</a:t>
            </a:r>
            <a:r>
              <a:rPr lang="zh-CN" altLang="zh-CN" dirty="0" smtClean="0">
                <a:solidFill>
                  <a:srgbClr val="FF0000"/>
                </a:solidFill>
              </a:rPr>
              <a:t>安全</a:t>
            </a:r>
            <a:r>
              <a:rPr lang="en-US" altLang="zh-CN" dirty="0" smtClean="0">
                <a:solidFill>
                  <a:srgbClr val="FF0000"/>
                </a:solidFill>
              </a:rPr>
              <a:t>”</a:t>
            </a:r>
            <a:r>
              <a:rPr lang="zh-CN" altLang="zh-CN" dirty="0" smtClean="0">
                <a:solidFill>
                  <a:srgbClr val="FF0000"/>
                </a:solidFill>
              </a:rPr>
              <a:t>二字忘得干干净净。</a:t>
            </a:r>
            <a:endParaRPr lang="en-US" altLang="zh-CN" dirty="0" smtClean="0">
              <a:solidFill>
                <a:srgbClr val="FF0000"/>
              </a:solidFill>
            </a:endParaRPr>
          </a:p>
          <a:p>
            <a:endParaRPr lang="en-US" altLang="zh-CN" dirty="0" smtClean="0">
              <a:solidFill>
                <a:srgbClr val="FF0000"/>
              </a:solidFill>
            </a:endParaRPr>
          </a:p>
          <a:p>
            <a:r>
              <a:rPr lang="en-US" altLang="zh-CN" b="1" dirty="0" smtClean="0">
                <a:solidFill>
                  <a:schemeClr val="tx1"/>
                </a:solidFill>
              </a:rPr>
              <a:t>2</a:t>
            </a:r>
            <a:r>
              <a:rPr lang="zh-CN" altLang="zh-CN" b="1" dirty="0" smtClean="0">
                <a:solidFill>
                  <a:schemeClr val="tx1"/>
                </a:solidFill>
              </a:rPr>
              <a:t>、物的不安全状态：</a:t>
            </a:r>
            <a:br>
              <a:rPr lang="en-US" altLang="zh-CN" dirty="0" smtClean="0">
                <a:solidFill>
                  <a:srgbClr val="FF0000"/>
                </a:solidFill>
              </a:rPr>
            </a:br>
            <a:r>
              <a:rPr lang="zh-CN" altLang="zh-CN" dirty="0" smtClean="0">
                <a:solidFill>
                  <a:srgbClr val="FF0000"/>
                </a:solidFill>
              </a:rPr>
              <a:t>（</a:t>
            </a:r>
            <a:r>
              <a:rPr lang="en-US" altLang="zh-CN" dirty="0" smtClean="0">
                <a:solidFill>
                  <a:srgbClr val="FF0000"/>
                </a:solidFill>
              </a:rPr>
              <a:t>1</a:t>
            </a:r>
            <a:r>
              <a:rPr lang="zh-CN" altLang="zh-CN" dirty="0" smtClean="0">
                <a:solidFill>
                  <a:srgbClr val="FF0000"/>
                </a:solidFill>
              </a:rPr>
              <a:t>）机械、电气设备带</a:t>
            </a:r>
            <a:r>
              <a:rPr lang="en-US" altLang="zh-CN" dirty="0" smtClean="0">
                <a:solidFill>
                  <a:srgbClr val="FF0000"/>
                </a:solidFill>
              </a:rPr>
              <a:t>“</a:t>
            </a:r>
            <a:r>
              <a:rPr lang="zh-CN" altLang="zh-CN" dirty="0" smtClean="0">
                <a:solidFill>
                  <a:srgbClr val="FF0000"/>
                </a:solidFill>
              </a:rPr>
              <a:t>病</a:t>
            </a:r>
            <a:r>
              <a:rPr lang="en-US" altLang="zh-CN" dirty="0" smtClean="0">
                <a:solidFill>
                  <a:srgbClr val="FF0000"/>
                </a:solidFill>
              </a:rPr>
              <a:t>”</a:t>
            </a:r>
            <a:r>
              <a:rPr lang="zh-CN" altLang="zh-CN" dirty="0" smtClean="0">
                <a:solidFill>
                  <a:srgbClr val="FF0000"/>
                </a:solidFill>
              </a:rPr>
              <a:t>作业。</a:t>
            </a:r>
            <a:br>
              <a:rPr lang="en-US" altLang="zh-CN" dirty="0" smtClean="0">
                <a:solidFill>
                  <a:srgbClr val="FF0000"/>
                </a:solidFill>
              </a:rPr>
            </a:br>
            <a:r>
              <a:rPr lang="zh-CN" altLang="zh-CN" dirty="0" smtClean="0">
                <a:solidFill>
                  <a:srgbClr val="FF0000"/>
                </a:solidFill>
              </a:rPr>
              <a:t>（</a:t>
            </a:r>
            <a:r>
              <a:rPr lang="en-US" altLang="zh-CN" dirty="0" smtClean="0">
                <a:solidFill>
                  <a:srgbClr val="FF0000"/>
                </a:solidFill>
              </a:rPr>
              <a:t>2</a:t>
            </a:r>
            <a:r>
              <a:rPr lang="zh-CN" altLang="zh-CN" dirty="0" smtClean="0">
                <a:solidFill>
                  <a:srgbClr val="FF0000"/>
                </a:solidFill>
              </a:rPr>
              <a:t>）机械、电气等设备在设计上不科学，形成</a:t>
            </a:r>
            <a:r>
              <a:rPr lang="en-US" altLang="zh-CN" dirty="0" smtClean="0">
                <a:solidFill>
                  <a:srgbClr val="FF0000"/>
                </a:solidFill>
                <a:hlinkClick r:id="rId5"/>
              </a:rPr>
              <a:t>安全隐患</a:t>
            </a:r>
            <a:r>
              <a:rPr lang="zh-CN" altLang="zh-CN" dirty="0" smtClean="0">
                <a:solidFill>
                  <a:srgbClr val="FF0000"/>
                </a:solidFill>
              </a:rPr>
              <a:t>。</a:t>
            </a:r>
            <a:br>
              <a:rPr lang="en-US" altLang="zh-CN" dirty="0" smtClean="0">
                <a:solidFill>
                  <a:srgbClr val="FF0000"/>
                </a:solidFill>
              </a:rPr>
            </a:br>
            <a:r>
              <a:rPr lang="zh-CN" altLang="zh-CN" dirty="0" smtClean="0">
                <a:solidFill>
                  <a:srgbClr val="FF0000"/>
                </a:solidFill>
              </a:rPr>
              <a:t>（</a:t>
            </a:r>
            <a:r>
              <a:rPr lang="en-US" altLang="zh-CN" dirty="0" smtClean="0">
                <a:solidFill>
                  <a:srgbClr val="FF0000"/>
                </a:solidFill>
              </a:rPr>
              <a:t>3</a:t>
            </a:r>
            <a:r>
              <a:rPr lang="zh-CN" altLang="zh-CN" dirty="0" smtClean="0">
                <a:solidFill>
                  <a:srgbClr val="FF0000"/>
                </a:solidFill>
              </a:rPr>
              <a:t>）防护、保险、警示等</a:t>
            </a:r>
            <a:r>
              <a:rPr lang="en-US" altLang="zh-CN" dirty="0" smtClean="0">
                <a:solidFill>
                  <a:srgbClr val="FF0000"/>
                </a:solidFill>
                <a:hlinkClick r:id="rId6"/>
              </a:rPr>
              <a:t>装置</a:t>
            </a:r>
            <a:r>
              <a:rPr lang="zh-CN" altLang="zh-CN" dirty="0" smtClean="0">
                <a:solidFill>
                  <a:srgbClr val="FF0000"/>
                </a:solidFill>
              </a:rPr>
              <a:t>缺乏或有</a:t>
            </a:r>
            <a:r>
              <a:rPr lang="en-US" altLang="zh-CN" dirty="0" smtClean="0">
                <a:solidFill>
                  <a:srgbClr val="FF0000"/>
                </a:solidFill>
                <a:hlinkClick r:id="rId7"/>
              </a:rPr>
              <a:t>缺陷</a:t>
            </a:r>
            <a:r>
              <a:rPr lang="zh-CN" altLang="zh-CN" dirty="0" smtClean="0">
                <a:solidFill>
                  <a:srgbClr val="FF0000"/>
                </a:solidFill>
              </a:rPr>
              <a:t>。</a:t>
            </a:r>
            <a:br>
              <a:rPr lang="en-US" altLang="zh-CN" dirty="0" smtClean="0">
                <a:solidFill>
                  <a:srgbClr val="FF0000"/>
                </a:solidFill>
              </a:rPr>
            </a:br>
            <a:r>
              <a:rPr lang="zh-CN" altLang="zh-CN" dirty="0" smtClean="0">
                <a:solidFill>
                  <a:srgbClr val="FF0000"/>
                </a:solidFill>
              </a:rPr>
              <a:t>（</a:t>
            </a:r>
            <a:r>
              <a:rPr lang="en-US" altLang="zh-CN" dirty="0" smtClean="0">
                <a:solidFill>
                  <a:srgbClr val="FF0000"/>
                </a:solidFill>
              </a:rPr>
              <a:t>4</a:t>
            </a:r>
            <a:r>
              <a:rPr lang="zh-CN" altLang="zh-CN" dirty="0" smtClean="0">
                <a:solidFill>
                  <a:srgbClr val="FF0000"/>
                </a:solidFill>
              </a:rPr>
              <a:t>）物体的固有性质和建造设计使其存在不安全状态。</a:t>
            </a:r>
            <a:br>
              <a:rPr lang="en-US" altLang="zh-CN" dirty="0" smtClean="0">
                <a:solidFill>
                  <a:srgbClr val="FF0000"/>
                </a:solidFill>
              </a:rPr>
            </a:br>
            <a:r>
              <a:rPr lang="zh-CN" altLang="zh-CN" dirty="0" smtClean="0">
                <a:solidFill>
                  <a:srgbClr val="FF0000"/>
                </a:solidFill>
              </a:rPr>
              <a:t>（</a:t>
            </a:r>
            <a:r>
              <a:rPr lang="en-US" altLang="zh-CN" dirty="0" smtClean="0">
                <a:solidFill>
                  <a:srgbClr val="FF0000"/>
                </a:solidFill>
              </a:rPr>
              <a:t>5</a:t>
            </a:r>
            <a:r>
              <a:rPr lang="zh-CN" altLang="zh-CN" dirty="0" smtClean="0">
                <a:solidFill>
                  <a:srgbClr val="FF0000"/>
                </a:solidFill>
              </a:rPr>
              <a:t>）设备安装不规范、维修保养不标准、使用超期、老化</a:t>
            </a:r>
            <a:r>
              <a:rPr lang="zh-CN" altLang="en-US" dirty="0" smtClean="0">
                <a:solidFill>
                  <a:srgbClr val="FF0000"/>
                </a:solidFill>
              </a:rPr>
              <a:t>。</a:t>
            </a:r>
            <a:endParaRPr lang="zh-CN" altLang="en-US" sz="1600" b="1" dirty="0" smtClean="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953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2" name="圆角矩形 1"/>
          <p:cNvSpPr/>
          <p:nvPr/>
        </p:nvSpPr>
        <p:spPr>
          <a:xfrm>
            <a:off x="104775" y="1039495"/>
            <a:ext cx="11959590" cy="5707380"/>
          </a:xfrm>
          <a:prstGeom prst="roundRect">
            <a:avLst>
              <a:gd name="adj" fmla="val 2037"/>
            </a:avLst>
          </a:prstGeom>
          <a:solidFill>
            <a:schemeClr val="accent4">
              <a:lumMod val="20000"/>
              <a:lumOff val="8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248331" tIns="248331" rIns="248331" bIns="248331" spcCol="1270" anchor="ctr"/>
          <a:p>
            <a:endParaRPr lang="en-US" altLang="zh-CN" sz="1000" dirty="0" smtClean="0">
              <a:solidFill>
                <a:srgbClr val="FF0000"/>
              </a:solidFill>
            </a:endParaRPr>
          </a:p>
          <a:p>
            <a:pPr lvl="1"/>
            <a:r>
              <a:rPr lang="zh-CN" altLang="en-US" sz="2400" b="1" dirty="0" smtClean="0">
                <a:solidFill>
                  <a:srgbClr val="7030A0"/>
                </a:solidFill>
              </a:rPr>
              <a:t>造成安全生产 事故的主要原因是什么</a:t>
            </a:r>
            <a:r>
              <a:rPr lang="en-US" altLang="zh-CN" sz="2400" b="1" dirty="0" smtClean="0">
                <a:solidFill>
                  <a:srgbClr val="7030A0"/>
                </a:solidFill>
              </a:rPr>
              <a:t>?</a:t>
            </a:r>
            <a:endParaRPr lang="en-US" altLang="zh-CN" sz="2400" b="1" dirty="0" smtClean="0">
              <a:solidFill>
                <a:srgbClr val="7030A0"/>
              </a:solidFill>
            </a:endParaRPr>
          </a:p>
          <a:p>
            <a:pPr lvl="1"/>
            <a:endParaRPr lang="en-US" altLang="zh-CN" sz="900" b="1" dirty="0" smtClean="0">
              <a:solidFill>
                <a:schemeClr val="tx1"/>
              </a:solidFill>
            </a:endParaRPr>
          </a:p>
          <a:p>
            <a:pPr lvl="1">
              <a:lnSpc>
                <a:spcPct val="150000"/>
              </a:lnSpc>
            </a:pPr>
            <a:r>
              <a:rPr lang="en-US" altLang="zh-CN" sz="2400" b="1" dirty="0" smtClean="0">
                <a:solidFill>
                  <a:schemeClr val="tx1"/>
                </a:solidFill>
              </a:rPr>
              <a:t>3</a:t>
            </a:r>
            <a:r>
              <a:rPr lang="zh-CN" altLang="zh-CN" sz="2400" b="1" dirty="0" smtClean="0">
                <a:solidFill>
                  <a:schemeClr val="tx1"/>
                </a:solidFill>
              </a:rPr>
              <a:t>、管理上的缺陷：</a:t>
            </a:r>
            <a:br>
              <a:rPr lang="en-US" altLang="zh-CN" sz="2400" dirty="0" smtClean="0">
                <a:solidFill>
                  <a:srgbClr val="FF0000"/>
                </a:solidFill>
              </a:rPr>
            </a:br>
            <a:r>
              <a:rPr lang="zh-CN" altLang="zh-CN" sz="2000" dirty="0" smtClean="0">
                <a:solidFill>
                  <a:srgbClr val="FF0000"/>
                </a:solidFill>
              </a:rPr>
              <a:t>（</a:t>
            </a:r>
            <a:r>
              <a:rPr lang="en-US" altLang="zh-CN" sz="2000" dirty="0" smtClean="0">
                <a:solidFill>
                  <a:srgbClr val="FF0000"/>
                </a:solidFill>
              </a:rPr>
              <a:t>1</a:t>
            </a:r>
            <a:r>
              <a:rPr lang="zh-CN" altLang="zh-CN" sz="2000" dirty="0" smtClean="0">
                <a:solidFill>
                  <a:srgbClr val="FF0000"/>
                </a:solidFill>
              </a:rPr>
              <a:t>）有些管理者在思想上对</a:t>
            </a:r>
            <a:r>
              <a:rPr lang="en-US" altLang="zh-CN" sz="2000" dirty="0" smtClean="0">
                <a:solidFill>
                  <a:srgbClr val="FF0000"/>
                </a:solidFill>
                <a:hlinkClick r:id="rId2"/>
              </a:rPr>
              <a:t>安全工作</a:t>
            </a:r>
            <a:r>
              <a:rPr lang="zh-CN" altLang="zh-CN" sz="2000" dirty="0" smtClean="0">
                <a:solidFill>
                  <a:srgbClr val="FF0000"/>
                </a:solidFill>
              </a:rPr>
              <a:t>的</a:t>
            </a:r>
            <a:r>
              <a:rPr lang="en-US" altLang="zh-CN" sz="2000" dirty="0" smtClean="0">
                <a:solidFill>
                  <a:srgbClr val="FF0000"/>
                </a:solidFill>
                <a:hlinkClick r:id="rId3"/>
              </a:rPr>
              <a:t>重要性</a:t>
            </a:r>
            <a:r>
              <a:rPr lang="zh-CN" altLang="zh-CN" sz="2000" dirty="0" smtClean="0">
                <a:solidFill>
                  <a:srgbClr val="FF0000"/>
                </a:solidFill>
              </a:rPr>
              <a:t>认识不足，将其视为可有可无，</a:t>
            </a:r>
            <a:endParaRPr lang="en-US" altLang="zh-CN" sz="2000" dirty="0" smtClean="0">
              <a:solidFill>
                <a:srgbClr val="FF0000"/>
              </a:solidFill>
            </a:endParaRPr>
          </a:p>
          <a:p>
            <a:pPr lvl="1">
              <a:lnSpc>
                <a:spcPct val="150000"/>
              </a:lnSpc>
            </a:pPr>
            <a:r>
              <a:rPr lang="zh-CN" altLang="zh-CN" sz="2000" dirty="0" smtClean="0">
                <a:solidFill>
                  <a:srgbClr val="FF0000"/>
                </a:solidFill>
              </a:rPr>
              <a:t>（</a:t>
            </a:r>
            <a:r>
              <a:rPr lang="en-US" altLang="zh-CN" sz="2000" dirty="0" smtClean="0">
                <a:solidFill>
                  <a:srgbClr val="FF0000"/>
                </a:solidFill>
              </a:rPr>
              <a:t>2</a:t>
            </a:r>
            <a:r>
              <a:rPr lang="zh-CN" altLang="zh-CN" sz="2000" dirty="0" smtClean="0">
                <a:solidFill>
                  <a:srgbClr val="FF0000"/>
                </a:solidFill>
              </a:rPr>
              <a:t>）安全规章制度（包括设备巡检）、操作规程、岗位责任制、相应</a:t>
            </a:r>
            <a:r>
              <a:rPr lang="en-US" altLang="zh-CN" sz="2000" dirty="0" smtClean="0">
                <a:solidFill>
                  <a:srgbClr val="FF0000"/>
                </a:solidFill>
                <a:hlinkClick r:id="rId4"/>
              </a:rPr>
              <a:t>预防措施</a:t>
            </a:r>
            <a:r>
              <a:rPr lang="zh-CN" altLang="zh-CN" sz="2000" dirty="0" smtClean="0">
                <a:solidFill>
                  <a:srgbClr val="FF0000"/>
                </a:solidFill>
              </a:rPr>
              <a:t>、</a:t>
            </a:r>
            <a:r>
              <a:rPr lang="en-US" altLang="zh-CN" sz="2000" dirty="0" smtClean="0">
                <a:solidFill>
                  <a:srgbClr val="FF0000"/>
                </a:solidFill>
                <a:hlinkClick r:id="rId5"/>
              </a:rPr>
              <a:t>安</a:t>
            </a:r>
            <a:endParaRPr lang="en-US" altLang="zh-CN" sz="2000" dirty="0" smtClean="0">
              <a:solidFill>
                <a:srgbClr val="FF0000"/>
              </a:solidFill>
            </a:endParaRPr>
          </a:p>
          <a:p>
            <a:pPr lvl="1">
              <a:lnSpc>
                <a:spcPct val="150000"/>
              </a:lnSpc>
            </a:pPr>
            <a:r>
              <a:rPr lang="en-US" altLang="zh-CN" sz="2000" dirty="0" smtClean="0">
                <a:solidFill>
                  <a:srgbClr val="FF0000"/>
                </a:solidFill>
                <a:hlinkClick r:id="rId5"/>
              </a:rPr>
              <a:t>全注意事项</a:t>
            </a:r>
            <a:r>
              <a:rPr lang="zh-CN" altLang="zh-CN" sz="2000" dirty="0" smtClean="0">
                <a:solidFill>
                  <a:srgbClr val="FF0000"/>
                </a:solidFill>
              </a:rPr>
              <a:t>等，未建立、健全或不完善。</a:t>
            </a:r>
            <a:br>
              <a:rPr lang="en-US" altLang="zh-CN" sz="2000" dirty="0" smtClean="0">
                <a:solidFill>
                  <a:srgbClr val="FF0000"/>
                </a:solidFill>
              </a:rPr>
            </a:br>
            <a:r>
              <a:rPr lang="zh-CN" altLang="zh-CN" sz="2000" dirty="0" smtClean="0">
                <a:solidFill>
                  <a:srgbClr val="FF0000"/>
                </a:solidFill>
              </a:rPr>
              <a:t>（</a:t>
            </a:r>
            <a:r>
              <a:rPr lang="en-US" altLang="zh-CN" sz="2000" dirty="0" smtClean="0">
                <a:solidFill>
                  <a:srgbClr val="FF0000"/>
                </a:solidFill>
              </a:rPr>
              <a:t>3</a:t>
            </a:r>
            <a:r>
              <a:rPr lang="zh-CN" altLang="zh-CN" sz="2000" dirty="0" smtClean="0">
                <a:solidFill>
                  <a:srgbClr val="FF0000"/>
                </a:solidFill>
              </a:rPr>
              <a:t>）有些管理人员，不学习、不理解、不落实或不彻底落实公司的各种安全规章制度，指标，忽视安全检查、教育和</a:t>
            </a:r>
            <a:r>
              <a:rPr lang="en-US" altLang="zh-CN" sz="2000" dirty="0" smtClean="0">
                <a:solidFill>
                  <a:srgbClr val="FF0000"/>
                </a:solidFill>
                <a:hlinkClick r:id="rId6"/>
              </a:rPr>
              <a:t>隐患</a:t>
            </a:r>
            <a:r>
              <a:rPr lang="zh-CN" altLang="zh-CN" sz="2000" dirty="0" smtClean="0">
                <a:solidFill>
                  <a:srgbClr val="FF0000"/>
                </a:solidFill>
              </a:rPr>
              <a:t>整改。</a:t>
            </a:r>
            <a:br>
              <a:rPr lang="en-US" altLang="zh-CN" sz="2000" dirty="0" smtClean="0">
                <a:solidFill>
                  <a:srgbClr val="FF0000"/>
                </a:solidFill>
              </a:rPr>
            </a:br>
            <a:r>
              <a:rPr lang="zh-CN" altLang="zh-CN" sz="2000" dirty="0" smtClean="0">
                <a:solidFill>
                  <a:srgbClr val="FF0000"/>
                </a:solidFill>
              </a:rPr>
              <a:t>（</a:t>
            </a:r>
            <a:r>
              <a:rPr lang="en-US" altLang="zh-CN" sz="2000" dirty="0" smtClean="0">
                <a:solidFill>
                  <a:srgbClr val="FF0000"/>
                </a:solidFill>
              </a:rPr>
              <a:t>4</a:t>
            </a:r>
            <a:r>
              <a:rPr lang="zh-CN" altLang="zh-CN" sz="2000" dirty="0" smtClean="0">
                <a:solidFill>
                  <a:srgbClr val="FF0000"/>
                </a:solidFill>
              </a:rPr>
              <a:t>）有少数管理者，未能按照</a:t>
            </a:r>
            <a:r>
              <a:rPr lang="en-US" altLang="zh-CN" sz="2000" dirty="0" smtClean="0">
                <a:solidFill>
                  <a:srgbClr val="FF0000"/>
                </a:solidFill>
                <a:hlinkClick r:id="rId7"/>
              </a:rPr>
              <a:t>公司安全</a:t>
            </a:r>
            <a:r>
              <a:rPr lang="en-US" altLang="zh-CN" sz="2000" dirty="0" smtClean="0">
                <a:solidFill>
                  <a:srgbClr val="FF0000"/>
                </a:solidFill>
                <a:hlinkClick r:id="rId8"/>
              </a:rPr>
              <a:t>管理制度</a:t>
            </a:r>
            <a:r>
              <a:rPr lang="zh-CN" altLang="zh-CN" sz="2000" dirty="0" smtClean="0">
                <a:solidFill>
                  <a:srgbClr val="FF0000"/>
                </a:solidFill>
              </a:rPr>
              <a:t>和</a:t>
            </a:r>
            <a:r>
              <a:rPr lang="en-US" altLang="zh-CN" sz="2000" dirty="0" smtClean="0">
                <a:solidFill>
                  <a:srgbClr val="FF0000"/>
                </a:solidFill>
                <a:hlinkClick r:id="rId9"/>
              </a:rPr>
              <a:t>安全管理</a:t>
            </a:r>
            <a:r>
              <a:rPr lang="zh-CN" altLang="zh-CN" sz="2000" dirty="0" smtClean="0">
                <a:solidFill>
                  <a:srgbClr val="FF0000"/>
                </a:solidFill>
              </a:rPr>
              <a:t>要求，用心、负责、钻研，确保人员健康和</a:t>
            </a:r>
            <a:r>
              <a:rPr lang="en-US" altLang="zh-CN" sz="2000" dirty="0" smtClean="0">
                <a:solidFill>
                  <a:srgbClr val="FF0000"/>
                </a:solidFill>
                <a:hlinkClick r:id="rId10"/>
              </a:rPr>
              <a:t>财产安全</a:t>
            </a:r>
            <a:r>
              <a:rPr lang="zh-CN" altLang="zh-CN" sz="2000" dirty="0" smtClean="0">
                <a:solidFill>
                  <a:srgbClr val="FF0000"/>
                </a:solidFill>
              </a:rPr>
              <a:t>的管理有效的预防措施，安全管理的执行力很差。</a:t>
            </a:r>
            <a:br>
              <a:rPr lang="en-US" altLang="zh-CN" sz="2000" dirty="0" smtClean="0">
                <a:solidFill>
                  <a:srgbClr val="FF0000"/>
                </a:solidFill>
              </a:rPr>
            </a:br>
            <a:r>
              <a:rPr lang="zh-CN" altLang="zh-CN" sz="2000" dirty="0" smtClean="0">
                <a:solidFill>
                  <a:srgbClr val="FF0000"/>
                </a:solidFill>
              </a:rPr>
              <a:t>（</a:t>
            </a:r>
            <a:r>
              <a:rPr lang="en-US" altLang="zh-CN" sz="2000" dirty="0" smtClean="0">
                <a:solidFill>
                  <a:srgbClr val="FF0000"/>
                </a:solidFill>
              </a:rPr>
              <a:t>5</a:t>
            </a:r>
            <a:r>
              <a:rPr lang="zh-CN" altLang="zh-CN" sz="2000" dirty="0" smtClean="0">
                <a:solidFill>
                  <a:srgbClr val="FF0000"/>
                </a:solidFill>
              </a:rPr>
              <a:t>）有些管理者的</a:t>
            </a:r>
            <a:r>
              <a:rPr lang="en-US" altLang="zh-CN" sz="2000" dirty="0" smtClean="0">
                <a:solidFill>
                  <a:srgbClr val="FF0000"/>
                </a:solidFill>
                <a:hlinkClick r:id="rId11"/>
              </a:rPr>
              <a:t>安全知识</a:t>
            </a:r>
            <a:r>
              <a:rPr lang="zh-CN" altLang="zh-CN" sz="2000" dirty="0" smtClean="0">
                <a:solidFill>
                  <a:srgbClr val="FF0000"/>
                </a:solidFill>
              </a:rPr>
              <a:t>、安全管理能力和手段有缺陷。</a:t>
            </a:r>
            <a:br>
              <a:rPr lang="en-US" altLang="zh-CN" sz="2000" dirty="0" smtClean="0">
                <a:solidFill>
                  <a:srgbClr val="FF0000"/>
                </a:solidFill>
              </a:rPr>
            </a:br>
            <a:r>
              <a:rPr lang="zh-CN" altLang="zh-CN" sz="2000" dirty="0" smtClean="0">
                <a:solidFill>
                  <a:srgbClr val="FF0000"/>
                </a:solidFill>
              </a:rPr>
              <a:t>（</a:t>
            </a:r>
            <a:r>
              <a:rPr lang="en-US" altLang="zh-CN" sz="2000" dirty="0" smtClean="0">
                <a:solidFill>
                  <a:srgbClr val="FF0000"/>
                </a:solidFill>
              </a:rPr>
              <a:t>6</a:t>
            </a:r>
            <a:r>
              <a:rPr lang="zh-CN" altLang="zh-CN" sz="2000" dirty="0" smtClean="0">
                <a:solidFill>
                  <a:srgbClr val="FF0000"/>
                </a:solidFill>
              </a:rPr>
              <a:t>）保证规章制度落实的有效奖惩</a:t>
            </a:r>
            <a:r>
              <a:rPr lang="en-US" altLang="zh-CN" sz="2000" dirty="0" smtClean="0">
                <a:solidFill>
                  <a:srgbClr val="FF0000"/>
                </a:solidFill>
                <a:hlinkClick r:id="rId12"/>
              </a:rPr>
              <a:t>措施</a:t>
            </a:r>
            <a:r>
              <a:rPr lang="zh-CN" altLang="zh-CN" sz="2000" dirty="0" smtClean="0">
                <a:solidFill>
                  <a:srgbClr val="FF0000"/>
                </a:solidFill>
              </a:rPr>
              <a:t>，需完善措施和加大促动力度。</a:t>
            </a:r>
            <a:endParaRPr lang="en-US" altLang="zh-CN" sz="2000" b="1" dirty="0" smtClean="0">
              <a:solidFill>
                <a:srgbClr val="7030A0"/>
              </a:solidFill>
            </a:endParaRPr>
          </a:p>
          <a:p>
            <a:pPr>
              <a:lnSpc>
                <a:spcPct val="150000"/>
              </a:lnSpc>
            </a:pPr>
            <a:endParaRPr lang="zh-CN" altLang="en-US" sz="2000" b="1" dirty="0" smtClean="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724535" y="2056130"/>
            <a:ext cx="10735945" cy="873125"/>
          </a:xfrm>
          <a:prstGeom prst="rect">
            <a:avLst/>
          </a:prstGeom>
          <a:noFill/>
          <a:ln w="9525">
            <a:noFill/>
          </a:ln>
        </p:spPr>
        <p:txBody>
          <a:bodyPr anchor="ctr"/>
          <a:p>
            <a:pPr algn="ctr" eaLnBrk="1" hangingPunct="1"/>
            <a:r>
              <a:rPr lang="zh-CN" altLang="en-US" sz="4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怎样落实安全生产主体责任？</a:t>
            </a:r>
            <a:endParaRPr lang="zh-CN" altLang="en-US" sz="4800" b="1" dirty="0" smtClean="0">
              <a:solidFill>
                <a:srgbClr val="FF0000"/>
              </a:solidFill>
              <a:latin typeface="思源黑体 CN Heavy" panose="020B0A00000000000000" pitchFamily="34" charset="-122"/>
              <a:ea typeface="思源黑体 CN Heavy" panose="020B0A00000000000000" pitchFamily="34" charset="-122"/>
              <a:sym typeface="+mn-ea"/>
            </a:endParaRPr>
          </a:p>
        </p:txBody>
      </p:sp>
      <p:cxnSp>
        <p:nvCxnSpPr>
          <p:cNvPr id="37" name="直接连接符 36"/>
          <p:cNvCxnSpPr/>
          <p:nvPr/>
        </p:nvCxnSpPr>
        <p:spPr>
          <a:xfrm>
            <a:off x="4421188" y="2928938"/>
            <a:ext cx="3341688" cy="0"/>
          </a:xfrm>
          <a:prstGeom prst="line">
            <a:avLst/>
          </a:prstGeom>
          <a:ln>
            <a:solidFill>
              <a:srgbClr val="2C3637"/>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3" name="圆角矩形 72"/>
          <p:cNvSpPr/>
          <p:nvPr/>
        </p:nvSpPr>
        <p:spPr>
          <a:xfrm>
            <a:off x="4270375" y="3062288"/>
            <a:ext cx="3889375" cy="479425"/>
          </a:xfrm>
          <a:prstGeom prst="roundRect">
            <a:avLst>
              <a:gd name="adj" fmla="val 50000"/>
            </a:avLst>
          </a:prstGeom>
          <a:solidFill>
            <a:srgbClr val="C10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4" name="椭圆 73"/>
          <p:cNvSpPr/>
          <p:nvPr/>
        </p:nvSpPr>
        <p:spPr>
          <a:xfrm>
            <a:off x="3983038" y="3014663"/>
            <a:ext cx="576263" cy="574675"/>
          </a:xfrm>
          <a:prstGeom prst="ellipse">
            <a:avLst/>
          </a:prstGeom>
          <a:solidFill>
            <a:srgbClr val="C1000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5" name="标题 4"/>
          <p:cNvSpPr txBox="1"/>
          <p:nvPr/>
        </p:nvSpPr>
        <p:spPr>
          <a:xfrm>
            <a:off x="4656138" y="3052445"/>
            <a:ext cx="3600450" cy="473075"/>
          </a:xfrm>
          <a:prstGeom prst="rect">
            <a:avLst/>
          </a:prstGeom>
          <a:noFill/>
          <a:ln w="9525">
            <a:noFill/>
          </a:ln>
        </p:spPr>
        <p:txBody>
          <a:bodyPr anchor="ctr"/>
          <a:p>
            <a:pPr algn="l" eaLnBrk="1" hangingPunct="1"/>
            <a:r>
              <a:rPr lang="en-US" altLang="zh-CN" sz="2400" b="1" dirty="0">
                <a:solidFill>
                  <a:schemeClr val="bg1"/>
                </a:solidFill>
                <a:latin typeface="微软雅黑" panose="020B0503020204020204" pitchFamily="34" charset="-122"/>
                <a:ea typeface="微软雅黑" panose="020B0503020204020204" pitchFamily="34" charset="-122"/>
              </a:rPr>
              <a:t>         </a:t>
            </a:r>
            <a:r>
              <a:rPr lang="zh-CN" altLang="en-US" sz="2400" b="1" dirty="0">
                <a:solidFill>
                  <a:schemeClr val="bg1"/>
                </a:solidFill>
                <a:latin typeface="微软雅黑" panose="020B0503020204020204" pitchFamily="34" charset="-122"/>
                <a:ea typeface="微软雅黑" panose="020B0503020204020204" pitchFamily="34" charset="-122"/>
              </a:rPr>
              <a:t>安全生产</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76" name="右箭头 75"/>
          <p:cNvSpPr/>
          <p:nvPr/>
        </p:nvSpPr>
        <p:spPr>
          <a:xfrm>
            <a:off x="7654925" y="3194050"/>
            <a:ext cx="288925" cy="19050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4104" name="图片 37"/>
          <p:cNvPicPr>
            <a:picLocks noChangeAspect="1"/>
          </p:cNvPicPr>
          <p:nvPr/>
        </p:nvPicPr>
        <p:blipFill>
          <a:blip r:embed="rId2"/>
          <a:stretch>
            <a:fillRect/>
          </a:stretch>
        </p:blipFill>
        <p:spPr>
          <a:xfrm>
            <a:off x="5372100" y="622300"/>
            <a:ext cx="1447800" cy="13858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par>
                                <p:cTn id="10" presetID="16" presetClass="entr" presetSubtype="21" fill="hold" nodeType="withEffect">
                                  <p:stCondLst>
                                    <p:cond delay="2000"/>
                                  </p:stCondLst>
                                  <p:childTnLst>
                                    <p:set>
                                      <p:cBhvr>
                                        <p:cTn id="11" dur="1" fill="hold">
                                          <p:stCondLst>
                                            <p:cond delay="0"/>
                                          </p:stCondLst>
                                        </p:cTn>
                                        <p:tgtEl>
                                          <p:spTgt spid="37"/>
                                        </p:tgtEl>
                                        <p:attrNameLst>
                                          <p:attrName>style.visibility</p:attrName>
                                        </p:attrNameLst>
                                      </p:cBhvr>
                                      <p:to>
                                        <p:strVal val="visible"/>
                                      </p:to>
                                    </p:set>
                                    <p:animEffect transition="in" filter="barn(inVertical)">
                                      <p:cBhvr>
                                        <p:cTn id="12" dur="500"/>
                                        <p:tgtEl>
                                          <p:spTgt spid="37"/>
                                        </p:tgtEl>
                                      </p:cBhvr>
                                    </p:animEffect>
                                  </p:childTnLst>
                                </p:cTn>
                              </p:par>
                              <p:par>
                                <p:cTn id="13" presetID="2" presetClass="entr" presetSubtype="8" fill="hold" grpId="0" nodeType="withEffect">
                                  <p:stCondLst>
                                    <p:cond delay="500"/>
                                  </p:stCondLst>
                                  <p:childTnLst>
                                    <p:set>
                                      <p:cBhvr>
                                        <p:cTn id="14" dur="1" fill="hold">
                                          <p:stCondLst>
                                            <p:cond delay="0"/>
                                          </p:stCondLst>
                                        </p:cTn>
                                        <p:tgtEl>
                                          <p:spTgt spid="73"/>
                                        </p:tgtEl>
                                        <p:attrNameLst>
                                          <p:attrName>style.visibility</p:attrName>
                                        </p:attrNameLst>
                                      </p:cBhvr>
                                      <p:to>
                                        <p:strVal val="visible"/>
                                      </p:to>
                                    </p:set>
                                    <p:anim calcmode="lin" valueType="num">
                                      <p:cBhvr additive="base">
                                        <p:cTn id="15" dur="500" fill="hold"/>
                                        <p:tgtEl>
                                          <p:spTgt spid="73"/>
                                        </p:tgtEl>
                                        <p:attrNameLst>
                                          <p:attrName>ppt_x</p:attrName>
                                        </p:attrNameLst>
                                      </p:cBhvr>
                                      <p:tavLst>
                                        <p:tav tm="0">
                                          <p:val>
                                            <p:strVal val="0-#ppt_w/2"/>
                                          </p:val>
                                        </p:tav>
                                        <p:tav tm="100000">
                                          <p:val>
                                            <p:strVal val="#ppt_x"/>
                                          </p:val>
                                        </p:tav>
                                      </p:tavLst>
                                    </p:anim>
                                    <p:anim calcmode="lin" valueType="num">
                                      <p:cBhvr additive="base">
                                        <p:cTn id="16" dur="500" fill="hold"/>
                                        <p:tgtEl>
                                          <p:spTgt spid="73"/>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500"/>
                                  </p:stCondLst>
                                  <p:childTnLst>
                                    <p:set>
                                      <p:cBhvr>
                                        <p:cTn id="18" dur="1" fill="hold">
                                          <p:stCondLst>
                                            <p:cond delay="0"/>
                                          </p:stCondLst>
                                        </p:cTn>
                                        <p:tgtEl>
                                          <p:spTgt spid="74"/>
                                        </p:tgtEl>
                                        <p:attrNameLst>
                                          <p:attrName>style.visibility</p:attrName>
                                        </p:attrNameLst>
                                      </p:cBhvr>
                                      <p:to>
                                        <p:strVal val="visible"/>
                                      </p:to>
                                    </p:set>
                                    <p:anim calcmode="lin" valueType="num">
                                      <p:cBhvr additive="base">
                                        <p:cTn id="19" dur="500" fill="hold"/>
                                        <p:tgtEl>
                                          <p:spTgt spid="74"/>
                                        </p:tgtEl>
                                        <p:attrNameLst>
                                          <p:attrName>ppt_x</p:attrName>
                                        </p:attrNameLst>
                                      </p:cBhvr>
                                      <p:tavLst>
                                        <p:tav tm="0">
                                          <p:val>
                                            <p:strVal val="0-#ppt_w/2"/>
                                          </p:val>
                                        </p:tav>
                                        <p:tav tm="100000">
                                          <p:val>
                                            <p:strVal val="#ppt_x"/>
                                          </p:val>
                                        </p:tav>
                                      </p:tavLst>
                                    </p:anim>
                                    <p:anim calcmode="lin" valueType="num">
                                      <p:cBhvr additive="base">
                                        <p:cTn id="20" dur="500" fill="hold"/>
                                        <p:tgtEl>
                                          <p:spTgt spid="74"/>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500"/>
                                  </p:stCondLst>
                                  <p:childTnLst>
                                    <p:set>
                                      <p:cBhvr>
                                        <p:cTn id="22" dur="1" fill="hold">
                                          <p:stCondLst>
                                            <p:cond delay="0"/>
                                          </p:stCondLst>
                                        </p:cTn>
                                        <p:tgtEl>
                                          <p:spTgt spid="75"/>
                                        </p:tgtEl>
                                        <p:attrNameLst>
                                          <p:attrName>style.visibility</p:attrName>
                                        </p:attrNameLst>
                                      </p:cBhvr>
                                      <p:to>
                                        <p:strVal val="visible"/>
                                      </p:to>
                                    </p:set>
                                    <p:anim calcmode="lin" valueType="num">
                                      <p:cBhvr additive="base">
                                        <p:cTn id="23" dur="500" fill="hold"/>
                                        <p:tgtEl>
                                          <p:spTgt spid="75"/>
                                        </p:tgtEl>
                                        <p:attrNameLst>
                                          <p:attrName>ppt_x</p:attrName>
                                        </p:attrNameLst>
                                      </p:cBhvr>
                                      <p:tavLst>
                                        <p:tav tm="0">
                                          <p:val>
                                            <p:strVal val="0-#ppt_w/2"/>
                                          </p:val>
                                        </p:tav>
                                        <p:tav tm="100000">
                                          <p:val>
                                            <p:strVal val="#ppt_x"/>
                                          </p:val>
                                        </p:tav>
                                      </p:tavLst>
                                    </p:anim>
                                    <p:anim calcmode="lin" valueType="num">
                                      <p:cBhvr additive="base">
                                        <p:cTn id="24" dur="500" fill="hold"/>
                                        <p:tgtEl>
                                          <p:spTgt spid="75"/>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500"/>
                                  </p:stCondLst>
                                  <p:childTnLst>
                                    <p:set>
                                      <p:cBhvr>
                                        <p:cTn id="26" dur="1" fill="hold">
                                          <p:stCondLst>
                                            <p:cond delay="0"/>
                                          </p:stCondLst>
                                        </p:cTn>
                                        <p:tgtEl>
                                          <p:spTgt spid="76"/>
                                        </p:tgtEl>
                                        <p:attrNameLst>
                                          <p:attrName>style.visibility</p:attrName>
                                        </p:attrNameLst>
                                      </p:cBhvr>
                                      <p:to>
                                        <p:strVal val="visible"/>
                                      </p:to>
                                    </p:set>
                                    <p:anim calcmode="lin" valueType="num">
                                      <p:cBhvr additive="base">
                                        <p:cTn id="27" dur="500" fill="hold"/>
                                        <p:tgtEl>
                                          <p:spTgt spid="76"/>
                                        </p:tgtEl>
                                        <p:attrNameLst>
                                          <p:attrName>ppt_x</p:attrName>
                                        </p:attrNameLst>
                                      </p:cBhvr>
                                      <p:tavLst>
                                        <p:tav tm="0">
                                          <p:val>
                                            <p:strVal val="0-#ppt_w/2"/>
                                          </p:val>
                                        </p:tav>
                                        <p:tav tm="100000">
                                          <p:val>
                                            <p:strVal val="#ppt_x"/>
                                          </p:val>
                                        </p:tav>
                                      </p:tavLst>
                                    </p:anim>
                                    <p:anim calcmode="lin" valueType="num">
                                      <p:cBhvr additive="base">
                                        <p:cTn id="28" dur="500" fill="hold"/>
                                        <p:tgtEl>
                                          <p:spTgt spid="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73" grpId="0" bldLvl="0" animBg="1"/>
      <p:bldP spid="74" grpId="0" bldLvl="0" animBg="1"/>
      <p:bldP spid="75" grpId="0"/>
      <p:bldP spid="76" grpId="0" bldLvl="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4865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怎样落实安全生产主体责任？</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10" name="文本框 9"/>
          <p:cNvSpPr txBox="1"/>
          <p:nvPr/>
        </p:nvSpPr>
        <p:spPr>
          <a:xfrm>
            <a:off x="946785" y="1214120"/>
            <a:ext cx="6815455" cy="521970"/>
          </a:xfrm>
          <a:prstGeom prst="rect">
            <a:avLst/>
          </a:prstGeom>
          <a:noFill/>
        </p:spPr>
        <p:txBody>
          <a:bodyPr wrap="none" rtlCol="0" anchor="t">
            <a:spAutoFit/>
          </a:bodyPr>
          <a:p>
            <a:r>
              <a:rPr lang="en-US" altLang="zh-CN" sz="2800" b="1" dirty="0">
                <a:solidFill>
                  <a:srgbClr val="FF0000"/>
                </a:solidFill>
                <a:latin typeface="Arial" panose="020B0604020202020204" pitchFamily="34" charset="0"/>
                <a:sym typeface="+mn-ea"/>
              </a:rPr>
              <a:t>1</a:t>
            </a:r>
            <a:r>
              <a:rPr lang="zh-CN" altLang="en-US" sz="2800" b="1" dirty="0">
                <a:solidFill>
                  <a:srgbClr val="FF0000"/>
                </a:solidFill>
                <a:latin typeface="Arial" panose="020B0604020202020204" pitchFamily="34" charset="0"/>
                <a:sym typeface="+mn-ea"/>
              </a:rPr>
              <a:t>、什么是安全生产责任制、由谁来担当？</a:t>
            </a:r>
            <a:endParaRPr lang="zh-CN" altLang="en-US" sz="2800"/>
          </a:p>
        </p:txBody>
      </p:sp>
      <p:sp>
        <p:nvSpPr>
          <p:cNvPr id="11" name="文本框 10"/>
          <p:cNvSpPr txBox="1"/>
          <p:nvPr/>
        </p:nvSpPr>
        <p:spPr>
          <a:xfrm>
            <a:off x="946785" y="2018030"/>
            <a:ext cx="6334760" cy="3046095"/>
          </a:xfrm>
          <a:prstGeom prst="rect">
            <a:avLst/>
          </a:prstGeom>
          <a:noFill/>
        </p:spPr>
        <p:txBody>
          <a:bodyPr wrap="square" rtlCol="0" anchor="t">
            <a:spAutoFit/>
          </a:bodyPr>
          <a:p>
            <a:r>
              <a:rPr lang="zh-CN" altLang="zh-CN" sz="2400" dirty="0" smtClean="0">
                <a:solidFill>
                  <a:srgbClr val="FF0000"/>
                </a:solidFill>
                <a:sym typeface="+mn-ea"/>
              </a:rPr>
              <a:t>安</a:t>
            </a:r>
            <a:r>
              <a:rPr lang="zh-CN" altLang="zh-CN" sz="2400" dirty="0">
                <a:solidFill>
                  <a:srgbClr val="FF0000"/>
                </a:solidFill>
                <a:sym typeface="+mn-ea"/>
              </a:rPr>
              <a:t>全生产责任制</a:t>
            </a:r>
            <a:r>
              <a:rPr lang="zh-CN" altLang="zh-CN" sz="2400" dirty="0">
                <a:sym typeface="+mn-ea"/>
              </a:rPr>
              <a:t>是根据我国的</a:t>
            </a:r>
            <a:r>
              <a:rPr lang="en-US" altLang="zh-CN" sz="2400" u="sng" dirty="0">
                <a:sym typeface="+mn-ea"/>
                <a:hlinkClick r:id="rId3"/>
              </a:rPr>
              <a:t>安全生产方针</a:t>
            </a:r>
            <a:r>
              <a:rPr lang="en-US" altLang="zh-CN" sz="2400" dirty="0">
                <a:sym typeface="+mn-ea"/>
              </a:rPr>
              <a:t>"</a:t>
            </a:r>
            <a:r>
              <a:rPr lang="zh-CN" altLang="zh-CN" sz="2400" dirty="0">
                <a:sym typeface="+mn-ea"/>
              </a:rPr>
              <a:t>安全第一，预防为主，综合治理</a:t>
            </a:r>
            <a:r>
              <a:rPr lang="en-US" altLang="zh-CN" sz="2400" dirty="0">
                <a:sym typeface="+mn-ea"/>
              </a:rPr>
              <a:t>"</a:t>
            </a:r>
            <a:r>
              <a:rPr lang="zh-CN" altLang="zh-CN" sz="2400" dirty="0">
                <a:sym typeface="+mn-ea"/>
              </a:rPr>
              <a:t>和安全生产法规建立的各级领导、职能部门、工程技术人员、岗位操作人员在劳动生产过程中对安全生产层层负责的制度。安全生产责任制是企业</a:t>
            </a:r>
            <a:r>
              <a:rPr lang="en-US" altLang="zh-CN" sz="2400" u="sng" dirty="0">
                <a:sym typeface="+mn-ea"/>
                <a:hlinkClick r:id="rId4"/>
              </a:rPr>
              <a:t>岗位责任制</a:t>
            </a:r>
            <a:r>
              <a:rPr lang="zh-CN" altLang="zh-CN" sz="2400" dirty="0">
                <a:sym typeface="+mn-ea"/>
              </a:rPr>
              <a:t>的一个组成部分，是企业中最基本的一项安全制度，也是企业安全生产、</a:t>
            </a:r>
            <a:r>
              <a:rPr lang="en-US" altLang="zh-CN" sz="2400" u="sng" dirty="0">
                <a:sym typeface="+mn-ea"/>
                <a:hlinkClick r:id="rId5"/>
              </a:rPr>
              <a:t>劳动保护</a:t>
            </a:r>
            <a:r>
              <a:rPr lang="zh-CN" altLang="zh-CN" sz="2400" dirty="0">
                <a:sym typeface="+mn-ea"/>
              </a:rPr>
              <a:t>管理制度的核心</a:t>
            </a:r>
            <a:r>
              <a:rPr lang="zh-CN" altLang="zh-CN" sz="2400" dirty="0" smtClean="0">
                <a:sym typeface="+mn-ea"/>
              </a:rPr>
              <a:t>。</a:t>
            </a:r>
            <a:endParaRPr lang="zh-CN" altLang="en-US" sz="2400"/>
          </a:p>
        </p:txBody>
      </p:sp>
      <p:sp>
        <p:nvSpPr>
          <p:cNvPr id="12" name="文本框 11"/>
          <p:cNvSpPr txBox="1"/>
          <p:nvPr/>
        </p:nvSpPr>
        <p:spPr>
          <a:xfrm>
            <a:off x="7639050" y="1736090"/>
            <a:ext cx="3610610" cy="3322955"/>
          </a:xfrm>
          <a:prstGeom prst="rect">
            <a:avLst/>
          </a:prstGeom>
          <a:noFill/>
        </p:spPr>
        <p:txBody>
          <a:bodyPr wrap="square" rtlCol="0" anchor="t">
            <a:spAutoFit/>
          </a:bodyPr>
          <a:p>
            <a:pPr marL="457200" indent="-457200" algn="l">
              <a:lnSpc>
                <a:spcPct val="150000"/>
              </a:lnSpc>
              <a:buFont typeface="Wingdings" panose="05000000000000000000" charset="0"/>
              <a:buChar char="Ø"/>
            </a:pPr>
            <a:r>
              <a:rPr lang="zh-CN" altLang="en-US" sz="2800" b="1" dirty="0">
                <a:solidFill>
                  <a:srgbClr val="800000"/>
                </a:solidFill>
                <a:sym typeface="+mn-ea"/>
              </a:rPr>
              <a:t>安全生产责任由政府部门；</a:t>
            </a:r>
            <a:endParaRPr lang="en-US" altLang="zh-CN" sz="2800" b="1" dirty="0">
              <a:solidFill>
                <a:srgbClr val="800000"/>
              </a:solidFill>
            </a:endParaRPr>
          </a:p>
          <a:p>
            <a:pPr marL="457200" indent="-457200" algn="l">
              <a:lnSpc>
                <a:spcPct val="150000"/>
              </a:lnSpc>
              <a:buFont typeface="Wingdings" panose="05000000000000000000" charset="0"/>
              <a:buChar char="Ø"/>
            </a:pPr>
            <a:r>
              <a:rPr lang="zh-CN" altLang="en-US" sz="2800" b="1" dirty="0">
                <a:solidFill>
                  <a:srgbClr val="800000"/>
                </a:solidFill>
                <a:sym typeface="+mn-ea"/>
              </a:rPr>
              <a:t>行业管理部门；</a:t>
            </a:r>
            <a:endParaRPr lang="en-US" altLang="zh-CN" sz="2800" b="1" dirty="0">
              <a:solidFill>
                <a:srgbClr val="800000"/>
              </a:solidFill>
            </a:endParaRPr>
          </a:p>
          <a:p>
            <a:pPr marL="457200" indent="-457200" algn="l">
              <a:lnSpc>
                <a:spcPct val="150000"/>
              </a:lnSpc>
              <a:buFont typeface="Wingdings" panose="05000000000000000000" charset="0"/>
              <a:buChar char="Ø"/>
            </a:pPr>
            <a:r>
              <a:rPr lang="zh-CN" altLang="en-US" sz="2800" b="1" dirty="0">
                <a:solidFill>
                  <a:srgbClr val="800000"/>
                </a:solidFill>
                <a:sym typeface="+mn-ea"/>
              </a:rPr>
              <a:t>企业；</a:t>
            </a:r>
            <a:endParaRPr lang="en-US" altLang="zh-CN" sz="2800" b="1" dirty="0">
              <a:solidFill>
                <a:srgbClr val="800000"/>
              </a:solidFill>
            </a:endParaRPr>
          </a:p>
          <a:p>
            <a:pPr marL="457200" indent="-457200" algn="l">
              <a:lnSpc>
                <a:spcPct val="150000"/>
              </a:lnSpc>
              <a:buFont typeface="Wingdings" panose="05000000000000000000" charset="0"/>
              <a:buChar char="Ø"/>
            </a:pPr>
            <a:r>
              <a:rPr lang="zh-CN" altLang="en-US" sz="2800" b="1" dirty="0">
                <a:solidFill>
                  <a:srgbClr val="800000"/>
                </a:solidFill>
                <a:sym typeface="+mn-ea"/>
              </a:rPr>
              <a:t>服务机构来担当。</a:t>
            </a:r>
            <a:endParaRPr lang="zh-CN"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4865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怎样落实安全生产主体责任？</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8" name="文本框 7"/>
          <p:cNvSpPr txBox="1"/>
          <p:nvPr/>
        </p:nvSpPr>
        <p:spPr>
          <a:xfrm>
            <a:off x="574675" y="1024890"/>
            <a:ext cx="5385435" cy="521970"/>
          </a:xfrm>
          <a:prstGeom prst="rect">
            <a:avLst/>
          </a:prstGeom>
          <a:noFill/>
        </p:spPr>
        <p:txBody>
          <a:bodyPr wrap="none" rtlCol="0" anchor="t">
            <a:spAutoFit/>
          </a:bodyPr>
          <a:p>
            <a:pPr lvl="0" algn="l">
              <a:buClrTx/>
              <a:buSzTx/>
              <a:buFontTx/>
            </a:pPr>
            <a:r>
              <a:rPr lang="en-US" altLang="zh-CN" sz="2800" b="1" dirty="0">
                <a:solidFill>
                  <a:srgbClr val="FF0000"/>
                </a:solidFill>
                <a:latin typeface="Arial" panose="020B0604020202020204" pitchFamily="34" charset="0"/>
                <a:sym typeface="+mn-ea"/>
              </a:rPr>
              <a:t>2、为什么要制定安全生产责任制</a:t>
            </a:r>
            <a:endParaRPr lang="en-US" altLang="zh-CN" sz="2800" b="1" dirty="0">
              <a:solidFill>
                <a:srgbClr val="FF0000"/>
              </a:solidFill>
              <a:latin typeface="Arial" panose="020B0604020202020204" pitchFamily="34" charset="0"/>
              <a:sym typeface="+mn-ea"/>
            </a:endParaRPr>
          </a:p>
        </p:txBody>
      </p:sp>
      <p:sp>
        <p:nvSpPr>
          <p:cNvPr id="65541" name="Text Box 5"/>
          <p:cNvSpPr txBox="1">
            <a:spLocks noChangeArrowheads="1"/>
          </p:cNvSpPr>
          <p:nvPr/>
        </p:nvSpPr>
        <p:spPr bwMode="auto">
          <a:xfrm>
            <a:off x="409575" y="1546860"/>
            <a:ext cx="10831195" cy="4718050"/>
          </a:xfrm>
          <a:prstGeom prst="rect">
            <a:avLst/>
          </a:prstGeom>
          <a:noFill/>
          <a:ln w="9525">
            <a:noFill/>
            <a:miter lim="800000"/>
          </a:ln>
        </p:spPr>
        <p:txBody>
          <a:bodyPr wrap="square" lIns="117226" tIns="58613" rIns="117226" bIns="58613">
            <a:spAutoFit/>
          </a:bodyPr>
          <a:p>
            <a:pPr marL="342900" indent="-342900">
              <a:buFont typeface="Wingdings" panose="05000000000000000000" charset="0"/>
              <a:buChar char="Ø"/>
            </a:pPr>
            <a:r>
              <a:rPr lang="zh-CN" altLang="en-US" sz="2300" dirty="0"/>
              <a:t>一、法律法规的要求，是强制性的；</a:t>
            </a:r>
            <a:endParaRPr lang="zh-CN" altLang="en-US" sz="2300" dirty="0"/>
          </a:p>
          <a:p>
            <a:pPr marL="342900" indent="-342900">
              <a:buFont typeface="Wingdings" panose="05000000000000000000" charset="0"/>
              <a:buChar char="Ø"/>
            </a:pPr>
            <a:r>
              <a:rPr lang="zh-CN" altLang="en-US" sz="2300" dirty="0"/>
              <a:t>二、安全生产是一项系统性很强的工作，要做好这项工作单靠一个人或一个部门是无法完成，必须靠大家共同努力；</a:t>
            </a:r>
            <a:endParaRPr lang="zh-CN" altLang="en-US" sz="2300" dirty="0"/>
          </a:p>
          <a:p>
            <a:pPr marL="342900" indent="-342900">
              <a:buFont typeface="Wingdings" panose="05000000000000000000" charset="0"/>
              <a:buChar char="Ø"/>
            </a:pPr>
            <a:r>
              <a:rPr lang="zh-CN" altLang="en-US" sz="2300" dirty="0"/>
              <a:t>三、职责的分工的产物。每个人在各自的岗位上承担各自的职责，每个职责岗位都是整个工作能否完成的组成部分，在本职的基础必须落实本岗位的安全责任。明确生产经营单位中各级负责人员、各职能部门及其工作人员和各岗位生产人员在安全生产中应履行的职责和应承担的责任，以充分调动各级人员和各部门一生产方面的积极性和主观能动性，确保安全生产；</a:t>
            </a:r>
            <a:endParaRPr lang="zh-CN" altLang="en-US" sz="2300" dirty="0"/>
          </a:p>
          <a:p>
            <a:pPr marL="342900" indent="-342900">
              <a:buFont typeface="Wingdings" panose="05000000000000000000" charset="0"/>
              <a:buChar char="Ø"/>
            </a:pPr>
            <a:r>
              <a:rPr lang="zh-CN" altLang="en-US" sz="2300" dirty="0"/>
              <a:t>四、增强生产经营单位各级负责人员、各职能部门及其工作人员和各岗位生产人员对安全生产的责任感；</a:t>
            </a:r>
            <a:endParaRPr lang="zh-CN" altLang="en-US" sz="2300" dirty="0"/>
          </a:p>
          <a:p>
            <a:pPr marL="342900" indent="-342900">
              <a:buFont typeface="Wingdings" panose="05000000000000000000" charset="0"/>
              <a:buChar char="Ø"/>
            </a:pPr>
            <a:r>
              <a:rPr lang="zh-CN" altLang="en-US" sz="2300" dirty="0"/>
              <a:t>五、落实我国</a:t>
            </a:r>
            <a:r>
              <a:rPr lang="zh-CN" altLang="en-US" sz="2300" dirty="0">
                <a:hlinkClick r:id="rId2"/>
              </a:rPr>
              <a:t>安全生产方针</a:t>
            </a:r>
            <a:r>
              <a:rPr lang="zh-CN" altLang="en-US" sz="2300" dirty="0"/>
              <a:t>和有关</a:t>
            </a:r>
            <a:r>
              <a:rPr lang="zh-CN" altLang="en-US" sz="2300" dirty="0">
                <a:hlinkClick r:id="rId3"/>
              </a:rPr>
              <a:t>安全生产法规</a:t>
            </a:r>
            <a:r>
              <a:rPr lang="zh-CN" altLang="en-US" sz="2300" dirty="0"/>
              <a:t>和政策的具体落实；</a:t>
            </a:r>
            <a:endParaRPr lang="zh-CN" altLang="en-US" sz="2300" dirty="0"/>
          </a:p>
          <a:p>
            <a:pPr marL="342900" indent="-342900">
              <a:buFont typeface="Wingdings" panose="05000000000000000000" charset="0"/>
              <a:buChar char="Ø"/>
            </a:pPr>
            <a:r>
              <a:rPr lang="zh-CN" altLang="en-US" sz="2300" dirty="0"/>
              <a:t>六、通过明确责任使各类人员真正重视安全生产工作，对预防事故和减少损失、进行事故调查和处理、建立和谐社会等均具有重要作用。</a:t>
            </a:r>
            <a:endParaRPr lang="en-US" altLang="zh-CN" sz="23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5866765"/>
            <a:ext cx="12215495" cy="1009015"/>
          </a:xfrm>
          <a:prstGeom prst="rect">
            <a:avLst/>
          </a:prstGeom>
          <a:noFill/>
          <a:ln w="9525">
            <a:noFill/>
          </a:ln>
        </p:spPr>
      </p:pic>
      <p:sp>
        <p:nvSpPr>
          <p:cNvPr id="15" name="矩形 46"/>
          <p:cNvSpPr/>
          <p:nvPr/>
        </p:nvSpPr>
        <p:spPr>
          <a:xfrm>
            <a:off x="1312863" y="319088"/>
            <a:ext cx="4865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怎样落实安全生产主体责任？</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66564" name="Rectangle 4"/>
          <p:cNvSpPr txBox="1">
            <a:spLocks noGrp="1" noChangeArrowheads="1"/>
          </p:cNvSpPr>
          <p:nvPr/>
        </p:nvSpPr>
        <p:spPr>
          <a:xfrm>
            <a:off x="571500" y="942976"/>
            <a:ext cx="9865360" cy="727710"/>
          </a:xfrm>
          <a:prstGeom prst="rect">
            <a:avLst/>
          </a:prstGeom>
          <a:noFill/>
        </p:spPr>
        <p:txBody>
          <a:bodyPr vert="horz" wrap="none" lIns="91440" tIns="45720" rIns="91440" bIns="4572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l">
              <a:lnSpc>
                <a:spcPct val="100000"/>
              </a:lnSpc>
              <a:buClrTx/>
              <a:buSzTx/>
              <a:buFontTx/>
            </a:pPr>
            <a:r>
              <a:rPr lang="en-US" altLang="zh-CN" sz="2800" b="1" dirty="0">
                <a:solidFill>
                  <a:srgbClr val="FF0000"/>
                </a:solidFill>
                <a:latin typeface="Arial" panose="020B0604020202020204" pitchFamily="34" charset="0"/>
                <a:ea typeface="+mn-ea"/>
                <a:cs typeface="+mn-cs"/>
                <a:sym typeface="+mn-ea"/>
              </a:rPr>
              <a:t>3、</a:t>
            </a:r>
            <a:r>
              <a:rPr lang="en-US" altLang="zh-CN" sz="2800" b="1" dirty="0">
                <a:solidFill>
                  <a:srgbClr val="FF0000"/>
                </a:solidFill>
                <a:latin typeface="Arial" panose="020B0604020202020204" pitchFamily="34" charset="0"/>
                <a:ea typeface="+mn-ea"/>
                <a:cs typeface="+mn-cs"/>
                <a:sym typeface="+mn-ea"/>
              </a:rPr>
              <a:t>制定安全生产责任制的方针和原则</a:t>
            </a:r>
            <a:endParaRPr lang="en-US" altLang="zh-CN" sz="2800" b="1" dirty="0">
              <a:solidFill>
                <a:srgbClr val="FF0000"/>
              </a:solidFill>
              <a:latin typeface="Arial" panose="020B0604020202020204" pitchFamily="34" charset="0"/>
              <a:ea typeface="+mn-ea"/>
              <a:cs typeface="+mn-cs"/>
              <a:sym typeface="+mn-ea"/>
            </a:endParaRPr>
          </a:p>
        </p:txBody>
      </p:sp>
      <p:sp>
        <p:nvSpPr>
          <p:cNvPr id="8" name="文本框 7"/>
          <p:cNvSpPr txBox="1"/>
          <p:nvPr/>
        </p:nvSpPr>
        <p:spPr>
          <a:xfrm>
            <a:off x="571500" y="1410335"/>
            <a:ext cx="6847840" cy="4892675"/>
          </a:xfrm>
          <a:prstGeom prst="rect">
            <a:avLst/>
          </a:prstGeom>
          <a:noFill/>
        </p:spPr>
        <p:txBody>
          <a:bodyPr wrap="square" rtlCol="0" anchor="t">
            <a:spAutoFit/>
          </a:bodyPr>
          <a:p>
            <a:pPr indent="609600" fontAlgn="auto">
              <a:buFont typeface="Wingdings 2"/>
              <a:buNone/>
              <a:extLst>
                <a:ext uri="{35155182-B16C-46BC-9424-99874614C6A1}">
                  <wpsdc:indentchars xmlns:wpsdc="http://www.wps.cn/officeDocument/2017/drawingmlCustomData" val="200" checksum="4158780845"/>
                </a:ext>
              </a:extLst>
            </a:pPr>
            <a:r>
              <a:rPr lang="zh-CN" altLang="zh-CN" sz="2400" dirty="0" smtClean="0">
                <a:solidFill>
                  <a:schemeClr val="tx1"/>
                </a:solidFill>
                <a:sym typeface="+mn-ea"/>
              </a:rPr>
              <a:t>遵循“安全第一，预防为主”的方针和“管生产必须管安全”的原则，必须符合国家安全生产法律法规和政策、方针的要求</a:t>
            </a:r>
            <a:r>
              <a:rPr lang="en-US" altLang="zh-CN" sz="2400" dirty="0" smtClean="0">
                <a:solidFill>
                  <a:schemeClr val="tx1"/>
                </a:solidFill>
                <a:sym typeface="+mn-ea"/>
              </a:rPr>
              <a:t>;</a:t>
            </a:r>
            <a:r>
              <a:rPr lang="zh-CN" altLang="zh-CN" sz="2400" dirty="0" smtClean="0">
                <a:solidFill>
                  <a:schemeClr val="tx1"/>
                </a:solidFill>
                <a:sym typeface="+mn-ea"/>
              </a:rPr>
              <a:t>必须与本单位管理体制协调一致，综合各种安全生产管理、安全操作制度，以及各级领导、各级职能科室、有关工程技术人员和生产工人在安全工作应负的相应责任，结合本工程项目实际情况，做出明确的规定，</a:t>
            </a:r>
            <a:r>
              <a:rPr lang="zh-CN" altLang="en-US" sz="2400" dirty="0" smtClean="0">
                <a:solidFill>
                  <a:schemeClr val="tx1"/>
                </a:solidFill>
                <a:sym typeface="+mn-ea"/>
              </a:rPr>
              <a:t>制定安全生产责任制。</a:t>
            </a:r>
            <a:r>
              <a:rPr lang="en-US" altLang="zh-CN" sz="2400" dirty="0" smtClean="0">
                <a:solidFill>
                  <a:schemeClr val="tx1"/>
                </a:solidFill>
                <a:sym typeface="+mn-ea"/>
              </a:rPr>
              <a:t>    </a:t>
            </a:r>
            <a:r>
              <a:rPr lang="zh-CN" altLang="zh-CN" sz="2400" dirty="0" smtClean="0">
                <a:solidFill>
                  <a:schemeClr val="tx1"/>
                </a:solidFill>
                <a:sym typeface="+mn-ea"/>
              </a:rPr>
              <a:t> </a:t>
            </a:r>
            <a:endParaRPr lang="en-US" altLang="zh-CN" sz="2400" dirty="0" smtClean="0">
              <a:solidFill>
                <a:schemeClr val="tx1"/>
              </a:solidFill>
            </a:endParaRPr>
          </a:p>
          <a:p>
            <a:pPr indent="609600" fontAlgn="auto">
              <a:buFont typeface="Wingdings 2"/>
              <a:buNone/>
              <a:extLst>
                <a:ext uri="{35155182-B16C-46BC-9424-99874614C6A1}">
                  <wpsdc:indentchars xmlns:wpsdc="http://www.wps.cn/officeDocument/2017/drawingmlCustomData" val="200" checksum="4158780845"/>
                </a:ext>
              </a:extLst>
            </a:pPr>
            <a:r>
              <a:rPr lang="zh-CN" altLang="zh-CN" sz="2400" dirty="0" smtClean="0">
                <a:solidFill>
                  <a:schemeClr val="tx1"/>
                </a:solidFill>
                <a:sym typeface="+mn-ea"/>
              </a:rPr>
              <a:t>为认真贯彻</a:t>
            </a:r>
            <a:r>
              <a:rPr lang="en-US" altLang="zh-CN" sz="2400" dirty="0" smtClean="0">
                <a:solidFill>
                  <a:schemeClr val="tx1"/>
                </a:solidFill>
                <a:sym typeface="+mn-ea"/>
              </a:rPr>
              <a:t>“</a:t>
            </a:r>
            <a:r>
              <a:rPr lang="zh-CN" altLang="zh-CN" sz="2400" dirty="0" smtClean="0">
                <a:solidFill>
                  <a:schemeClr val="tx1"/>
                </a:solidFill>
                <a:sym typeface="+mn-ea"/>
              </a:rPr>
              <a:t>安全第一、预防为主、综合治理</a:t>
            </a:r>
            <a:r>
              <a:rPr lang="en-US" altLang="zh-CN" sz="2400" dirty="0" smtClean="0">
                <a:solidFill>
                  <a:schemeClr val="tx1"/>
                </a:solidFill>
                <a:sym typeface="+mn-ea"/>
              </a:rPr>
              <a:t>”</a:t>
            </a:r>
            <a:r>
              <a:rPr lang="zh-CN" altLang="zh-CN" sz="2400" dirty="0" smtClean="0">
                <a:solidFill>
                  <a:schemeClr val="tx1"/>
                </a:solidFill>
                <a:sym typeface="+mn-ea"/>
              </a:rPr>
              <a:t>的安全生产方针，明确各单位和各级人员的安全责任，进一步提高公司安全生产管理水平，保障职工在劳动过程中的安全与健康，特制定本责任制度。</a:t>
            </a:r>
            <a:endParaRPr lang="zh-CN" altLang="zh-CN" sz="2400" dirty="0" smtClean="0">
              <a:solidFill>
                <a:schemeClr val="tx1"/>
              </a:solidFill>
              <a:sym typeface="+mn-ea"/>
            </a:endParaRPr>
          </a:p>
        </p:txBody>
      </p:sp>
      <p:pic>
        <p:nvPicPr>
          <p:cNvPr id="67591" name="Picture 2" descr="http://pic.58pic.com/58pic/16/93/19/92h58PICifq_1024.jpg"/>
          <p:cNvPicPr>
            <a:picLocks noChangeAspect="1" noChangeArrowheads="1"/>
          </p:cNvPicPr>
          <p:nvPr/>
        </p:nvPicPr>
        <p:blipFill>
          <a:blip r:embed="rId3" cstate="print"/>
          <a:srcRect/>
          <a:stretch>
            <a:fillRect/>
          </a:stretch>
        </p:blipFill>
        <p:spPr bwMode="auto">
          <a:xfrm>
            <a:off x="7422515" y="2054860"/>
            <a:ext cx="4646930" cy="33401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3442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新安全生产法的历程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graphicFrame>
        <p:nvGraphicFramePr>
          <p:cNvPr id="8" name="图示 7"/>
          <p:cNvGraphicFramePr/>
          <p:nvPr/>
        </p:nvGraphicFramePr>
        <p:xfrm>
          <a:off x="240030" y="1116965"/>
          <a:ext cx="11712575" cy="46234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4865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怎样落实安全生产主体责任？</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69636" name="Rectangle 4"/>
          <p:cNvSpPr txBox="1">
            <a:spLocks noGrp="1" noChangeArrowheads="1"/>
          </p:cNvSpPr>
          <p:nvPr/>
        </p:nvSpPr>
        <p:spPr>
          <a:xfrm>
            <a:off x="774065" y="1113156"/>
            <a:ext cx="7518400" cy="727710"/>
          </a:xfrm>
          <a:prstGeom prst="rect">
            <a:avLst/>
          </a:prstGeom>
          <a:noFill/>
        </p:spPr>
        <p:txBody>
          <a:bodyPr vert="horz" wrap="none" lIns="91440" tIns="45720" rIns="91440" bIns="4572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l">
              <a:lnSpc>
                <a:spcPct val="100000"/>
              </a:lnSpc>
              <a:buClrTx/>
              <a:buSzTx/>
              <a:buFontTx/>
            </a:pPr>
            <a:r>
              <a:rPr lang="en-US" altLang="zh-CN" sz="2800" b="1" dirty="0">
                <a:solidFill>
                  <a:srgbClr val="FF0000"/>
                </a:solidFill>
                <a:latin typeface="Arial" panose="020B0604020202020204" pitchFamily="34" charset="0"/>
                <a:ea typeface="+mn-ea"/>
                <a:cs typeface="+mn-cs"/>
                <a:sym typeface="+mn-ea"/>
              </a:rPr>
              <a:t>4、</a:t>
            </a:r>
            <a:r>
              <a:rPr lang="en-US" altLang="zh-CN" sz="2800" b="1" dirty="0">
                <a:solidFill>
                  <a:srgbClr val="FF0000"/>
                </a:solidFill>
                <a:latin typeface="Arial" panose="020B0604020202020204" pitchFamily="34" charset="0"/>
                <a:ea typeface="+mn-ea"/>
                <a:cs typeface="+mn-cs"/>
                <a:sym typeface="+mn-ea"/>
              </a:rPr>
              <a:t>怎样落实安全生产责任制</a:t>
            </a:r>
            <a:endParaRPr lang="en-US" altLang="zh-CN" sz="2800" b="1" dirty="0">
              <a:solidFill>
                <a:srgbClr val="FF0000"/>
              </a:solidFill>
              <a:latin typeface="Arial" panose="020B0604020202020204" pitchFamily="34" charset="0"/>
              <a:ea typeface="+mn-ea"/>
              <a:cs typeface="+mn-cs"/>
              <a:sym typeface="+mn-ea"/>
            </a:endParaRPr>
          </a:p>
        </p:txBody>
      </p:sp>
      <p:sp>
        <p:nvSpPr>
          <p:cNvPr id="69637" name="Rectangle 5"/>
          <p:cNvSpPr>
            <a:spLocks noGrp="1" noChangeArrowheads="1"/>
          </p:cNvSpPr>
          <p:nvPr/>
        </p:nvSpPr>
        <p:spPr>
          <a:xfrm>
            <a:off x="774065" y="1803400"/>
            <a:ext cx="5878830" cy="3686175"/>
          </a:xfrm>
          <a:prstGeom prst="rect">
            <a:avLst/>
          </a:prstGeom>
        </p:spPr>
        <p:txBody>
          <a:bodyPr vert="horz" lIns="91440" tIns="45720" rIns="91440" bIns="45720" rtlCol="0">
            <a:normAutofit fontScale="7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buFont typeface="Wingdings 2"/>
              <a:buNone/>
            </a:pPr>
            <a:r>
              <a:rPr lang="en-US" altLang="zh-CN" sz="3025" dirty="0" smtClean="0"/>
              <a:t>       </a:t>
            </a:r>
            <a:endParaRPr lang="en-US" altLang="zh-CN" sz="3025" dirty="0" smtClean="0"/>
          </a:p>
          <a:p>
            <a:pPr eaLnBrk="1" hangingPunct="1">
              <a:lnSpc>
                <a:spcPct val="200000"/>
              </a:lnSpc>
              <a:spcBef>
                <a:spcPct val="0"/>
              </a:spcBef>
              <a:buFont typeface="Wingdings 2"/>
              <a:buNone/>
            </a:pPr>
            <a:r>
              <a:rPr lang="zh-CN" altLang="en-US" sz="3025" b="1" dirty="0" smtClean="0">
                <a:solidFill>
                  <a:srgbClr val="FF0000"/>
                </a:solidFill>
              </a:rPr>
              <a:t> </a:t>
            </a:r>
            <a:r>
              <a:rPr lang="en-US" altLang="zh-CN" sz="3025" b="1" dirty="0" smtClean="0">
                <a:solidFill>
                  <a:srgbClr val="FF0000"/>
                </a:solidFill>
              </a:rPr>
              <a:t>① </a:t>
            </a:r>
            <a:r>
              <a:rPr lang="zh-CN" altLang="en-US" sz="3025" b="1" dirty="0" smtClean="0">
                <a:solidFill>
                  <a:srgbClr val="800000"/>
                </a:solidFill>
              </a:rPr>
              <a:t>党委政府、</a:t>
            </a:r>
            <a:r>
              <a:rPr lang="zh-CN" altLang="zh-CN" sz="3025" dirty="0" smtClean="0">
                <a:solidFill>
                  <a:srgbClr val="800000"/>
                </a:solidFill>
              </a:rPr>
              <a:t>各级党委工作机关、政府工作部门及相关机构领导干部</a:t>
            </a:r>
            <a:r>
              <a:rPr lang="zh-CN" altLang="en-US" sz="3025" dirty="0" smtClean="0">
                <a:solidFill>
                  <a:srgbClr val="800000"/>
                </a:solidFill>
              </a:rPr>
              <a:t>责任制的落实措施；</a:t>
            </a:r>
            <a:endParaRPr lang="en-US" altLang="zh-CN" sz="3025" b="1" dirty="0" smtClean="0">
              <a:solidFill>
                <a:srgbClr val="800000"/>
              </a:solidFill>
            </a:endParaRPr>
          </a:p>
          <a:p>
            <a:pPr eaLnBrk="1" hangingPunct="1">
              <a:lnSpc>
                <a:spcPct val="200000"/>
              </a:lnSpc>
              <a:spcBef>
                <a:spcPct val="0"/>
              </a:spcBef>
              <a:buFont typeface="Wingdings 2"/>
              <a:buNone/>
            </a:pPr>
            <a:r>
              <a:rPr lang="en-US" altLang="zh-CN" sz="3025" b="1" dirty="0" smtClean="0">
                <a:solidFill>
                  <a:srgbClr val="800000"/>
                </a:solidFill>
              </a:rPr>
              <a:t> </a:t>
            </a:r>
            <a:r>
              <a:rPr lang="en-US" altLang="zh-CN" sz="3025" b="1" dirty="0" smtClean="0">
                <a:solidFill>
                  <a:srgbClr val="FF0000"/>
                </a:solidFill>
              </a:rPr>
              <a:t>②  </a:t>
            </a:r>
            <a:r>
              <a:rPr lang="zh-CN" altLang="en-US" sz="3025" b="1" dirty="0" smtClean="0">
                <a:solidFill>
                  <a:srgbClr val="800000"/>
                </a:solidFill>
              </a:rPr>
              <a:t>企业</a:t>
            </a:r>
            <a:r>
              <a:rPr lang="zh-CN" altLang="en-US" sz="3025" dirty="0" smtClean="0">
                <a:solidFill>
                  <a:srgbClr val="800000"/>
                </a:solidFill>
              </a:rPr>
              <a:t>的责任制的落实措施</a:t>
            </a:r>
            <a:r>
              <a:rPr lang="zh-CN" altLang="en-US" sz="3025" b="1" dirty="0" smtClean="0">
                <a:solidFill>
                  <a:srgbClr val="800000"/>
                </a:solidFill>
              </a:rPr>
              <a:t>；</a:t>
            </a:r>
            <a:endParaRPr lang="en-US" altLang="zh-CN" sz="3025" b="1" dirty="0" smtClean="0">
              <a:solidFill>
                <a:srgbClr val="800000"/>
              </a:solidFill>
            </a:endParaRPr>
          </a:p>
          <a:p>
            <a:pPr eaLnBrk="1" hangingPunct="1">
              <a:lnSpc>
                <a:spcPct val="200000"/>
              </a:lnSpc>
              <a:spcBef>
                <a:spcPct val="0"/>
              </a:spcBef>
              <a:buFont typeface="Wingdings 2"/>
              <a:buNone/>
            </a:pPr>
            <a:r>
              <a:rPr lang="en-US" altLang="zh-CN" sz="3025" b="1" dirty="0" smtClean="0">
                <a:solidFill>
                  <a:srgbClr val="800000"/>
                </a:solidFill>
              </a:rPr>
              <a:t> </a:t>
            </a:r>
            <a:r>
              <a:rPr lang="en-US" altLang="zh-CN" sz="3025" b="1" dirty="0" smtClean="0">
                <a:solidFill>
                  <a:srgbClr val="FF0000"/>
                </a:solidFill>
              </a:rPr>
              <a:t>③  </a:t>
            </a:r>
            <a:r>
              <a:rPr lang="zh-CN" altLang="en-US" sz="3025" b="1" dirty="0" smtClean="0">
                <a:solidFill>
                  <a:srgbClr val="800000"/>
                </a:solidFill>
              </a:rPr>
              <a:t>服务机构</a:t>
            </a:r>
            <a:r>
              <a:rPr lang="zh-CN" altLang="en-US" sz="3025" dirty="0" smtClean="0">
                <a:solidFill>
                  <a:srgbClr val="800000"/>
                </a:solidFill>
              </a:rPr>
              <a:t>的责任制的落实措施</a:t>
            </a:r>
            <a:r>
              <a:rPr lang="zh-CN" altLang="en-US" sz="3025" b="1" dirty="0" smtClean="0">
                <a:solidFill>
                  <a:srgbClr val="800000"/>
                </a:solidFill>
                <a:sym typeface="+mn-ea"/>
              </a:rPr>
              <a:t>；</a:t>
            </a:r>
            <a:endParaRPr lang="en-US" altLang="zh-CN" sz="3025" b="1" dirty="0" smtClean="0">
              <a:solidFill>
                <a:srgbClr val="800000"/>
              </a:solidFill>
            </a:endParaRPr>
          </a:p>
          <a:p>
            <a:pPr eaLnBrk="1" hangingPunct="1">
              <a:lnSpc>
                <a:spcPct val="200000"/>
              </a:lnSpc>
              <a:spcBef>
                <a:spcPct val="0"/>
              </a:spcBef>
              <a:buFont typeface="Wingdings 2"/>
              <a:buNone/>
            </a:pPr>
            <a:endParaRPr lang="en-US" altLang="zh-CN" sz="3025" dirty="0" smtClean="0">
              <a:solidFill>
                <a:srgbClr val="800000"/>
              </a:solidFill>
            </a:endParaRPr>
          </a:p>
        </p:txBody>
      </p:sp>
      <p:pic>
        <p:nvPicPr>
          <p:cNvPr id="80902" name="Picture 2" descr="http://pic2.ooopic.com/12/47/41/84bOOOPIC86_1024.jpg"/>
          <p:cNvPicPr>
            <a:picLocks noChangeAspect="1" noChangeArrowheads="1"/>
          </p:cNvPicPr>
          <p:nvPr/>
        </p:nvPicPr>
        <p:blipFill>
          <a:blip r:embed="rId3" cstate="print"/>
          <a:srcRect/>
          <a:stretch>
            <a:fillRect/>
          </a:stretch>
        </p:blipFill>
        <p:spPr bwMode="auto">
          <a:xfrm>
            <a:off x="6880225" y="1840865"/>
            <a:ext cx="4839335" cy="369633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4865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怎样落实安全生产主体责任？</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77828" name="Rectangle 4"/>
          <p:cNvSpPr txBox="1">
            <a:spLocks noGrp="1" noChangeArrowheads="1"/>
          </p:cNvSpPr>
          <p:nvPr/>
        </p:nvSpPr>
        <p:spPr>
          <a:xfrm>
            <a:off x="381000" y="906781"/>
            <a:ext cx="9286240" cy="727710"/>
          </a:xfrm>
          <a:prstGeom prst="rect">
            <a:avLst/>
          </a:prstGeom>
          <a:noFill/>
        </p:spPr>
        <p:txBody>
          <a:bodyPr vert="horz" wrap="none" lIns="91440" tIns="45720" rIns="91440" bIns="4572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l">
              <a:lnSpc>
                <a:spcPct val="100000"/>
              </a:lnSpc>
              <a:buClrTx/>
              <a:buSzTx/>
              <a:buFontTx/>
            </a:pPr>
            <a:r>
              <a:rPr lang="en-US" altLang="zh-CN" sz="2800" b="1" dirty="0">
                <a:solidFill>
                  <a:srgbClr val="FF0000"/>
                </a:solidFill>
                <a:latin typeface="Arial" panose="020B0604020202020204" pitchFamily="34" charset="0"/>
                <a:ea typeface="+mn-ea"/>
                <a:cs typeface="+mn-cs"/>
                <a:sym typeface="+mn-ea"/>
              </a:rPr>
              <a:t>②       </a:t>
            </a:r>
            <a:r>
              <a:rPr lang="en-US" altLang="zh-CN" sz="2800" b="1" dirty="0">
                <a:solidFill>
                  <a:srgbClr val="FF0000"/>
                </a:solidFill>
                <a:latin typeface="Arial" panose="020B0604020202020204" pitchFamily="34" charset="0"/>
                <a:ea typeface="+mn-ea"/>
                <a:cs typeface="+mn-cs"/>
                <a:sym typeface="+mn-ea"/>
              </a:rPr>
              <a:t>企业的责任制的落实措施</a:t>
            </a:r>
            <a:endParaRPr lang="en-US" altLang="zh-CN" sz="2800" b="1" dirty="0">
              <a:solidFill>
                <a:srgbClr val="FF0000"/>
              </a:solidFill>
              <a:latin typeface="Arial" panose="020B0604020202020204" pitchFamily="34" charset="0"/>
              <a:ea typeface="+mn-ea"/>
              <a:cs typeface="+mn-cs"/>
              <a:sym typeface="+mn-ea"/>
            </a:endParaRPr>
          </a:p>
        </p:txBody>
      </p:sp>
      <p:sp>
        <p:nvSpPr>
          <p:cNvPr id="75781" name="Rectangle 5"/>
          <p:cNvSpPr>
            <a:spLocks noGrp="1" noChangeArrowheads="1"/>
          </p:cNvSpPr>
          <p:nvPr/>
        </p:nvSpPr>
        <p:spPr>
          <a:xfrm>
            <a:off x="381000" y="1593850"/>
            <a:ext cx="11536680" cy="49688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30000"/>
              </a:lnSpc>
              <a:buFont typeface="Wingdings 2"/>
              <a:buNone/>
              <a:defRPr/>
            </a:pPr>
            <a:r>
              <a:rPr lang="zh-CN" altLang="en-US" sz="1800" b="1" dirty="0" smtClean="0">
                <a:solidFill>
                  <a:srgbClr val="FF0000"/>
                </a:solidFill>
                <a:latin typeface="+mn-ea"/>
              </a:rPr>
              <a:t>（</a:t>
            </a:r>
            <a:r>
              <a:rPr lang="en-US" altLang="zh-CN" sz="1800" b="1" dirty="0" smtClean="0">
                <a:solidFill>
                  <a:srgbClr val="FF0000"/>
                </a:solidFill>
                <a:latin typeface="+mn-ea"/>
              </a:rPr>
              <a:t>1</a:t>
            </a:r>
            <a:r>
              <a:rPr lang="zh-CN" altLang="en-US" sz="1800" b="1" dirty="0" smtClean="0">
                <a:solidFill>
                  <a:srgbClr val="FF0000"/>
                </a:solidFill>
                <a:latin typeface="+mn-ea"/>
              </a:rPr>
              <a:t>）</a:t>
            </a:r>
            <a:r>
              <a:rPr lang="zh-CN" altLang="zh-CN" sz="1800" b="1" dirty="0" smtClean="0">
                <a:latin typeface="+mn-ea"/>
              </a:rPr>
              <a:t>必须落实</a:t>
            </a:r>
            <a:r>
              <a:rPr lang="en-US" altLang="zh-CN" sz="1800" b="1" dirty="0" smtClean="0">
                <a:latin typeface="+mn-ea"/>
              </a:rPr>
              <a:t>“</a:t>
            </a:r>
            <a:r>
              <a:rPr lang="zh-CN" altLang="zh-CN" sz="1800" b="1" dirty="0" smtClean="0">
                <a:latin typeface="+mn-ea"/>
              </a:rPr>
              <a:t>党政同责</a:t>
            </a:r>
            <a:r>
              <a:rPr lang="en-US" altLang="zh-CN" sz="1800" b="1" dirty="0" smtClean="0">
                <a:latin typeface="+mn-ea"/>
              </a:rPr>
              <a:t>”</a:t>
            </a:r>
            <a:r>
              <a:rPr lang="zh-CN" altLang="zh-CN" sz="1800" b="1" dirty="0" smtClean="0">
                <a:latin typeface="+mn-ea"/>
              </a:rPr>
              <a:t>要求，董事长、党组织书记、总经理对本企业</a:t>
            </a:r>
            <a:r>
              <a:rPr lang="en-US" altLang="zh-CN" sz="1800" b="1" dirty="0" smtClean="0">
                <a:latin typeface="+mn-ea"/>
                <a:hlinkClick r:id="rId2"/>
              </a:rPr>
              <a:t>安全生产</a:t>
            </a:r>
            <a:r>
              <a:rPr lang="zh-CN" altLang="zh-CN" sz="1800" b="1" dirty="0" smtClean="0">
                <a:latin typeface="+mn-ea"/>
              </a:rPr>
              <a:t>工作共同承担</a:t>
            </a:r>
            <a:r>
              <a:rPr lang="en-US" altLang="zh-CN" sz="1800" b="1" dirty="0" smtClean="0">
                <a:latin typeface="+mn-ea"/>
                <a:hlinkClick r:id="rId3"/>
              </a:rPr>
              <a:t>领导责任</a:t>
            </a:r>
            <a:r>
              <a:rPr lang="zh-CN" altLang="en-US" sz="1800" b="1" dirty="0" smtClean="0">
                <a:latin typeface="+mn-ea"/>
              </a:rPr>
              <a:t>；</a:t>
            </a:r>
            <a:endParaRPr lang="en-US" altLang="zh-CN" sz="1800" b="1" dirty="0" smtClean="0">
              <a:latin typeface="+mn-ea"/>
            </a:endParaRPr>
          </a:p>
          <a:p>
            <a:pPr fontAlgn="auto">
              <a:lnSpc>
                <a:spcPct val="130000"/>
              </a:lnSpc>
              <a:buFont typeface="Wingdings 2"/>
              <a:buNone/>
              <a:defRPr/>
            </a:pPr>
            <a:r>
              <a:rPr lang="zh-CN" altLang="en-US" sz="1800" b="1" dirty="0" smtClean="0">
                <a:solidFill>
                  <a:srgbClr val="FF0000"/>
                </a:solidFill>
                <a:latin typeface="+mn-ea"/>
              </a:rPr>
              <a:t>（</a:t>
            </a:r>
            <a:r>
              <a:rPr lang="en-US" altLang="zh-CN" sz="1800" b="1" dirty="0" smtClean="0">
                <a:solidFill>
                  <a:srgbClr val="FF0000"/>
                </a:solidFill>
                <a:latin typeface="+mn-ea"/>
              </a:rPr>
              <a:t>2</a:t>
            </a:r>
            <a:r>
              <a:rPr lang="zh-CN" altLang="en-US" sz="1800" b="1" dirty="0" smtClean="0">
                <a:solidFill>
                  <a:srgbClr val="FF0000"/>
                </a:solidFill>
                <a:latin typeface="+mn-ea"/>
              </a:rPr>
              <a:t>）</a:t>
            </a:r>
            <a:r>
              <a:rPr lang="zh-CN" altLang="zh-CN" sz="1800" b="1" dirty="0" smtClean="0">
                <a:latin typeface="+mn-ea"/>
              </a:rPr>
              <a:t>必须落实安全生产</a:t>
            </a:r>
            <a:r>
              <a:rPr lang="en-US" altLang="zh-CN" sz="1800" b="1" dirty="0" smtClean="0">
                <a:latin typeface="+mn-ea"/>
              </a:rPr>
              <a:t>“</a:t>
            </a:r>
            <a:r>
              <a:rPr lang="zh-CN" altLang="zh-CN" sz="1800" b="1" dirty="0" smtClean="0">
                <a:latin typeface="+mn-ea"/>
              </a:rPr>
              <a:t>一岗双责</a:t>
            </a:r>
            <a:r>
              <a:rPr lang="en-US" altLang="zh-CN" sz="1800" b="1" dirty="0" smtClean="0">
                <a:latin typeface="+mn-ea"/>
              </a:rPr>
              <a:t>”</a:t>
            </a:r>
            <a:r>
              <a:rPr lang="zh-CN" altLang="zh-CN" sz="1800" b="1" dirty="0" smtClean="0">
                <a:latin typeface="+mn-ea"/>
              </a:rPr>
              <a:t>，所有领导班子成员对分管范围内安全生产工作承担相应</a:t>
            </a:r>
            <a:r>
              <a:rPr lang="en-US" altLang="zh-CN" sz="1800" b="1" dirty="0" smtClean="0">
                <a:latin typeface="+mn-ea"/>
                <a:hlinkClick r:id="rId4"/>
              </a:rPr>
              <a:t>职责</a:t>
            </a:r>
            <a:r>
              <a:rPr lang="zh-CN" altLang="en-US" sz="1800" b="1" dirty="0" smtClean="0">
                <a:latin typeface="+mn-ea"/>
              </a:rPr>
              <a:t>；</a:t>
            </a:r>
            <a:endParaRPr lang="en-US" altLang="zh-CN" sz="1800" b="1" dirty="0" smtClean="0">
              <a:latin typeface="+mn-ea"/>
            </a:endParaRPr>
          </a:p>
          <a:p>
            <a:pPr fontAlgn="auto">
              <a:lnSpc>
                <a:spcPct val="130000"/>
              </a:lnSpc>
              <a:buFont typeface="Wingdings 2"/>
              <a:buNone/>
              <a:defRPr/>
            </a:pPr>
            <a:r>
              <a:rPr lang="zh-CN" altLang="en-US" sz="1800" b="1" dirty="0" smtClean="0">
                <a:solidFill>
                  <a:srgbClr val="FF0000"/>
                </a:solidFill>
                <a:latin typeface="+mn-ea"/>
              </a:rPr>
              <a:t>（</a:t>
            </a:r>
            <a:r>
              <a:rPr lang="en-US" altLang="zh-CN" sz="1800" b="1" dirty="0" smtClean="0">
                <a:solidFill>
                  <a:srgbClr val="FF0000"/>
                </a:solidFill>
                <a:latin typeface="+mn-ea"/>
              </a:rPr>
              <a:t>3</a:t>
            </a:r>
            <a:r>
              <a:rPr lang="zh-CN" altLang="en-US" sz="1800" b="1" dirty="0" smtClean="0">
                <a:solidFill>
                  <a:srgbClr val="FF0000"/>
                </a:solidFill>
                <a:latin typeface="+mn-ea"/>
              </a:rPr>
              <a:t>）</a:t>
            </a:r>
            <a:r>
              <a:rPr lang="zh-CN" altLang="zh-CN" sz="1800" b="1" dirty="0" smtClean="0">
                <a:latin typeface="+mn-ea"/>
              </a:rPr>
              <a:t>必须落实安全生产组织领导机构，成立安全生产委员会，由董事长或总经理担任主任</a:t>
            </a:r>
            <a:r>
              <a:rPr lang="zh-CN" altLang="en-US" sz="1800" b="1" dirty="0" smtClean="0">
                <a:latin typeface="+mn-ea"/>
              </a:rPr>
              <a:t>；</a:t>
            </a:r>
            <a:endParaRPr lang="zh-CN" altLang="en-US" sz="1800" b="1" dirty="0" smtClean="0">
              <a:latin typeface="+mn-ea"/>
            </a:endParaRPr>
          </a:p>
          <a:p>
            <a:pPr fontAlgn="auto">
              <a:lnSpc>
                <a:spcPct val="130000"/>
              </a:lnSpc>
              <a:buFont typeface="Wingdings 2"/>
              <a:buNone/>
            </a:pPr>
            <a:r>
              <a:rPr lang="zh-CN" altLang="en-US" sz="1800" b="1" dirty="0" smtClean="0">
                <a:solidFill>
                  <a:srgbClr val="FF0000"/>
                </a:solidFill>
                <a:latin typeface="黑体" panose="02010609060101010101" charset="-122"/>
                <a:sym typeface="+mn-ea"/>
              </a:rPr>
              <a:t>（</a:t>
            </a:r>
            <a:r>
              <a:rPr lang="en-US" altLang="zh-CN" sz="1800" b="1" dirty="0" smtClean="0">
                <a:solidFill>
                  <a:srgbClr val="FF0000"/>
                </a:solidFill>
                <a:latin typeface="黑体" panose="02010609060101010101" charset="-122"/>
                <a:sym typeface="+mn-ea"/>
              </a:rPr>
              <a:t>4</a:t>
            </a:r>
            <a:r>
              <a:rPr lang="zh-CN" altLang="en-US" sz="1800" b="1" dirty="0" smtClean="0">
                <a:solidFill>
                  <a:srgbClr val="FF0000"/>
                </a:solidFill>
                <a:latin typeface="黑体" panose="02010609060101010101" charset="-122"/>
                <a:sym typeface="+mn-ea"/>
              </a:rPr>
              <a:t>）</a:t>
            </a:r>
            <a:r>
              <a:rPr lang="zh-CN" altLang="zh-CN" sz="1800" b="1" dirty="0" smtClean="0">
                <a:latin typeface="黑体" panose="02010609060101010101" charset="-122"/>
                <a:sym typeface="+mn-ea"/>
              </a:rPr>
              <a:t>必须落实</a:t>
            </a:r>
            <a:r>
              <a:rPr lang="en-US" altLang="zh-CN" sz="1800" b="1" dirty="0" smtClean="0">
                <a:latin typeface="黑体" panose="02010609060101010101" charset="-122"/>
                <a:sym typeface="+mn-ea"/>
                <a:hlinkClick r:id="rId5"/>
              </a:rPr>
              <a:t>安全管理</a:t>
            </a:r>
            <a:r>
              <a:rPr lang="zh-CN" altLang="zh-CN" sz="1800" b="1" dirty="0" smtClean="0">
                <a:latin typeface="黑体" panose="02010609060101010101" charset="-122"/>
                <a:sym typeface="+mn-ea"/>
              </a:rPr>
              <a:t>力量，依法设置安全生产管理机构，配齐配强</a:t>
            </a:r>
            <a:r>
              <a:rPr lang="en-US" altLang="zh-CN" sz="1800" b="1" dirty="0" smtClean="0">
                <a:latin typeface="黑体" panose="02010609060101010101" charset="-122"/>
                <a:sym typeface="+mn-ea"/>
                <a:hlinkClick r:id="rId6"/>
              </a:rPr>
              <a:t>注册安全工程师</a:t>
            </a:r>
            <a:r>
              <a:rPr lang="zh-CN" altLang="zh-CN" sz="1800" b="1" dirty="0" smtClean="0">
                <a:latin typeface="黑体" panose="02010609060101010101" charset="-122"/>
                <a:sym typeface="+mn-ea"/>
              </a:rPr>
              <a:t>等专业安全</a:t>
            </a:r>
            <a:r>
              <a:rPr lang="en-US" altLang="zh-CN" sz="1800" b="1" dirty="0" smtClean="0">
                <a:latin typeface="黑体" panose="02010609060101010101" charset="-122"/>
                <a:sym typeface="+mn-ea"/>
                <a:hlinkClick r:id="rId7"/>
              </a:rPr>
              <a:t>管理人员</a:t>
            </a:r>
            <a:r>
              <a:rPr lang="zh-CN" altLang="en-US" sz="1800" b="1" dirty="0" smtClean="0">
                <a:latin typeface="黑体" panose="02010609060101010101" charset="-122"/>
                <a:sym typeface="+mn-ea"/>
              </a:rPr>
              <a:t>；</a:t>
            </a:r>
            <a:endParaRPr lang="en-US" altLang="zh-CN" sz="1800" b="1" dirty="0" smtClean="0">
              <a:latin typeface="黑体" panose="02010609060101010101" charset="-122"/>
            </a:endParaRPr>
          </a:p>
          <a:p>
            <a:pPr fontAlgn="auto">
              <a:lnSpc>
                <a:spcPct val="130000"/>
              </a:lnSpc>
              <a:buFont typeface="Wingdings 2"/>
              <a:buNone/>
            </a:pPr>
            <a:r>
              <a:rPr lang="zh-CN" altLang="en-US" sz="1800" b="1" dirty="0" smtClean="0">
                <a:solidFill>
                  <a:srgbClr val="FF0000"/>
                </a:solidFill>
                <a:latin typeface="黑体" panose="02010609060101010101" charset="-122"/>
                <a:sym typeface="+mn-ea"/>
              </a:rPr>
              <a:t>（</a:t>
            </a:r>
            <a:r>
              <a:rPr lang="en-US" altLang="zh-CN" sz="1800" b="1" dirty="0" smtClean="0">
                <a:solidFill>
                  <a:srgbClr val="FF0000"/>
                </a:solidFill>
                <a:latin typeface="黑体" panose="02010609060101010101" charset="-122"/>
                <a:sym typeface="+mn-ea"/>
              </a:rPr>
              <a:t>5</a:t>
            </a:r>
            <a:r>
              <a:rPr lang="zh-CN" altLang="en-US" sz="1800" b="1" dirty="0" smtClean="0">
                <a:solidFill>
                  <a:srgbClr val="FF0000"/>
                </a:solidFill>
                <a:latin typeface="黑体" panose="02010609060101010101" charset="-122"/>
                <a:sym typeface="+mn-ea"/>
              </a:rPr>
              <a:t>）</a:t>
            </a:r>
            <a:r>
              <a:rPr lang="zh-CN" altLang="zh-CN" sz="1800" b="1" dirty="0" smtClean="0">
                <a:latin typeface="黑体" panose="02010609060101010101" charset="-122"/>
                <a:sym typeface="+mn-ea"/>
              </a:rPr>
              <a:t>建立</a:t>
            </a:r>
            <a:r>
              <a:rPr lang="en-US" altLang="zh-CN" sz="1800" b="1" dirty="0" smtClean="0">
                <a:solidFill>
                  <a:schemeClr val="tx2"/>
                </a:solidFill>
                <a:latin typeface="黑体" panose="02010609060101010101" charset="-122"/>
                <a:sym typeface="+mn-ea"/>
                <a:hlinkClick r:id="rId8"/>
              </a:rPr>
              <a:t>安全生产责任制</a:t>
            </a:r>
            <a:r>
              <a:rPr lang="zh-CN" altLang="zh-CN" sz="1800" b="1" dirty="0" smtClean="0">
                <a:solidFill>
                  <a:schemeClr val="tx2"/>
                </a:solidFill>
                <a:latin typeface="黑体" panose="02010609060101010101" charset="-122"/>
                <a:sym typeface="+mn-ea"/>
              </a:rPr>
              <a:t>，</a:t>
            </a:r>
            <a:r>
              <a:rPr lang="en-US" altLang="zh-CN" sz="1800" b="1" dirty="0" smtClean="0">
                <a:solidFill>
                  <a:schemeClr val="tx2"/>
                </a:solidFill>
                <a:latin typeface="黑体" panose="02010609060101010101" charset="-122"/>
                <a:sym typeface="+mn-ea"/>
                <a:hlinkClick r:id="rId9"/>
              </a:rPr>
              <a:t>安全生产管理制度</a:t>
            </a:r>
            <a:r>
              <a:rPr lang="zh-CN" altLang="zh-CN" sz="1800" b="1" dirty="0" smtClean="0">
                <a:latin typeface="黑体" panose="02010609060101010101" charset="-122"/>
                <a:sym typeface="+mn-ea"/>
              </a:rPr>
              <a:t>和安全操作规程</a:t>
            </a:r>
            <a:r>
              <a:rPr lang="zh-CN" altLang="en-US" sz="1800" b="1" dirty="0" smtClean="0">
                <a:latin typeface="黑体" panose="02010609060101010101" charset="-122"/>
                <a:sym typeface="+mn-ea"/>
              </a:rPr>
              <a:t>；</a:t>
            </a:r>
            <a:endParaRPr lang="en-US" altLang="zh-CN" sz="1800" b="1" dirty="0" smtClean="0">
              <a:latin typeface="黑体" panose="02010609060101010101" charset="-122"/>
            </a:endParaRPr>
          </a:p>
          <a:p>
            <a:pPr fontAlgn="auto">
              <a:lnSpc>
                <a:spcPct val="130000"/>
              </a:lnSpc>
              <a:buFont typeface="Wingdings 2"/>
              <a:buNone/>
            </a:pPr>
            <a:r>
              <a:rPr lang="zh-CN" altLang="en-US" sz="1800" b="1" dirty="0" smtClean="0">
                <a:solidFill>
                  <a:srgbClr val="FF0000"/>
                </a:solidFill>
                <a:latin typeface="黑体" panose="02010609060101010101" charset="-122"/>
                <a:sym typeface="+mn-ea"/>
              </a:rPr>
              <a:t>（</a:t>
            </a:r>
            <a:r>
              <a:rPr lang="en-US" altLang="zh-CN" sz="1800" b="1" dirty="0" smtClean="0">
                <a:solidFill>
                  <a:srgbClr val="FF0000"/>
                </a:solidFill>
                <a:latin typeface="黑体" panose="02010609060101010101" charset="-122"/>
                <a:sym typeface="+mn-ea"/>
              </a:rPr>
              <a:t>6</a:t>
            </a:r>
            <a:r>
              <a:rPr lang="zh-CN" altLang="en-US" sz="1800" b="1" dirty="0" smtClean="0">
                <a:solidFill>
                  <a:srgbClr val="FF0000"/>
                </a:solidFill>
                <a:latin typeface="黑体" panose="02010609060101010101" charset="-122"/>
                <a:sym typeface="+mn-ea"/>
              </a:rPr>
              <a:t>）</a:t>
            </a:r>
            <a:r>
              <a:rPr lang="zh-CN" altLang="zh-CN" sz="1800" b="1" dirty="0" smtClean="0">
                <a:latin typeface="黑体" panose="02010609060101010101" charset="-122"/>
                <a:sym typeface="+mn-ea"/>
              </a:rPr>
              <a:t>组织从业人员</a:t>
            </a:r>
            <a:r>
              <a:rPr lang="en-US" altLang="zh-CN" sz="1800" b="1" dirty="0" smtClean="0">
                <a:latin typeface="黑体" panose="02010609060101010101" charset="-122"/>
                <a:sym typeface="+mn-ea"/>
                <a:hlinkClick r:id="rId10"/>
              </a:rPr>
              <a:t>安全培训</a:t>
            </a:r>
            <a:r>
              <a:rPr lang="zh-CN" altLang="zh-CN" sz="1800" b="1" dirty="0" smtClean="0">
                <a:latin typeface="黑体" panose="02010609060101010101" charset="-122"/>
                <a:sym typeface="+mn-ea"/>
              </a:rPr>
              <a:t>，主要负责人安全职责、安全管理人员的安全和从业人员的</a:t>
            </a:r>
            <a:r>
              <a:rPr lang="zh-CN" altLang="en-US" sz="1800" b="1" dirty="0" smtClean="0">
                <a:latin typeface="黑体" panose="02010609060101010101" charset="-122"/>
                <a:sym typeface="+mn-ea"/>
              </a:rPr>
              <a:t>安全培训；</a:t>
            </a:r>
            <a:endParaRPr lang="zh-CN" altLang="en-US" sz="1800" b="1" dirty="0" smtClean="0">
              <a:latin typeface="黑体" panose="02010609060101010101" charset="-122"/>
              <a:sym typeface="+mn-ea"/>
            </a:endParaRPr>
          </a:p>
          <a:p>
            <a:pPr fontAlgn="auto">
              <a:lnSpc>
                <a:spcPct val="130000"/>
              </a:lnSpc>
              <a:buFont typeface="Wingdings 2"/>
              <a:buNone/>
            </a:pPr>
            <a:r>
              <a:rPr lang="zh-CN" altLang="en-US" sz="1800" b="1" dirty="0" smtClean="0">
                <a:solidFill>
                  <a:srgbClr val="FF0000"/>
                </a:solidFill>
                <a:latin typeface="黑体" panose="02010609060101010101" charset="-122"/>
                <a:sym typeface="+mn-ea"/>
              </a:rPr>
              <a:t>（</a:t>
            </a:r>
            <a:r>
              <a:rPr lang="en-US" altLang="zh-CN" sz="1800" b="1" dirty="0" smtClean="0">
                <a:solidFill>
                  <a:srgbClr val="FF0000"/>
                </a:solidFill>
                <a:latin typeface="黑体" panose="02010609060101010101" charset="-122"/>
                <a:sym typeface="+mn-ea"/>
              </a:rPr>
              <a:t>7</a:t>
            </a:r>
            <a:r>
              <a:rPr lang="zh-CN" altLang="en-US" sz="1800" b="1" dirty="0" smtClean="0">
                <a:solidFill>
                  <a:srgbClr val="FF0000"/>
                </a:solidFill>
                <a:latin typeface="黑体" panose="02010609060101010101" charset="-122"/>
                <a:sym typeface="+mn-ea"/>
              </a:rPr>
              <a:t>）</a:t>
            </a:r>
            <a:r>
              <a:rPr lang="zh-CN" altLang="zh-CN" sz="1800" b="1" dirty="0" smtClean="0">
                <a:latin typeface="黑体" panose="02010609060101010101" charset="-122"/>
                <a:sym typeface="+mn-ea"/>
              </a:rPr>
              <a:t>组织</a:t>
            </a:r>
            <a:r>
              <a:rPr lang="en-US" altLang="zh-CN" sz="1800" b="1" u="sng" dirty="0" smtClean="0">
                <a:latin typeface="黑体" panose="02010609060101010101" charset="-122"/>
                <a:sym typeface="+mn-ea"/>
                <a:hlinkClick r:id="rId11"/>
              </a:rPr>
              <a:t>安全检查</a:t>
            </a:r>
            <a:r>
              <a:rPr lang="zh-CN" altLang="zh-CN" sz="1800" b="1" dirty="0" smtClean="0">
                <a:latin typeface="黑体" panose="02010609060101010101" charset="-122"/>
                <a:sym typeface="+mn-ea"/>
              </a:rPr>
              <a:t>，落实隐患整改；</a:t>
            </a:r>
            <a:endParaRPr lang="zh-CN" altLang="zh-CN" sz="1800" b="1" dirty="0" smtClean="0">
              <a:latin typeface="黑体" panose="02010609060101010101" charset="-122"/>
              <a:sym typeface="+mn-ea"/>
            </a:endParaRPr>
          </a:p>
          <a:p>
            <a:pPr fontAlgn="auto">
              <a:lnSpc>
                <a:spcPct val="130000"/>
              </a:lnSpc>
              <a:buFont typeface="Wingdings 2"/>
              <a:buNone/>
            </a:pPr>
            <a:r>
              <a:rPr lang="zh-CN" altLang="en-US" sz="1800" b="1" dirty="0" smtClean="0">
                <a:solidFill>
                  <a:srgbClr val="FF0000"/>
                </a:solidFill>
                <a:latin typeface="黑体" panose="02010609060101010101" charset="-122"/>
                <a:sym typeface="+mn-ea"/>
              </a:rPr>
              <a:t>（</a:t>
            </a:r>
            <a:r>
              <a:rPr lang="en-US" altLang="zh-CN" sz="1800" b="1" dirty="0" smtClean="0">
                <a:solidFill>
                  <a:srgbClr val="FF0000"/>
                </a:solidFill>
                <a:latin typeface="黑体" panose="02010609060101010101" charset="-122"/>
                <a:sym typeface="+mn-ea"/>
              </a:rPr>
              <a:t>8</a:t>
            </a:r>
            <a:r>
              <a:rPr lang="zh-CN" altLang="en-US" sz="1800" b="1" dirty="0" smtClean="0">
                <a:solidFill>
                  <a:srgbClr val="FF0000"/>
                </a:solidFill>
                <a:latin typeface="黑体" panose="02010609060101010101" charset="-122"/>
                <a:sym typeface="+mn-ea"/>
              </a:rPr>
              <a:t>）</a:t>
            </a:r>
            <a:r>
              <a:rPr lang="zh-CN" altLang="en-US" sz="1800" b="1" dirty="0" smtClean="0">
                <a:latin typeface="黑体" panose="02010609060101010101" charset="-122"/>
                <a:sym typeface="+mn-ea"/>
              </a:rPr>
              <a:t> </a:t>
            </a:r>
            <a:r>
              <a:rPr lang="zh-CN" altLang="zh-CN" sz="1800" b="1" dirty="0" smtClean="0">
                <a:latin typeface="黑体" panose="02010609060101010101" charset="-122"/>
                <a:sym typeface="+mn-ea"/>
              </a:rPr>
              <a:t>制定应急预案，并组织培训和演练；</a:t>
            </a:r>
            <a:endParaRPr lang="zh-CN" altLang="zh-CN" sz="1800" b="1" dirty="0" smtClean="0">
              <a:latin typeface="黑体" panose="02010609060101010101" charset="-122"/>
              <a:sym typeface="+mn-ea"/>
            </a:endParaRPr>
          </a:p>
          <a:p>
            <a:pPr fontAlgn="auto">
              <a:lnSpc>
                <a:spcPct val="130000"/>
              </a:lnSpc>
              <a:buFont typeface="Wingdings 2"/>
              <a:buNone/>
            </a:pPr>
            <a:r>
              <a:rPr lang="en-US" altLang="zh-CN" sz="1800" b="1" dirty="0" smtClean="0">
                <a:solidFill>
                  <a:srgbClr val="FF0000"/>
                </a:solidFill>
                <a:latin typeface="黑体" panose="02010609060101010101" charset="-122"/>
                <a:sym typeface="+mn-ea"/>
              </a:rPr>
              <a:t>（9）</a:t>
            </a:r>
            <a:r>
              <a:rPr lang="zh-CN" altLang="zh-CN" sz="1800" b="1" dirty="0" smtClean="0">
                <a:latin typeface="黑体" panose="02010609060101010101" charset="-122"/>
                <a:sym typeface="+mn-ea"/>
              </a:rPr>
              <a:t>落实企业的安全生产责任制</a:t>
            </a:r>
            <a:r>
              <a:rPr lang="zh-CN" altLang="en-US" sz="1800" b="1" dirty="0" smtClean="0">
                <a:latin typeface="黑体" panose="02010609060101010101" charset="-122"/>
                <a:sym typeface="+mn-ea"/>
              </a:rPr>
              <a:t>，签订安全生产责任书。</a:t>
            </a:r>
            <a:r>
              <a:rPr lang="zh-CN" altLang="zh-CN" sz="1800" b="1" dirty="0" smtClean="0">
                <a:latin typeface="黑体" panose="02010609060101010101" charset="-122"/>
                <a:sym typeface="+mn-ea"/>
              </a:rPr>
              <a:t>企业的生产活动离不开人的要素，人作为责任的实施主体各级人员相互联系，责任层层落实</a:t>
            </a:r>
            <a:r>
              <a:rPr lang="zh-CN" altLang="en-US" sz="1800" b="1" dirty="0" smtClean="0">
                <a:latin typeface="黑体" panose="02010609060101010101" charset="-122"/>
                <a:sym typeface="+mn-ea"/>
              </a:rPr>
              <a:t>。</a:t>
            </a:r>
            <a:endParaRPr lang="zh-CN" altLang="en-US" sz="1800" b="1" dirty="0" smtClean="0">
              <a:latin typeface="黑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4865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怎样落实安全生产主体责任？</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77828" name="Rectangle 4"/>
          <p:cNvSpPr txBox="1">
            <a:spLocks noGrp="1" noChangeArrowheads="1"/>
          </p:cNvSpPr>
          <p:nvPr/>
        </p:nvSpPr>
        <p:spPr>
          <a:xfrm>
            <a:off x="381000" y="906781"/>
            <a:ext cx="9286240" cy="727710"/>
          </a:xfrm>
          <a:prstGeom prst="rect">
            <a:avLst/>
          </a:prstGeom>
          <a:noFill/>
        </p:spPr>
        <p:txBody>
          <a:bodyPr vert="horz" wrap="none" lIns="91440" tIns="45720" rIns="91440" bIns="4572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l">
              <a:lnSpc>
                <a:spcPct val="100000"/>
              </a:lnSpc>
              <a:buClrTx/>
              <a:buSzTx/>
              <a:buFontTx/>
            </a:pPr>
            <a:r>
              <a:rPr lang="en-US" altLang="zh-CN" sz="2800" b="1" dirty="0">
                <a:solidFill>
                  <a:srgbClr val="FF0000"/>
                </a:solidFill>
                <a:latin typeface="Arial" panose="020B0604020202020204" pitchFamily="34" charset="0"/>
                <a:ea typeface="+mn-ea"/>
                <a:cs typeface="+mn-cs"/>
                <a:sym typeface="+mn-ea"/>
              </a:rPr>
              <a:t>②       </a:t>
            </a:r>
            <a:r>
              <a:rPr lang="en-US" altLang="zh-CN" sz="2800" b="1" dirty="0">
                <a:solidFill>
                  <a:srgbClr val="FF0000"/>
                </a:solidFill>
                <a:latin typeface="Arial" panose="020B0604020202020204" pitchFamily="34" charset="0"/>
                <a:ea typeface="+mn-ea"/>
                <a:cs typeface="+mn-cs"/>
                <a:sym typeface="+mn-ea"/>
              </a:rPr>
              <a:t>企业的责任制的落实措施</a:t>
            </a:r>
            <a:endParaRPr lang="en-US" altLang="zh-CN" sz="2800" b="1" dirty="0">
              <a:solidFill>
                <a:srgbClr val="FF0000"/>
              </a:solidFill>
              <a:latin typeface="Arial" panose="020B0604020202020204" pitchFamily="34" charset="0"/>
              <a:ea typeface="+mn-ea"/>
              <a:cs typeface="+mn-cs"/>
              <a:sym typeface="+mn-ea"/>
            </a:endParaRPr>
          </a:p>
        </p:txBody>
      </p:sp>
      <p:sp>
        <p:nvSpPr>
          <p:cNvPr id="2" name="Rectangle 5"/>
          <p:cNvSpPr>
            <a:spLocks noGrp="1" noChangeArrowheads="1"/>
          </p:cNvSpPr>
          <p:nvPr/>
        </p:nvSpPr>
        <p:spPr>
          <a:xfrm>
            <a:off x="574040" y="1634490"/>
            <a:ext cx="10920730" cy="45446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00000"/>
              </a:lnSpc>
              <a:buFont typeface="Wingdings 2"/>
              <a:buNone/>
            </a:pPr>
            <a:r>
              <a:rPr lang="zh-CN" altLang="en-US" sz="18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8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10</a:t>
            </a:r>
            <a:r>
              <a:rPr lang="zh-CN" altLang="en-US" sz="18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800" b="1" dirty="0" smtClean="0">
                <a:latin typeface="宋体" panose="02010600030101010101" pitchFamily="2" charset="-122"/>
                <a:ea typeface="宋体" panose="02010600030101010101" pitchFamily="2" charset="-122"/>
                <a:cs typeface="宋体" panose="02010600030101010101" pitchFamily="2" charset="-122"/>
                <a:sym typeface="+mn-ea"/>
                <a:hlinkClick r:id="rId2"/>
              </a:rPr>
              <a:t>安全投入</a:t>
            </a:r>
            <a:r>
              <a:rPr lang="zh-CN" altLang="zh-CN" sz="1800" b="1" dirty="0" smtClean="0">
                <a:latin typeface="宋体" panose="02010600030101010101" pitchFamily="2" charset="-122"/>
                <a:ea typeface="宋体" panose="02010600030101010101" pitchFamily="2" charset="-122"/>
                <a:cs typeface="宋体" panose="02010600030101010101" pitchFamily="2" charset="-122"/>
                <a:sym typeface="+mn-ea"/>
              </a:rPr>
              <a:t>到位、安全生产投入主要包括物的保障、人的保障。包括采用先进的生产设备设施、工艺的使用；安全设施、职业卫生设施的配置；从业人员的培训教育、职业健康体检、工伤保险的缴纳；重大危险源的监控设施与评估的投入；</a:t>
            </a:r>
            <a:endParaRPr lang="en-US" altLang="zh-CN" sz="1800" b="1" dirty="0" smtClean="0">
              <a:latin typeface="宋体" panose="02010600030101010101" pitchFamily="2" charset="-122"/>
              <a:ea typeface="宋体" panose="02010600030101010101" pitchFamily="2" charset="-122"/>
              <a:cs typeface="宋体" panose="02010600030101010101" pitchFamily="2" charset="-122"/>
            </a:endParaRPr>
          </a:p>
          <a:p>
            <a:pPr fontAlgn="auto">
              <a:lnSpc>
                <a:spcPct val="100000"/>
              </a:lnSpc>
              <a:buFont typeface="Wingdings 2"/>
              <a:buNone/>
            </a:pPr>
            <a:r>
              <a:rPr lang="zh-CN" altLang="en-US" sz="18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8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11</a:t>
            </a:r>
            <a:r>
              <a:rPr lang="zh-CN" altLang="en-US" sz="18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zh-CN" sz="1800" b="1" dirty="0" smtClean="0">
                <a:latin typeface="宋体" panose="02010600030101010101" pitchFamily="2" charset="-122"/>
                <a:ea typeface="宋体" panose="02010600030101010101" pitchFamily="2" charset="-122"/>
                <a:cs typeface="宋体" panose="02010600030101010101" pitchFamily="2" charset="-122"/>
                <a:sym typeface="+mn-ea"/>
              </a:rPr>
              <a:t>落实风险管理与隐患治理的责任。建立完善的风险辨识及评估制度，开展全员的风险辨识是提升企业安全水平的有效手段</a:t>
            </a:r>
            <a:r>
              <a:rPr lang="zh-CN" altLang="en-US" sz="1800" b="1" dirty="0" smtClean="0">
                <a:latin typeface="宋体" panose="02010600030101010101" pitchFamily="2" charset="-122"/>
                <a:ea typeface="宋体" panose="02010600030101010101" pitchFamily="2" charset="-122"/>
                <a:cs typeface="宋体" panose="02010600030101010101" pitchFamily="2" charset="-122"/>
                <a:sym typeface="+mn-ea"/>
              </a:rPr>
              <a:t>；</a:t>
            </a:r>
            <a:endParaRPr lang="zh-CN" altLang="en-US" sz="1800" b="1" dirty="0" smtClean="0">
              <a:latin typeface="宋体" panose="02010600030101010101" pitchFamily="2" charset="-122"/>
              <a:ea typeface="宋体" panose="02010600030101010101" pitchFamily="2" charset="-122"/>
              <a:cs typeface="宋体" panose="02010600030101010101" pitchFamily="2" charset="-122"/>
              <a:sym typeface="+mn-ea"/>
            </a:endParaRPr>
          </a:p>
          <a:p>
            <a:pPr fontAlgn="auto">
              <a:lnSpc>
                <a:spcPct val="100000"/>
              </a:lnSpc>
              <a:buFont typeface="Wingdings 2"/>
              <a:buNone/>
            </a:pPr>
            <a:r>
              <a:rPr lang="zh-CN" altLang="en-US" sz="18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8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12</a:t>
            </a:r>
            <a:r>
              <a:rPr lang="zh-CN" altLang="en-US" sz="18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zh-CN" sz="1800" b="1" dirty="0" smtClean="0">
                <a:latin typeface="宋体" panose="02010600030101010101" pitchFamily="2" charset="-122"/>
                <a:ea typeface="宋体" panose="02010600030101010101" pitchFamily="2" charset="-122"/>
                <a:cs typeface="宋体" panose="02010600030101010101" pitchFamily="2" charset="-122"/>
                <a:sym typeface="+mn-ea"/>
              </a:rPr>
              <a:t>建立事故应急救援体系。组织及时有效的应急救援行动，已成为抵御事故风险或控制灾害蔓延、降低危害后果的关键甚至是唯一手段</a:t>
            </a:r>
            <a:r>
              <a:rPr lang="zh-CN" altLang="en-US" sz="1800" b="1" dirty="0" smtClean="0">
                <a:latin typeface="宋体" panose="02010600030101010101" pitchFamily="2" charset="-122"/>
                <a:ea typeface="宋体" panose="02010600030101010101" pitchFamily="2" charset="-122"/>
                <a:cs typeface="宋体" panose="02010600030101010101" pitchFamily="2" charset="-122"/>
                <a:sym typeface="+mn-ea"/>
              </a:rPr>
              <a:t>；</a:t>
            </a:r>
            <a:endParaRPr lang="zh-CN" altLang="en-US" sz="1800" b="1" dirty="0" smtClean="0">
              <a:latin typeface="宋体" panose="02010600030101010101" pitchFamily="2" charset="-122"/>
              <a:ea typeface="宋体" panose="02010600030101010101" pitchFamily="2" charset="-122"/>
              <a:cs typeface="宋体" panose="02010600030101010101" pitchFamily="2" charset="-122"/>
              <a:sym typeface="+mn-ea"/>
            </a:endParaRPr>
          </a:p>
          <a:p>
            <a:pPr fontAlgn="auto">
              <a:lnSpc>
                <a:spcPct val="100000"/>
              </a:lnSpc>
              <a:buFont typeface="Wingdings 2"/>
              <a:buNone/>
            </a:pPr>
            <a:r>
              <a:rPr lang="zh-CN" altLang="en-US" sz="18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8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13</a:t>
            </a:r>
            <a:r>
              <a:rPr lang="zh-CN" altLang="en-US" sz="18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zh-CN" sz="1800" b="1" dirty="0" smtClean="0">
                <a:latin typeface="宋体" panose="02010600030101010101" pitchFamily="2" charset="-122"/>
                <a:ea typeface="宋体" panose="02010600030101010101" pitchFamily="2" charset="-122"/>
                <a:cs typeface="宋体" panose="02010600030101010101" pitchFamily="2" charset="-122"/>
                <a:sym typeface="+mn-ea"/>
              </a:rPr>
              <a:t>建立健全安全生产管理体系。企业的运营活动需要一个管理组织进行推进，安全生产管理不同于财务、人事、生产等方面的管理，而是需要有一个具有专业知识的团队来执行法律法规和上级安监部门的要求</a:t>
            </a:r>
            <a:r>
              <a:rPr lang="zh-CN" altLang="en-US" sz="1800" b="1" dirty="0" smtClean="0">
                <a:latin typeface="宋体" panose="02010600030101010101" pitchFamily="2" charset="-122"/>
                <a:ea typeface="宋体" panose="02010600030101010101" pitchFamily="2" charset="-122"/>
                <a:cs typeface="宋体" panose="02010600030101010101" pitchFamily="2" charset="-122"/>
                <a:sym typeface="+mn-ea"/>
              </a:rPr>
              <a:t>；</a:t>
            </a:r>
            <a:endParaRPr lang="en-US" altLang="zh-CN" sz="1800" b="1" dirty="0" smtClean="0">
              <a:latin typeface="宋体" panose="02010600030101010101" pitchFamily="2" charset="-122"/>
              <a:ea typeface="宋体" panose="02010600030101010101" pitchFamily="2" charset="-122"/>
              <a:cs typeface="宋体" panose="02010600030101010101" pitchFamily="2" charset="-122"/>
            </a:endParaRPr>
          </a:p>
          <a:p>
            <a:pPr fontAlgn="auto">
              <a:lnSpc>
                <a:spcPct val="100000"/>
              </a:lnSpc>
              <a:buFont typeface="Wingdings 2"/>
              <a:buNone/>
            </a:pPr>
            <a:r>
              <a:rPr lang="en-US" altLang="zh-CN" sz="18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（14） </a:t>
            </a:r>
            <a:r>
              <a:rPr lang="zh-CN" altLang="zh-CN" sz="1800" b="1" dirty="0" smtClean="0">
                <a:latin typeface="宋体" panose="02010600030101010101" pitchFamily="2" charset="-122"/>
                <a:ea typeface="宋体" panose="02010600030101010101" pitchFamily="2" charset="-122"/>
                <a:cs typeface="宋体" panose="02010600030101010101" pitchFamily="2" charset="-122"/>
                <a:sym typeface="+mn-ea"/>
              </a:rPr>
              <a:t>管控好事故，及时上报及妥善处置； 必须落实安全生产报告制度，定期向董事会、业绩考核部门报告安全生产情况，并向社会公示</a:t>
            </a:r>
            <a:r>
              <a:rPr lang="zh-CN" altLang="en-US" sz="1800" b="1" dirty="0" smtClean="0">
                <a:latin typeface="宋体" panose="02010600030101010101" pitchFamily="2" charset="-122"/>
                <a:ea typeface="宋体" panose="02010600030101010101" pitchFamily="2" charset="-122"/>
                <a:cs typeface="宋体" panose="02010600030101010101" pitchFamily="2" charset="-122"/>
                <a:sym typeface="+mn-ea"/>
              </a:rPr>
              <a:t>；</a:t>
            </a:r>
            <a:endParaRPr lang="en-US" altLang="zh-CN" sz="1800" b="1" dirty="0" smtClean="0">
              <a:latin typeface="宋体" panose="02010600030101010101" pitchFamily="2" charset="-122"/>
              <a:ea typeface="宋体" panose="02010600030101010101" pitchFamily="2" charset="-122"/>
              <a:cs typeface="宋体" panose="02010600030101010101" pitchFamily="2" charset="-122"/>
            </a:endParaRPr>
          </a:p>
          <a:p>
            <a:pPr fontAlgn="auto">
              <a:lnSpc>
                <a:spcPct val="100000"/>
              </a:lnSpc>
              <a:buFont typeface="Wingdings 2"/>
              <a:buNone/>
            </a:pPr>
            <a:r>
              <a:rPr lang="zh-CN" altLang="en-US" sz="18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8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15</a:t>
            </a:r>
            <a:r>
              <a:rPr lang="zh-CN" altLang="en-US" sz="18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zh-CN" sz="1800" b="1" dirty="0" smtClean="0">
                <a:latin typeface="宋体" panose="02010600030101010101" pitchFamily="2" charset="-122"/>
                <a:ea typeface="宋体" panose="02010600030101010101" pitchFamily="2" charset="-122"/>
                <a:cs typeface="宋体" panose="02010600030101010101" pitchFamily="2" charset="-122"/>
                <a:sym typeface="+mn-ea"/>
              </a:rPr>
              <a:t>制定</a:t>
            </a:r>
            <a:r>
              <a:rPr lang="en-US" altLang="zh-CN" sz="1800" b="1" u="sng" dirty="0" smtClean="0">
                <a:latin typeface="宋体" panose="02010600030101010101" pitchFamily="2" charset="-122"/>
                <a:ea typeface="宋体" panose="02010600030101010101" pitchFamily="2" charset="-122"/>
                <a:cs typeface="宋体" panose="02010600030101010101" pitchFamily="2" charset="-122"/>
                <a:sym typeface="+mn-ea"/>
                <a:hlinkClick r:id="rId3"/>
              </a:rPr>
              <a:t>安全检查</a:t>
            </a:r>
            <a:r>
              <a:rPr lang="zh-CN" altLang="zh-CN" sz="1800" b="1" dirty="0" smtClean="0">
                <a:latin typeface="宋体" panose="02010600030101010101" pitchFamily="2" charset="-122"/>
                <a:ea typeface="宋体" panose="02010600030101010101" pitchFamily="2" charset="-122"/>
                <a:cs typeface="宋体" panose="02010600030101010101" pitchFamily="2" charset="-122"/>
                <a:sym typeface="+mn-ea"/>
              </a:rPr>
              <a:t>考核办法。 </a:t>
            </a:r>
            <a:br>
              <a:rPr lang="en-US" altLang="zh-CN" sz="1800" b="1" dirty="0" smtClean="0">
                <a:latin typeface="宋体" panose="02010600030101010101" pitchFamily="2" charset="-122"/>
                <a:ea typeface="宋体" panose="02010600030101010101" pitchFamily="2" charset="-122"/>
                <a:cs typeface="宋体" panose="02010600030101010101" pitchFamily="2" charset="-122"/>
                <a:sym typeface="+mn-ea"/>
              </a:rPr>
            </a:br>
            <a:endParaRPr lang="en-US" altLang="zh-CN" sz="1800" b="1" dirty="0" smtClean="0">
              <a:latin typeface="宋体" panose="02010600030101010101" pitchFamily="2" charset="-122"/>
              <a:ea typeface="宋体" panose="02010600030101010101" pitchFamily="2" charset="-122"/>
              <a:cs typeface="宋体" panose="02010600030101010101" pitchFamily="2" charset="-122"/>
            </a:endParaRPr>
          </a:p>
          <a:p>
            <a:pPr fontAlgn="auto">
              <a:lnSpc>
                <a:spcPct val="100000"/>
              </a:lnSpc>
              <a:buFont typeface="Wingdings 2"/>
              <a:buNone/>
              <a:defRPr/>
            </a:pPr>
            <a:br>
              <a:rPr lang="en-US" altLang="zh-CN" sz="1800" b="1" dirty="0" smtClean="0">
                <a:latin typeface="宋体" panose="02010600030101010101" pitchFamily="2" charset="-122"/>
                <a:ea typeface="宋体" panose="02010600030101010101" pitchFamily="2" charset="-122"/>
                <a:cs typeface="宋体" panose="02010600030101010101" pitchFamily="2" charset="-122"/>
                <a:sym typeface="+mn-ea"/>
              </a:rPr>
            </a:br>
            <a:endParaRPr lang="en-US" altLang="zh-CN" sz="1800" b="1" dirty="0" smtClean="0">
              <a:latin typeface="宋体" panose="02010600030101010101" pitchFamily="2" charset="-122"/>
              <a:ea typeface="宋体" panose="02010600030101010101" pitchFamily="2" charset="-122"/>
              <a:cs typeface="宋体" panose="02010600030101010101" pitchFamily="2" charset="-122"/>
              <a:sym typeface="+mn-ea"/>
            </a:endParaRPr>
          </a:p>
        </p:txBody>
      </p:sp>
      <p:pic>
        <p:nvPicPr>
          <p:cNvPr id="5122" name="图片 3" descr="246de5d3ff26528e22228fd3489e033c"/>
          <p:cNvPicPr>
            <a:picLocks noChangeAspect="1"/>
          </p:cNvPicPr>
          <p:nvPr/>
        </p:nvPicPr>
        <p:blipFill>
          <a:blip r:embed="rId4"/>
          <a:stretch>
            <a:fillRect/>
          </a:stretch>
        </p:blipFill>
        <p:spPr>
          <a:xfrm>
            <a:off x="-14287" y="5489575"/>
            <a:ext cx="12215812" cy="13858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 name="文本框 2"/>
          <p:cNvSpPr txBox="1"/>
          <p:nvPr/>
        </p:nvSpPr>
        <p:spPr>
          <a:xfrm>
            <a:off x="2751771" y="2815771"/>
            <a:ext cx="6688455" cy="1014730"/>
          </a:xfrm>
          <a:prstGeom prst="rect">
            <a:avLst/>
          </a:prstGeom>
          <a:noFill/>
        </p:spPr>
        <p:txBody>
          <a:bodyPr wrap="none" rtlCol="0">
            <a:spAutoFit/>
          </a:bodyPr>
          <a:lstStyle/>
          <a:p>
            <a:pPr marR="0" algn="ctr" defTabSz="914400" eaLnBrk="1" fontAlgn="auto" hangingPunct="1">
              <a:spcBef>
                <a:spcPts val="0"/>
              </a:spcBef>
              <a:spcAft>
                <a:spcPts val="0"/>
              </a:spcAft>
              <a:buClrTx/>
              <a:buSzTx/>
              <a:buFontTx/>
              <a:defRPr/>
            </a:pPr>
            <a:r>
              <a:rPr kumimoji="0" lang="zh-CN" altLang="zh-CN"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charset="-122"/>
                <a:ea typeface="黑体" panose="02010609060101010101" charset="-122"/>
                <a:cs typeface="+mn-cs"/>
              </a:rPr>
              <a:t>健康工作 快乐工作</a:t>
            </a:r>
            <a:endParaRPr kumimoji="0" lang="zh-CN" altLang="zh-CN"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charset="-122"/>
              <a:ea typeface="黑体" panose="02010609060101010101" charset="-122"/>
              <a:cs typeface="+mn-cs"/>
            </a:endParaRPr>
          </a:p>
        </p:txBody>
      </p:sp>
      <p:pic>
        <p:nvPicPr>
          <p:cNvPr id="8196" name="图片 3"/>
          <p:cNvPicPr>
            <a:picLocks noChangeAspect="1"/>
          </p:cNvPicPr>
          <p:nvPr/>
        </p:nvPicPr>
        <p:blipFill>
          <a:blip r:embed="rId2"/>
          <a:stretch>
            <a:fillRect/>
          </a:stretch>
        </p:blipFill>
        <p:spPr>
          <a:xfrm>
            <a:off x="217805" y="0"/>
            <a:ext cx="2303145" cy="1870075"/>
          </a:xfrm>
          <a:prstGeom prst="rect">
            <a:avLst/>
          </a:prstGeom>
          <a:noFill/>
          <a:ln w="9525">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3442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新安全生产法的特点</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1044575" y="1579563"/>
            <a:ext cx="10099675" cy="3969385"/>
          </a:xfrm>
          <a:prstGeom prst="rect">
            <a:avLst/>
          </a:prstGeom>
          <a:noFill/>
          <a:ln w="9525">
            <a:noFill/>
          </a:ln>
        </p:spPr>
        <p:txBody>
          <a:bodyPr>
            <a:spAutoFit/>
          </a:bodyPr>
          <a:p>
            <a:pPr eaLnBrk="1" hangingPunct="1">
              <a:lnSpc>
                <a:spcPct val="150000"/>
              </a:lnSpc>
            </a:pPr>
            <a:r>
              <a:rPr lang="zh-CN" altLang="en-US" sz="2000" dirty="0">
                <a:latin typeface="微软雅黑" panose="020B0503020204020204" pitchFamily="34" charset="-122"/>
                <a:ea typeface="微软雅黑" panose="020B0503020204020204" pitchFamily="34" charset="-122"/>
              </a:rPr>
              <a:t>  </a:t>
            </a:r>
            <a:r>
              <a:rPr lang="zh-CN" altLang="en-US" sz="2000" b="1" dirty="0">
                <a:latin typeface="微软雅黑" panose="020B0503020204020204" pitchFamily="34" charset="-122"/>
                <a:ea typeface="微软雅黑" panose="020B0503020204020204" pitchFamily="34" charset="-122"/>
              </a:rPr>
              <a:t>    </a:t>
            </a:r>
            <a:r>
              <a:rPr lang="en-US" altLang="zh-CN" sz="2400" b="1" dirty="0" smtClean="0">
                <a:solidFill>
                  <a:srgbClr val="FF0000"/>
                </a:solidFill>
                <a:sym typeface="+mn-ea"/>
              </a:rPr>
              <a:t>《</a:t>
            </a:r>
            <a:r>
              <a:rPr lang="zh-CN" altLang="en-US" sz="2400" b="1" dirty="0" smtClean="0">
                <a:solidFill>
                  <a:srgbClr val="FF0000"/>
                </a:solidFill>
                <a:sym typeface="+mn-ea"/>
              </a:rPr>
              <a:t>安全生产法</a:t>
            </a:r>
            <a:r>
              <a:rPr lang="en-US" altLang="zh-CN" sz="2400" b="1" dirty="0" smtClean="0">
                <a:solidFill>
                  <a:srgbClr val="FF0000"/>
                </a:solidFill>
                <a:sym typeface="+mn-ea"/>
              </a:rPr>
              <a:t>》</a:t>
            </a:r>
            <a:endParaRPr lang="en-US" altLang="zh-CN" sz="2400" dirty="0" smtClean="0">
              <a:solidFill>
                <a:srgbClr val="FF0000"/>
              </a:solidFill>
            </a:endParaRPr>
          </a:p>
          <a:p>
            <a:pPr marL="457200" lvl="0" indent="-457200">
              <a:lnSpc>
                <a:spcPct val="200000"/>
              </a:lnSpc>
              <a:buFont typeface="Wingdings" panose="05000000000000000000" pitchFamily="2" charset="2"/>
              <a:buChar char="Ø"/>
            </a:pPr>
            <a:r>
              <a:rPr lang="zh-CN" altLang="en-US" sz="2400" dirty="0">
                <a:sym typeface="+mn-ea"/>
              </a:rPr>
              <a:t>加强安全生产工作，防止和减少安全事故。</a:t>
            </a:r>
            <a:endParaRPr lang="zh-CN" altLang="en-US" sz="2400" dirty="0"/>
          </a:p>
          <a:p>
            <a:pPr marL="457200" lvl="0" indent="-457200">
              <a:lnSpc>
                <a:spcPct val="200000"/>
              </a:lnSpc>
              <a:buFont typeface="Wingdings" panose="05000000000000000000" pitchFamily="2" charset="2"/>
              <a:buChar char="Ø"/>
            </a:pPr>
            <a:r>
              <a:rPr lang="zh-CN" altLang="en-US" sz="2400" dirty="0">
                <a:sym typeface="+mn-ea"/>
              </a:rPr>
              <a:t>保障人民群众生命安全和财产安全</a:t>
            </a:r>
            <a:endParaRPr lang="zh-CN" altLang="en-US" sz="2400" dirty="0"/>
          </a:p>
          <a:p>
            <a:pPr marL="457200" lvl="0" indent="-457200">
              <a:lnSpc>
                <a:spcPct val="200000"/>
              </a:lnSpc>
              <a:buFont typeface="Wingdings" panose="05000000000000000000" pitchFamily="2" charset="2"/>
              <a:buChar char="Ø"/>
            </a:pPr>
            <a:r>
              <a:rPr lang="zh-CN" altLang="en-US" sz="2400" dirty="0">
                <a:sym typeface="+mn-ea"/>
              </a:rPr>
              <a:t>促进经济社会持续健康发展</a:t>
            </a:r>
            <a:endParaRPr lang="zh-CN" altLang="en-US" sz="2400" dirty="0"/>
          </a:p>
          <a:p>
            <a:pPr marL="457200" lvl="0" indent="-457200">
              <a:lnSpc>
                <a:spcPct val="200000"/>
              </a:lnSpc>
              <a:buFont typeface="Wingdings" panose="05000000000000000000" pitchFamily="2" charset="2"/>
              <a:buChar char="Ø"/>
            </a:pPr>
            <a:r>
              <a:rPr lang="zh-CN" altLang="zh-CN" sz="2400" dirty="0">
                <a:sym typeface="+mn-ea"/>
              </a:rPr>
              <a:t>保障安全生产的基本法律</a:t>
            </a:r>
            <a:r>
              <a:rPr lang="zh-CN" altLang="en-US" sz="2400" dirty="0">
                <a:sym typeface="+mn-ea"/>
              </a:rPr>
              <a:t>，</a:t>
            </a:r>
            <a:r>
              <a:rPr lang="zh-CN" altLang="zh-CN" sz="2400" dirty="0">
                <a:sym typeface="+mn-ea"/>
              </a:rPr>
              <a:t>共同遵守的行为规则</a:t>
            </a:r>
            <a:r>
              <a:rPr lang="zh-CN" altLang="en-US" sz="2400" dirty="0">
                <a:sym typeface="+mn-ea"/>
              </a:rPr>
              <a:t>。</a:t>
            </a:r>
            <a:endParaRPr lang="zh-CN" altLang="en-US" sz="2400" dirty="0"/>
          </a:p>
          <a:p>
            <a:pPr marL="457200" indent="-457200">
              <a:buFont typeface="Wingdings" panose="05000000000000000000" pitchFamily="2" charset="2"/>
              <a:buChar char="Ø"/>
            </a:pPr>
            <a:endParaRPr lang="zh-CN" altLang="en-US" sz="24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pic>
        <p:nvPicPr>
          <p:cNvPr id="2" name="图片 1" descr="http://img3x2.ddimg.cn/32/7/1496126642-1_w_1.jpg"/>
          <p:cNvPicPr/>
          <p:nvPr/>
        </p:nvPicPr>
        <p:blipFill>
          <a:blip r:embed="rId3" cstate="print"/>
          <a:srcRect/>
          <a:stretch>
            <a:fillRect/>
          </a:stretch>
        </p:blipFill>
        <p:spPr bwMode="auto">
          <a:xfrm>
            <a:off x="8245804" y="1499131"/>
            <a:ext cx="3286148" cy="36433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3442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新安全生产法的特点</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graphicFrame>
        <p:nvGraphicFramePr>
          <p:cNvPr id="9" name="图示 8"/>
          <p:cNvGraphicFramePr/>
          <p:nvPr/>
        </p:nvGraphicFramePr>
        <p:xfrm>
          <a:off x="2311176" y="1358265"/>
          <a:ext cx="8792882" cy="45919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p:cNvSpPr txBox="1"/>
          <p:nvPr/>
        </p:nvSpPr>
        <p:spPr>
          <a:xfrm>
            <a:off x="1241611" y="2682651"/>
            <a:ext cx="923330" cy="1492623"/>
          </a:xfrm>
          <a:prstGeom prst="rect">
            <a:avLst/>
          </a:prstGeom>
          <a:noFill/>
        </p:spPr>
        <p:txBody>
          <a:bodyPr vert="eaVert" wrap="square" rtlCol="0">
            <a:spAutoFit/>
          </a:bodyPr>
          <a:p>
            <a:r>
              <a:rPr lang="zh-CN" altLang="en-US" sz="4800" b="1" dirty="0" smtClean="0">
                <a:solidFill>
                  <a:srgbClr val="C00000"/>
                </a:solidFill>
                <a:latin typeface="宋体" panose="02010600030101010101" pitchFamily="2" charset="-122"/>
                <a:ea typeface="宋体" panose="02010600030101010101" pitchFamily="2" charset="-122"/>
              </a:rPr>
              <a:t>特点</a:t>
            </a:r>
            <a:endParaRPr lang="zh-CN" altLang="en-US" sz="4800" b="1" dirty="0" smtClean="0">
              <a:solidFill>
                <a:srgbClr val="C0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6037580"/>
            <a:ext cx="12215495" cy="838200"/>
          </a:xfrm>
          <a:prstGeom prst="rect">
            <a:avLst/>
          </a:prstGeom>
          <a:noFill/>
          <a:ln w="9525">
            <a:noFill/>
          </a:ln>
        </p:spPr>
      </p:pic>
      <p:sp>
        <p:nvSpPr>
          <p:cNvPr id="12" name="矩形 11"/>
          <p:cNvSpPr/>
          <p:nvPr/>
        </p:nvSpPr>
        <p:spPr>
          <a:xfrm>
            <a:off x="1046480" y="775653"/>
            <a:ext cx="10099675" cy="5631180"/>
          </a:xfrm>
          <a:prstGeom prst="rect">
            <a:avLst/>
          </a:prstGeom>
          <a:noFill/>
          <a:ln w="9525">
            <a:noFill/>
          </a:ln>
        </p:spPr>
        <p:txBody>
          <a:bodyPr>
            <a:spAutoFit/>
          </a:bodyPr>
          <a:p>
            <a:pPr marL="285750" lvl="0" indent="-285750">
              <a:lnSpc>
                <a:spcPct val="150000"/>
              </a:lnSpc>
              <a:buFont typeface="Wingdings" panose="05000000000000000000" pitchFamily="2" charset="2"/>
              <a:buChar char="Ø"/>
            </a:pPr>
            <a:r>
              <a:rPr lang="zh-CN" altLang="zh-CN" sz="2000" dirty="0">
                <a:solidFill>
                  <a:srgbClr val="FF0000"/>
                </a:solidFill>
                <a:sym typeface="+mn-ea"/>
              </a:rPr>
              <a:t>一是，强制性的规范多</a:t>
            </a:r>
            <a:endParaRPr lang="zh-CN" altLang="en-US" sz="2000" dirty="0">
              <a:solidFill>
                <a:srgbClr val="FF0000"/>
              </a:solidFill>
            </a:endParaRPr>
          </a:p>
          <a:p>
            <a:pPr marL="742950" lvl="1" indent="-285750">
              <a:lnSpc>
                <a:spcPct val="150000"/>
              </a:lnSpc>
              <a:buFont typeface="Wingdings" panose="05000000000000000000" pitchFamily="2" charset="2"/>
              <a:buChar char="Ø"/>
            </a:pPr>
            <a:r>
              <a:rPr lang="zh-CN" altLang="zh-CN" sz="2000" dirty="0">
                <a:sym typeface="+mn-ea"/>
              </a:rPr>
              <a:t>这是由于安全生产事关生命财产，要保障安全生产，消除能导致人员伤害、发生死亡，造成财产破坏、损害，酿成其他恶果的危险，就必须在生产经营活动的一系列方面或一系列环节中，遵守各项保证安全的规则，这些规则体现在法律中就是强制性的规范</a:t>
            </a:r>
            <a:r>
              <a:rPr lang="zh-CN" altLang="zh-CN" sz="2000" dirty="0" smtClean="0">
                <a:sym typeface="+mn-ea"/>
              </a:rPr>
              <a:t>。</a:t>
            </a:r>
            <a:endParaRPr lang="en-US" altLang="zh-CN" sz="2000" dirty="0" smtClean="0"/>
          </a:p>
          <a:p>
            <a:pPr marL="285750" lvl="0" indent="-285750">
              <a:lnSpc>
                <a:spcPct val="150000"/>
              </a:lnSpc>
              <a:buFont typeface="Wingdings" panose="05000000000000000000" pitchFamily="2" charset="2"/>
              <a:buChar char="Ø"/>
            </a:pPr>
            <a:r>
              <a:rPr lang="zh-CN" altLang="zh-CN" sz="2000" dirty="0">
                <a:solidFill>
                  <a:srgbClr val="FF0000"/>
                </a:solidFill>
                <a:sym typeface="+mn-ea"/>
              </a:rPr>
              <a:t>二是，禁止性的规范多</a:t>
            </a:r>
            <a:endParaRPr lang="zh-CN" altLang="en-US" sz="2000" dirty="0">
              <a:solidFill>
                <a:srgbClr val="FF0000"/>
              </a:solidFill>
            </a:endParaRPr>
          </a:p>
          <a:p>
            <a:pPr marL="742950" lvl="1" indent="-285750">
              <a:lnSpc>
                <a:spcPct val="150000"/>
              </a:lnSpc>
              <a:buFont typeface="Wingdings" panose="05000000000000000000" pitchFamily="2" charset="2"/>
              <a:buChar char="Ø"/>
              <a:defRPr/>
            </a:pPr>
            <a:r>
              <a:rPr lang="zh-CN" altLang="zh-CN" sz="2000" dirty="0" smtClean="0">
                <a:sym typeface="+mn-ea"/>
              </a:rPr>
              <a:t>指在《安全生产法》</a:t>
            </a:r>
            <a:r>
              <a:rPr lang="en-US" altLang="zh-CN" sz="2000" dirty="0" smtClean="0">
                <a:sym typeface="+mn-ea"/>
              </a:rPr>
              <a:t>  </a:t>
            </a:r>
            <a:r>
              <a:rPr lang="zh-CN" altLang="zh-CN" sz="2000" dirty="0" smtClean="0">
                <a:sym typeface="+mn-ea"/>
              </a:rPr>
              <a:t>的强制性规范中，禁止性的法律规范比较多，它反映了安全生产中必须禁止或者消除不安全的人的行为和物的状态的要求，消除事故隐患和危害因素，严格防止生产安全事故的发生。法律上的禁止性规范，将在安全生产中不允许有的行为和不允许存在的状态明确地表现出来，若是违反即触犯法律，这将促使人们更严肃地对待禁止的事项，并对违反禁止性的规定承担法律责任且心中存有威慑力，这对保障安全生产是有重要作用的</a:t>
            </a:r>
            <a:r>
              <a:rPr lang="zh-CN" altLang="en-US" sz="2000" dirty="0" smtClean="0">
                <a:sym typeface="+mn-ea"/>
              </a:rPr>
              <a:t>。</a:t>
            </a:r>
            <a:endParaRPr lang="zh-CN" altLang="en-US" sz="20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矩形 46"/>
          <p:cNvSpPr/>
          <p:nvPr/>
        </p:nvSpPr>
        <p:spPr>
          <a:xfrm>
            <a:off x="1325563" y="312738"/>
            <a:ext cx="3442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新安全生产法的特点</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000000"/>
                                          </p:val>
                                        </p:tav>
                                        <p:tav tm="100000">
                                          <p:val>
                                            <p:strVal val="#ppt_w"/>
                                          </p:val>
                                        </p:tav>
                                      </p:tavLst>
                                    </p:anim>
                                    <p:anim calcmode="lin" valueType="num">
                                      <p:cBhvr>
                                        <p:cTn id="8" dur="500" fill="hold"/>
                                        <p:tgtEl>
                                          <p:spTgt spid="12"/>
                                        </p:tgtEl>
                                        <p:attrNameLst>
                                          <p:attrName>ppt_h</p:attrName>
                                        </p:attrNameLst>
                                      </p:cBhvr>
                                      <p:tavLst>
                                        <p:tav tm="0">
                                          <p:val>
                                            <p:fltVal val="0.00000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3442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新安全生产法的特点</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9" name="TextBox 8"/>
          <p:cNvSpPr txBox="1"/>
          <p:nvPr/>
        </p:nvSpPr>
        <p:spPr>
          <a:xfrm>
            <a:off x="554885" y="873391"/>
            <a:ext cx="11077791" cy="4892675"/>
          </a:xfrm>
          <a:prstGeom prst="rect">
            <a:avLst/>
          </a:prstGeom>
          <a:noFill/>
        </p:spPr>
        <p:txBody>
          <a:bodyPr wrap="square" rtlCol="0">
            <a:spAutoFit/>
          </a:bodyPr>
          <a:p>
            <a:pPr marL="285750" lvl="0" indent="-285750">
              <a:lnSpc>
                <a:spcPct val="150000"/>
              </a:lnSpc>
              <a:buFont typeface="Wingdings" panose="05000000000000000000" pitchFamily="2" charset="2"/>
              <a:buChar char="Ø"/>
            </a:pPr>
            <a:r>
              <a:rPr lang="zh-CN" altLang="en-US" sz="2400" dirty="0">
                <a:solidFill>
                  <a:srgbClr val="FF0000"/>
                </a:solidFill>
              </a:rPr>
              <a:t>三是，义务性的规定多</a:t>
            </a:r>
            <a:endParaRPr lang="zh-CN" altLang="en-US" sz="2800" dirty="0">
              <a:solidFill>
                <a:srgbClr val="FF0000"/>
              </a:solidFill>
            </a:endParaRPr>
          </a:p>
          <a:p>
            <a:pPr marL="742950" lvl="1" indent="-285750">
              <a:lnSpc>
                <a:spcPct val="150000"/>
              </a:lnSpc>
              <a:buFont typeface="Wingdings" panose="05000000000000000000" pitchFamily="2" charset="2"/>
              <a:buChar char="Ø"/>
            </a:pPr>
            <a:r>
              <a:rPr lang="zh-CN" altLang="en-US" sz="2000" dirty="0"/>
              <a:t> 应当说，保障安全生产是生产经营单位及其负责人，各类从业人员，各有关方面对国家、对社会、对他人、对自己应尽的义务。这种义务不是任意的，而是法定的，即必须是</a:t>
            </a:r>
            <a:r>
              <a:rPr lang="zh-CN" altLang="en-US" sz="2000" dirty="0" smtClean="0"/>
              <a:t>忠实履行</a:t>
            </a:r>
            <a:r>
              <a:rPr lang="zh-CN" altLang="en-US" sz="2000" dirty="0"/>
              <a:t>的，所以在</a:t>
            </a:r>
            <a:r>
              <a:rPr lang="en-US" altLang="zh-CN" sz="2000" dirty="0"/>
              <a:t>《</a:t>
            </a:r>
            <a:r>
              <a:rPr lang="zh-CN" altLang="en-US" sz="2000" dirty="0"/>
              <a:t>安全生产法</a:t>
            </a:r>
            <a:r>
              <a:rPr lang="en-US" altLang="zh-CN" sz="2000" dirty="0"/>
              <a:t>》</a:t>
            </a:r>
            <a:r>
              <a:rPr lang="zh-CN" altLang="en-US" sz="2000" dirty="0"/>
              <a:t>中有许多关于履行义务的规定，是这部法律在内容上</a:t>
            </a:r>
            <a:r>
              <a:rPr lang="zh-CN" altLang="en-US" sz="2000" dirty="0" smtClean="0"/>
              <a:t>的一</a:t>
            </a:r>
            <a:r>
              <a:rPr lang="zh-CN" altLang="en-US" sz="2000" dirty="0"/>
              <a:t>个特点</a:t>
            </a:r>
            <a:r>
              <a:rPr lang="zh-CN" altLang="en-US" sz="2000" dirty="0" smtClean="0"/>
              <a:t>。</a:t>
            </a:r>
            <a:endParaRPr lang="en-US" altLang="zh-CN" sz="2000" dirty="0" smtClean="0"/>
          </a:p>
          <a:p>
            <a:pPr marL="285750" indent="-285750">
              <a:lnSpc>
                <a:spcPct val="150000"/>
              </a:lnSpc>
              <a:buFont typeface="Wingdings" panose="05000000000000000000" pitchFamily="2" charset="2"/>
              <a:buChar char="Ø"/>
            </a:pPr>
            <a:r>
              <a:rPr lang="zh-CN" altLang="en-US" sz="2400" dirty="0">
                <a:solidFill>
                  <a:srgbClr val="FF0000"/>
                </a:solidFill>
              </a:rPr>
              <a:t>四是，明确地规定有关的责任，即责任有确定性</a:t>
            </a:r>
            <a:endParaRPr lang="zh-CN" altLang="en-US" sz="2800" dirty="0">
              <a:solidFill>
                <a:srgbClr val="FF0000"/>
              </a:solidFill>
            </a:endParaRPr>
          </a:p>
          <a:p>
            <a:pPr marL="742950" lvl="1" indent="-285750">
              <a:lnSpc>
                <a:spcPct val="150000"/>
              </a:lnSpc>
              <a:buFont typeface="Wingdings" panose="05000000000000000000" pitchFamily="2" charset="2"/>
              <a:buChar char="Ø"/>
              <a:defRPr/>
            </a:pPr>
            <a:r>
              <a:rPr lang="zh-CN" altLang="en-US" sz="2000" dirty="0"/>
              <a:t>是因为安全生产与许多责任是联系在一起的，只有有了明确的责任，安全生产中的种种保障措施才有可能落实。因此在</a:t>
            </a:r>
            <a:r>
              <a:rPr lang="en-US" altLang="zh-CN" sz="2000" dirty="0"/>
              <a:t>《</a:t>
            </a:r>
            <a:r>
              <a:rPr lang="zh-CN" altLang="en-US" sz="2000" dirty="0"/>
              <a:t>安全生产法</a:t>
            </a:r>
            <a:r>
              <a:rPr lang="en-US" altLang="zh-CN" sz="2000" dirty="0"/>
              <a:t>》</a:t>
            </a:r>
            <a:r>
              <a:rPr lang="zh-CN" altLang="en-US" sz="2000" dirty="0"/>
              <a:t>中 ，不但将安全生产责任制度确定为一种法定的制度，而且对多种相关的责任作出了明确的规定，使之有确定性，有应当承担责任的内容，包括行政责任、民事责任、刑事责任。</a:t>
            </a:r>
            <a:endParaRPr lang="zh-CN" alt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tags/tag1.xml><?xml version="1.0" encoding="utf-8"?>
<p:tagLst xmlns:p="http://schemas.openxmlformats.org/presentationml/2006/main">
  <p:tag name="KSO_WM_SLIDE_MODEL_TYPE" val="cover"/>
</p:tagLst>
</file>

<file path=ppt/tags/tag2.xml><?xml version="1.0" encoding="utf-8"?>
<p:tagLst xmlns:p="http://schemas.openxmlformats.org/presentationml/2006/main">
  <p:tag name="KSO_WM_UNIT_COLOR_SCHEME_SHAPE_ID" val="24"/>
  <p:tag name="KSO_WM_UNIT_COLOR_SCHEME_PARENT_PAGE" val="0_4"/>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187477_4*l_h_i*1_4_1"/>
  <p:tag name="KSO_WM_TEMPLATE_CATEGORY" val="diagram"/>
  <p:tag name="KSO_WM_TEMPLATE_INDEX" val="20187477"/>
  <p:tag name="KSO_WM_UNIT_LAYERLEVEL" val="1_1_1"/>
  <p:tag name="KSO_WM_TAG_VERSION" val="1.0"/>
  <p:tag name="KSO_WM_BEAUTIFY_FLAG" val="#wm#"/>
  <p:tag name="KSO_WM_UNIT_FILL_FORE_SCHEMECOLOR_INDEX" val="8"/>
  <p:tag name="KSO_WM_UNIT_FILL_TYPE" val="1"/>
  <p:tag name="KSO_WM_UNIT_TEXT_FILL_FORE_SCHEMECOLOR_INDEX" val="2"/>
  <p:tag name="KSO_WM_UNIT_TEXT_FILL_TYPE" val="1"/>
  <p:tag name="KSO_WM_UNIT_DIAGRAM_SCHEMECOLOR_ID" val="5"/>
</p:tagLst>
</file>

<file path=ppt/tags/tag3.xml><?xml version="1.0" encoding="utf-8"?>
<p:tagLst xmlns:p="http://schemas.openxmlformats.org/presentationml/2006/main">
  <p:tag name="KSO_WM_UNIT_COLOR_SCHEME_SHAPE_ID" val="4"/>
  <p:tag name="KSO_WM_UNIT_COLOR_SCHEME_PARENT_PAGE" val="0_4"/>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187477_4*l_h_i*1_2_1"/>
  <p:tag name="KSO_WM_TEMPLATE_CATEGORY" val="diagram"/>
  <p:tag name="KSO_WM_TEMPLATE_INDEX" val="20187477"/>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DIAGRAM_SCHEMECOLOR_ID" val="5"/>
</p:tagLst>
</file>

<file path=ppt/tags/tag4.xml><?xml version="1.0" encoding="utf-8"?>
<p:tagLst xmlns:p="http://schemas.openxmlformats.org/presentationml/2006/main">
  <p:tag name="KSO_WM_UNIT_COLOR_SCHEME_SHAPE_ID" val="6"/>
  <p:tag name="KSO_WM_UNIT_COLOR_SCHEME_PARENT_PAGE" val="0_4"/>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187477_4*l_h_i*1_3_1"/>
  <p:tag name="KSO_WM_TEMPLATE_CATEGORY" val="diagram"/>
  <p:tag name="KSO_WM_TEMPLATE_INDEX" val="20187477"/>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UNIT_DIAGRAM_SCHEMECOLOR_ID" val="5"/>
</p:tagLst>
</file>

<file path=ppt/tags/tag5.xml><?xml version="1.0" encoding="utf-8"?>
<p:tagLst xmlns:p="http://schemas.openxmlformats.org/presentationml/2006/main">
  <p:tag name="KSO_WM_UNIT_COLOR_SCHEME_SHAPE_ID" val="23"/>
  <p:tag name="KSO_WM_UNIT_COLOR_SCHEME_PARENT_PAGE" val="0_4"/>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187477_4*l_h_i*1_1_1"/>
  <p:tag name="KSO_WM_TEMPLATE_CATEGORY" val="diagram"/>
  <p:tag name="KSO_WM_TEMPLATE_INDEX" val="20187477"/>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DIAGRAM_SCHEMECOLOR_ID" val="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11059</Words>
  <Application>WPS 演示</Application>
  <PresentationFormat>宽屏</PresentationFormat>
  <Paragraphs>435</Paragraphs>
  <Slides>53</Slides>
  <Notes>0</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53</vt:i4>
      </vt:variant>
    </vt:vector>
  </HeadingPairs>
  <TitlesOfParts>
    <vt:vector size="68" baseType="lpstr">
      <vt:lpstr>Arial</vt:lpstr>
      <vt:lpstr>宋体</vt:lpstr>
      <vt:lpstr>Wingdings</vt:lpstr>
      <vt:lpstr>Calibri</vt:lpstr>
      <vt:lpstr>黑体</vt:lpstr>
      <vt:lpstr>思源黑体 CN Medium</vt:lpstr>
      <vt:lpstr>微软雅黑</vt:lpstr>
      <vt:lpstr>思源黑体 CN Heavy</vt:lpstr>
      <vt:lpstr>Arial Unicode MS</vt:lpstr>
      <vt:lpstr>Calibri Light</vt:lpstr>
      <vt:lpstr>Times New Roman</vt:lpstr>
      <vt:lpstr>Wingdings</vt:lpstr>
      <vt:lpstr>Wingdings 2</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党政风PPT</dc:title>
  <dc:creator>Administrator</dc:creator>
  <cp:keywords>RP</cp:keywords>
  <dc:description>RP</dc:description>
  <dc:subject>RP</dc:subject>
  <cp:category>RP</cp:category>
  <cp:lastModifiedBy>WPS_1559734811</cp:lastModifiedBy>
  <cp:revision>39</cp:revision>
  <dcterms:created xsi:type="dcterms:W3CDTF">2017-01-12T06:11:00Z</dcterms:created>
  <dcterms:modified xsi:type="dcterms:W3CDTF">2020-07-06T07:58:37Z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2052-11.1.0.9740</vt:lpwstr>
  </property>
</Properties>
</file>