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sldIdLst>
    <p:sldId id="256" r:id="rId4"/>
    <p:sldId id="277" r:id="rId5"/>
    <p:sldId id="258" r:id="rId6"/>
    <p:sldId id="279" r:id="rId7"/>
    <p:sldId id="278" r:id="rId8"/>
    <p:sldId id="285" r:id="rId9"/>
    <p:sldId id="286" r:id="rId10"/>
    <p:sldId id="287" r:id="rId11"/>
    <p:sldId id="288" r:id="rId12"/>
    <p:sldId id="289" r:id="rId13"/>
    <p:sldId id="280" r:id="rId14"/>
    <p:sldId id="281" r:id="rId15"/>
    <p:sldId id="290" r:id="rId16"/>
    <p:sldId id="291" r:id="rId17"/>
    <p:sldId id="292" r:id="rId18"/>
    <p:sldId id="293" r:id="rId19"/>
    <p:sldId id="294" r:id="rId20"/>
    <p:sldId id="318" r:id="rId21"/>
    <p:sldId id="295" r:id="rId22"/>
    <p:sldId id="296" r:id="rId23"/>
    <p:sldId id="282" r:id="rId24"/>
    <p:sldId id="297" r:id="rId25"/>
    <p:sldId id="298" r:id="rId26"/>
    <p:sldId id="299" r:id="rId27"/>
    <p:sldId id="300" r:id="rId28"/>
    <p:sldId id="301" r:id="rId29"/>
    <p:sldId id="302" r:id="rId30"/>
    <p:sldId id="303" r:id="rId31"/>
    <p:sldId id="304" r:id="rId32"/>
    <p:sldId id="305" r:id="rId33"/>
    <p:sldId id="322" r:id="rId34"/>
    <p:sldId id="307" r:id="rId35"/>
    <p:sldId id="323" r:id="rId36"/>
    <p:sldId id="309" r:id="rId37"/>
    <p:sldId id="310" r:id="rId38"/>
    <p:sldId id="311" r:id="rId39"/>
    <p:sldId id="312" r:id="rId40"/>
    <p:sldId id="313" r:id="rId41"/>
    <p:sldId id="314" r:id="rId42"/>
    <p:sldId id="315" r:id="rId43"/>
    <p:sldId id="316" r:id="rId44"/>
    <p:sldId id="317" r:id="rId45"/>
    <p:sldId id="276" r:id="rId46"/>
  </p:sldIdLst>
  <p:sldSz cx="12192000" cy="6858000"/>
  <p:notesSz cx="7104380" cy="1023493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ECE05D"/>
    <a:srgbClr val="FAC650"/>
    <a:srgbClr val="FFF3F3"/>
    <a:srgbClr val="FF7D7D"/>
    <a:srgbClr val="FF000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4" d="100"/>
          <a:sy n="114" d="100"/>
        </p:scale>
        <p:origin x="414" y="108"/>
      </p:cViewPr>
      <p:guideLst>
        <p:guide orient="horz" pos="2136"/>
        <p:guide pos="384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8D6188C-E1B2-4137-A6CF-D053B0489017}" type="doc">
      <dgm:prSet loTypeId="urn:microsoft.com/office/officeart/2005/8/layout/radial3" loCatId="relationship" qsTypeId="urn:microsoft.com/office/officeart/2005/8/quickstyle/simple1#1" qsCatId="simple" csTypeId="urn:microsoft.com/office/officeart/2005/8/colors/colorful1" csCatId="accent1" phldr="0"/>
      <dgm:spPr/>
      <dgm:t>
        <a:bodyPr/>
        <a:lstStyle/>
        <a:p>
          <a:endParaRPr lang="zh-CN" altLang="en-US"/>
        </a:p>
      </dgm:t>
    </dgm:pt>
    <dgm:pt modelId="{D374F014-189A-41AB-91A9-E485BC94E8AD}">
      <dgm:prSet phldrT="[文本]" phldr="0" custT="0"/>
      <dgm:spPr/>
      <dgm:t>
        <a:bodyPr vert="horz" wrap="square"/>
        <a:lstStyle/>
        <a:p>
          <a:pPr>
            <a:lnSpc>
              <a:spcPct val="100000"/>
            </a:lnSpc>
            <a:spcBef>
              <a:spcPct val="0"/>
            </a:spcBef>
            <a:spcAft>
              <a:spcPct val="35000"/>
            </a:spcAft>
          </a:pPr>
          <a:r>
            <a:rPr lang="zh-CN" altLang="en-US"/>
            <a:t>毒物进入人体的途径</a:t>
          </a:r>
        </a:p>
      </dgm:t>
    </dgm:pt>
    <dgm:pt modelId="{CA4248BD-28C2-44AE-89DD-EA5D35D7C32D}" cxnId="{CCB4AD55-5C19-43EF-95F8-C63986A07FFC}" type="parTrans">
      <dgm:prSet/>
      <dgm:spPr/>
      <dgm:t>
        <a:bodyPr/>
        <a:lstStyle/>
        <a:p>
          <a:endParaRPr lang="zh-CN" altLang="en-US"/>
        </a:p>
      </dgm:t>
    </dgm:pt>
    <dgm:pt modelId="{7C4B3588-D28F-43A0-8FF3-DC69D6235B8E}" cxnId="{CCB4AD55-5C19-43EF-95F8-C63986A07FFC}" type="sibTrans">
      <dgm:prSet/>
      <dgm:spPr/>
      <dgm:t>
        <a:bodyPr/>
        <a:lstStyle/>
        <a:p>
          <a:endParaRPr lang="zh-CN" altLang="en-US"/>
        </a:p>
      </dgm:t>
    </dgm:pt>
    <dgm:pt modelId="{3340FF78-BAE5-4AB2-9577-DA1FA6BA4D67}">
      <dgm:prSet phldrT="[文本]" phldr="0" custT="0"/>
      <dgm:spPr/>
      <dgm:t>
        <a:bodyPr vert="horz" wrap="square"/>
        <a:lstStyle/>
        <a:p>
          <a:pPr>
            <a:lnSpc>
              <a:spcPct val="100000"/>
            </a:lnSpc>
            <a:spcBef>
              <a:spcPct val="0"/>
            </a:spcBef>
            <a:spcAft>
              <a:spcPct val="35000"/>
            </a:spcAft>
          </a:pPr>
          <a:r>
            <a:rPr lang="zh-CN" altLang="en-US"/>
            <a:t>经呼吸道</a:t>
          </a:r>
        </a:p>
      </dgm:t>
    </dgm:pt>
    <dgm:pt modelId="{5288D671-CF2C-46F0-80EE-C3568C761E1A}" cxnId="{71698400-A313-4E0C-AC29-DAB0667C5A0A}" type="parTrans">
      <dgm:prSet/>
      <dgm:spPr/>
      <dgm:t>
        <a:bodyPr/>
        <a:lstStyle/>
        <a:p>
          <a:endParaRPr lang="zh-CN" altLang="en-US"/>
        </a:p>
      </dgm:t>
    </dgm:pt>
    <dgm:pt modelId="{135D9E4D-FD3E-4B4B-9F45-94E641EEE248}" cxnId="{71698400-A313-4E0C-AC29-DAB0667C5A0A}" type="sibTrans">
      <dgm:prSet/>
      <dgm:spPr/>
      <dgm:t>
        <a:bodyPr/>
        <a:lstStyle/>
        <a:p>
          <a:endParaRPr lang="zh-CN" altLang="en-US"/>
        </a:p>
      </dgm:t>
    </dgm:pt>
    <dgm:pt modelId="{2D3FEBBA-DA4D-4BE7-8F36-C38CBD6AEF00}">
      <dgm:prSet phldrT="[文本]" phldr="0" custT="0"/>
      <dgm:spPr/>
      <dgm:t>
        <a:bodyPr vert="horz" wrap="square"/>
        <a:lstStyle/>
        <a:p>
          <a:pPr>
            <a:lnSpc>
              <a:spcPct val="100000"/>
            </a:lnSpc>
            <a:spcBef>
              <a:spcPct val="0"/>
            </a:spcBef>
            <a:spcAft>
              <a:spcPct val="35000"/>
            </a:spcAft>
          </a:pPr>
          <a:r>
            <a:rPr lang="zh-CN" altLang="en-US"/>
            <a:t>经消化道</a:t>
          </a:r>
        </a:p>
      </dgm:t>
    </dgm:pt>
    <dgm:pt modelId="{8576F1F6-B965-4CD4-A32A-500780CB6366}" cxnId="{426A0505-24E5-4889-9F66-AA404FC60BCA}" type="parTrans">
      <dgm:prSet/>
      <dgm:spPr/>
      <dgm:t>
        <a:bodyPr/>
        <a:lstStyle/>
        <a:p>
          <a:endParaRPr lang="zh-CN" altLang="en-US"/>
        </a:p>
      </dgm:t>
    </dgm:pt>
    <dgm:pt modelId="{DABD333D-9B49-4EAB-8F1D-61935288F97E}" cxnId="{426A0505-24E5-4889-9F66-AA404FC60BCA}" type="sibTrans">
      <dgm:prSet/>
      <dgm:spPr/>
      <dgm:t>
        <a:bodyPr/>
        <a:lstStyle/>
        <a:p>
          <a:endParaRPr lang="zh-CN" altLang="en-US"/>
        </a:p>
      </dgm:t>
    </dgm:pt>
    <dgm:pt modelId="{3DC13666-B1C6-4D88-AFD1-08903E0021E8}">
      <dgm:prSet phldrT="[文本]" phldr="0" custT="0"/>
      <dgm:spPr/>
      <dgm:t>
        <a:bodyPr vert="horz" wrap="square"/>
        <a:lstStyle/>
        <a:p>
          <a:pPr>
            <a:lnSpc>
              <a:spcPct val="100000"/>
            </a:lnSpc>
            <a:spcBef>
              <a:spcPct val="0"/>
            </a:spcBef>
            <a:spcAft>
              <a:spcPct val="35000"/>
            </a:spcAft>
          </a:pPr>
          <a:r>
            <a:rPr lang="zh-CN" altLang="en-US"/>
            <a:t>经皮肤</a:t>
          </a:r>
        </a:p>
      </dgm:t>
    </dgm:pt>
    <dgm:pt modelId="{CFAAFEC6-DCB9-45D5-AE11-4A5F39314F8C}" cxnId="{905227F7-52A9-4514-AC66-4C2B06BEF438}" type="parTrans">
      <dgm:prSet/>
      <dgm:spPr/>
      <dgm:t>
        <a:bodyPr/>
        <a:lstStyle/>
        <a:p>
          <a:endParaRPr lang="zh-CN" altLang="en-US"/>
        </a:p>
      </dgm:t>
    </dgm:pt>
    <dgm:pt modelId="{D5BCD541-E6CF-496D-919A-6DA824FC06B3}" cxnId="{905227F7-52A9-4514-AC66-4C2B06BEF438}" type="sibTrans">
      <dgm:prSet/>
      <dgm:spPr/>
      <dgm:t>
        <a:bodyPr/>
        <a:lstStyle/>
        <a:p>
          <a:endParaRPr lang="zh-CN" altLang="en-US"/>
        </a:p>
      </dgm:t>
    </dgm:pt>
    <dgm:pt modelId="{857E696A-5E3D-4498-BC52-7AEC05C4E6F0}" type="pres">
      <dgm:prSet presAssocID="{08D6188C-E1B2-4137-A6CF-D053B0489017}" presName="composite" presStyleCnt="0">
        <dgm:presLayoutVars>
          <dgm:chMax val="1"/>
          <dgm:dir/>
          <dgm:resizeHandles val="exact"/>
        </dgm:presLayoutVars>
      </dgm:prSet>
      <dgm:spPr/>
      <dgm:t>
        <a:bodyPr/>
        <a:lstStyle/>
        <a:p>
          <a:endParaRPr lang="zh-CN" altLang="en-US"/>
        </a:p>
      </dgm:t>
    </dgm:pt>
    <dgm:pt modelId="{29B67FCB-4C3B-4654-81F0-3A98D2DD4D55}" type="pres">
      <dgm:prSet presAssocID="{08D6188C-E1B2-4137-A6CF-D053B0489017}" presName="radial" presStyleCnt="0">
        <dgm:presLayoutVars>
          <dgm:animLvl val="ctr"/>
        </dgm:presLayoutVars>
      </dgm:prSet>
      <dgm:spPr/>
    </dgm:pt>
    <dgm:pt modelId="{B085EB73-6392-4765-9102-B163C222E87B}" type="pres">
      <dgm:prSet presAssocID="{D374F014-189A-41AB-91A9-E485BC94E8AD}" presName="centerShape" presStyleLbl="vennNode1" presStyleIdx="0" presStyleCnt="4"/>
      <dgm:spPr/>
      <dgm:t>
        <a:bodyPr/>
        <a:lstStyle/>
        <a:p>
          <a:endParaRPr lang="zh-CN" altLang="en-US"/>
        </a:p>
      </dgm:t>
    </dgm:pt>
    <dgm:pt modelId="{CFEB999B-FCB5-4A1E-9FCF-217EFE3095CC}" type="pres">
      <dgm:prSet presAssocID="{3340FF78-BAE5-4AB2-9577-DA1FA6BA4D67}" presName="node" presStyleLbl="vennNode1" presStyleIdx="1" presStyleCnt="4">
        <dgm:presLayoutVars>
          <dgm:bulletEnabled val="1"/>
        </dgm:presLayoutVars>
      </dgm:prSet>
      <dgm:spPr/>
      <dgm:t>
        <a:bodyPr/>
        <a:lstStyle/>
        <a:p>
          <a:endParaRPr lang="zh-CN" altLang="en-US"/>
        </a:p>
      </dgm:t>
    </dgm:pt>
    <dgm:pt modelId="{21C15334-587C-423B-AFF1-3EE64FA75145}" type="pres">
      <dgm:prSet presAssocID="{2D3FEBBA-DA4D-4BE7-8F36-C38CBD6AEF00}" presName="node" presStyleLbl="vennNode1" presStyleIdx="2" presStyleCnt="4">
        <dgm:presLayoutVars>
          <dgm:bulletEnabled val="1"/>
        </dgm:presLayoutVars>
      </dgm:prSet>
      <dgm:spPr/>
      <dgm:t>
        <a:bodyPr/>
        <a:lstStyle/>
        <a:p>
          <a:endParaRPr lang="zh-CN" altLang="en-US"/>
        </a:p>
      </dgm:t>
    </dgm:pt>
    <dgm:pt modelId="{344EB338-71FA-419C-9777-8D2B839A1974}" type="pres">
      <dgm:prSet presAssocID="{3DC13666-B1C6-4D88-AFD1-08903E0021E8}" presName="node" presStyleLbl="vennNode1" presStyleIdx="3" presStyleCnt="4">
        <dgm:presLayoutVars>
          <dgm:bulletEnabled val="1"/>
        </dgm:presLayoutVars>
      </dgm:prSet>
      <dgm:spPr/>
      <dgm:t>
        <a:bodyPr/>
        <a:lstStyle/>
        <a:p>
          <a:endParaRPr lang="zh-CN" altLang="en-US"/>
        </a:p>
      </dgm:t>
    </dgm:pt>
  </dgm:ptLst>
  <dgm:cxnLst>
    <dgm:cxn modelId="{426A0505-24E5-4889-9F66-AA404FC60BCA}" srcId="{D374F014-189A-41AB-91A9-E485BC94E8AD}" destId="{2D3FEBBA-DA4D-4BE7-8F36-C38CBD6AEF00}" srcOrd="1" destOrd="0" parTransId="{8576F1F6-B965-4CD4-A32A-500780CB6366}" sibTransId="{DABD333D-9B49-4EAB-8F1D-61935288F97E}"/>
    <dgm:cxn modelId="{43FB715A-7C65-4D8C-AF8D-1CAD7AD955BF}" type="presOf" srcId="{3DC13666-B1C6-4D88-AFD1-08903E0021E8}" destId="{344EB338-71FA-419C-9777-8D2B839A1974}" srcOrd="0" destOrd="0" presId="urn:microsoft.com/office/officeart/2005/8/layout/radial3"/>
    <dgm:cxn modelId="{A8F2D0FA-E5AC-476A-8DE7-32A4B85152C2}" type="presOf" srcId="{3340FF78-BAE5-4AB2-9577-DA1FA6BA4D67}" destId="{CFEB999B-FCB5-4A1E-9FCF-217EFE3095CC}" srcOrd="0" destOrd="0" presId="urn:microsoft.com/office/officeart/2005/8/layout/radial3"/>
    <dgm:cxn modelId="{593B4B5A-5E66-44CB-89D5-E8A770649B0B}" type="presOf" srcId="{08D6188C-E1B2-4137-A6CF-D053B0489017}" destId="{857E696A-5E3D-4498-BC52-7AEC05C4E6F0}" srcOrd="0" destOrd="0" presId="urn:microsoft.com/office/officeart/2005/8/layout/radial3"/>
    <dgm:cxn modelId="{71698400-A313-4E0C-AC29-DAB0667C5A0A}" srcId="{D374F014-189A-41AB-91A9-E485BC94E8AD}" destId="{3340FF78-BAE5-4AB2-9577-DA1FA6BA4D67}" srcOrd="0" destOrd="0" parTransId="{5288D671-CF2C-46F0-80EE-C3568C761E1A}" sibTransId="{135D9E4D-FD3E-4B4B-9F45-94E641EEE248}"/>
    <dgm:cxn modelId="{905227F7-52A9-4514-AC66-4C2B06BEF438}" srcId="{D374F014-189A-41AB-91A9-E485BC94E8AD}" destId="{3DC13666-B1C6-4D88-AFD1-08903E0021E8}" srcOrd="2" destOrd="0" parTransId="{CFAAFEC6-DCB9-45D5-AE11-4A5F39314F8C}" sibTransId="{D5BCD541-E6CF-496D-919A-6DA824FC06B3}"/>
    <dgm:cxn modelId="{9750FCD0-4AB7-4C00-A908-0A3FC245A937}" type="presOf" srcId="{2D3FEBBA-DA4D-4BE7-8F36-C38CBD6AEF00}" destId="{21C15334-587C-423B-AFF1-3EE64FA75145}" srcOrd="0" destOrd="0" presId="urn:microsoft.com/office/officeart/2005/8/layout/radial3"/>
    <dgm:cxn modelId="{E13A15B8-3312-4137-B37F-1DBED64E4E93}" type="presOf" srcId="{D374F014-189A-41AB-91A9-E485BC94E8AD}" destId="{B085EB73-6392-4765-9102-B163C222E87B}" srcOrd="0" destOrd="0" presId="urn:microsoft.com/office/officeart/2005/8/layout/radial3"/>
    <dgm:cxn modelId="{CCB4AD55-5C19-43EF-95F8-C63986A07FFC}" srcId="{08D6188C-E1B2-4137-A6CF-D053B0489017}" destId="{D374F014-189A-41AB-91A9-E485BC94E8AD}" srcOrd="0" destOrd="0" parTransId="{CA4248BD-28C2-44AE-89DD-EA5D35D7C32D}" sibTransId="{7C4B3588-D28F-43A0-8FF3-DC69D6235B8E}"/>
    <dgm:cxn modelId="{03D9D573-9361-4E9D-9537-A0C82B27AE78}" type="presParOf" srcId="{857E696A-5E3D-4498-BC52-7AEC05C4E6F0}" destId="{29B67FCB-4C3B-4654-81F0-3A98D2DD4D55}" srcOrd="0" destOrd="0" presId="urn:microsoft.com/office/officeart/2005/8/layout/radial3"/>
    <dgm:cxn modelId="{BD3E2C2A-D302-43AA-8989-71FA1C255A97}" type="presParOf" srcId="{29B67FCB-4C3B-4654-81F0-3A98D2DD4D55}" destId="{B085EB73-6392-4765-9102-B163C222E87B}" srcOrd="0" destOrd="0" presId="urn:microsoft.com/office/officeart/2005/8/layout/radial3"/>
    <dgm:cxn modelId="{E0C76179-DDD3-491B-AFD7-87FC6B158F73}" type="presParOf" srcId="{29B67FCB-4C3B-4654-81F0-3A98D2DD4D55}" destId="{CFEB999B-FCB5-4A1E-9FCF-217EFE3095CC}" srcOrd="1" destOrd="0" presId="urn:microsoft.com/office/officeart/2005/8/layout/radial3"/>
    <dgm:cxn modelId="{ABC5C8E8-3B4C-4A93-AFC5-1FF3B3045853}" type="presParOf" srcId="{29B67FCB-4C3B-4654-81F0-3A98D2DD4D55}" destId="{21C15334-587C-423B-AFF1-3EE64FA75145}" srcOrd="2" destOrd="0" presId="urn:microsoft.com/office/officeart/2005/8/layout/radial3"/>
    <dgm:cxn modelId="{D8666A90-958B-4A23-A77B-FBAF6822CC62}" type="presParOf" srcId="{29B67FCB-4C3B-4654-81F0-3A98D2DD4D55}" destId="{344EB338-71FA-419C-9777-8D2B839A1974}" srcOrd="3"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B61304-4A0F-4E11-8080-599F9186F6A5}" type="doc">
      <dgm:prSet loTypeId="urn:microsoft.com/office/officeart/2005/8/layout/hProcess4#1" loCatId="process" qsTypeId="urn:microsoft.com/office/officeart/2005/8/quickstyle/simple1#2" qsCatId="simple" csTypeId="urn:microsoft.com/office/officeart/2005/8/colors/colorful2" csCatId="accent1" phldr="0"/>
      <dgm:spPr/>
      <dgm:t>
        <a:bodyPr/>
        <a:lstStyle/>
        <a:p>
          <a:endParaRPr lang="zh-CN" altLang="en-US"/>
        </a:p>
      </dgm:t>
    </dgm:pt>
    <dgm:pt modelId="{06475F0D-9D1A-4BF5-AEE3-CD3F880BC44A}">
      <dgm:prSet phldrT="[文本]" phldr="0" custT="0"/>
      <dgm:spPr/>
      <dgm:t>
        <a:bodyPr vert="horz" wrap="square"/>
        <a:lstStyle/>
        <a:p>
          <a:pPr>
            <a:lnSpc>
              <a:spcPct val="100000"/>
            </a:lnSpc>
            <a:spcBef>
              <a:spcPct val="0"/>
            </a:spcBef>
            <a:spcAft>
              <a:spcPct val="35000"/>
            </a:spcAft>
          </a:pPr>
          <a:r>
            <a:rPr lang="zh-CN" altLang="en-US"/>
            <a:t>分布</a:t>
          </a:r>
        </a:p>
      </dgm:t>
    </dgm:pt>
    <dgm:pt modelId="{E99562FF-418F-46D1-8F86-E0992ED7BA8E}" cxnId="{9B0A41F9-FD0D-4436-921F-3D6E8DBCD84D}" type="parTrans">
      <dgm:prSet/>
      <dgm:spPr/>
      <dgm:t>
        <a:bodyPr/>
        <a:lstStyle/>
        <a:p>
          <a:endParaRPr lang="zh-CN" altLang="en-US"/>
        </a:p>
      </dgm:t>
    </dgm:pt>
    <dgm:pt modelId="{4BD710C9-2F9D-441E-B548-A9989C0147D7}" cxnId="{9B0A41F9-FD0D-4436-921F-3D6E8DBCD84D}" type="sibTrans">
      <dgm:prSet/>
      <dgm:spPr/>
      <dgm:t>
        <a:bodyPr/>
        <a:lstStyle/>
        <a:p>
          <a:endParaRPr lang="zh-CN" altLang="en-US"/>
        </a:p>
      </dgm:t>
    </dgm:pt>
    <dgm:pt modelId="{FE2A3430-07B7-4AF8-8050-E9E6630C707F}">
      <dgm:prSet phldrT="[文本]" phldr="0" custT="1"/>
      <dgm:spPr/>
      <dgm:t>
        <a:bodyPr vert="horz" wrap="square"/>
        <a:lstStyle/>
        <a:p>
          <a:pPr>
            <a:lnSpc>
              <a:spcPct val="100000"/>
            </a:lnSpc>
            <a:spcBef>
              <a:spcPct val="0"/>
            </a:spcBef>
            <a:spcAft>
              <a:spcPct val="15000"/>
            </a:spcAft>
          </a:pPr>
          <a:r>
            <a:rPr lang="zh-CN" altLang="en-US" sz="1800" dirty="0">
              <a:latin typeface="微软雅黑" panose="020B0503020204020204" pitchFamily="34" charset="-122"/>
              <a:ea typeface="微软雅黑" panose="020B0503020204020204" pitchFamily="34" charset="-122"/>
              <a:sym typeface="+mn-ea"/>
            </a:rPr>
            <a:t>随血液循环分布到全身</a:t>
          </a:r>
        </a:p>
      </dgm:t>
    </dgm:pt>
    <dgm:pt modelId="{FB51E315-BC56-4135-BA1D-66E640931F3A}" cxnId="{89AC57F0-961B-4CC1-A263-8544EA1DCB68}" type="parTrans">
      <dgm:prSet/>
      <dgm:spPr/>
      <dgm:t>
        <a:bodyPr/>
        <a:lstStyle/>
        <a:p>
          <a:endParaRPr lang="zh-CN" altLang="en-US"/>
        </a:p>
      </dgm:t>
    </dgm:pt>
    <dgm:pt modelId="{9ADD2677-777A-4E9D-AE48-B83F0BAD6874}" cxnId="{89AC57F0-961B-4CC1-A263-8544EA1DCB68}" type="sibTrans">
      <dgm:prSet/>
      <dgm:spPr/>
      <dgm:t>
        <a:bodyPr/>
        <a:lstStyle/>
        <a:p>
          <a:endParaRPr lang="zh-CN" altLang="en-US"/>
        </a:p>
      </dgm:t>
    </dgm:pt>
    <dgm:pt modelId="{C17EA81B-EE8F-4BEA-9D93-831900C89C00}">
      <dgm:prSet phldrT="[文本]" phldr="0" custT="0"/>
      <dgm:spPr/>
      <dgm:t>
        <a:bodyPr vert="horz" wrap="square"/>
        <a:lstStyle/>
        <a:p>
          <a:pPr>
            <a:lnSpc>
              <a:spcPct val="100000"/>
            </a:lnSpc>
            <a:spcBef>
              <a:spcPct val="0"/>
            </a:spcBef>
            <a:spcAft>
              <a:spcPct val="35000"/>
            </a:spcAft>
          </a:pPr>
          <a:r>
            <a:rPr lang="zh-CN" altLang="en-US"/>
            <a:t>生物转化</a:t>
          </a:r>
        </a:p>
      </dgm:t>
    </dgm:pt>
    <dgm:pt modelId="{D73C192A-A373-4ACC-BFC9-76609E41CF4E}" cxnId="{F4F97E8D-B256-477D-9F89-14F2EBF15A73}" type="parTrans">
      <dgm:prSet/>
      <dgm:spPr/>
      <dgm:t>
        <a:bodyPr/>
        <a:lstStyle/>
        <a:p>
          <a:endParaRPr lang="zh-CN" altLang="en-US"/>
        </a:p>
      </dgm:t>
    </dgm:pt>
    <dgm:pt modelId="{40C2F390-CB3F-4BF4-827D-B8018A5F3BB7}" cxnId="{F4F97E8D-B256-477D-9F89-14F2EBF15A73}" type="sibTrans">
      <dgm:prSet/>
      <dgm:spPr/>
      <dgm:t>
        <a:bodyPr/>
        <a:lstStyle/>
        <a:p>
          <a:endParaRPr lang="zh-CN" altLang="en-US"/>
        </a:p>
      </dgm:t>
    </dgm:pt>
    <dgm:pt modelId="{2E055442-BDF6-42BD-8A8A-460CDF6F5C5E}">
      <dgm:prSet phldrT="[文本]" phldr="0" custT="0"/>
      <dgm:spPr/>
      <dgm:t>
        <a:bodyPr vert="horz" wrap="square"/>
        <a:lstStyle/>
        <a:p>
          <a:pPr>
            <a:lnSpc>
              <a:spcPct val="100000"/>
            </a:lnSpc>
            <a:spcBef>
              <a:spcPct val="0"/>
            </a:spcBef>
            <a:spcAft>
              <a:spcPct val="15000"/>
            </a:spcAft>
          </a:pPr>
          <a:r>
            <a:rPr lang="zh-CN" altLang="en-US" dirty="0">
              <a:latin typeface="微软雅黑" panose="020B0503020204020204" pitchFamily="34" charset="-122"/>
              <a:ea typeface="微软雅黑" panose="020B0503020204020204" pitchFamily="34" charset="-122"/>
              <a:sym typeface="+mn-ea"/>
            </a:rPr>
            <a:t>包括氧化、还原、水解和结合（或合成）四类反应转化为毒物</a:t>
          </a:r>
          <a:endParaRPr lang="zh-CN" altLang="en-US">
            <a:latin typeface="微软雅黑" panose="020B0503020204020204" pitchFamily="34" charset="-122"/>
            <a:ea typeface="微软雅黑" panose="020B0503020204020204" pitchFamily="34" charset="-122"/>
          </a:endParaRPr>
        </a:p>
      </dgm:t>
    </dgm:pt>
    <dgm:pt modelId="{291EBA52-15FB-4985-9632-D5F9BE62ACD1}" cxnId="{9088B956-EBF2-4D46-9736-71A275371DE8}" type="parTrans">
      <dgm:prSet/>
      <dgm:spPr/>
      <dgm:t>
        <a:bodyPr/>
        <a:lstStyle/>
        <a:p>
          <a:endParaRPr lang="zh-CN" altLang="en-US"/>
        </a:p>
      </dgm:t>
    </dgm:pt>
    <dgm:pt modelId="{87346316-64F3-4945-9984-33BC77341C9F}" cxnId="{9088B956-EBF2-4D46-9736-71A275371DE8}" type="sibTrans">
      <dgm:prSet/>
      <dgm:spPr/>
      <dgm:t>
        <a:bodyPr/>
        <a:lstStyle/>
        <a:p>
          <a:endParaRPr lang="zh-CN" altLang="en-US"/>
        </a:p>
      </dgm:t>
    </dgm:pt>
    <dgm:pt modelId="{89CF50F2-3EE8-4308-BA46-57745656A4AA}">
      <dgm:prSet phldrT="[文本]" phldr="0" custT="0"/>
      <dgm:spPr/>
      <dgm:t>
        <a:bodyPr vert="horz" wrap="square"/>
        <a:lstStyle/>
        <a:p>
          <a:pPr>
            <a:lnSpc>
              <a:spcPct val="100000"/>
            </a:lnSpc>
            <a:spcBef>
              <a:spcPct val="0"/>
            </a:spcBef>
            <a:spcAft>
              <a:spcPct val="35000"/>
            </a:spcAft>
          </a:pPr>
          <a:r>
            <a:rPr lang="zh-CN" altLang="en-US"/>
            <a:t>排出</a:t>
          </a:r>
        </a:p>
      </dgm:t>
    </dgm:pt>
    <dgm:pt modelId="{D242A0FB-DF73-49CA-BA3C-BD459F366127}" cxnId="{19F9ED51-E19D-46B6-9B9E-E1346CA9E38E}" type="parTrans">
      <dgm:prSet/>
      <dgm:spPr/>
      <dgm:t>
        <a:bodyPr/>
        <a:lstStyle/>
        <a:p>
          <a:endParaRPr lang="zh-CN" altLang="en-US"/>
        </a:p>
      </dgm:t>
    </dgm:pt>
    <dgm:pt modelId="{9604C662-124F-4916-B7BB-4DF131431D56}" cxnId="{19F9ED51-E19D-46B6-9B9E-E1346CA9E38E}" type="sibTrans">
      <dgm:prSet/>
      <dgm:spPr/>
      <dgm:t>
        <a:bodyPr/>
        <a:lstStyle/>
        <a:p>
          <a:endParaRPr lang="zh-CN" altLang="en-US"/>
        </a:p>
      </dgm:t>
    </dgm:pt>
    <dgm:pt modelId="{A4CBB6B8-84E6-41DA-A253-F380CBF4C16F}">
      <dgm:prSet phldrT="[文本]" phldr="0" custT="1"/>
      <dgm:spPr/>
      <dgm:t>
        <a:bodyPr vert="horz" wrap="square"/>
        <a:lstStyle/>
        <a:p>
          <a:pPr>
            <a:lnSpc>
              <a:spcPct val="100000"/>
            </a:lnSpc>
            <a:spcBef>
              <a:spcPct val="0"/>
            </a:spcBef>
            <a:spcAft>
              <a:spcPct val="15000"/>
            </a:spcAft>
          </a:pPr>
          <a:r>
            <a:rPr lang="zh-CN" altLang="en-US" sz="1600" dirty="0">
              <a:latin typeface="微软雅黑" panose="020B0503020204020204" pitchFamily="34" charset="-122"/>
              <a:ea typeface="微软雅黑" panose="020B0503020204020204" pitchFamily="34" charset="-122"/>
              <a:sym typeface="+mn-ea"/>
            </a:rPr>
            <a:t>主要经肾脏、呼吸道、消化道或其他排出途径</a:t>
          </a:r>
          <a:endParaRPr lang="zh-CN" altLang="en-US" sz="1600">
            <a:latin typeface="微软雅黑" panose="020B0503020204020204" pitchFamily="34" charset="-122"/>
            <a:ea typeface="微软雅黑" panose="020B0503020204020204" pitchFamily="34" charset="-122"/>
          </a:endParaRPr>
        </a:p>
      </dgm:t>
    </dgm:pt>
    <dgm:pt modelId="{6BF9AA0B-A851-4ABD-9BE8-1336C9738AB8}" cxnId="{37539DC5-6B15-4776-A31A-12B120BA21AF}" type="parTrans">
      <dgm:prSet/>
      <dgm:spPr/>
      <dgm:t>
        <a:bodyPr/>
        <a:lstStyle/>
        <a:p>
          <a:endParaRPr lang="zh-CN" altLang="en-US"/>
        </a:p>
      </dgm:t>
    </dgm:pt>
    <dgm:pt modelId="{B71ACFC2-160E-4438-99B2-0295109B5775}" cxnId="{37539DC5-6B15-4776-A31A-12B120BA21AF}" type="sibTrans">
      <dgm:prSet/>
      <dgm:spPr/>
      <dgm:t>
        <a:bodyPr/>
        <a:lstStyle/>
        <a:p>
          <a:endParaRPr lang="zh-CN" altLang="en-US"/>
        </a:p>
      </dgm:t>
    </dgm:pt>
    <dgm:pt modelId="{6E76B3CF-7B57-4AF7-A3AB-A035A3641B58}">
      <dgm:prSet phldr="0" custT="0"/>
      <dgm:spPr/>
      <dgm:t>
        <a:bodyPr vert="horz" wrap="square"/>
        <a:lstStyle/>
        <a:p>
          <a:pPr>
            <a:lnSpc>
              <a:spcPct val="100000"/>
            </a:lnSpc>
            <a:spcBef>
              <a:spcPct val="0"/>
            </a:spcBef>
            <a:spcAft>
              <a:spcPct val="35000"/>
            </a:spcAft>
          </a:pPr>
          <a:r>
            <a:rPr lang="zh-CN" altLang="en-US" dirty="0">
              <a:uFillTx/>
              <a:ea typeface="宋体" panose="02010600030101010101" pitchFamily="2" charset="-122"/>
            </a:rPr>
            <a:t>蓄积</a:t>
          </a:r>
        </a:p>
      </dgm:t>
    </dgm:pt>
    <dgm:pt modelId="{A69E5E49-82DC-4944-8237-B7746C95A3EB}" cxnId="{CA0ACBB9-4837-49E8-87AD-0D321BE61818}" type="parTrans">
      <dgm:prSet/>
      <dgm:spPr/>
    </dgm:pt>
    <dgm:pt modelId="{5F4823AE-7C64-4EDF-99C6-F9E449567150}" cxnId="{CA0ACBB9-4837-49E8-87AD-0D321BE61818}" type="sibTrans">
      <dgm:prSet/>
      <dgm:spPr/>
    </dgm:pt>
    <dgm:pt modelId="{5B1D05AC-4C0A-4446-BF65-B80DC409B64A}">
      <dgm:prSet phldr="0" custT="1"/>
      <dgm:spPr/>
      <dgm:t>
        <a:bodyPr vert="horz" wrap="square"/>
        <a:lstStyle/>
        <a:p>
          <a:pPr>
            <a:lnSpc>
              <a:spcPct val="100000"/>
            </a:lnSpc>
            <a:spcBef>
              <a:spcPct val="0"/>
            </a:spcBef>
            <a:spcAft>
              <a:spcPct val="15000"/>
            </a:spcAft>
          </a:pPr>
          <a:r>
            <a:rPr lang="zh-CN" altLang="en-US" sz="1800" dirty="0">
              <a:latin typeface="微软雅黑" panose="020B0503020204020204" pitchFamily="34" charset="-122"/>
              <a:ea typeface="微软雅黑" panose="020B0503020204020204" pitchFamily="34" charset="-122"/>
              <a:sym typeface="+mn-ea"/>
            </a:rPr>
            <a:t>毒物的蓄积作用是引起慢性中毒的物质基础</a:t>
          </a:r>
          <a:endParaRPr lang="zh-CN" altLang="en-US" sz="1800" dirty="0">
            <a:latin typeface="微软雅黑" panose="020B0503020204020204" pitchFamily="34" charset="-122"/>
            <a:ea typeface="微软雅黑" panose="020B0503020204020204" pitchFamily="34" charset="-122"/>
          </a:endParaRPr>
        </a:p>
      </dgm:t>
    </dgm:pt>
    <dgm:pt modelId="{3647DCBC-0B17-4C7C-A906-1CD02A838575}" cxnId="{D995B143-C034-44BD-B81F-2D7970C128E6}" type="parTrans">
      <dgm:prSet/>
      <dgm:spPr/>
    </dgm:pt>
    <dgm:pt modelId="{68F32CAA-B2B9-4BDE-AD71-D177AEBE1AD8}" cxnId="{D995B143-C034-44BD-B81F-2D7970C128E6}" type="sibTrans">
      <dgm:prSet/>
      <dgm:spPr/>
    </dgm:pt>
    <dgm:pt modelId="{7894115B-AABB-46F2-A52E-C27597016790}" type="pres">
      <dgm:prSet presAssocID="{B3B61304-4A0F-4E11-8080-599F9186F6A5}" presName="Name0" presStyleCnt="0">
        <dgm:presLayoutVars>
          <dgm:dir/>
          <dgm:animLvl val="lvl"/>
          <dgm:resizeHandles val="exact"/>
        </dgm:presLayoutVars>
      </dgm:prSet>
      <dgm:spPr/>
      <dgm:t>
        <a:bodyPr/>
        <a:lstStyle/>
        <a:p>
          <a:endParaRPr lang="zh-CN" altLang="en-US"/>
        </a:p>
      </dgm:t>
    </dgm:pt>
    <dgm:pt modelId="{56D916F2-6768-419D-835D-0E92CC7C803C}" type="pres">
      <dgm:prSet presAssocID="{B3B61304-4A0F-4E11-8080-599F9186F6A5}" presName="tSp" presStyleCnt="0"/>
      <dgm:spPr/>
    </dgm:pt>
    <dgm:pt modelId="{ECD0F423-0D40-44D8-AF71-D97C3F9DF26B}" type="pres">
      <dgm:prSet presAssocID="{B3B61304-4A0F-4E11-8080-599F9186F6A5}" presName="bSp" presStyleCnt="0"/>
      <dgm:spPr/>
    </dgm:pt>
    <dgm:pt modelId="{77157E72-C09D-4CF2-AEC0-0324FBF39226}" type="pres">
      <dgm:prSet presAssocID="{B3B61304-4A0F-4E11-8080-599F9186F6A5}" presName="process" presStyleCnt="0"/>
      <dgm:spPr/>
    </dgm:pt>
    <dgm:pt modelId="{29C62E5B-77E6-4FD6-95C8-E16514EA592F}" type="pres">
      <dgm:prSet presAssocID="{06475F0D-9D1A-4BF5-AEE3-CD3F880BC44A}" presName="composite1" presStyleCnt="0"/>
      <dgm:spPr/>
    </dgm:pt>
    <dgm:pt modelId="{24BEEBBD-4900-44F6-A6F9-3F722A9F3012}" type="pres">
      <dgm:prSet presAssocID="{06475F0D-9D1A-4BF5-AEE3-CD3F880BC44A}" presName="dummyNode1" presStyleLbl="node1" presStyleIdx="0" presStyleCnt="4"/>
      <dgm:spPr/>
    </dgm:pt>
    <dgm:pt modelId="{EA4C33C9-9B7B-4236-9D97-1954A4D46745}" type="pres">
      <dgm:prSet presAssocID="{06475F0D-9D1A-4BF5-AEE3-CD3F880BC44A}" presName="childNode1" presStyleLbl="bgAcc1" presStyleIdx="0" presStyleCnt="4">
        <dgm:presLayoutVars>
          <dgm:bulletEnabled val="1"/>
        </dgm:presLayoutVars>
      </dgm:prSet>
      <dgm:spPr/>
      <dgm:t>
        <a:bodyPr/>
        <a:lstStyle/>
        <a:p>
          <a:endParaRPr lang="zh-CN" altLang="en-US"/>
        </a:p>
      </dgm:t>
    </dgm:pt>
    <dgm:pt modelId="{1E8A37B1-D464-40AA-8171-F21D027B523A}" type="pres">
      <dgm:prSet presAssocID="{06475F0D-9D1A-4BF5-AEE3-CD3F880BC44A}" presName="childNode1tx" presStyleLbl="bgAcc1" presStyleIdx="0" presStyleCnt="4">
        <dgm:presLayoutVars>
          <dgm:bulletEnabled val="1"/>
        </dgm:presLayoutVars>
      </dgm:prSet>
      <dgm:spPr/>
      <dgm:t>
        <a:bodyPr/>
        <a:lstStyle/>
        <a:p>
          <a:endParaRPr lang="zh-CN" altLang="en-US"/>
        </a:p>
      </dgm:t>
    </dgm:pt>
    <dgm:pt modelId="{50F89035-D090-4CAD-827E-5FE864D0CC7D}" type="pres">
      <dgm:prSet presAssocID="{06475F0D-9D1A-4BF5-AEE3-CD3F880BC44A}" presName="parentNode1" presStyleLbl="node1" presStyleIdx="0" presStyleCnt="4">
        <dgm:presLayoutVars>
          <dgm:chMax val="1"/>
          <dgm:bulletEnabled val="1"/>
        </dgm:presLayoutVars>
      </dgm:prSet>
      <dgm:spPr/>
      <dgm:t>
        <a:bodyPr/>
        <a:lstStyle/>
        <a:p>
          <a:endParaRPr lang="zh-CN" altLang="en-US"/>
        </a:p>
      </dgm:t>
    </dgm:pt>
    <dgm:pt modelId="{920CA769-40FC-4401-A1E0-FD4D856E9B21}" type="pres">
      <dgm:prSet presAssocID="{06475F0D-9D1A-4BF5-AEE3-CD3F880BC44A}" presName="connSite1" presStyleCnt="0"/>
      <dgm:spPr/>
    </dgm:pt>
    <dgm:pt modelId="{B871E909-CC84-4270-8398-F5F049AEA932}" type="pres">
      <dgm:prSet presAssocID="{4BD710C9-2F9D-441E-B548-A9989C0147D7}" presName="Name9" presStyleLbl="sibTrans2D1" presStyleIdx="0" presStyleCnt="3"/>
      <dgm:spPr/>
      <dgm:t>
        <a:bodyPr/>
        <a:lstStyle/>
        <a:p>
          <a:endParaRPr lang="zh-CN" altLang="en-US"/>
        </a:p>
      </dgm:t>
    </dgm:pt>
    <dgm:pt modelId="{5381038C-A52C-40F2-AE25-892F98A4F272}" type="pres">
      <dgm:prSet presAssocID="{C17EA81B-EE8F-4BEA-9D93-831900C89C00}" presName="composite2" presStyleCnt="0"/>
      <dgm:spPr/>
    </dgm:pt>
    <dgm:pt modelId="{8C60EF28-DEE2-471E-9110-F1DE84254762}" type="pres">
      <dgm:prSet presAssocID="{C17EA81B-EE8F-4BEA-9D93-831900C89C00}" presName="dummyNode2" presStyleLbl="node1" presStyleIdx="0" presStyleCnt="4"/>
      <dgm:spPr/>
    </dgm:pt>
    <dgm:pt modelId="{8C4A7715-D8F8-4D2B-94CE-98F25CB35172}" type="pres">
      <dgm:prSet presAssocID="{C17EA81B-EE8F-4BEA-9D93-831900C89C00}" presName="childNode2" presStyleLbl="bgAcc1" presStyleIdx="1" presStyleCnt="4">
        <dgm:presLayoutVars>
          <dgm:bulletEnabled val="1"/>
        </dgm:presLayoutVars>
      </dgm:prSet>
      <dgm:spPr/>
      <dgm:t>
        <a:bodyPr/>
        <a:lstStyle/>
        <a:p>
          <a:endParaRPr lang="zh-CN" altLang="en-US"/>
        </a:p>
      </dgm:t>
    </dgm:pt>
    <dgm:pt modelId="{E6E63E6B-9802-4903-9CE3-5D4A716AEA02}" type="pres">
      <dgm:prSet presAssocID="{C17EA81B-EE8F-4BEA-9D93-831900C89C00}" presName="childNode2tx" presStyleLbl="bgAcc1" presStyleIdx="1" presStyleCnt="4">
        <dgm:presLayoutVars>
          <dgm:bulletEnabled val="1"/>
        </dgm:presLayoutVars>
      </dgm:prSet>
      <dgm:spPr/>
      <dgm:t>
        <a:bodyPr/>
        <a:lstStyle/>
        <a:p>
          <a:endParaRPr lang="zh-CN" altLang="en-US"/>
        </a:p>
      </dgm:t>
    </dgm:pt>
    <dgm:pt modelId="{D48BF050-6660-4D4F-AF7C-757C782402D6}" type="pres">
      <dgm:prSet presAssocID="{C17EA81B-EE8F-4BEA-9D93-831900C89C00}" presName="parentNode2" presStyleLbl="node1" presStyleIdx="1" presStyleCnt="4">
        <dgm:presLayoutVars>
          <dgm:chMax val="0"/>
          <dgm:bulletEnabled val="1"/>
        </dgm:presLayoutVars>
      </dgm:prSet>
      <dgm:spPr/>
      <dgm:t>
        <a:bodyPr/>
        <a:lstStyle/>
        <a:p>
          <a:endParaRPr lang="zh-CN" altLang="en-US"/>
        </a:p>
      </dgm:t>
    </dgm:pt>
    <dgm:pt modelId="{0D59B193-1E3C-4187-9E9F-A2912DCADAC6}" type="pres">
      <dgm:prSet presAssocID="{C17EA81B-EE8F-4BEA-9D93-831900C89C00}" presName="connSite2" presStyleCnt="0"/>
      <dgm:spPr/>
    </dgm:pt>
    <dgm:pt modelId="{FB15DAFD-B404-4CB3-9791-947A7CB3C00D}" type="pres">
      <dgm:prSet presAssocID="{40C2F390-CB3F-4BF4-827D-B8018A5F3BB7}" presName="Name18" presStyleLbl="sibTrans2D1" presStyleIdx="1" presStyleCnt="3"/>
      <dgm:spPr/>
      <dgm:t>
        <a:bodyPr/>
        <a:lstStyle/>
        <a:p>
          <a:endParaRPr lang="zh-CN" altLang="en-US"/>
        </a:p>
      </dgm:t>
    </dgm:pt>
    <dgm:pt modelId="{754F4C32-447F-4E14-8ED3-35A922A043A5}" type="pres">
      <dgm:prSet presAssocID="{89CF50F2-3EE8-4308-BA46-57745656A4AA}" presName="composite1" presStyleCnt="0"/>
      <dgm:spPr/>
    </dgm:pt>
    <dgm:pt modelId="{020AEDA5-DA09-4A53-AF58-AED2EF90E935}" type="pres">
      <dgm:prSet presAssocID="{89CF50F2-3EE8-4308-BA46-57745656A4AA}" presName="dummyNode1" presStyleLbl="node1" presStyleIdx="1" presStyleCnt="4"/>
      <dgm:spPr/>
    </dgm:pt>
    <dgm:pt modelId="{0428F0A0-98D5-457A-BE43-28F46915FA56}" type="pres">
      <dgm:prSet presAssocID="{89CF50F2-3EE8-4308-BA46-57745656A4AA}" presName="childNode1" presStyleLbl="bgAcc1" presStyleIdx="2" presStyleCnt="4">
        <dgm:presLayoutVars>
          <dgm:bulletEnabled val="1"/>
        </dgm:presLayoutVars>
      </dgm:prSet>
      <dgm:spPr/>
      <dgm:t>
        <a:bodyPr/>
        <a:lstStyle/>
        <a:p>
          <a:endParaRPr lang="zh-CN" altLang="en-US"/>
        </a:p>
      </dgm:t>
    </dgm:pt>
    <dgm:pt modelId="{F4682735-7E21-4BD6-A94E-5C31E3B718FD}" type="pres">
      <dgm:prSet presAssocID="{89CF50F2-3EE8-4308-BA46-57745656A4AA}" presName="childNode1tx" presStyleLbl="bgAcc1" presStyleIdx="2" presStyleCnt="4">
        <dgm:presLayoutVars>
          <dgm:bulletEnabled val="1"/>
        </dgm:presLayoutVars>
      </dgm:prSet>
      <dgm:spPr/>
      <dgm:t>
        <a:bodyPr/>
        <a:lstStyle/>
        <a:p>
          <a:endParaRPr lang="zh-CN" altLang="en-US"/>
        </a:p>
      </dgm:t>
    </dgm:pt>
    <dgm:pt modelId="{E8647766-AE1D-45F8-B3AB-5EEE3BDE8498}" type="pres">
      <dgm:prSet presAssocID="{89CF50F2-3EE8-4308-BA46-57745656A4AA}" presName="parentNode1" presStyleLbl="node1" presStyleIdx="2" presStyleCnt="4">
        <dgm:presLayoutVars>
          <dgm:chMax val="1"/>
          <dgm:bulletEnabled val="1"/>
        </dgm:presLayoutVars>
      </dgm:prSet>
      <dgm:spPr/>
      <dgm:t>
        <a:bodyPr/>
        <a:lstStyle/>
        <a:p>
          <a:endParaRPr lang="zh-CN" altLang="en-US"/>
        </a:p>
      </dgm:t>
    </dgm:pt>
    <dgm:pt modelId="{96D6127B-1D73-45CB-82BD-67878CD7892E}" type="pres">
      <dgm:prSet presAssocID="{89CF50F2-3EE8-4308-BA46-57745656A4AA}" presName="connSite1" presStyleCnt="0"/>
      <dgm:spPr/>
    </dgm:pt>
    <dgm:pt modelId="{89D3BE69-F0B7-44E5-BB40-16D78D25B06B}" type="pres">
      <dgm:prSet presAssocID="{9604C662-124F-4916-B7BB-4DF131431D56}" presName="Name9" presStyleLbl="sibTrans2D1" presStyleIdx="2" presStyleCnt="3"/>
      <dgm:spPr/>
      <dgm:t>
        <a:bodyPr/>
        <a:lstStyle/>
        <a:p>
          <a:endParaRPr lang="zh-CN" altLang="en-US"/>
        </a:p>
      </dgm:t>
    </dgm:pt>
    <dgm:pt modelId="{E6BA84A7-D8FA-4876-AA06-3AC883A7317A}" type="pres">
      <dgm:prSet presAssocID="{6E76B3CF-7B57-4AF7-A3AB-A035A3641B58}" presName="composite2" presStyleCnt="0"/>
      <dgm:spPr/>
    </dgm:pt>
    <dgm:pt modelId="{F06292DC-F27E-4838-8A54-9365062680C6}" type="pres">
      <dgm:prSet presAssocID="{6E76B3CF-7B57-4AF7-A3AB-A035A3641B58}" presName="dummyNode2" presStyleLbl="node1" presStyleIdx="2" presStyleCnt="4"/>
      <dgm:spPr/>
    </dgm:pt>
    <dgm:pt modelId="{84C360E7-662A-4488-8379-D2BE7AF72E42}" type="pres">
      <dgm:prSet presAssocID="{6E76B3CF-7B57-4AF7-A3AB-A035A3641B58}" presName="childNode2" presStyleLbl="bgAcc1" presStyleIdx="3" presStyleCnt="4">
        <dgm:presLayoutVars>
          <dgm:bulletEnabled val="1"/>
        </dgm:presLayoutVars>
      </dgm:prSet>
      <dgm:spPr/>
      <dgm:t>
        <a:bodyPr/>
        <a:lstStyle/>
        <a:p>
          <a:endParaRPr lang="zh-CN" altLang="en-US"/>
        </a:p>
      </dgm:t>
    </dgm:pt>
    <dgm:pt modelId="{A0017677-5D90-4DCB-BC79-064569AE2B3E}" type="pres">
      <dgm:prSet presAssocID="{6E76B3CF-7B57-4AF7-A3AB-A035A3641B58}" presName="childNode2tx" presStyleLbl="bgAcc1" presStyleIdx="3" presStyleCnt="4">
        <dgm:presLayoutVars>
          <dgm:bulletEnabled val="1"/>
        </dgm:presLayoutVars>
      </dgm:prSet>
      <dgm:spPr/>
      <dgm:t>
        <a:bodyPr/>
        <a:lstStyle/>
        <a:p>
          <a:endParaRPr lang="zh-CN" altLang="en-US"/>
        </a:p>
      </dgm:t>
    </dgm:pt>
    <dgm:pt modelId="{D2C17C86-6617-4D56-B654-34BCBFACB3CB}" type="pres">
      <dgm:prSet presAssocID="{6E76B3CF-7B57-4AF7-A3AB-A035A3641B58}" presName="parentNode2" presStyleLbl="node1" presStyleIdx="3" presStyleCnt="4">
        <dgm:presLayoutVars>
          <dgm:chMax val="0"/>
          <dgm:bulletEnabled val="1"/>
        </dgm:presLayoutVars>
      </dgm:prSet>
      <dgm:spPr/>
      <dgm:t>
        <a:bodyPr/>
        <a:lstStyle/>
        <a:p>
          <a:endParaRPr lang="zh-CN" altLang="en-US"/>
        </a:p>
      </dgm:t>
    </dgm:pt>
    <dgm:pt modelId="{49AA49E5-0E52-4593-9A3D-E07694229AA8}" type="pres">
      <dgm:prSet presAssocID="{6E76B3CF-7B57-4AF7-A3AB-A035A3641B58}" presName="connSite2" presStyleCnt="0"/>
      <dgm:spPr/>
    </dgm:pt>
  </dgm:ptLst>
  <dgm:cxnLst>
    <dgm:cxn modelId="{83282279-80B9-469F-AC63-4402BDB3C58F}" type="presOf" srcId="{5B1D05AC-4C0A-4446-BF65-B80DC409B64A}" destId="{A0017677-5D90-4DCB-BC79-064569AE2B3E}" srcOrd="1" destOrd="0" presId="urn:microsoft.com/office/officeart/2005/8/layout/hProcess4#1"/>
    <dgm:cxn modelId="{81300F6E-2D53-4731-886E-4C76827AC285}" type="presOf" srcId="{B3B61304-4A0F-4E11-8080-599F9186F6A5}" destId="{7894115B-AABB-46F2-A52E-C27597016790}" srcOrd="0" destOrd="0" presId="urn:microsoft.com/office/officeart/2005/8/layout/hProcess4#1"/>
    <dgm:cxn modelId="{D0B20767-31D0-45B9-84D9-5B999C3FDC3A}" type="presOf" srcId="{C17EA81B-EE8F-4BEA-9D93-831900C89C00}" destId="{D48BF050-6660-4D4F-AF7C-757C782402D6}" srcOrd="0" destOrd="0" presId="urn:microsoft.com/office/officeart/2005/8/layout/hProcess4#1"/>
    <dgm:cxn modelId="{F4F97E8D-B256-477D-9F89-14F2EBF15A73}" srcId="{B3B61304-4A0F-4E11-8080-599F9186F6A5}" destId="{C17EA81B-EE8F-4BEA-9D93-831900C89C00}" srcOrd="1" destOrd="0" parTransId="{D73C192A-A373-4ACC-BFC9-76609E41CF4E}" sibTransId="{40C2F390-CB3F-4BF4-827D-B8018A5F3BB7}"/>
    <dgm:cxn modelId="{CEB34189-159C-469A-864E-F33939CFF01E}" type="presOf" srcId="{A4CBB6B8-84E6-41DA-A253-F380CBF4C16F}" destId="{0428F0A0-98D5-457A-BE43-28F46915FA56}" srcOrd="0" destOrd="0" presId="urn:microsoft.com/office/officeart/2005/8/layout/hProcess4#1"/>
    <dgm:cxn modelId="{D01A9545-9435-47FF-AFD2-2267E1BD1B98}" type="presOf" srcId="{FE2A3430-07B7-4AF8-8050-E9E6630C707F}" destId="{EA4C33C9-9B7B-4236-9D97-1954A4D46745}" srcOrd="0" destOrd="0" presId="urn:microsoft.com/office/officeart/2005/8/layout/hProcess4#1"/>
    <dgm:cxn modelId="{89AC57F0-961B-4CC1-A263-8544EA1DCB68}" srcId="{06475F0D-9D1A-4BF5-AEE3-CD3F880BC44A}" destId="{FE2A3430-07B7-4AF8-8050-E9E6630C707F}" srcOrd="0" destOrd="0" parTransId="{FB51E315-BC56-4135-BA1D-66E640931F3A}" sibTransId="{9ADD2677-777A-4E9D-AE48-B83F0BAD6874}"/>
    <dgm:cxn modelId="{37539DC5-6B15-4776-A31A-12B120BA21AF}" srcId="{89CF50F2-3EE8-4308-BA46-57745656A4AA}" destId="{A4CBB6B8-84E6-41DA-A253-F380CBF4C16F}" srcOrd="0" destOrd="0" parTransId="{6BF9AA0B-A851-4ABD-9BE8-1336C9738AB8}" sibTransId="{B71ACFC2-160E-4438-99B2-0295109B5775}"/>
    <dgm:cxn modelId="{B0559345-B10C-40AE-B2FE-9F2D5DAAA19D}" type="presOf" srcId="{5B1D05AC-4C0A-4446-BF65-B80DC409B64A}" destId="{84C360E7-662A-4488-8379-D2BE7AF72E42}" srcOrd="0" destOrd="0" presId="urn:microsoft.com/office/officeart/2005/8/layout/hProcess4#1"/>
    <dgm:cxn modelId="{7526EFF9-BA1E-482E-BB87-74F7920C6CFF}" type="presOf" srcId="{89CF50F2-3EE8-4308-BA46-57745656A4AA}" destId="{E8647766-AE1D-45F8-B3AB-5EEE3BDE8498}" srcOrd="0" destOrd="0" presId="urn:microsoft.com/office/officeart/2005/8/layout/hProcess4#1"/>
    <dgm:cxn modelId="{65EBB990-0812-4771-B638-75785BFCC4B7}" type="presOf" srcId="{06475F0D-9D1A-4BF5-AEE3-CD3F880BC44A}" destId="{50F89035-D090-4CAD-827E-5FE864D0CC7D}" srcOrd="0" destOrd="0" presId="urn:microsoft.com/office/officeart/2005/8/layout/hProcess4#1"/>
    <dgm:cxn modelId="{08EB5760-869C-4965-9240-9541A51A8636}" type="presOf" srcId="{40C2F390-CB3F-4BF4-827D-B8018A5F3BB7}" destId="{FB15DAFD-B404-4CB3-9791-947A7CB3C00D}" srcOrd="0" destOrd="0" presId="urn:microsoft.com/office/officeart/2005/8/layout/hProcess4#1"/>
    <dgm:cxn modelId="{4FA9AF3F-2C2B-4632-9EDD-6628DA9496F8}" type="presOf" srcId="{6E76B3CF-7B57-4AF7-A3AB-A035A3641B58}" destId="{D2C17C86-6617-4D56-B654-34BCBFACB3CB}" srcOrd="0" destOrd="0" presId="urn:microsoft.com/office/officeart/2005/8/layout/hProcess4#1"/>
    <dgm:cxn modelId="{19F9ED51-E19D-46B6-9B9E-E1346CA9E38E}" srcId="{B3B61304-4A0F-4E11-8080-599F9186F6A5}" destId="{89CF50F2-3EE8-4308-BA46-57745656A4AA}" srcOrd="2" destOrd="0" parTransId="{D242A0FB-DF73-49CA-BA3C-BD459F366127}" sibTransId="{9604C662-124F-4916-B7BB-4DF131431D56}"/>
    <dgm:cxn modelId="{0C514FB5-64C2-4CE4-9737-86CC45CC8DEF}" type="presOf" srcId="{2E055442-BDF6-42BD-8A8A-460CDF6F5C5E}" destId="{8C4A7715-D8F8-4D2B-94CE-98F25CB35172}" srcOrd="0" destOrd="0" presId="urn:microsoft.com/office/officeart/2005/8/layout/hProcess4#1"/>
    <dgm:cxn modelId="{9088B956-EBF2-4D46-9736-71A275371DE8}" srcId="{C17EA81B-EE8F-4BEA-9D93-831900C89C00}" destId="{2E055442-BDF6-42BD-8A8A-460CDF6F5C5E}" srcOrd="0" destOrd="0" parTransId="{291EBA52-15FB-4985-9632-D5F9BE62ACD1}" sibTransId="{87346316-64F3-4945-9984-33BC77341C9F}"/>
    <dgm:cxn modelId="{5719FFDB-4302-4B2A-8D1C-73D3D01B7F0F}" type="presOf" srcId="{FE2A3430-07B7-4AF8-8050-E9E6630C707F}" destId="{1E8A37B1-D464-40AA-8171-F21D027B523A}" srcOrd="1" destOrd="0" presId="urn:microsoft.com/office/officeart/2005/8/layout/hProcess4#1"/>
    <dgm:cxn modelId="{D995B143-C034-44BD-B81F-2D7970C128E6}" srcId="{6E76B3CF-7B57-4AF7-A3AB-A035A3641B58}" destId="{5B1D05AC-4C0A-4446-BF65-B80DC409B64A}" srcOrd="0" destOrd="0" parTransId="{3647DCBC-0B17-4C7C-A906-1CD02A838575}" sibTransId="{68F32CAA-B2B9-4BDE-AD71-D177AEBE1AD8}"/>
    <dgm:cxn modelId="{5D2586DB-3EB3-4D93-B223-FAE0FF2FFC88}" type="presOf" srcId="{A4CBB6B8-84E6-41DA-A253-F380CBF4C16F}" destId="{F4682735-7E21-4BD6-A94E-5C31E3B718FD}" srcOrd="1" destOrd="0" presId="urn:microsoft.com/office/officeart/2005/8/layout/hProcess4#1"/>
    <dgm:cxn modelId="{CC334D64-D51D-45BA-83BD-72FBAE19AD9C}" type="presOf" srcId="{2E055442-BDF6-42BD-8A8A-460CDF6F5C5E}" destId="{E6E63E6B-9802-4903-9CE3-5D4A716AEA02}" srcOrd="1" destOrd="0" presId="urn:microsoft.com/office/officeart/2005/8/layout/hProcess4#1"/>
    <dgm:cxn modelId="{9B0A41F9-FD0D-4436-921F-3D6E8DBCD84D}" srcId="{B3B61304-4A0F-4E11-8080-599F9186F6A5}" destId="{06475F0D-9D1A-4BF5-AEE3-CD3F880BC44A}" srcOrd="0" destOrd="0" parTransId="{E99562FF-418F-46D1-8F86-E0992ED7BA8E}" sibTransId="{4BD710C9-2F9D-441E-B548-A9989C0147D7}"/>
    <dgm:cxn modelId="{D02ABD37-8F28-47A6-A260-7211ED145EF5}" type="presOf" srcId="{4BD710C9-2F9D-441E-B548-A9989C0147D7}" destId="{B871E909-CC84-4270-8398-F5F049AEA932}" srcOrd="0" destOrd="0" presId="urn:microsoft.com/office/officeart/2005/8/layout/hProcess4#1"/>
    <dgm:cxn modelId="{741B5F6B-70D1-4290-8AC6-0640B686D18C}" type="presOf" srcId="{9604C662-124F-4916-B7BB-4DF131431D56}" destId="{89D3BE69-F0B7-44E5-BB40-16D78D25B06B}" srcOrd="0" destOrd="0" presId="urn:microsoft.com/office/officeart/2005/8/layout/hProcess4#1"/>
    <dgm:cxn modelId="{CA0ACBB9-4837-49E8-87AD-0D321BE61818}" srcId="{B3B61304-4A0F-4E11-8080-599F9186F6A5}" destId="{6E76B3CF-7B57-4AF7-A3AB-A035A3641B58}" srcOrd="3" destOrd="0" parTransId="{A69E5E49-82DC-4944-8237-B7746C95A3EB}" sibTransId="{5F4823AE-7C64-4EDF-99C6-F9E449567150}"/>
    <dgm:cxn modelId="{4229E3EA-DDB6-4D5F-8CC2-A43E11E93A33}" type="presParOf" srcId="{7894115B-AABB-46F2-A52E-C27597016790}" destId="{56D916F2-6768-419D-835D-0E92CC7C803C}" srcOrd="0" destOrd="0" presId="urn:microsoft.com/office/officeart/2005/8/layout/hProcess4#1"/>
    <dgm:cxn modelId="{7E5F1F71-F939-4E95-9BF8-EDF093E6CE41}" type="presParOf" srcId="{7894115B-AABB-46F2-A52E-C27597016790}" destId="{ECD0F423-0D40-44D8-AF71-D97C3F9DF26B}" srcOrd="1" destOrd="0" presId="urn:microsoft.com/office/officeart/2005/8/layout/hProcess4#1"/>
    <dgm:cxn modelId="{E1F75BFB-264C-46BA-AC2C-8544453FB2F8}" type="presParOf" srcId="{7894115B-AABB-46F2-A52E-C27597016790}" destId="{77157E72-C09D-4CF2-AEC0-0324FBF39226}" srcOrd="2" destOrd="0" presId="urn:microsoft.com/office/officeart/2005/8/layout/hProcess4#1"/>
    <dgm:cxn modelId="{273E1A31-4A4E-42BD-84C5-421428D8B955}" type="presParOf" srcId="{77157E72-C09D-4CF2-AEC0-0324FBF39226}" destId="{29C62E5B-77E6-4FD6-95C8-E16514EA592F}" srcOrd="0" destOrd="0" presId="urn:microsoft.com/office/officeart/2005/8/layout/hProcess4#1"/>
    <dgm:cxn modelId="{D57C8530-E125-443B-B69C-3AF75A66ACF7}" type="presParOf" srcId="{29C62E5B-77E6-4FD6-95C8-E16514EA592F}" destId="{24BEEBBD-4900-44F6-A6F9-3F722A9F3012}" srcOrd="0" destOrd="0" presId="urn:microsoft.com/office/officeart/2005/8/layout/hProcess4#1"/>
    <dgm:cxn modelId="{BEF96F69-3F6B-4021-B9E1-FA88278DE29C}" type="presParOf" srcId="{29C62E5B-77E6-4FD6-95C8-E16514EA592F}" destId="{EA4C33C9-9B7B-4236-9D97-1954A4D46745}" srcOrd="1" destOrd="0" presId="urn:microsoft.com/office/officeart/2005/8/layout/hProcess4#1"/>
    <dgm:cxn modelId="{26265F12-1501-452D-A3B2-71136097B38A}" type="presParOf" srcId="{29C62E5B-77E6-4FD6-95C8-E16514EA592F}" destId="{1E8A37B1-D464-40AA-8171-F21D027B523A}" srcOrd="2" destOrd="0" presId="urn:microsoft.com/office/officeart/2005/8/layout/hProcess4#1"/>
    <dgm:cxn modelId="{96884252-4AA0-4265-B32D-AFC657989A42}" type="presParOf" srcId="{29C62E5B-77E6-4FD6-95C8-E16514EA592F}" destId="{50F89035-D090-4CAD-827E-5FE864D0CC7D}" srcOrd="3" destOrd="0" presId="urn:microsoft.com/office/officeart/2005/8/layout/hProcess4#1"/>
    <dgm:cxn modelId="{C7C98A83-7AD1-4E31-B022-CA0A93A950FC}" type="presParOf" srcId="{29C62E5B-77E6-4FD6-95C8-E16514EA592F}" destId="{920CA769-40FC-4401-A1E0-FD4D856E9B21}" srcOrd="4" destOrd="0" presId="urn:microsoft.com/office/officeart/2005/8/layout/hProcess4#1"/>
    <dgm:cxn modelId="{58150860-78AD-48F5-9A18-45782F411B54}" type="presParOf" srcId="{77157E72-C09D-4CF2-AEC0-0324FBF39226}" destId="{B871E909-CC84-4270-8398-F5F049AEA932}" srcOrd="1" destOrd="0" presId="urn:microsoft.com/office/officeart/2005/8/layout/hProcess4#1"/>
    <dgm:cxn modelId="{A6A7528B-FAE7-4814-B6A2-71D6795647AF}" type="presParOf" srcId="{77157E72-C09D-4CF2-AEC0-0324FBF39226}" destId="{5381038C-A52C-40F2-AE25-892F98A4F272}" srcOrd="2" destOrd="0" presId="urn:microsoft.com/office/officeart/2005/8/layout/hProcess4#1"/>
    <dgm:cxn modelId="{F148CEB7-8F8E-4ECE-BBC0-3FA9758DEDCA}" type="presParOf" srcId="{5381038C-A52C-40F2-AE25-892F98A4F272}" destId="{8C60EF28-DEE2-471E-9110-F1DE84254762}" srcOrd="0" destOrd="0" presId="urn:microsoft.com/office/officeart/2005/8/layout/hProcess4#1"/>
    <dgm:cxn modelId="{306C3220-650B-4126-8D2D-49AADF05724E}" type="presParOf" srcId="{5381038C-A52C-40F2-AE25-892F98A4F272}" destId="{8C4A7715-D8F8-4D2B-94CE-98F25CB35172}" srcOrd="1" destOrd="0" presId="urn:microsoft.com/office/officeart/2005/8/layout/hProcess4#1"/>
    <dgm:cxn modelId="{136CDD32-D2F4-4F98-96A8-091D707C954B}" type="presParOf" srcId="{5381038C-A52C-40F2-AE25-892F98A4F272}" destId="{E6E63E6B-9802-4903-9CE3-5D4A716AEA02}" srcOrd="2" destOrd="0" presId="urn:microsoft.com/office/officeart/2005/8/layout/hProcess4#1"/>
    <dgm:cxn modelId="{0DFD8DE6-D588-4B51-9F90-FD36C2593DAA}" type="presParOf" srcId="{5381038C-A52C-40F2-AE25-892F98A4F272}" destId="{D48BF050-6660-4D4F-AF7C-757C782402D6}" srcOrd="3" destOrd="0" presId="urn:microsoft.com/office/officeart/2005/8/layout/hProcess4#1"/>
    <dgm:cxn modelId="{B5DB245E-D4B0-431B-B6BA-F934FAB58921}" type="presParOf" srcId="{5381038C-A52C-40F2-AE25-892F98A4F272}" destId="{0D59B193-1E3C-4187-9E9F-A2912DCADAC6}" srcOrd="4" destOrd="0" presId="urn:microsoft.com/office/officeart/2005/8/layout/hProcess4#1"/>
    <dgm:cxn modelId="{01F2CBAA-FAAA-4215-AD75-CAE215D9AB6D}" type="presParOf" srcId="{77157E72-C09D-4CF2-AEC0-0324FBF39226}" destId="{FB15DAFD-B404-4CB3-9791-947A7CB3C00D}" srcOrd="3" destOrd="0" presId="urn:microsoft.com/office/officeart/2005/8/layout/hProcess4#1"/>
    <dgm:cxn modelId="{CF896B18-0027-4B26-84AB-9908E1B2258B}" type="presParOf" srcId="{77157E72-C09D-4CF2-AEC0-0324FBF39226}" destId="{754F4C32-447F-4E14-8ED3-35A922A043A5}" srcOrd="4" destOrd="0" presId="urn:microsoft.com/office/officeart/2005/8/layout/hProcess4#1"/>
    <dgm:cxn modelId="{6016E95F-E39E-42CD-8205-A89312164AE6}" type="presParOf" srcId="{754F4C32-447F-4E14-8ED3-35A922A043A5}" destId="{020AEDA5-DA09-4A53-AF58-AED2EF90E935}" srcOrd="0" destOrd="0" presId="urn:microsoft.com/office/officeart/2005/8/layout/hProcess4#1"/>
    <dgm:cxn modelId="{307B2EDE-99BB-4121-A04F-20FB5185CE61}" type="presParOf" srcId="{754F4C32-447F-4E14-8ED3-35A922A043A5}" destId="{0428F0A0-98D5-457A-BE43-28F46915FA56}" srcOrd="1" destOrd="0" presId="urn:microsoft.com/office/officeart/2005/8/layout/hProcess4#1"/>
    <dgm:cxn modelId="{2E3EFD9F-F61A-4007-B2CF-E09F0D60FCE6}" type="presParOf" srcId="{754F4C32-447F-4E14-8ED3-35A922A043A5}" destId="{F4682735-7E21-4BD6-A94E-5C31E3B718FD}" srcOrd="2" destOrd="0" presId="urn:microsoft.com/office/officeart/2005/8/layout/hProcess4#1"/>
    <dgm:cxn modelId="{A121C378-87A5-45F7-8A7F-BD26696A3F93}" type="presParOf" srcId="{754F4C32-447F-4E14-8ED3-35A922A043A5}" destId="{E8647766-AE1D-45F8-B3AB-5EEE3BDE8498}" srcOrd="3" destOrd="0" presId="urn:microsoft.com/office/officeart/2005/8/layout/hProcess4#1"/>
    <dgm:cxn modelId="{3E4502B5-2831-41F2-BA44-AD53ED05E496}" type="presParOf" srcId="{754F4C32-447F-4E14-8ED3-35A922A043A5}" destId="{96D6127B-1D73-45CB-82BD-67878CD7892E}" srcOrd="4" destOrd="0" presId="urn:microsoft.com/office/officeart/2005/8/layout/hProcess4#1"/>
    <dgm:cxn modelId="{39597B07-6FCD-438F-B7A2-2267CC8A60C6}" type="presParOf" srcId="{77157E72-C09D-4CF2-AEC0-0324FBF39226}" destId="{89D3BE69-F0B7-44E5-BB40-16D78D25B06B}" srcOrd="5" destOrd="0" presId="urn:microsoft.com/office/officeart/2005/8/layout/hProcess4#1"/>
    <dgm:cxn modelId="{9C9F2642-516F-43C5-B6FC-D8B7468887DB}" type="presParOf" srcId="{77157E72-C09D-4CF2-AEC0-0324FBF39226}" destId="{E6BA84A7-D8FA-4876-AA06-3AC883A7317A}" srcOrd="6" destOrd="0" presId="urn:microsoft.com/office/officeart/2005/8/layout/hProcess4#1"/>
    <dgm:cxn modelId="{D6AD6ADE-CFC6-454D-8630-55B90EA62FE3}" type="presParOf" srcId="{E6BA84A7-D8FA-4876-AA06-3AC883A7317A}" destId="{F06292DC-F27E-4838-8A54-9365062680C6}" srcOrd="0" destOrd="0" presId="urn:microsoft.com/office/officeart/2005/8/layout/hProcess4#1"/>
    <dgm:cxn modelId="{C7B8D7B6-9007-474F-AB58-D6BF74160610}" type="presParOf" srcId="{E6BA84A7-D8FA-4876-AA06-3AC883A7317A}" destId="{84C360E7-662A-4488-8379-D2BE7AF72E42}" srcOrd="1" destOrd="0" presId="urn:microsoft.com/office/officeart/2005/8/layout/hProcess4#1"/>
    <dgm:cxn modelId="{2E894572-DD45-403E-8516-86C68BB84A39}" type="presParOf" srcId="{E6BA84A7-D8FA-4876-AA06-3AC883A7317A}" destId="{A0017677-5D90-4DCB-BC79-064569AE2B3E}" srcOrd="2" destOrd="0" presId="urn:microsoft.com/office/officeart/2005/8/layout/hProcess4#1"/>
    <dgm:cxn modelId="{95451681-3DE3-4F20-8044-8E04C9E2002F}" type="presParOf" srcId="{E6BA84A7-D8FA-4876-AA06-3AC883A7317A}" destId="{D2C17C86-6617-4D56-B654-34BCBFACB3CB}" srcOrd="3" destOrd="0" presId="urn:microsoft.com/office/officeart/2005/8/layout/hProcess4#1"/>
    <dgm:cxn modelId="{D2AF388E-25F4-44D5-8B4C-014549879572}" type="presParOf" srcId="{E6BA84A7-D8FA-4876-AA06-3AC883A7317A}" destId="{49AA49E5-0E52-4593-9A3D-E07694229AA8}" srcOrd="4" destOrd="0" presId="urn:microsoft.com/office/officeart/2005/8/layout/hProcess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2F9BD2-FE88-4D45-BD8D-65D1F34B0AD4}" type="doc">
      <dgm:prSet loTypeId="list" loCatId="list" qsTypeId="urn:microsoft.com/office/officeart/2005/8/quickstyle/simple1#3" qsCatId="simple" csTypeId="urn:microsoft.com/office/officeart/2005/8/colors/accent2_3" csCatId="accent1" phldr="0"/>
      <dgm:spPr/>
      <dgm:t>
        <a:bodyPr/>
        <a:lstStyle/>
        <a:p>
          <a:endParaRPr lang="zh-CN" altLang="en-US"/>
        </a:p>
      </dgm:t>
    </dgm:pt>
    <dgm:pt modelId="{8DFEF381-1089-498A-A2E9-536EBD00BCA1}">
      <dgm:prSet phldrT="[文本]" phldr="0" custT="0"/>
      <dgm:spPr/>
      <dgm:t>
        <a:bodyPr vert="horz" wrap="square"/>
        <a:lstStyle/>
        <a:p>
          <a:pPr>
            <a:lnSpc>
              <a:spcPct val="100000"/>
            </a:lnSpc>
            <a:spcBef>
              <a:spcPct val="0"/>
            </a:spcBef>
            <a:spcAft>
              <a:spcPct val="35000"/>
            </a:spcAft>
          </a:pPr>
          <a:r>
            <a:rPr lang="zh-CN" altLang="en-US"/>
            <a:t>根除毒物</a:t>
          </a:r>
        </a:p>
      </dgm:t>
    </dgm:pt>
    <dgm:pt modelId="{7BB104C5-5E13-4BA2-8795-D771D93EFD0B}" cxnId="{1394A52C-0A9F-4EC0-A5C0-D011A9C4C50A}" type="parTrans">
      <dgm:prSet/>
      <dgm:spPr/>
      <dgm:t>
        <a:bodyPr/>
        <a:lstStyle/>
        <a:p>
          <a:endParaRPr lang="zh-CN" altLang="en-US"/>
        </a:p>
      </dgm:t>
    </dgm:pt>
    <dgm:pt modelId="{D8F41DAE-72AA-41BD-884F-BB8861ABB8ED}" cxnId="{1394A52C-0A9F-4EC0-A5C0-D011A9C4C50A}" type="sibTrans">
      <dgm:prSet/>
      <dgm:spPr/>
      <dgm:t>
        <a:bodyPr/>
        <a:lstStyle/>
        <a:p>
          <a:endParaRPr lang="zh-CN" altLang="en-US"/>
        </a:p>
      </dgm:t>
    </dgm:pt>
    <dgm:pt modelId="{67856BDB-7B34-4717-A8DD-ED955D6E994B}">
      <dgm:prSet phldrT="[文本]" phldr="0" custT="1"/>
      <dgm:spPr/>
      <dgm:t>
        <a:bodyPr vert="horz" wrap="square"/>
        <a:p>
          <a:pPr>
            <a:lnSpc>
              <a:spcPct val="100000"/>
            </a:lnSpc>
            <a:spcBef>
              <a:spcPct val="0"/>
            </a:spcBef>
            <a:spcAft>
              <a:spcPct val="15000"/>
            </a:spcAft>
          </a:pPr>
          <a:r>
            <a:rPr lang="zh-CN" altLang="en-US" sz="1600" b="1" dirty="0">
              <a:ea typeface="宋体" panose="02010600030101010101" pitchFamily="2" charset="-122"/>
              <a:sym typeface="+mn-ea"/>
            </a:rPr>
            <a:t>例如，用苯作为溶剂或稀释剂的油漆，稀料改用二甲苯等</a:t>
          </a:r>
          <a:r>
            <a:rPr lang="zh-CN" altLang="en-US" sz="1600"/>
            <a:t/>
          </a:r>
          <a:endParaRPr lang="zh-CN" altLang="en-US" sz="1600"/>
        </a:p>
      </dgm:t>
    </dgm:pt>
    <dgm:pt modelId="{772BA600-C67E-4B93-B4A5-0C0DECE788A8}" cxnId="{D09CDEDA-C592-479B-8276-8D574C7CA803}" type="parTrans">
      <dgm:prSet/>
      <dgm:spPr/>
      <dgm:t>
        <a:bodyPr/>
        <a:lstStyle/>
        <a:p>
          <a:endParaRPr lang="zh-CN" altLang="en-US"/>
        </a:p>
      </dgm:t>
    </dgm:pt>
    <dgm:pt modelId="{6E0A9D10-C2CB-4F7C-BF91-F881E97D27C2}" cxnId="{D09CDEDA-C592-479B-8276-8D574C7CA803}" type="sibTrans">
      <dgm:prSet/>
      <dgm:spPr/>
      <dgm:t>
        <a:bodyPr/>
        <a:lstStyle/>
        <a:p>
          <a:endParaRPr lang="zh-CN" altLang="en-US"/>
        </a:p>
      </dgm:t>
    </dgm:pt>
    <dgm:pt modelId="{EB099D45-42E4-4FB3-8BE3-22A72863D5FC}">
      <dgm:prSet phldrT="[文本]" phldr="0" custT="0"/>
      <dgm:spPr/>
      <dgm:t>
        <a:bodyPr vert="horz" wrap="square"/>
        <a:lstStyle/>
        <a:p>
          <a:pPr>
            <a:lnSpc>
              <a:spcPct val="100000"/>
            </a:lnSpc>
            <a:spcBef>
              <a:spcPct val="0"/>
            </a:spcBef>
            <a:spcAft>
              <a:spcPct val="35000"/>
            </a:spcAft>
          </a:pPr>
          <a:r>
            <a:rPr lang="zh-CN" altLang="en-US" b="1" dirty="0">
              <a:uFillTx/>
              <a:ea typeface="宋体" panose="02010600030101010101" pitchFamily="2" charset="-122"/>
              <a:sym typeface="+mn-ea"/>
            </a:rPr>
            <a:t>降低毒物浓度</a:t>
          </a:r>
        </a:p>
      </dgm:t>
    </dgm:pt>
    <dgm:pt modelId="{C2BA91CD-5382-45C0-B4F4-75094723F4D9}" cxnId="{DB0B3888-E9B8-49F6-9362-BD62B2CE856C}" type="parTrans">
      <dgm:prSet/>
      <dgm:spPr/>
      <dgm:t>
        <a:bodyPr/>
        <a:lstStyle/>
        <a:p>
          <a:endParaRPr lang="zh-CN" altLang="en-US"/>
        </a:p>
      </dgm:t>
    </dgm:pt>
    <dgm:pt modelId="{973C65EF-E3B8-4CF5-B140-FEC5A74F0B0E}" cxnId="{DB0B3888-E9B8-49F6-9362-BD62B2CE856C}" type="sibTrans">
      <dgm:prSet/>
      <dgm:spPr/>
      <dgm:t>
        <a:bodyPr/>
        <a:lstStyle/>
        <a:p>
          <a:endParaRPr lang="zh-CN" altLang="en-US"/>
        </a:p>
      </dgm:t>
    </dgm:pt>
    <dgm:pt modelId="{63116591-D397-40B5-AD45-C8FD7C1AD18F}">
      <dgm:prSet phldrT="[文本]" phldr="0" custT="1"/>
      <dgm:spPr/>
      <dgm:t>
        <a:bodyPr vert="horz" wrap="square"/>
        <a:p>
          <a:pPr>
            <a:lnSpc>
              <a:spcPct val="100000"/>
            </a:lnSpc>
            <a:spcBef>
              <a:spcPct val="0"/>
            </a:spcBef>
            <a:spcAft>
              <a:spcPct val="15000"/>
            </a:spcAft>
          </a:pPr>
          <a:r>
            <a:rPr lang="zh-CN" altLang="en-US" sz="1600" b="1" dirty="0">
              <a:ea typeface="宋体" panose="02010600030101010101" pitchFamily="2" charset="-122"/>
              <a:sym typeface="+mn-ea"/>
            </a:rPr>
            <a:t>中心环节是要使环境空气中毒物浓度降到低于最高容许浓度</a:t>
          </a:r>
          <a:r>
            <a:rPr lang="zh-CN" altLang="en-US" sz="1600"/>
            <a:t/>
          </a:r>
          <a:endParaRPr lang="zh-CN" altLang="en-US" sz="1600"/>
        </a:p>
      </dgm:t>
    </dgm:pt>
    <dgm:pt modelId="{35D9FDAB-90FC-4149-8FA1-C2011A738832}" cxnId="{8618070A-9259-4BF7-81FF-BA17BC09C367}" type="parTrans">
      <dgm:prSet/>
      <dgm:spPr/>
      <dgm:t>
        <a:bodyPr/>
        <a:lstStyle/>
        <a:p>
          <a:endParaRPr lang="zh-CN" altLang="en-US"/>
        </a:p>
      </dgm:t>
    </dgm:pt>
    <dgm:pt modelId="{B1B09198-8815-4821-8A77-DCC2993E3086}" cxnId="{8618070A-9259-4BF7-81FF-BA17BC09C367}" type="sibTrans">
      <dgm:prSet/>
      <dgm:spPr/>
      <dgm:t>
        <a:bodyPr/>
        <a:lstStyle/>
        <a:p>
          <a:endParaRPr lang="zh-CN" altLang="en-US"/>
        </a:p>
      </dgm:t>
    </dgm:pt>
    <dgm:pt modelId="{0C7614AF-FE1B-474B-8B3D-B1D06ACF75F6}">
      <dgm:prSet phldrT="[文本]" phldr="0" custT="0"/>
      <dgm:spPr/>
      <dgm:t>
        <a:bodyPr vert="horz" wrap="square"/>
        <a:lstStyle/>
        <a:p>
          <a:pPr>
            <a:lnSpc>
              <a:spcPct val="100000"/>
            </a:lnSpc>
            <a:spcBef>
              <a:spcPct val="0"/>
            </a:spcBef>
            <a:spcAft>
              <a:spcPct val="35000"/>
            </a:spcAft>
          </a:pPr>
          <a:r>
            <a:rPr lang="zh-CN" altLang="en-US" b="1" dirty="0">
              <a:uFillTx/>
              <a:ea typeface="宋体" panose="02010600030101010101" pitchFamily="2" charset="-122"/>
              <a:sym typeface="+mn-ea"/>
            </a:rPr>
            <a:t>个体防护</a:t>
          </a:r>
        </a:p>
      </dgm:t>
    </dgm:pt>
    <dgm:pt modelId="{6405A9A7-2A86-4BF1-8D9D-4D36DE3099F5}" cxnId="{828E08D0-5362-42AF-9F07-12AE2EAB6F90}" type="parTrans">
      <dgm:prSet/>
      <dgm:spPr/>
      <dgm:t>
        <a:bodyPr/>
        <a:lstStyle/>
        <a:p>
          <a:endParaRPr lang="zh-CN" altLang="en-US"/>
        </a:p>
      </dgm:t>
    </dgm:pt>
    <dgm:pt modelId="{2043401E-454D-4886-ADA9-FCC81736E837}" cxnId="{828E08D0-5362-42AF-9F07-12AE2EAB6F90}" type="sibTrans">
      <dgm:prSet/>
      <dgm:spPr/>
      <dgm:t>
        <a:bodyPr/>
        <a:lstStyle/>
        <a:p>
          <a:endParaRPr lang="zh-CN" altLang="en-US"/>
        </a:p>
      </dgm:t>
    </dgm:pt>
    <dgm:pt modelId="{1595198B-D222-4BF8-83BF-0D3CA5996A3E}">
      <dgm:prSet phldrT="[文本]" phldr="0" custT="1"/>
      <dgm:spPr/>
      <dgm:t>
        <a:bodyPr vert="horz" wrap="square"/>
        <a:p>
          <a:pPr>
            <a:lnSpc>
              <a:spcPct val="100000"/>
            </a:lnSpc>
            <a:spcBef>
              <a:spcPct val="0"/>
            </a:spcBef>
            <a:spcAft>
              <a:spcPct val="15000"/>
            </a:spcAft>
          </a:pPr>
          <a:r>
            <a:rPr lang="zh-CN" altLang="en-US" sz="1600" b="1" dirty="0">
              <a:ea typeface="宋体" panose="02010600030101010101" pitchFamily="2" charset="-122"/>
              <a:sym typeface="+mn-ea"/>
            </a:rPr>
            <a:t>例如在狭小船舱中、锅炉内电焊，维修、清洗化学反应釜等，</a:t>
          </a:r>
          <a:r>
            <a:rPr lang="zh-CN" altLang="en-US" sz="1600" b="1" dirty="0">
              <a:ea typeface="宋体" panose="02010600030101010101" pitchFamily="2" charset="-122"/>
              <a:sym typeface="+mn-ea"/>
            </a:rPr>
            <a:t>个体防护是重要辅助措施</a:t>
          </a:r>
          <a:r>
            <a:rPr lang="zh-CN" altLang="en-US" sz="1600" b="1" dirty="0">
              <a:ea typeface="宋体" panose="02010600030101010101" pitchFamily="2" charset="-122"/>
              <a:sym typeface="+mn-ea"/>
            </a:rPr>
            <a:t>。</a:t>
          </a:r>
          <a:r>
            <a:rPr lang="zh-CN" altLang="en-US" sz="1600" b="1" dirty="0">
              <a:ea typeface="宋体" panose="02010600030101010101" pitchFamily="2" charset="-122"/>
              <a:sym typeface="+mn-ea"/>
            </a:rPr>
            <a:t/>
          </a:r>
          <a:endParaRPr lang="zh-CN" altLang="en-US" sz="1600" b="1" dirty="0">
            <a:ea typeface="宋体" panose="02010600030101010101" pitchFamily="2" charset="-122"/>
            <a:sym typeface="+mn-ea"/>
          </a:endParaRPr>
        </a:p>
      </dgm:t>
    </dgm:pt>
    <dgm:pt modelId="{9E050DE5-CBC7-4D41-8BB4-8999E754F806}" cxnId="{C0B3B5D6-F140-4457-A1D9-8F5BA2114471}" type="parTrans">
      <dgm:prSet/>
      <dgm:spPr/>
      <dgm:t>
        <a:bodyPr/>
        <a:lstStyle/>
        <a:p>
          <a:endParaRPr lang="zh-CN" altLang="en-US"/>
        </a:p>
      </dgm:t>
    </dgm:pt>
    <dgm:pt modelId="{1D266B9B-E78F-4C1C-9CA1-FAC55716A8D9}" cxnId="{C0B3B5D6-F140-4457-A1D9-8F5BA2114471}" type="sibTrans">
      <dgm:prSet/>
      <dgm:spPr/>
      <dgm:t>
        <a:bodyPr/>
        <a:lstStyle/>
        <a:p>
          <a:endParaRPr lang="zh-CN" altLang="en-US"/>
        </a:p>
      </dgm:t>
    </dgm:pt>
    <dgm:pt modelId="{7F21DB5C-07CD-46FB-AABD-CF4D64AA1FF1}">
      <dgm:prSet phldr="0" custT="0"/>
      <dgm:spPr/>
      <dgm:t>
        <a:bodyPr vert="horz" wrap="square"/>
        <a:lstStyle/>
        <a:p>
          <a:pPr>
            <a:lnSpc>
              <a:spcPct val="100000"/>
            </a:lnSpc>
            <a:spcBef>
              <a:spcPct val="0"/>
            </a:spcBef>
            <a:spcAft>
              <a:spcPct val="35000"/>
            </a:spcAft>
          </a:pPr>
          <a:r>
            <a:rPr lang="zh-CN" altLang="en-US" b="1" dirty="0">
              <a:uFillTx/>
              <a:ea typeface="宋体" panose="02010600030101010101" pitchFamily="2" charset="-122"/>
            </a:rPr>
            <a:t>工艺、建设布局</a:t>
          </a:r>
        </a:p>
      </dgm:t>
    </dgm:pt>
    <dgm:pt modelId="{62418014-4839-4549-ACFC-03E1E7ED0F01}" cxnId="{BE7DD159-639A-4FF5-8929-18828B81F6E4}" type="parTrans">
      <dgm:prSet/>
      <dgm:spPr/>
    </dgm:pt>
    <dgm:pt modelId="{8F2282E9-09C7-4D24-922A-143E4C5241CD}" cxnId="{BE7DD159-639A-4FF5-8929-18828B81F6E4}" type="sibTrans">
      <dgm:prSet/>
      <dgm:spPr/>
    </dgm:pt>
    <dgm:pt modelId="{4FCB432A-73FE-4B6F-A00D-7D87AA2B429B}">
      <dgm:prSet phldr="0" custT="1"/>
      <dgm:spPr/>
      <dgm:t>
        <a:bodyPr vert="horz" wrap="square"/>
        <a:p>
          <a:pPr>
            <a:lnSpc>
              <a:spcPct val="100000"/>
            </a:lnSpc>
            <a:spcBef>
              <a:spcPct val="0"/>
            </a:spcBef>
            <a:spcAft>
              <a:spcPct val="15000"/>
            </a:spcAft>
          </a:pPr>
          <a:r>
            <a:rPr lang="zh-CN" altLang="en-US" sz="1600" b="1" dirty="0">
              <a:ea typeface="宋体" panose="02010600030101010101" pitchFamily="2" charset="-122"/>
              <a:sym typeface="+mn-ea"/>
            </a:rPr>
            <a:t>应满足生产、</a:t>
          </a:r>
          <a:r>
            <a:rPr lang="zh-CN" altLang="en-US" sz="1600" b="1" dirty="0">
              <a:ea typeface="宋体" panose="02010600030101010101" pitchFamily="2" charset="-122"/>
              <a:sym typeface="+mn-ea"/>
            </a:rPr>
            <a:t>卫生</a:t>
          </a:r>
          <a:r>
            <a:rPr lang="zh-CN" altLang="en-US" sz="1600" b="1" dirty="0">
              <a:ea typeface="宋体" panose="02010600030101010101" pitchFamily="2" charset="-122"/>
              <a:sym typeface="+mn-ea"/>
            </a:rPr>
            <a:t>上的需要</a:t>
          </a:r>
          <a:r>
            <a:rPr lang="zh-CN" altLang="en-US" sz="1600" b="1" dirty="0">
              <a:ea typeface="宋体" panose="02010600030101010101" pitchFamily="2" charset="-122"/>
            </a:rPr>
            <a:t/>
          </a:r>
          <a:endParaRPr lang="zh-CN" altLang="en-US" sz="1600" b="1" dirty="0">
            <a:ea typeface="宋体" panose="02010600030101010101" pitchFamily="2" charset="-122"/>
          </a:endParaRPr>
        </a:p>
      </dgm:t>
    </dgm:pt>
    <dgm:pt modelId="{4ACC6C56-E402-4965-8C48-D2E05C344862}" cxnId="{C8E543C9-93EC-45CF-B5F3-8303626633CA}" type="parTrans">
      <dgm:prSet/>
      <dgm:spPr/>
    </dgm:pt>
    <dgm:pt modelId="{BB6B54E5-E301-4F2D-8BF7-F4832E30498A}" cxnId="{C8E543C9-93EC-45CF-B5F3-8303626633CA}" type="sibTrans">
      <dgm:prSet/>
      <dgm:spPr/>
    </dgm:pt>
    <dgm:pt modelId="{1ABB6811-D32F-46E3-A069-BA54DE5B2B38}">
      <dgm:prSet phldr="0" custT="0"/>
      <dgm:spPr/>
      <dgm:t>
        <a:bodyPr vert="horz" wrap="square"/>
        <a:lstStyle/>
        <a:p>
          <a:pPr>
            <a:lnSpc>
              <a:spcPct val="100000"/>
            </a:lnSpc>
            <a:spcBef>
              <a:spcPct val="0"/>
            </a:spcBef>
            <a:spcAft>
              <a:spcPct val="35000"/>
            </a:spcAft>
          </a:pPr>
          <a:r>
            <a:rPr lang="zh-CN" altLang="en-US" b="1" dirty="0">
              <a:uFillTx/>
              <a:ea typeface="宋体" panose="02010600030101010101" pitchFamily="2" charset="-122"/>
            </a:rPr>
            <a:t>安全卫生管理</a:t>
          </a:r>
        </a:p>
      </dgm:t>
    </dgm:pt>
    <dgm:pt modelId="{EAB99FFA-E49A-4247-A481-205FD741BE67}" cxnId="{417D61F4-4ABD-4D35-99A4-2767D30FCBE4}" type="parTrans">
      <dgm:prSet/>
      <dgm:spPr/>
    </dgm:pt>
    <dgm:pt modelId="{F85BF1F2-53B6-4E57-857C-2DFD7F508EBB}" cxnId="{417D61F4-4ABD-4D35-99A4-2767D30FCBE4}" type="sibTrans">
      <dgm:prSet/>
      <dgm:spPr/>
    </dgm:pt>
    <dgm:pt modelId="{64451E5D-9733-4AE8-8C61-B1094A8F1353}">
      <dgm:prSet phldr="0" custT="1"/>
      <dgm:spPr/>
      <dgm:t>
        <a:bodyPr vert="horz" wrap="square"/>
        <a:p>
          <a:pPr>
            <a:lnSpc>
              <a:spcPct val="100000"/>
            </a:lnSpc>
            <a:spcBef>
              <a:spcPct val="0"/>
            </a:spcBef>
            <a:spcAft>
              <a:spcPct val="15000"/>
            </a:spcAft>
          </a:pPr>
          <a:r>
            <a:rPr lang="zh-CN" altLang="en-US" sz="1600" b="1" dirty="0">
              <a:ea typeface="宋体" panose="02010600030101010101" pitchFamily="2" charset="-122"/>
              <a:sym typeface="+mn-ea"/>
            </a:rPr>
            <a:t>采取相应的管理措施来消除可能引发职业中毒的危险因素具有重要作用</a:t>
          </a:r>
          <a:r>
            <a:rPr lang="zh-CN" altLang="en-US" sz="1600" b="1" dirty="0">
              <a:ea typeface="宋体" panose="02010600030101010101" pitchFamily="2" charset="-122"/>
              <a:sym typeface="+mn-ea"/>
            </a:rPr>
            <a:t/>
          </a:r>
          <a:endParaRPr lang="zh-CN" altLang="en-US" sz="1600" b="1" dirty="0">
            <a:ea typeface="宋体" panose="02010600030101010101" pitchFamily="2" charset="-122"/>
            <a:sym typeface="+mn-ea"/>
          </a:endParaRPr>
        </a:p>
      </dgm:t>
    </dgm:pt>
    <dgm:pt modelId="{CD816459-5D75-42A5-8ED3-69B1B3FFEABC}" cxnId="{EF18BB4B-2F54-4784-8D8B-890416F431CB}" type="parTrans">
      <dgm:prSet/>
      <dgm:spPr/>
    </dgm:pt>
    <dgm:pt modelId="{8609AB32-C1F3-4D14-93BA-35B59DF77E0B}" cxnId="{EF18BB4B-2F54-4784-8D8B-890416F431CB}" type="sibTrans">
      <dgm:prSet/>
      <dgm:spPr/>
    </dgm:pt>
    <dgm:pt modelId="{E8429E68-B90A-459A-A435-E84DFD34E4D8}">
      <dgm:prSet phldr="0" custT="0"/>
      <dgm:spPr/>
      <dgm:t>
        <a:bodyPr vert="horz" wrap="square"/>
        <a:lstStyle/>
        <a:p>
          <a:pPr>
            <a:lnSpc>
              <a:spcPct val="100000"/>
            </a:lnSpc>
            <a:spcBef>
              <a:spcPct val="0"/>
            </a:spcBef>
            <a:spcAft>
              <a:spcPct val="35000"/>
            </a:spcAft>
          </a:pPr>
          <a:r>
            <a:rPr lang="zh-CN" altLang="en-US" b="1" dirty="0">
              <a:uFillTx/>
              <a:ea typeface="宋体" panose="02010600030101010101" pitchFamily="2" charset="-122"/>
            </a:rPr>
            <a:t>职业卫生服务</a:t>
          </a:r>
        </a:p>
      </dgm:t>
    </dgm:pt>
    <dgm:pt modelId="{CF17B9DD-B6BE-41F1-94B6-98AD956EAF5D}" cxnId="{974C279C-DFF4-432A-A3CD-CDD9D4285B65}" type="parTrans">
      <dgm:prSet/>
      <dgm:spPr/>
    </dgm:pt>
    <dgm:pt modelId="{6184A3B5-5A22-4F9C-B0B3-E5F0F71BB017}" cxnId="{974C279C-DFF4-432A-A3CD-CDD9D4285B65}" type="sibTrans">
      <dgm:prSet/>
      <dgm:spPr/>
    </dgm:pt>
    <dgm:pt modelId="{2BEE6719-34BD-40D7-82CE-4F89BC54E56E}">
      <dgm:prSet phldr="0" custT="1"/>
      <dgm:spPr/>
      <dgm:t>
        <a:bodyPr vert="horz" wrap="square"/>
        <a:p>
          <a:pPr>
            <a:lnSpc>
              <a:spcPct val="100000"/>
            </a:lnSpc>
            <a:spcBef>
              <a:spcPct val="0"/>
            </a:spcBef>
            <a:spcAft>
              <a:spcPct val="15000"/>
            </a:spcAft>
          </a:pPr>
          <a:r>
            <a:rPr lang="zh-CN" altLang="en-US" sz="1600" b="1" dirty="0">
              <a:ea typeface="宋体" panose="02010600030101010101" pitchFamily="2" charset="-122"/>
              <a:sym typeface="+mn-ea"/>
            </a:rPr>
            <a:t>健全的职业卫生服务在预防职业中毒中极为重要。</a:t>
          </a:r>
          <a:r>
            <a:rPr lang="zh-CN" altLang="en-US" sz="1600" b="1" dirty="0">
              <a:ea typeface="宋体" panose="02010600030101010101" pitchFamily="2" charset="-122"/>
              <a:sym typeface="+mn-ea"/>
            </a:rPr>
            <a:t/>
          </a:r>
          <a:endParaRPr lang="zh-CN" altLang="en-US" sz="1600" b="1" dirty="0">
            <a:ea typeface="宋体" panose="02010600030101010101" pitchFamily="2" charset="-122"/>
            <a:sym typeface="+mn-ea"/>
          </a:endParaRPr>
        </a:p>
      </dgm:t>
    </dgm:pt>
    <dgm:pt modelId="{ABCCA657-87BE-451B-8E10-9033CDA9C43E}" cxnId="{A24317EF-ABE8-43B9-92B3-68B532B9C8C7}" type="parTrans">
      <dgm:prSet/>
      <dgm:spPr/>
    </dgm:pt>
    <dgm:pt modelId="{DFD149E1-F894-4E19-905F-091E29FE0854}" cxnId="{A24317EF-ABE8-43B9-92B3-68B532B9C8C7}" type="sibTrans">
      <dgm:prSet/>
      <dgm:spPr/>
    </dgm:pt>
    <dgm:pt modelId="{CBB719A3-638C-41E0-B0EC-B22FA0508898}" type="pres">
      <dgm:prSet presAssocID="{982F9BD2-FE88-4D45-BD8D-65D1F34B0AD4}" presName="Name0" presStyleCnt="0">
        <dgm:presLayoutVars>
          <dgm:dir/>
          <dgm:animLvl val="lvl"/>
          <dgm:resizeHandles val="exact"/>
        </dgm:presLayoutVars>
      </dgm:prSet>
      <dgm:spPr/>
      <dgm:t>
        <a:bodyPr/>
        <a:lstStyle/>
        <a:p>
          <a:endParaRPr lang="zh-CN" altLang="en-US"/>
        </a:p>
      </dgm:t>
    </dgm:pt>
    <dgm:pt modelId="{53879FB3-2A34-4B19-A163-E7E5A2A61ED1}" type="pres">
      <dgm:prSet presAssocID="{8DFEF381-1089-498A-A2E9-536EBD00BCA1}" presName="linNode" presStyleCnt="0"/>
      <dgm:spPr/>
    </dgm:pt>
    <dgm:pt modelId="{BD6C8DA9-0F3A-464E-ACD2-6660B6C6E5C4}" type="pres">
      <dgm:prSet presAssocID="{8DFEF381-1089-498A-A2E9-536EBD00BCA1}" presName="parentText" presStyleLbl="node1" presStyleIdx="0" presStyleCnt="6">
        <dgm:presLayoutVars>
          <dgm:chMax val="1"/>
          <dgm:bulletEnabled val="1"/>
        </dgm:presLayoutVars>
      </dgm:prSet>
      <dgm:spPr/>
      <dgm:t>
        <a:bodyPr/>
        <a:lstStyle/>
        <a:p>
          <a:endParaRPr lang="zh-CN" altLang="en-US"/>
        </a:p>
      </dgm:t>
    </dgm:pt>
    <dgm:pt modelId="{D76AE918-ABC8-47B8-8DD8-96F195BFB5B5}" type="pres">
      <dgm:prSet presAssocID="{8DFEF381-1089-498A-A2E9-536EBD00BCA1}" presName="descendantText" presStyleLbl="alignAccFollowNode1" presStyleIdx="0" presStyleCnt="6">
        <dgm:presLayoutVars>
          <dgm:bulletEnabled val="1"/>
        </dgm:presLayoutVars>
      </dgm:prSet>
      <dgm:spPr/>
      <dgm:t>
        <a:bodyPr/>
        <a:lstStyle/>
        <a:p>
          <a:endParaRPr lang="zh-CN" altLang="en-US"/>
        </a:p>
      </dgm:t>
    </dgm:pt>
    <dgm:pt modelId="{FFE0819C-8AC4-4036-9C1A-1EC29F5C921E}" type="pres">
      <dgm:prSet presAssocID="{D8F41DAE-72AA-41BD-884F-BB8861ABB8ED}" presName="sp" presStyleCnt="0"/>
      <dgm:spPr/>
    </dgm:pt>
    <dgm:pt modelId="{F7591D7B-260A-4799-8396-533EFCB75BEB}" type="pres">
      <dgm:prSet presAssocID="{EB099D45-42E4-4FB3-8BE3-22A72863D5FC}" presName="linNode" presStyleCnt="0"/>
      <dgm:spPr/>
    </dgm:pt>
    <dgm:pt modelId="{F8FCFA27-1E37-47F3-819F-CCC620DE8027}" type="pres">
      <dgm:prSet presAssocID="{EB099D45-42E4-4FB3-8BE3-22A72863D5FC}" presName="parentText" presStyleLbl="node1" presStyleIdx="1" presStyleCnt="6">
        <dgm:presLayoutVars>
          <dgm:chMax val="1"/>
          <dgm:bulletEnabled val="1"/>
        </dgm:presLayoutVars>
      </dgm:prSet>
      <dgm:spPr/>
      <dgm:t>
        <a:bodyPr/>
        <a:lstStyle/>
        <a:p>
          <a:endParaRPr lang="zh-CN" altLang="en-US"/>
        </a:p>
      </dgm:t>
    </dgm:pt>
    <dgm:pt modelId="{B1799245-8A88-4DFD-8913-C5C978690807}" type="pres">
      <dgm:prSet presAssocID="{EB099D45-42E4-4FB3-8BE3-22A72863D5FC}" presName="descendantText" presStyleLbl="alignAccFollowNode1" presStyleIdx="1" presStyleCnt="6">
        <dgm:presLayoutVars>
          <dgm:bulletEnabled val="1"/>
        </dgm:presLayoutVars>
      </dgm:prSet>
      <dgm:spPr/>
      <dgm:t>
        <a:bodyPr/>
        <a:lstStyle/>
        <a:p>
          <a:endParaRPr lang="zh-CN" altLang="en-US"/>
        </a:p>
      </dgm:t>
    </dgm:pt>
    <dgm:pt modelId="{8DCDF6EC-DA1E-4BFB-B25A-DFA57323B4B5}" type="pres">
      <dgm:prSet presAssocID="{973C65EF-E3B8-4CF5-B140-FEC5A74F0B0E}" presName="sp" presStyleCnt="0"/>
      <dgm:spPr/>
    </dgm:pt>
    <dgm:pt modelId="{3F2BB2C1-5788-46C7-BBC7-A198D39677C4}" type="pres">
      <dgm:prSet presAssocID="{0C7614AF-FE1B-474B-8B3D-B1D06ACF75F6}" presName="linNode" presStyleCnt="0"/>
      <dgm:spPr/>
    </dgm:pt>
    <dgm:pt modelId="{F3A1F871-519C-4E76-89EE-B8DB3D0BD125}" type="pres">
      <dgm:prSet presAssocID="{0C7614AF-FE1B-474B-8B3D-B1D06ACF75F6}" presName="parentText" presStyleLbl="node1" presStyleIdx="2" presStyleCnt="6">
        <dgm:presLayoutVars>
          <dgm:chMax val="1"/>
          <dgm:bulletEnabled val="1"/>
        </dgm:presLayoutVars>
      </dgm:prSet>
      <dgm:spPr/>
      <dgm:t>
        <a:bodyPr/>
        <a:lstStyle/>
        <a:p>
          <a:endParaRPr lang="zh-CN" altLang="en-US"/>
        </a:p>
      </dgm:t>
    </dgm:pt>
    <dgm:pt modelId="{F00652BC-5530-4BD7-A5E2-D7101737A3B5}" type="pres">
      <dgm:prSet presAssocID="{0C7614AF-FE1B-474B-8B3D-B1D06ACF75F6}" presName="descendantText" presStyleLbl="alignAccFollowNode1" presStyleIdx="2" presStyleCnt="6">
        <dgm:presLayoutVars>
          <dgm:bulletEnabled val="1"/>
        </dgm:presLayoutVars>
      </dgm:prSet>
      <dgm:spPr/>
      <dgm:t>
        <a:bodyPr/>
        <a:lstStyle/>
        <a:p>
          <a:endParaRPr lang="zh-CN" altLang="en-US"/>
        </a:p>
      </dgm:t>
    </dgm:pt>
    <dgm:pt modelId="{48F2A7A3-38EE-466D-AB83-FE59F2F32670}" type="pres">
      <dgm:prSet presAssocID="{2043401E-454D-4886-ADA9-FCC81736E837}" presName="sp" presStyleCnt="0"/>
      <dgm:spPr/>
    </dgm:pt>
    <dgm:pt modelId="{7A0F95F6-915A-47FE-87BE-CCA24C2CBD77}" type="pres">
      <dgm:prSet presAssocID="{7F21DB5C-07CD-46FB-AABD-CF4D64AA1FF1}" presName="linNode" presStyleCnt="0"/>
      <dgm:spPr/>
    </dgm:pt>
    <dgm:pt modelId="{A2C459B6-C755-47CC-BE6A-77D2AE107C93}" type="pres">
      <dgm:prSet presAssocID="{7F21DB5C-07CD-46FB-AABD-CF4D64AA1FF1}" presName="parentText" presStyleLbl="node1" presStyleIdx="3" presStyleCnt="6">
        <dgm:presLayoutVars>
          <dgm:chMax val="1"/>
          <dgm:bulletEnabled val="1"/>
        </dgm:presLayoutVars>
      </dgm:prSet>
      <dgm:spPr/>
      <dgm:t>
        <a:bodyPr/>
        <a:lstStyle/>
        <a:p>
          <a:endParaRPr lang="zh-CN" altLang="en-US"/>
        </a:p>
      </dgm:t>
    </dgm:pt>
    <dgm:pt modelId="{08DD0F49-2ECC-4070-8F06-635B27CEAA98}" type="pres">
      <dgm:prSet presAssocID="{7F21DB5C-07CD-46FB-AABD-CF4D64AA1FF1}" presName="descendantText" presStyleLbl="alignAccFollowNode1" presStyleIdx="3" presStyleCnt="6">
        <dgm:presLayoutVars>
          <dgm:bulletEnabled val="1"/>
        </dgm:presLayoutVars>
      </dgm:prSet>
      <dgm:spPr/>
      <dgm:t>
        <a:bodyPr/>
        <a:lstStyle/>
        <a:p>
          <a:endParaRPr lang="zh-CN" altLang="en-US"/>
        </a:p>
      </dgm:t>
    </dgm:pt>
    <dgm:pt modelId="{5640BC41-42B9-4597-91F6-2911C16F04A4}" type="pres">
      <dgm:prSet presAssocID="{8F2282E9-09C7-4D24-922A-143E4C5241CD}" presName="sp" presStyleCnt="0"/>
      <dgm:spPr/>
    </dgm:pt>
    <dgm:pt modelId="{02EE4F8E-5862-49A0-9DFA-F75EF0059FF3}" type="pres">
      <dgm:prSet presAssocID="{1ABB6811-D32F-46E3-A069-BA54DE5B2B38}" presName="linNode" presStyleCnt="0"/>
      <dgm:spPr/>
    </dgm:pt>
    <dgm:pt modelId="{27E3D7E3-88EA-4B5B-84C4-8CC78123147D}" type="pres">
      <dgm:prSet presAssocID="{1ABB6811-D32F-46E3-A069-BA54DE5B2B38}" presName="parentText" presStyleLbl="node1" presStyleIdx="4" presStyleCnt="6">
        <dgm:presLayoutVars>
          <dgm:chMax val="1"/>
          <dgm:bulletEnabled val="1"/>
        </dgm:presLayoutVars>
      </dgm:prSet>
      <dgm:spPr/>
      <dgm:t>
        <a:bodyPr/>
        <a:lstStyle/>
        <a:p>
          <a:endParaRPr lang="zh-CN" altLang="en-US"/>
        </a:p>
      </dgm:t>
    </dgm:pt>
    <dgm:pt modelId="{4B6AB61C-50B0-41CD-AAAB-C042CC009093}" type="pres">
      <dgm:prSet presAssocID="{1ABB6811-D32F-46E3-A069-BA54DE5B2B38}" presName="descendantText" presStyleLbl="alignAccFollowNode1" presStyleIdx="4" presStyleCnt="6">
        <dgm:presLayoutVars>
          <dgm:bulletEnabled val="1"/>
        </dgm:presLayoutVars>
      </dgm:prSet>
      <dgm:spPr/>
      <dgm:t>
        <a:bodyPr/>
        <a:lstStyle/>
        <a:p>
          <a:endParaRPr lang="zh-CN" altLang="en-US"/>
        </a:p>
      </dgm:t>
    </dgm:pt>
    <dgm:pt modelId="{9DCF0E6F-6AD6-44A0-BE9B-24C322F6EFAF}" type="pres">
      <dgm:prSet presAssocID="{F85BF1F2-53B6-4E57-857C-2DFD7F508EBB}" presName="sp" presStyleCnt="0"/>
      <dgm:spPr/>
    </dgm:pt>
    <dgm:pt modelId="{91C68672-110E-4911-A75A-F6305DE497CB}" type="pres">
      <dgm:prSet presAssocID="{E8429E68-B90A-459A-A435-E84DFD34E4D8}" presName="linNode" presStyleCnt="0"/>
      <dgm:spPr/>
    </dgm:pt>
    <dgm:pt modelId="{82E0D41C-CD59-47A1-B651-9DB947F79AA8}" type="pres">
      <dgm:prSet presAssocID="{E8429E68-B90A-459A-A435-E84DFD34E4D8}" presName="parentText" presStyleLbl="node1" presStyleIdx="5" presStyleCnt="6">
        <dgm:presLayoutVars>
          <dgm:chMax val="1"/>
          <dgm:bulletEnabled val="1"/>
        </dgm:presLayoutVars>
      </dgm:prSet>
      <dgm:spPr/>
      <dgm:t>
        <a:bodyPr/>
        <a:lstStyle/>
        <a:p>
          <a:endParaRPr lang="zh-CN" altLang="en-US"/>
        </a:p>
      </dgm:t>
    </dgm:pt>
    <dgm:pt modelId="{1F5B3E1A-22D5-41AF-BA9F-8665336DE549}" type="pres">
      <dgm:prSet presAssocID="{E8429E68-B90A-459A-A435-E84DFD34E4D8}" presName="descendantText" presStyleLbl="alignAccFollowNode1" presStyleIdx="5" presStyleCnt="6">
        <dgm:presLayoutVars>
          <dgm:bulletEnabled val="1"/>
        </dgm:presLayoutVars>
      </dgm:prSet>
      <dgm:spPr/>
      <dgm:t>
        <a:bodyPr/>
        <a:lstStyle/>
        <a:p>
          <a:endParaRPr lang="zh-CN" altLang="en-US"/>
        </a:p>
      </dgm:t>
    </dgm:pt>
  </dgm:ptLst>
  <dgm:cxnLst>
    <dgm:cxn modelId="{1394A52C-0A9F-4EC0-A5C0-D011A9C4C50A}" srcId="{982F9BD2-FE88-4D45-BD8D-65D1F34B0AD4}" destId="{8DFEF381-1089-498A-A2E9-536EBD00BCA1}" srcOrd="0" destOrd="0" parTransId="{7BB104C5-5E13-4BA2-8795-D771D93EFD0B}" sibTransId="{D8F41DAE-72AA-41BD-884F-BB8861ABB8ED}"/>
    <dgm:cxn modelId="{D09CDEDA-C592-479B-8276-8D574C7CA803}" srcId="{8DFEF381-1089-498A-A2E9-536EBD00BCA1}" destId="{67856BDB-7B34-4717-A8DD-ED955D6E994B}" srcOrd="0" destOrd="0" parTransId="{772BA600-C67E-4B93-B4A5-0C0DECE788A8}" sibTransId="{6E0A9D10-C2CB-4F7C-BF91-F881E97D27C2}"/>
    <dgm:cxn modelId="{DB0B3888-E9B8-49F6-9362-BD62B2CE856C}" srcId="{982F9BD2-FE88-4D45-BD8D-65D1F34B0AD4}" destId="{EB099D45-42E4-4FB3-8BE3-22A72863D5FC}" srcOrd="1" destOrd="0" parTransId="{C2BA91CD-5382-45C0-B4F4-75094723F4D9}" sibTransId="{973C65EF-E3B8-4CF5-B140-FEC5A74F0B0E}"/>
    <dgm:cxn modelId="{8618070A-9259-4BF7-81FF-BA17BC09C367}" srcId="{EB099D45-42E4-4FB3-8BE3-22A72863D5FC}" destId="{63116591-D397-40B5-AD45-C8FD7C1AD18F}" srcOrd="0" destOrd="1" parTransId="{35D9FDAB-90FC-4149-8FA1-C2011A738832}" sibTransId="{B1B09198-8815-4821-8A77-DCC2993E3086}"/>
    <dgm:cxn modelId="{828E08D0-5362-42AF-9F07-12AE2EAB6F90}" srcId="{982F9BD2-FE88-4D45-BD8D-65D1F34B0AD4}" destId="{0C7614AF-FE1B-474B-8B3D-B1D06ACF75F6}" srcOrd="2" destOrd="0" parTransId="{6405A9A7-2A86-4BF1-8D9D-4D36DE3099F5}" sibTransId="{2043401E-454D-4886-ADA9-FCC81736E837}"/>
    <dgm:cxn modelId="{C0B3B5D6-F140-4457-A1D9-8F5BA2114471}" srcId="{0C7614AF-FE1B-474B-8B3D-B1D06ACF75F6}" destId="{1595198B-D222-4BF8-83BF-0D3CA5996A3E}" srcOrd="0" destOrd="2" parTransId="{9E050DE5-CBC7-4D41-8BB4-8999E754F806}" sibTransId="{1D266B9B-E78F-4C1C-9CA1-FAC55716A8D9}"/>
    <dgm:cxn modelId="{BE7DD159-639A-4FF5-8929-18828B81F6E4}" srcId="{982F9BD2-FE88-4D45-BD8D-65D1F34B0AD4}" destId="{7F21DB5C-07CD-46FB-AABD-CF4D64AA1FF1}" srcOrd="3" destOrd="0" parTransId="{62418014-4839-4549-ACFC-03E1E7ED0F01}" sibTransId="{8F2282E9-09C7-4D24-922A-143E4C5241CD}"/>
    <dgm:cxn modelId="{C8E543C9-93EC-45CF-B5F3-8303626633CA}" srcId="{7F21DB5C-07CD-46FB-AABD-CF4D64AA1FF1}" destId="{4FCB432A-73FE-4B6F-A00D-7D87AA2B429B}" srcOrd="0" destOrd="3" parTransId="{4ACC6C56-E402-4965-8C48-D2E05C344862}" sibTransId="{BB6B54E5-E301-4F2D-8BF7-F4832E30498A}"/>
    <dgm:cxn modelId="{417D61F4-4ABD-4D35-99A4-2767D30FCBE4}" srcId="{982F9BD2-FE88-4D45-BD8D-65D1F34B0AD4}" destId="{1ABB6811-D32F-46E3-A069-BA54DE5B2B38}" srcOrd="4" destOrd="0" parTransId="{EAB99FFA-E49A-4247-A481-205FD741BE67}" sibTransId="{F85BF1F2-53B6-4E57-857C-2DFD7F508EBB}"/>
    <dgm:cxn modelId="{EF18BB4B-2F54-4784-8D8B-890416F431CB}" srcId="{1ABB6811-D32F-46E3-A069-BA54DE5B2B38}" destId="{64451E5D-9733-4AE8-8C61-B1094A8F1353}" srcOrd="0" destOrd="4" parTransId="{CD816459-5D75-42A5-8ED3-69B1B3FFEABC}" sibTransId="{8609AB32-C1F3-4D14-93BA-35B59DF77E0B}"/>
    <dgm:cxn modelId="{974C279C-DFF4-432A-A3CD-CDD9D4285B65}" srcId="{982F9BD2-FE88-4D45-BD8D-65D1F34B0AD4}" destId="{E8429E68-B90A-459A-A435-E84DFD34E4D8}" srcOrd="5" destOrd="0" parTransId="{CF17B9DD-B6BE-41F1-94B6-98AD956EAF5D}" sibTransId="{6184A3B5-5A22-4F9C-B0B3-E5F0F71BB017}"/>
    <dgm:cxn modelId="{A24317EF-ABE8-43B9-92B3-68B532B9C8C7}" srcId="{E8429E68-B90A-459A-A435-E84DFD34E4D8}" destId="{2BEE6719-34BD-40D7-82CE-4F89BC54E56E}" srcOrd="0" destOrd="5" parTransId="{ABCCA657-87BE-451B-8E10-9033CDA9C43E}" sibTransId="{DFD149E1-F894-4E19-905F-091E29FE0854}"/>
    <dgm:cxn modelId="{DE5A131A-18BD-41E6-9642-1A67C622768B}" type="presOf" srcId="{982F9BD2-FE88-4D45-BD8D-65D1F34B0AD4}" destId="{CBB719A3-638C-41E0-B0EC-B22FA0508898}" srcOrd="0" destOrd="0" presId="urn:microsoft.com/office/officeart/2005/8/layout/vList5"/>
    <dgm:cxn modelId="{D96C25AC-EB5E-4AF9-8CD6-5E1972274D33}" type="presParOf" srcId="{CBB719A3-638C-41E0-B0EC-B22FA0508898}" destId="{53879FB3-2A34-4B19-A163-E7E5A2A61ED1}" srcOrd="0" destOrd="0" presId="urn:microsoft.com/office/officeart/2005/8/layout/vList5"/>
    <dgm:cxn modelId="{96ED3764-3ED9-4C46-929C-94DE8D307D1E}" type="presParOf" srcId="{53879FB3-2A34-4B19-A163-E7E5A2A61ED1}" destId="{BD6C8DA9-0F3A-464E-ACD2-6660B6C6E5C4}" srcOrd="0" destOrd="0" presId="urn:microsoft.com/office/officeart/2005/8/layout/vList5"/>
    <dgm:cxn modelId="{9D43130B-591B-4A52-95F5-96A35F7BBD9A}" type="presOf" srcId="{8DFEF381-1089-498A-A2E9-536EBD00BCA1}" destId="{BD6C8DA9-0F3A-464E-ACD2-6660B6C6E5C4}" srcOrd="0" destOrd="0" presId="urn:microsoft.com/office/officeart/2005/8/layout/vList5"/>
    <dgm:cxn modelId="{DB315A04-62F6-42D4-9C86-326BCF936B17}" type="presParOf" srcId="{53879FB3-2A34-4B19-A163-E7E5A2A61ED1}" destId="{D76AE918-ABC8-47B8-8DD8-96F195BFB5B5}" srcOrd="1" destOrd="0" presId="urn:microsoft.com/office/officeart/2005/8/layout/vList5"/>
    <dgm:cxn modelId="{0814822D-EEDD-44B1-9822-BF53F110AD5D}" type="presOf" srcId="{67856BDB-7B34-4717-A8DD-ED955D6E994B}" destId="{D76AE918-ABC8-47B8-8DD8-96F195BFB5B5}" srcOrd="0" destOrd="0" presId="urn:microsoft.com/office/officeart/2005/8/layout/vList5"/>
    <dgm:cxn modelId="{FD2FA51F-8B4A-4C16-976F-A4A0B559D9BA}" type="presParOf" srcId="{CBB719A3-638C-41E0-B0EC-B22FA0508898}" destId="{FFE0819C-8AC4-4036-9C1A-1EC29F5C921E}" srcOrd="1" destOrd="0" presId="urn:microsoft.com/office/officeart/2005/8/layout/vList5"/>
    <dgm:cxn modelId="{1C764A32-52E1-44E4-8C8A-BD54A78C7CAF}" type="presParOf" srcId="{CBB719A3-638C-41E0-B0EC-B22FA0508898}" destId="{F7591D7B-260A-4799-8396-533EFCB75BEB}" srcOrd="2" destOrd="0" presId="urn:microsoft.com/office/officeart/2005/8/layout/vList5"/>
    <dgm:cxn modelId="{B4E08506-E38A-4EA8-ACED-5120B4ABA7BD}" type="presParOf" srcId="{F7591D7B-260A-4799-8396-533EFCB75BEB}" destId="{F8FCFA27-1E37-47F3-819F-CCC620DE8027}" srcOrd="0" destOrd="2" presId="urn:microsoft.com/office/officeart/2005/8/layout/vList5"/>
    <dgm:cxn modelId="{9656F1C2-8D1D-4EAD-8E26-F2633486FF28}" type="presOf" srcId="{EB099D45-42E4-4FB3-8BE3-22A72863D5FC}" destId="{F8FCFA27-1E37-47F3-819F-CCC620DE8027}" srcOrd="0" destOrd="0" presId="urn:microsoft.com/office/officeart/2005/8/layout/vList5"/>
    <dgm:cxn modelId="{EA8A62C8-0A43-40E6-8777-E8F4B09519FC}" type="presParOf" srcId="{F7591D7B-260A-4799-8396-533EFCB75BEB}" destId="{B1799245-8A88-4DFD-8913-C5C978690807}" srcOrd="1" destOrd="2" presId="urn:microsoft.com/office/officeart/2005/8/layout/vList5"/>
    <dgm:cxn modelId="{1AD9718E-8C13-46AC-BF0E-FB8B81DD2325}" type="presOf" srcId="{63116591-D397-40B5-AD45-C8FD7C1AD18F}" destId="{B1799245-8A88-4DFD-8913-C5C978690807}" srcOrd="0" destOrd="0" presId="urn:microsoft.com/office/officeart/2005/8/layout/vList5"/>
    <dgm:cxn modelId="{2D0F6605-8CD9-4B0D-B0BB-F885CB478679}" type="presParOf" srcId="{CBB719A3-638C-41E0-B0EC-B22FA0508898}" destId="{8DCDF6EC-DA1E-4BFB-B25A-DFA57323B4B5}" srcOrd="3" destOrd="0" presId="urn:microsoft.com/office/officeart/2005/8/layout/vList5"/>
    <dgm:cxn modelId="{6F05F7A2-BA62-42D0-B1B5-199C49277291}" type="presParOf" srcId="{CBB719A3-638C-41E0-B0EC-B22FA0508898}" destId="{3F2BB2C1-5788-46C7-BBC7-A198D39677C4}" srcOrd="4" destOrd="0" presId="urn:microsoft.com/office/officeart/2005/8/layout/vList5"/>
    <dgm:cxn modelId="{90E76721-302C-4B3C-858A-1666D4F21D0B}" type="presParOf" srcId="{3F2BB2C1-5788-46C7-BBC7-A198D39677C4}" destId="{F3A1F871-519C-4E76-89EE-B8DB3D0BD125}" srcOrd="0" destOrd="4" presId="urn:microsoft.com/office/officeart/2005/8/layout/vList5"/>
    <dgm:cxn modelId="{05EB9969-DE98-4B33-A3EE-BA06CDB48BC5}" type="presOf" srcId="{0C7614AF-FE1B-474B-8B3D-B1D06ACF75F6}" destId="{F3A1F871-519C-4E76-89EE-B8DB3D0BD125}" srcOrd="0" destOrd="0" presId="urn:microsoft.com/office/officeart/2005/8/layout/vList5"/>
    <dgm:cxn modelId="{C34FF1D3-6985-46DA-85AA-CCAE07CC81E4}" type="presParOf" srcId="{3F2BB2C1-5788-46C7-BBC7-A198D39677C4}" destId="{F00652BC-5530-4BD7-A5E2-D7101737A3B5}" srcOrd="1" destOrd="4" presId="urn:microsoft.com/office/officeart/2005/8/layout/vList5"/>
    <dgm:cxn modelId="{A9E51B3F-48A4-4CCB-9674-4CC3C2C03E8F}" type="presOf" srcId="{1595198B-D222-4BF8-83BF-0D3CA5996A3E}" destId="{F00652BC-5530-4BD7-A5E2-D7101737A3B5}" srcOrd="0" destOrd="0" presId="urn:microsoft.com/office/officeart/2005/8/layout/vList5"/>
    <dgm:cxn modelId="{A5AE1297-C5D7-4DDF-B0CA-EF62A4D60AB9}" type="presParOf" srcId="{CBB719A3-638C-41E0-B0EC-B22FA0508898}" destId="{48F2A7A3-38EE-466D-AB83-FE59F2F32670}" srcOrd="5" destOrd="0" presId="urn:microsoft.com/office/officeart/2005/8/layout/vList5"/>
    <dgm:cxn modelId="{636E161B-F548-4601-8B67-13BD31BDA890}" type="presParOf" srcId="{CBB719A3-638C-41E0-B0EC-B22FA0508898}" destId="{7A0F95F6-915A-47FE-87BE-CCA24C2CBD77}" srcOrd="6" destOrd="0" presId="urn:microsoft.com/office/officeart/2005/8/layout/vList5"/>
    <dgm:cxn modelId="{80D652C0-3268-4434-BBAE-847FDC3BA23C}" type="presParOf" srcId="{7A0F95F6-915A-47FE-87BE-CCA24C2CBD77}" destId="{A2C459B6-C755-47CC-BE6A-77D2AE107C93}" srcOrd="0" destOrd="6" presId="urn:microsoft.com/office/officeart/2005/8/layout/vList5"/>
    <dgm:cxn modelId="{7189ED16-FD50-45DE-AA90-1E2A665B8134}" type="presOf" srcId="{7F21DB5C-07CD-46FB-AABD-CF4D64AA1FF1}" destId="{A2C459B6-C755-47CC-BE6A-77D2AE107C93}" srcOrd="0" destOrd="0" presId="urn:microsoft.com/office/officeart/2005/8/layout/vList5"/>
    <dgm:cxn modelId="{5F165566-43D6-45BB-84D9-73E6F3FDB7C0}" type="presParOf" srcId="{7A0F95F6-915A-47FE-87BE-CCA24C2CBD77}" destId="{08DD0F49-2ECC-4070-8F06-635B27CEAA98}" srcOrd="1" destOrd="6" presId="urn:microsoft.com/office/officeart/2005/8/layout/vList5"/>
    <dgm:cxn modelId="{E4045C6F-DC92-4543-9A87-4CCE234E31C5}" type="presOf" srcId="{4FCB432A-73FE-4B6F-A00D-7D87AA2B429B}" destId="{08DD0F49-2ECC-4070-8F06-635B27CEAA98}" srcOrd="0" destOrd="0" presId="urn:microsoft.com/office/officeart/2005/8/layout/vList5"/>
    <dgm:cxn modelId="{A5392BBD-171F-4EC2-92F0-CB9D52864081}" type="presParOf" srcId="{CBB719A3-638C-41E0-B0EC-B22FA0508898}" destId="{5640BC41-42B9-4597-91F6-2911C16F04A4}" srcOrd="7" destOrd="0" presId="urn:microsoft.com/office/officeart/2005/8/layout/vList5"/>
    <dgm:cxn modelId="{8A570988-D211-443D-B31A-E61BE341463A}" type="presParOf" srcId="{CBB719A3-638C-41E0-B0EC-B22FA0508898}" destId="{02EE4F8E-5862-49A0-9DFA-F75EF0059FF3}" srcOrd="8" destOrd="0" presId="urn:microsoft.com/office/officeart/2005/8/layout/vList5"/>
    <dgm:cxn modelId="{269D6213-5156-4CB1-8EDA-C25266047A7F}" type="presParOf" srcId="{02EE4F8E-5862-49A0-9DFA-F75EF0059FF3}" destId="{27E3D7E3-88EA-4B5B-84C4-8CC78123147D}" srcOrd="0" destOrd="8" presId="urn:microsoft.com/office/officeart/2005/8/layout/vList5"/>
    <dgm:cxn modelId="{8B67459C-ED3E-44A8-B56A-75BA2FD0C34B}" type="presOf" srcId="{1ABB6811-D32F-46E3-A069-BA54DE5B2B38}" destId="{27E3D7E3-88EA-4B5B-84C4-8CC78123147D}" srcOrd="0" destOrd="0" presId="urn:microsoft.com/office/officeart/2005/8/layout/vList5"/>
    <dgm:cxn modelId="{9C6E399B-9A33-4999-BC3F-C3FA3104F639}" type="presParOf" srcId="{02EE4F8E-5862-49A0-9DFA-F75EF0059FF3}" destId="{4B6AB61C-50B0-41CD-AAAB-C042CC009093}" srcOrd="1" destOrd="8" presId="urn:microsoft.com/office/officeart/2005/8/layout/vList5"/>
    <dgm:cxn modelId="{B822E077-93D8-4104-98AF-824A1B1BE5D7}" type="presOf" srcId="{64451E5D-9733-4AE8-8C61-B1094A8F1353}" destId="{4B6AB61C-50B0-41CD-AAAB-C042CC009093}" srcOrd="0" destOrd="0" presId="urn:microsoft.com/office/officeart/2005/8/layout/vList5"/>
    <dgm:cxn modelId="{E37B1BDF-E8BE-419D-A3C3-A5DD0E4CB185}" type="presParOf" srcId="{CBB719A3-638C-41E0-B0EC-B22FA0508898}" destId="{9DCF0E6F-6AD6-44A0-BE9B-24C322F6EFAF}" srcOrd="9" destOrd="0" presId="urn:microsoft.com/office/officeart/2005/8/layout/vList5"/>
    <dgm:cxn modelId="{F4EC6465-729F-415B-9022-483C9775B229}" type="presParOf" srcId="{CBB719A3-638C-41E0-B0EC-B22FA0508898}" destId="{91C68672-110E-4911-A75A-F6305DE497CB}" srcOrd="10" destOrd="0" presId="urn:microsoft.com/office/officeart/2005/8/layout/vList5"/>
    <dgm:cxn modelId="{2E45592D-0063-4499-9CDC-7F2940065C22}" type="presParOf" srcId="{91C68672-110E-4911-A75A-F6305DE497CB}" destId="{82E0D41C-CD59-47A1-B651-9DB947F79AA8}" srcOrd="0" destOrd="10" presId="urn:microsoft.com/office/officeart/2005/8/layout/vList5"/>
    <dgm:cxn modelId="{CD15B20A-7EA4-471F-9497-A4554A842CCC}" type="presOf" srcId="{E8429E68-B90A-459A-A435-E84DFD34E4D8}" destId="{82E0D41C-CD59-47A1-B651-9DB947F79AA8}" srcOrd="0" destOrd="0" presId="urn:microsoft.com/office/officeart/2005/8/layout/vList5"/>
    <dgm:cxn modelId="{7F62DA8A-CE01-45E8-ABFD-83EB19E3C06C}" type="presParOf" srcId="{91C68672-110E-4911-A75A-F6305DE497CB}" destId="{1F5B3E1A-22D5-41AF-BA9F-8665336DE549}" srcOrd="1" destOrd="10" presId="urn:microsoft.com/office/officeart/2005/8/layout/vList5"/>
    <dgm:cxn modelId="{9338AB27-CB6D-4998-A55E-2EF887394FF0}" type="presOf" srcId="{2BEE6719-34BD-40D7-82CE-4F89BC54E56E}" destId="{1F5B3E1A-22D5-41AF-BA9F-8665336DE549}"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5EB73-6392-4765-9102-B163C222E87B}">
      <dsp:nvSpPr>
        <dsp:cNvPr id="0" name=""/>
        <dsp:cNvSpPr/>
      </dsp:nvSpPr>
      <dsp:spPr>
        <a:xfrm>
          <a:off x="1819625" y="981815"/>
          <a:ext cx="2059873" cy="205987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3020" tIns="33020" rIns="33020" bIns="33020" numCol="1" spcCol="1270" anchor="ctr" anchorCtr="0">
          <a:noAutofit/>
        </a:bodyPr>
        <a:lstStyle/>
        <a:p>
          <a:pPr lvl="0" algn="ctr" defTabSz="1155700">
            <a:lnSpc>
              <a:spcPct val="100000"/>
            </a:lnSpc>
            <a:spcBef>
              <a:spcPct val="0"/>
            </a:spcBef>
            <a:spcAft>
              <a:spcPct val="35000"/>
            </a:spcAft>
          </a:pPr>
          <a:r>
            <a:rPr lang="zh-CN" altLang="en-US" sz="2600" kern="1200"/>
            <a:t>毒物进入人体的途径</a:t>
          </a:r>
        </a:p>
      </dsp:txBody>
      <dsp:txXfrm>
        <a:off x="2121286" y="1283476"/>
        <a:ext cx="1456551" cy="1456551"/>
      </dsp:txXfrm>
    </dsp:sp>
    <dsp:sp modelId="{CFEB999B-FCB5-4A1E-9FCF-217EFE3095CC}">
      <dsp:nvSpPr>
        <dsp:cNvPr id="0" name=""/>
        <dsp:cNvSpPr/>
      </dsp:nvSpPr>
      <dsp:spPr>
        <a:xfrm>
          <a:off x="2334594" y="156643"/>
          <a:ext cx="1029936" cy="102993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100000"/>
            </a:lnSpc>
            <a:spcBef>
              <a:spcPct val="0"/>
            </a:spcBef>
            <a:spcAft>
              <a:spcPct val="35000"/>
            </a:spcAft>
          </a:pPr>
          <a:r>
            <a:rPr lang="zh-CN" altLang="en-US" sz="1900" kern="1200"/>
            <a:t>经呼吸道</a:t>
          </a:r>
        </a:p>
      </dsp:txBody>
      <dsp:txXfrm>
        <a:off x="2485425" y="307474"/>
        <a:ext cx="728274" cy="728274"/>
      </dsp:txXfrm>
    </dsp:sp>
    <dsp:sp modelId="{21C15334-587C-423B-AFF1-3EE64FA75145}">
      <dsp:nvSpPr>
        <dsp:cNvPr id="0" name=""/>
        <dsp:cNvSpPr/>
      </dsp:nvSpPr>
      <dsp:spPr>
        <a:xfrm>
          <a:off x="3495189" y="2166854"/>
          <a:ext cx="1029936" cy="102993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100000"/>
            </a:lnSpc>
            <a:spcBef>
              <a:spcPct val="0"/>
            </a:spcBef>
            <a:spcAft>
              <a:spcPct val="35000"/>
            </a:spcAft>
          </a:pPr>
          <a:r>
            <a:rPr lang="zh-CN" altLang="en-US" sz="1900" kern="1200"/>
            <a:t>经消化道</a:t>
          </a:r>
        </a:p>
      </dsp:txBody>
      <dsp:txXfrm>
        <a:off x="3646020" y="2317685"/>
        <a:ext cx="728274" cy="728274"/>
      </dsp:txXfrm>
    </dsp:sp>
    <dsp:sp modelId="{344EB338-71FA-419C-9777-8D2B839A1974}">
      <dsp:nvSpPr>
        <dsp:cNvPr id="0" name=""/>
        <dsp:cNvSpPr/>
      </dsp:nvSpPr>
      <dsp:spPr>
        <a:xfrm>
          <a:off x="1173998" y="2166854"/>
          <a:ext cx="1029936" cy="1029936"/>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100000"/>
            </a:lnSpc>
            <a:spcBef>
              <a:spcPct val="0"/>
            </a:spcBef>
            <a:spcAft>
              <a:spcPct val="35000"/>
            </a:spcAft>
          </a:pPr>
          <a:r>
            <a:rPr lang="zh-CN" altLang="en-US" sz="1900" kern="1200"/>
            <a:t>经皮肤</a:t>
          </a:r>
        </a:p>
      </dsp:txBody>
      <dsp:txXfrm>
        <a:off x="1324829" y="2317685"/>
        <a:ext cx="728274" cy="7282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C33C9-9B7B-4236-9D97-1954A4D46745}">
      <dsp:nvSpPr>
        <dsp:cNvPr id="0" name=""/>
        <dsp:cNvSpPr/>
      </dsp:nvSpPr>
      <dsp:spPr>
        <a:xfrm>
          <a:off x="20" y="1365805"/>
          <a:ext cx="1643142" cy="13552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71450" lvl="1" indent="-171450" algn="l" defTabSz="800100">
            <a:lnSpc>
              <a:spcPct val="100000"/>
            </a:lnSpc>
            <a:spcBef>
              <a:spcPct val="0"/>
            </a:spcBef>
            <a:spcAft>
              <a:spcPct val="15000"/>
            </a:spcAft>
            <a:buChar char="••"/>
          </a:pPr>
          <a:r>
            <a:rPr lang="zh-CN" altLang="en-US" sz="1800" kern="1200" dirty="0">
              <a:solidFill>
                <a:srgbClr val="000099"/>
              </a:solidFill>
              <a:latin typeface="微软雅黑" panose="020B0503020204020204" pitchFamily="34" charset="-122"/>
              <a:ea typeface="微软雅黑" panose="020B0503020204020204" pitchFamily="34" charset="-122"/>
              <a:sym typeface="+mn-ea"/>
            </a:rPr>
            <a:t>随血液循环分布到全身</a:t>
          </a:r>
        </a:p>
      </dsp:txBody>
      <dsp:txXfrm>
        <a:off x="31208" y="1396993"/>
        <a:ext cx="1580766" cy="1002462"/>
      </dsp:txXfrm>
    </dsp:sp>
    <dsp:sp modelId="{B871E909-CC84-4270-8398-F5F049AEA932}">
      <dsp:nvSpPr>
        <dsp:cNvPr id="0" name=""/>
        <dsp:cNvSpPr/>
      </dsp:nvSpPr>
      <dsp:spPr>
        <a:xfrm>
          <a:off x="922562" y="1685491"/>
          <a:ext cx="1816649" cy="1816649"/>
        </a:xfrm>
        <a:prstGeom prst="leftCircularArrow">
          <a:avLst>
            <a:gd name="adj1" fmla="val 3179"/>
            <a:gd name="adj2" fmla="val 391489"/>
            <a:gd name="adj3" fmla="val 2167000"/>
            <a:gd name="adj4" fmla="val 9024489"/>
            <a:gd name="adj5" fmla="val 37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F89035-D090-4CAD-827E-5FE864D0CC7D}">
      <dsp:nvSpPr>
        <dsp:cNvPr id="0" name=""/>
        <dsp:cNvSpPr/>
      </dsp:nvSpPr>
      <dsp:spPr>
        <a:xfrm>
          <a:off x="365163" y="2430644"/>
          <a:ext cx="1460571" cy="5808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100000"/>
            </a:lnSpc>
            <a:spcBef>
              <a:spcPct val="0"/>
            </a:spcBef>
            <a:spcAft>
              <a:spcPct val="35000"/>
            </a:spcAft>
          </a:pPr>
          <a:r>
            <a:rPr lang="zh-CN" altLang="en-US" sz="2600" kern="1200"/>
            <a:t>分布</a:t>
          </a:r>
        </a:p>
      </dsp:txBody>
      <dsp:txXfrm>
        <a:off x="382175" y="2447656"/>
        <a:ext cx="1426547" cy="546797"/>
      </dsp:txXfrm>
    </dsp:sp>
    <dsp:sp modelId="{8C4A7715-D8F8-4D2B-94CE-98F25CB35172}">
      <dsp:nvSpPr>
        <dsp:cNvPr id="0" name=""/>
        <dsp:cNvSpPr/>
      </dsp:nvSpPr>
      <dsp:spPr>
        <a:xfrm>
          <a:off x="2100768" y="1365805"/>
          <a:ext cx="1643142" cy="13552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100000"/>
            </a:lnSpc>
            <a:spcBef>
              <a:spcPct val="0"/>
            </a:spcBef>
            <a:spcAft>
              <a:spcPct val="15000"/>
            </a:spcAft>
            <a:buChar char="••"/>
          </a:pPr>
          <a:r>
            <a:rPr lang="zh-CN" altLang="en-US" sz="1200" kern="1200" dirty="0">
              <a:solidFill>
                <a:srgbClr val="000099"/>
              </a:solidFill>
              <a:latin typeface="微软雅黑" panose="020B0503020204020204" pitchFamily="34" charset="-122"/>
              <a:ea typeface="微软雅黑" panose="020B0503020204020204" pitchFamily="34" charset="-122"/>
              <a:sym typeface="+mn-ea"/>
            </a:rPr>
            <a:t>包括氧化、还原、水解和结合（或合成）四类反应转化为毒物</a:t>
          </a:r>
          <a:endParaRPr lang="zh-CN" altLang="en-US" sz="1200" kern="1200">
            <a:latin typeface="微软雅黑" panose="020B0503020204020204" pitchFamily="34" charset="-122"/>
            <a:ea typeface="微软雅黑" panose="020B0503020204020204" pitchFamily="34" charset="-122"/>
          </a:endParaRPr>
        </a:p>
      </dsp:txBody>
      <dsp:txXfrm>
        <a:off x="2131956" y="1687403"/>
        <a:ext cx="1580766" cy="1002462"/>
      </dsp:txXfrm>
    </dsp:sp>
    <dsp:sp modelId="{FB15DAFD-B404-4CB3-9791-947A7CB3C00D}">
      <dsp:nvSpPr>
        <dsp:cNvPr id="0" name=""/>
        <dsp:cNvSpPr/>
      </dsp:nvSpPr>
      <dsp:spPr>
        <a:xfrm>
          <a:off x="3009618" y="531580"/>
          <a:ext cx="2026606" cy="2026606"/>
        </a:xfrm>
        <a:prstGeom prst="circularArrow">
          <a:avLst>
            <a:gd name="adj1" fmla="val 2850"/>
            <a:gd name="adj2" fmla="val 348222"/>
            <a:gd name="adj3" fmla="val 19476267"/>
            <a:gd name="adj4" fmla="val 12575511"/>
            <a:gd name="adj5" fmla="val 332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8BF050-6660-4D4F-AF7C-757C782402D6}">
      <dsp:nvSpPr>
        <dsp:cNvPr id="0" name=""/>
        <dsp:cNvSpPr/>
      </dsp:nvSpPr>
      <dsp:spPr>
        <a:xfrm>
          <a:off x="2465911" y="1075394"/>
          <a:ext cx="1460571" cy="5808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100000"/>
            </a:lnSpc>
            <a:spcBef>
              <a:spcPct val="0"/>
            </a:spcBef>
            <a:spcAft>
              <a:spcPct val="35000"/>
            </a:spcAft>
          </a:pPr>
          <a:r>
            <a:rPr lang="zh-CN" altLang="en-US" sz="2600" kern="1200"/>
            <a:t>生物转化</a:t>
          </a:r>
        </a:p>
      </dsp:txBody>
      <dsp:txXfrm>
        <a:off x="2482923" y="1092406"/>
        <a:ext cx="1426547" cy="546797"/>
      </dsp:txXfrm>
    </dsp:sp>
    <dsp:sp modelId="{0428F0A0-98D5-457A-BE43-28F46915FA56}">
      <dsp:nvSpPr>
        <dsp:cNvPr id="0" name=""/>
        <dsp:cNvSpPr/>
      </dsp:nvSpPr>
      <dsp:spPr>
        <a:xfrm>
          <a:off x="4201517" y="1365805"/>
          <a:ext cx="1643142" cy="13552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71450" lvl="1" indent="-171450" algn="l" defTabSz="711200">
            <a:lnSpc>
              <a:spcPct val="100000"/>
            </a:lnSpc>
            <a:spcBef>
              <a:spcPct val="0"/>
            </a:spcBef>
            <a:spcAft>
              <a:spcPct val="15000"/>
            </a:spcAft>
            <a:buChar char="••"/>
          </a:pPr>
          <a:r>
            <a:rPr lang="zh-CN" altLang="en-US" sz="1600" kern="1200" dirty="0">
              <a:solidFill>
                <a:srgbClr val="000099"/>
              </a:solidFill>
              <a:latin typeface="微软雅黑" panose="020B0503020204020204" pitchFamily="34" charset="-122"/>
              <a:ea typeface="微软雅黑" panose="020B0503020204020204" pitchFamily="34" charset="-122"/>
              <a:sym typeface="+mn-ea"/>
            </a:rPr>
            <a:t>主要经肾脏、呼吸道、消化道或其他排出途径</a:t>
          </a:r>
          <a:endParaRPr lang="zh-CN" altLang="en-US" sz="1600" kern="1200">
            <a:latin typeface="微软雅黑" panose="020B0503020204020204" pitchFamily="34" charset="-122"/>
            <a:ea typeface="微软雅黑" panose="020B0503020204020204" pitchFamily="34" charset="-122"/>
          </a:endParaRPr>
        </a:p>
      </dsp:txBody>
      <dsp:txXfrm>
        <a:off x="4232705" y="1396993"/>
        <a:ext cx="1580766" cy="1002462"/>
      </dsp:txXfrm>
    </dsp:sp>
    <dsp:sp modelId="{89D3BE69-F0B7-44E5-BB40-16D78D25B06B}">
      <dsp:nvSpPr>
        <dsp:cNvPr id="0" name=""/>
        <dsp:cNvSpPr/>
      </dsp:nvSpPr>
      <dsp:spPr>
        <a:xfrm>
          <a:off x="5124059" y="1685491"/>
          <a:ext cx="1816649" cy="1816649"/>
        </a:xfrm>
        <a:prstGeom prst="leftCircularArrow">
          <a:avLst>
            <a:gd name="adj1" fmla="val 3179"/>
            <a:gd name="adj2" fmla="val 391489"/>
            <a:gd name="adj3" fmla="val 2167000"/>
            <a:gd name="adj4" fmla="val 9024489"/>
            <a:gd name="adj5" fmla="val 370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647766-AE1D-45F8-B3AB-5EEE3BDE8498}">
      <dsp:nvSpPr>
        <dsp:cNvPr id="0" name=""/>
        <dsp:cNvSpPr/>
      </dsp:nvSpPr>
      <dsp:spPr>
        <a:xfrm>
          <a:off x="4566660" y="2430644"/>
          <a:ext cx="1460571" cy="5808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100000"/>
            </a:lnSpc>
            <a:spcBef>
              <a:spcPct val="0"/>
            </a:spcBef>
            <a:spcAft>
              <a:spcPct val="35000"/>
            </a:spcAft>
          </a:pPr>
          <a:r>
            <a:rPr lang="zh-CN" altLang="en-US" sz="2600" kern="1200"/>
            <a:t>排出</a:t>
          </a:r>
        </a:p>
      </dsp:txBody>
      <dsp:txXfrm>
        <a:off x="4583672" y="2447656"/>
        <a:ext cx="1426547" cy="546797"/>
      </dsp:txXfrm>
    </dsp:sp>
    <dsp:sp modelId="{84C360E7-662A-4488-8379-D2BE7AF72E42}">
      <dsp:nvSpPr>
        <dsp:cNvPr id="0" name=""/>
        <dsp:cNvSpPr/>
      </dsp:nvSpPr>
      <dsp:spPr>
        <a:xfrm>
          <a:off x="6302265" y="1365805"/>
          <a:ext cx="1643142" cy="135524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71450" lvl="1" indent="-171450" algn="l" defTabSz="800100">
            <a:lnSpc>
              <a:spcPct val="100000"/>
            </a:lnSpc>
            <a:spcBef>
              <a:spcPct val="0"/>
            </a:spcBef>
            <a:spcAft>
              <a:spcPct val="15000"/>
            </a:spcAft>
            <a:buChar char="••"/>
          </a:pPr>
          <a:r>
            <a:rPr lang="zh-CN" altLang="en-US" sz="1800" kern="1200" dirty="0">
              <a:solidFill>
                <a:srgbClr val="000099"/>
              </a:solidFill>
              <a:latin typeface="微软雅黑" panose="020B0503020204020204" pitchFamily="34" charset="-122"/>
              <a:ea typeface="微软雅黑" panose="020B0503020204020204" pitchFamily="34" charset="-122"/>
              <a:sym typeface="+mn-ea"/>
            </a:rPr>
            <a:t>毒物的蓄积作用是引起慢性中毒的物质基础</a:t>
          </a:r>
          <a:endParaRPr lang="zh-CN" altLang="en-US" sz="1800" kern="1200" dirty="0">
            <a:solidFill>
              <a:srgbClr val="000099"/>
            </a:solidFill>
            <a:latin typeface="微软雅黑" panose="020B0503020204020204" pitchFamily="34" charset="-122"/>
            <a:ea typeface="微软雅黑" panose="020B0503020204020204" pitchFamily="34" charset="-122"/>
          </a:endParaRPr>
        </a:p>
      </dsp:txBody>
      <dsp:txXfrm>
        <a:off x="6333453" y="1687403"/>
        <a:ext cx="1580766" cy="1002462"/>
      </dsp:txXfrm>
    </dsp:sp>
    <dsp:sp modelId="{D2C17C86-6617-4D56-B654-34BCBFACB3CB}">
      <dsp:nvSpPr>
        <dsp:cNvPr id="0" name=""/>
        <dsp:cNvSpPr/>
      </dsp:nvSpPr>
      <dsp:spPr>
        <a:xfrm>
          <a:off x="6667408" y="1075394"/>
          <a:ext cx="1460571" cy="58082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100000"/>
            </a:lnSpc>
            <a:spcBef>
              <a:spcPct val="0"/>
            </a:spcBef>
            <a:spcAft>
              <a:spcPct val="35000"/>
            </a:spcAft>
          </a:pPr>
          <a:r>
            <a:rPr lang="zh-CN" altLang="en-US" sz="2600" kern="1200" dirty="0">
              <a:solidFill>
                <a:schemeClr val="bg1"/>
              </a:solidFill>
              <a:uFillTx/>
              <a:ea typeface="宋体" panose="02010600030101010101" pitchFamily="2" charset="-122"/>
            </a:rPr>
            <a:t>蓄积</a:t>
          </a:r>
        </a:p>
      </dsp:txBody>
      <dsp:txXfrm>
        <a:off x="6684420" y="1092406"/>
        <a:ext cx="1426547" cy="5467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AE918-ABC8-47B8-8DD8-96F195BFB5B5}">
      <dsp:nvSpPr>
        <dsp:cNvPr id="0" name=""/>
        <dsp:cNvSpPr/>
      </dsp:nvSpPr>
      <dsp:spPr>
        <a:xfrm rot="5400000">
          <a:off x="6129432" y="-2665178"/>
          <a:ext cx="559549" cy="6032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100000"/>
            </a:lnSpc>
            <a:spcBef>
              <a:spcPct val="0"/>
            </a:spcBef>
            <a:spcAft>
              <a:spcPct val="15000"/>
            </a:spcAft>
            <a:buChar char="••"/>
          </a:pPr>
          <a:r>
            <a:rPr lang="zh-CN" altLang="en-US" sz="1300" b="1" kern="1200" dirty="0">
              <a:solidFill>
                <a:srgbClr val="000099"/>
              </a:solidFill>
              <a:ea typeface="宋体" panose="02010600030101010101" pitchFamily="2" charset="-122"/>
              <a:sym typeface="+mn-ea"/>
            </a:rPr>
            <a:t>例如，用苯作为溶剂或稀释剂的油漆，稀料改用二甲苯等</a:t>
          </a:r>
          <a:endParaRPr lang="zh-CN" altLang="en-US" sz="1300" kern="1200"/>
        </a:p>
      </dsp:txBody>
      <dsp:txXfrm rot="-5400000">
        <a:off x="3393110" y="98459"/>
        <a:ext cx="6004880" cy="504919"/>
      </dsp:txXfrm>
    </dsp:sp>
    <dsp:sp modelId="{BD6C8DA9-0F3A-464E-ACD2-6660B6C6E5C4}">
      <dsp:nvSpPr>
        <dsp:cNvPr id="0" name=""/>
        <dsp:cNvSpPr/>
      </dsp:nvSpPr>
      <dsp:spPr>
        <a:xfrm>
          <a:off x="0" y="1201"/>
          <a:ext cx="3393109" cy="6994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100000"/>
            </a:lnSpc>
            <a:spcBef>
              <a:spcPct val="0"/>
            </a:spcBef>
            <a:spcAft>
              <a:spcPct val="35000"/>
            </a:spcAft>
          </a:pPr>
          <a:r>
            <a:rPr lang="zh-CN" altLang="en-US" sz="2900" kern="1200"/>
            <a:t>根除毒物</a:t>
          </a:r>
        </a:p>
      </dsp:txBody>
      <dsp:txXfrm>
        <a:off x="34144" y="35345"/>
        <a:ext cx="3324821" cy="631148"/>
      </dsp:txXfrm>
    </dsp:sp>
    <dsp:sp modelId="{B1799245-8A88-4DFD-8913-C5C978690807}">
      <dsp:nvSpPr>
        <dsp:cNvPr id="0" name=""/>
        <dsp:cNvSpPr/>
      </dsp:nvSpPr>
      <dsp:spPr>
        <a:xfrm rot="5400000">
          <a:off x="6129432" y="-1930769"/>
          <a:ext cx="559549" cy="6032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100000"/>
            </a:lnSpc>
            <a:spcBef>
              <a:spcPct val="0"/>
            </a:spcBef>
            <a:spcAft>
              <a:spcPct val="15000"/>
            </a:spcAft>
            <a:buChar char="••"/>
          </a:pPr>
          <a:r>
            <a:rPr lang="zh-CN" altLang="en-US" sz="1300" b="1" kern="1200" dirty="0">
              <a:solidFill>
                <a:srgbClr val="000099"/>
              </a:solidFill>
              <a:ea typeface="宋体" panose="02010600030101010101" pitchFamily="2" charset="-122"/>
              <a:sym typeface="+mn-ea"/>
            </a:rPr>
            <a:t>中心环节是要使环境空气中毒物浓度降到低于最高容许浓度</a:t>
          </a:r>
          <a:endParaRPr lang="zh-CN" altLang="en-US" sz="1300" kern="1200"/>
        </a:p>
      </dsp:txBody>
      <dsp:txXfrm rot="-5400000">
        <a:off x="3393110" y="832868"/>
        <a:ext cx="6004880" cy="504919"/>
      </dsp:txXfrm>
    </dsp:sp>
    <dsp:sp modelId="{F8FCFA27-1E37-47F3-819F-CCC620DE8027}">
      <dsp:nvSpPr>
        <dsp:cNvPr id="0" name=""/>
        <dsp:cNvSpPr/>
      </dsp:nvSpPr>
      <dsp:spPr>
        <a:xfrm>
          <a:off x="0" y="735609"/>
          <a:ext cx="3393109" cy="6994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100000"/>
            </a:lnSpc>
            <a:spcBef>
              <a:spcPct val="0"/>
            </a:spcBef>
            <a:spcAft>
              <a:spcPct val="35000"/>
            </a:spcAft>
          </a:pPr>
          <a:r>
            <a:rPr lang="zh-CN" altLang="en-US" sz="2900" b="1" kern="1200" dirty="0">
              <a:solidFill>
                <a:schemeClr val="bg1"/>
              </a:solidFill>
              <a:uFillTx/>
              <a:ea typeface="宋体" panose="02010600030101010101" pitchFamily="2" charset="-122"/>
              <a:sym typeface="+mn-ea"/>
            </a:rPr>
            <a:t>降低毒物浓度</a:t>
          </a:r>
        </a:p>
      </dsp:txBody>
      <dsp:txXfrm>
        <a:off x="34144" y="769753"/>
        <a:ext cx="3324821" cy="631148"/>
      </dsp:txXfrm>
    </dsp:sp>
    <dsp:sp modelId="{F00652BC-5530-4BD7-A5E2-D7101737A3B5}">
      <dsp:nvSpPr>
        <dsp:cNvPr id="0" name=""/>
        <dsp:cNvSpPr/>
      </dsp:nvSpPr>
      <dsp:spPr>
        <a:xfrm rot="5400000">
          <a:off x="6129432" y="-1196361"/>
          <a:ext cx="559549" cy="6032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100000"/>
            </a:lnSpc>
            <a:spcBef>
              <a:spcPct val="0"/>
            </a:spcBef>
            <a:spcAft>
              <a:spcPct val="15000"/>
            </a:spcAft>
            <a:buChar char="••"/>
          </a:pPr>
          <a:r>
            <a:rPr lang="zh-CN" altLang="en-US" sz="1300" b="1" kern="1200" dirty="0">
              <a:solidFill>
                <a:srgbClr val="000099"/>
              </a:solidFill>
              <a:ea typeface="宋体" panose="02010600030101010101" pitchFamily="2" charset="-122"/>
              <a:sym typeface="+mn-ea"/>
            </a:rPr>
            <a:t>例如在狭小船舱中、锅炉内电焊，维修、清洗化学反应釜等，</a:t>
          </a:r>
          <a:r>
            <a:rPr lang="zh-CN" altLang="en-US" sz="1300" b="1" kern="1200" dirty="0">
              <a:solidFill>
                <a:srgbClr val="BB351F"/>
              </a:solidFill>
              <a:ea typeface="宋体" panose="02010600030101010101" pitchFamily="2" charset="-122"/>
              <a:sym typeface="+mn-ea"/>
            </a:rPr>
            <a:t>个体防护是重要辅助措施</a:t>
          </a:r>
          <a:r>
            <a:rPr lang="zh-CN" altLang="en-US" sz="1300" b="1" kern="1200" dirty="0">
              <a:solidFill>
                <a:srgbClr val="000099"/>
              </a:solidFill>
              <a:ea typeface="宋体" panose="02010600030101010101" pitchFamily="2" charset="-122"/>
              <a:sym typeface="+mn-ea"/>
            </a:rPr>
            <a:t>。</a:t>
          </a:r>
          <a:endParaRPr lang="zh-CN" altLang="en-US" sz="1300" kern="1200"/>
        </a:p>
      </dsp:txBody>
      <dsp:txXfrm rot="-5400000">
        <a:off x="3393110" y="1567276"/>
        <a:ext cx="6004880" cy="504919"/>
      </dsp:txXfrm>
    </dsp:sp>
    <dsp:sp modelId="{F3A1F871-519C-4E76-89EE-B8DB3D0BD125}">
      <dsp:nvSpPr>
        <dsp:cNvPr id="0" name=""/>
        <dsp:cNvSpPr/>
      </dsp:nvSpPr>
      <dsp:spPr>
        <a:xfrm>
          <a:off x="0" y="1470017"/>
          <a:ext cx="3393109" cy="6994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100000"/>
            </a:lnSpc>
            <a:spcBef>
              <a:spcPct val="0"/>
            </a:spcBef>
            <a:spcAft>
              <a:spcPct val="35000"/>
            </a:spcAft>
          </a:pPr>
          <a:r>
            <a:rPr lang="zh-CN" altLang="en-US" sz="2900" b="1" kern="1200" dirty="0">
              <a:solidFill>
                <a:schemeClr val="bg1"/>
              </a:solidFill>
              <a:uFillTx/>
              <a:ea typeface="宋体" panose="02010600030101010101" pitchFamily="2" charset="-122"/>
              <a:sym typeface="+mn-ea"/>
            </a:rPr>
            <a:t>个体防护</a:t>
          </a:r>
        </a:p>
      </dsp:txBody>
      <dsp:txXfrm>
        <a:off x="34144" y="1504161"/>
        <a:ext cx="3324821" cy="631148"/>
      </dsp:txXfrm>
    </dsp:sp>
    <dsp:sp modelId="{08DD0F49-2ECC-4070-8F06-635B27CEAA98}">
      <dsp:nvSpPr>
        <dsp:cNvPr id="0" name=""/>
        <dsp:cNvSpPr/>
      </dsp:nvSpPr>
      <dsp:spPr>
        <a:xfrm rot="5400000">
          <a:off x="6129432" y="-461953"/>
          <a:ext cx="559549" cy="6032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100000"/>
            </a:lnSpc>
            <a:spcBef>
              <a:spcPct val="0"/>
            </a:spcBef>
            <a:spcAft>
              <a:spcPct val="15000"/>
            </a:spcAft>
            <a:buChar char="••"/>
          </a:pPr>
          <a:r>
            <a:rPr lang="zh-CN" altLang="en-US" sz="1300" b="1" kern="1200" dirty="0">
              <a:solidFill>
                <a:srgbClr val="000099"/>
              </a:solidFill>
              <a:ea typeface="宋体" panose="02010600030101010101" pitchFamily="2" charset="-122"/>
              <a:sym typeface="+mn-ea"/>
            </a:rPr>
            <a:t>应满足生产、</a:t>
          </a:r>
          <a:r>
            <a:rPr lang="zh-CN" altLang="en-US" sz="1300" b="1" kern="1200" dirty="0">
              <a:solidFill>
                <a:srgbClr val="BB351F"/>
              </a:solidFill>
              <a:ea typeface="宋体" panose="02010600030101010101" pitchFamily="2" charset="-122"/>
              <a:sym typeface="+mn-ea"/>
            </a:rPr>
            <a:t>卫生</a:t>
          </a:r>
          <a:r>
            <a:rPr lang="zh-CN" altLang="en-US" sz="1300" b="1" kern="1200" dirty="0">
              <a:solidFill>
                <a:srgbClr val="000099"/>
              </a:solidFill>
              <a:ea typeface="宋体" panose="02010600030101010101" pitchFamily="2" charset="-122"/>
              <a:sym typeface="+mn-ea"/>
            </a:rPr>
            <a:t>上的需要</a:t>
          </a:r>
          <a:endParaRPr lang="zh-CN" altLang="en-US" sz="1300" b="1" kern="1200" dirty="0">
            <a:solidFill>
              <a:srgbClr val="000099"/>
            </a:solidFill>
            <a:ea typeface="宋体" panose="02010600030101010101" pitchFamily="2" charset="-122"/>
          </a:endParaRPr>
        </a:p>
      </dsp:txBody>
      <dsp:txXfrm rot="-5400000">
        <a:off x="3393110" y="2301684"/>
        <a:ext cx="6004880" cy="504919"/>
      </dsp:txXfrm>
    </dsp:sp>
    <dsp:sp modelId="{A2C459B6-C755-47CC-BE6A-77D2AE107C93}">
      <dsp:nvSpPr>
        <dsp:cNvPr id="0" name=""/>
        <dsp:cNvSpPr/>
      </dsp:nvSpPr>
      <dsp:spPr>
        <a:xfrm>
          <a:off x="0" y="2204425"/>
          <a:ext cx="3393109" cy="6994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100000"/>
            </a:lnSpc>
            <a:spcBef>
              <a:spcPct val="0"/>
            </a:spcBef>
            <a:spcAft>
              <a:spcPct val="35000"/>
            </a:spcAft>
          </a:pPr>
          <a:r>
            <a:rPr lang="zh-CN" altLang="en-US" sz="2900" b="1" kern="1200" dirty="0">
              <a:solidFill>
                <a:schemeClr val="bg1"/>
              </a:solidFill>
              <a:uFillTx/>
              <a:ea typeface="宋体" panose="02010600030101010101" pitchFamily="2" charset="-122"/>
            </a:rPr>
            <a:t>工艺、建设布局</a:t>
          </a:r>
        </a:p>
      </dsp:txBody>
      <dsp:txXfrm>
        <a:off x="34144" y="2238569"/>
        <a:ext cx="3324821" cy="631148"/>
      </dsp:txXfrm>
    </dsp:sp>
    <dsp:sp modelId="{4B6AB61C-50B0-41CD-AAAB-C042CC009093}">
      <dsp:nvSpPr>
        <dsp:cNvPr id="0" name=""/>
        <dsp:cNvSpPr/>
      </dsp:nvSpPr>
      <dsp:spPr>
        <a:xfrm rot="5400000">
          <a:off x="6129432" y="272454"/>
          <a:ext cx="559549" cy="6032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100000"/>
            </a:lnSpc>
            <a:spcBef>
              <a:spcPct val="0"/>
            </a:spcBef>
            <a:spcAft>
              <a:spcPct val="15000"/>
            </a:spcAft>
            <a:buChar char="••"/>
          </a:pPr>
          <a:r>
            <a:rPr lang="zh-CN" altLang="en-US" sz="1300" b="1" kern="1200" dirty="0">
              <a:solidFill>
                <a:srgbClr val="000099"/>
              </a:solidFill>
              <a:ea typeface="宋体" panose="02010600030101010101" pitchFamily="2" charset="-122"/>
              <a:sym typeface="+mn-ea"/>
            </a:rPr>
            <a:t>采取相应的管理措施来消除可能引发职业中毒的危险因素具有重要作用</a:t>
          </a:r>
          <a:endParaRPr lang="zh-CN" altLang="en-US" sz="1300" b="1" kern="1200" dirty="0">
            <a:solidFill>
              <a:srgbClr val="000099"/>
            </a:solidFill>
            <a:ea typeface="宋体" panose="02010600030101010101" pitchFamily="2" charset="-122"/>
          </a:endParaRPr>
        </a:p>
      </dsp:txBody>
      <dsp:txXfrm rot="-5400000">
        <a:off x="3393110" y="3036092"/>
        <a:ext cx="6004880" cy="504919"/>
      </dsp:txXfrm>
    </dsp:sp>
    <dsp:sp modelId="{27E3D7E3-88EA-4B5B-84C4-8CC78123147D}">
      <dsp:nvSpPr>
        <dsp:cNvPr id="0" name=""/>
        <dsp:cNvSpPr/>
      </dsp:nvSpPr>
      <dsp:spPr>
        <a:xfrm>
          <a:off x="0" y="2938834"/>
          <a:ext cx="3393109" cy="6994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100000"/>
            </a:lnSpc>
            <a:spcBef>
              <a:spcPct val="0"/>
            </a:spcBef>
            <a:spcAft>
              <a:spcPct val="35000"/>
            </a:spcAft>
          </a:pPr>
          <a:r>
            <a:rPr lang="zh-CN" altLang="en-US" sz="2900" b="1" kern="1200" dirty="0">
              <a:solidFill>
                <a:schemeClr val="bg1"/>
              </a:solidFill>
              <a:uFillTx/>
              <a:ea typeface="宋体" panose="02010600030101010101" pitchFamily="2" charset="-122"/>
            </a:rPr>
            <a:t>安全卫生管理</a:t>
          </a:r>
        </a:p>
      </dsp:txBody>
      <dsp:txXfrm>
        <a:off x="34144" y="2972978"/>
        <a:ext cx="3324821" cy="631148"/>
      </dsp:txXfrm>
    </dsp:sp>
    <dsp:sp modelId="{1F5B3E1A-22D5-41AF-BA9F-8665336DE549}">
      <dsp:nvSpPr>
        <dsp:cNvPr id="0" name=""/>
        <dsp:cNvSpPr/>
      </dsp:nvSpPr>
      <dsp:spPr>
        <a:xfrm rot="5400000">
          <a:off x="6129432" y="1006862"/>
          <a:ext cx="559549" cy="6032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100000"/>
            </a:lnSpc>
            <a:spcBef>
              <a:spcPct val="0"/>
            </a:spcBef>
            <a:spcAft>
              <a:spcPct val="15000"/>
            </a:spcAft>
            <a:buChar char="••"/>
          </a:pPr>
          <a:r>
            <a:rPr lang="zh-CN" altLang="en-US" sz="1300" b="1" kern="1200" dirty="0">
              <a:solidFill>
                <a:srgbClr val="000099"/>
              </a:solidFill>
              <a:ea typeface="宋体" panose="02010600030101010101" pitchFamily="2" charset="-122"/>
              <a:sym typeface="+mn-ea"/>
            </a:rPr>
            <a:t>健全的职业卫生服务在预防职业中毒中极为重要。</a:t>
          </a:r>
          <a:endParaRPr lang="zh-CN" altLang="en-US" sz="1300" b="1" kern="1200" dirty="0">
            <a:solidFill>
              <a:srgbClr val="000099"/>
            </a:solidFill>
            <a:ea typeface="宋体" panose="02010600030101010101" pitchFamily="2" charset="-122"/>
          </a:endParaRPr>
        </a:p>
      </dsp:txBody>
      <dsp:txXfrm rot="-5400000">
        <a:off x="3393110" y="3770500"/>
        <a:ext cx="6004880" cy="504919"/>
      </dsp:txXfrm>
    </dsp:sp>
    <dsp:sp modelId="{82E0D41C-CD59-47A1-B651-9DB947F79AA8}">
      <dsp:nvSpPr>
        <dsp:cNvPr id="0" name=""/>
        <dsp:cNvSpPr/>
      </dsp:nvSpPr>
      <dsp:spPr>
        <a:xfrm>
          <a:off x="0" y="3673242"/>
          <a:ext cx="3393109" cy="69943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100000"/>
            </a:lnSpc>
            <a:spcBef>
              <a:spcPct val="0"/>
            </a:spcBef>
            <a:spcAft>
              <a:spcPct val="35000"/>
            </a:spcAft>
          </a:pPr>
          <a:r>
            <a:rPr lang="zh-CN" altLang="en-US" sz="2900" b="1" kern="1200" dirty="0">
              <a:solidFill>
                <a:schemeClr val="bg1"/>
              </a:solidFill>
              <a:uFillTx/>
              <a:ea typeface="宋体" panose="02010600030101010101" pitchFamily="2" charset="-122"/>
            </a:rPr>
            <a:t>职业卫生服务</a:t>
          </a:r>
        </a:p>
      </dsp:txBody>
      <dsp:txXfrm>
        <a:off x="34144" y="3707386"/>
        <a:ext cx="3324821" cy="631148"/>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rSet qsTypeId="urn:microsoft.com/office/officeart/2005/8/quickstyle/simple5"/>
        </dgm:pt>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rSet csTypeId="urn:microsoft.com/office/officeart/2005/8/colors/accent6_5"/>
        </dgm:pt>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4#1">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rSet csTypeId="urn:microsoft.com/office/officeart/2005/8/colors/accent6_5"/>
        </dgm:pt>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srcNode" val="parentNode1"/>
              <dgm:param type="dstNode" val="connSite2"/>
              <dgm:param type="connRout" val="curve"/>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srcNode" val="parentNode2"/>
                <dgm:param type="dstNode" val="connSite1"/>
                <dgm:param type="connRout" val="curve"/>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rSet csTypeId="urn:microsoft.com/office/officeart/2005/8/colors/accent6_5"/>
        </dgm:pt>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type="round2SameRect" r:blip="" rot="90">
                    <dgm:adjLst/>
                  </dgm:shape>
                </dgm:if>
                <dgm:else name="Name12">
                  <dgm:shape xmlns:r="http://schemas.openxmlformats.org/officeDocument/2006/relationships" type="round2SameRect" r:blip="" rot="-90">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2" Type="http://schemas.openxmlformats.org/officeDocument/2006/relationships/theme" Target="../theme/theme2.xml"/><Relationship Id="rId11" Type="http://schemas.openxmlformats.org/officeDocument/2006/relationships/image" Target="../media/image1.jpe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7.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5.png"/></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12.xml"/><Relationship Id="rId7" Type="http://schemas.microsoft.com/office/2007/relationships/diagramDrawing" Target="../diagrams/drawing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3" Type="http://schemas.openxmlformats.org/officeDocument/2006/relationships/diagramData" Target="../diagrams/data2.xml"/><Relationship Id="rId2" Type="http://schemas.openxmlformats.org/officeDocument/2006/relationships/image" Target="../media/image5.png"/><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12.xml"/><Relationship Id="rId7" Type="http://schemas.microsoft.com/office/2007/relationships/diagramDrawing" Target="../diagrams/drawing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3" Type="http://schemas.openxmlformats.org/officeDocument/2006/relationships/diagramData" Target="../diagrams/data3.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8.jpeg"/><Relationship Id="rId1" Type="http://schemas.openxmlformats.org/officeDocument/2006/relationships/image" Target="../media/image5.png"/></Relationships>
</file>

<file path=ppt/slides/_rels/slide3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2" Type="http://schemas.openxmlformats.org/officeDocument/2006/relationships/slideLayout" Target="../slideLayouts/slideLayout12.xml"/><Relationship Id="rId11" Type="http://schemas.openxmlformats.org/officeDocument/2006/relationships/themeOverride" Target="../theme/themeOverride1.xml"/><Relationship Id="rId10" Type="http://schemas.openxmlformats.org/officeDocument/2006/relationships/tags" Target="../tags/tag9.xml"/><Relationship Id="rId1"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42.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9" Type="http://schemas.openxmlformats.org/officeDocument/2006/relationships/slideLayout" Target="../slideLayouts/slideLayout12.xml"/><Relationship Id="rId18" Type="http://schemas.openxmlformats.org/officeDocument/2006/relationships/tags" Target="../tags/tag30.xml"/><Relationship Id="rId17" Type="http://schemas.openxmlformats.org/officeDocument/2006/relationships/tags" Target="../tags/tag29.xml"/><Relationship Id="rId16" Type="http://schemas.openxmlformats.org/officeDocument/2006/relationships/tags" Target="../tags/tag28.xml"/><Relationship Id="rId15" Type="http://schemas.openxmlformats.org/officeDocument/2006/relationships/tags" Target="../tags/tag27.xml"/><Relationship Id="rId14" Type="http://schemas.openxmlformats.org/officeDocument/2006/relationships/tags" Target="../tags/tag26.xml"/><Relationship Id="rId13" Type="http://schemas.openxmlformats.org/officeDocument/2006/relationships/tags" Target="../tags/tag25.xml"/><Relationship Id="rId12" Type="http://schemas.openxmlformats.org/officeDocument/2006/relationships/tags" Target="../tags/tag24.xml"/><Relationship Id="rId11" Type="http://schemas.openxmlformats.org/officeDocument/2006/relationships/tags" Target="../tags/tag23.xml"/><Relationship Id="rId10" Type="http://schemas.openxmlformats.org/officeDocument/2006/relationships/tags" Target="../tags/tag22.xml"/><Relationship Id="rId1"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9.png"/><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499359" y="1017724"/>
            <a:ext cx="3243580"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健康中国</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2051" name="图片 8"/>
          <p:cNvPicPr>
            <a:picLocks noChangeAspect="1"/>
          </p:cNvPicPr>
          <p:nvPr/>
        </p:nvPicPr>
        <p:blipFill>
          <a:blip r:embed="rId2"/>
          <a:stretch>
            <a:fillRect/>
          </a:stretch>
        </p:blipFill>
        <p:spPr>
          <a:xfrm>
            <a:off x="495300" y="249238"/>
            <a:ext cx="2346325" cy="768350"/>
          </a:xfrm>
          <a:prstGeom prst="rect">
            <a:avLst/>
          </a:prstGeom>
          <a:noFill/>
          <a:ln w="9525">
            <a:noFill/>
          </a:ln>
        </p:spPr>
      </p:pic>
      <p:sp>
        <p:nvSpPr>
          <p:cNvPr id="5" name="文本框 4"/>
          <p:cNvSpPr txBox="1"/>
          <p:nvPr/>
        </p:nvSpPr>
        <p:spPr>
          <a:xfrm>
            <a:off x="4598670" y="1931670"/>
            <a:ext cx="6690995" cy="829945"/>
          </a:xfrm>
          <a:prstGeom prst="rect">
            <a:avLst/>
          </a:prstGeom>
          <a:noFill/>
        </p:spPr>
        <p:txBody>
          <a:bodyPr wrap="square" rtlCol="0">
            <a:spAutoFit/>
          </a:bodyPr>
          <a:p>
            <a:r>
              <a:rPr lang="zh-CN" altLang="en-US" sz="48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rPr>
              <a:t>——职业健康我行动</a:t>
            </a:r>
            <a:endParaRPr lang="zh-CN" altLang="en-US" sz="4800" b="1"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endParaRPr>
          </a:p>
        </p:txBody>
      </p:sp>
      <p:sp>
        <p:nvSpPr>
          <p:cNvPr id="6" name="文本框 5"/>
          <p:cNvSpPr txBox="1"/>
          <p:nvPr/>
        </p:nvSpPr>
        <p:spPr>
          <a:xfrm>
            <a:off x="3401695" y="3327400"/>
            <a:ext cx="5187950" cy="521970"/>
          </a:xfrm>
          <a:prstGeom prst="rect">
            <a:avLst/>
          </a:prstGeom>
          <a:noFill/>
        </p:spPr>
        <p:txBody>
          <a:bodyPr wrap="none" rtlCol="0" anchor="t">
            <a:spAutoFit/>
          </a:bodyPr>
          <a:p>
            <a:r>
              <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海南省工伤预防宣传教育环岛行</a:t>
            </a:r>
            <a:endParaRPr lang="zh-CN" altLang="en-US"/>
          </a:p>
        </p:txBody>
      </p:sp>
      <p:sp>
        <p:nvSpPr>
          <p:cNvPr id="7" name="文本框 9"/>
          <p:cNvSpPr txBox="1"/>
          <p:nvPr/>
        </p:nvSpPr>
        <p:spPr>
          <a:xfrm>
            <a:off x="4137661" y="4189730"/>
            <a:ext cx="3383280" cy="521970"/>
          </a:xfrm>
          <a:prstGeom prst="rect">
            <a:avLst/>
          </a:prstGeom>
          <a:noFill/>
          <a:ln w="9525">
            <a:noFill/>
          </a:ln>
        </p:spPr>
        <p:txBody>
          <a:bodyPr wrap="none">
            <a:spAutoFit/>
          </a:bodyPr>
          <a:p>
            <a:pPr algn="ctr" eaLnBrk="1" hangingPunct="1"/>
            <a:r>
              <a:rPr lang="zh-CN" altLang="en-US" sz="2800" dirty="0">
                <a:solidFill>
                  <a:srgbClr val="C00000"/>
                </a:solidFill>
                <a:latin typeface="黑体" panose="02010609060101010101" pitchFamily="49" charset="-122"/>
                <a:ea typeface="黑体" panose="02010609060101010101" pitchFamily="49" charset="-122"/>
              </a:rPr>
              <a:t>专家组成员：许文芳</a:t>
            </a:r>
            <a:endParaRPr lang="en-US" altLang="zh-CN" sz="2800" dirty="0">
              <a:solidFill>
                <a:srgbClr val="C00000"/>
              </a:solidFill>
              <a:latin typeface="黑体" panose="02010609060101010101" pitchFamily="49" charset="-122"/>
              <a:ea typeface="黑体" panose="02010609060101010101" pitchFamily="49"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3562350" y="2056130"/>
            <a:ext cx="5020945" cy="873125"/>
          </a:xfrm>
          <a:prstGeom prst="rect">
            <a:avLst/>
          </a:prstGeom>
          <a:noFill/>
          <a:ln w="9525">
            <a:noFill/>
          </a:ln>
        </p:spPr>
        <p:txBody>
          <a:bodyPr anchor="ctr"/>
          <a:p>
            <a:pPr algn="ctr" eaLnBrk="1" hangingPunct="1"/>
            <a:r>
              <a:rPr lang="en-US" altLang="zh-CN" sz="4800" b="1" dirty="0">
                <a:solidFill>
                  <a:srgbClr val="FF0000"/>
                </a:solidFill>
                <a:latin typeface="微软雅黑" panose="020B0503020204020204" pitchFamily="34" charset="-122"/>
                <a:ea typeface="微软雅黑" panose="020B0503020204020204" pitchFamily="34" charset="-122"/>
              </a:rPr>
              <a:t>2</a:t>
            </a:r>
            <a:r>
              <a:rPr lang="zh-CN" altLang="en-US" sz="4800" b="1" dirty="0">
                <a:solidFill>
                  <a:srgbClr val="FF0000"/>
                </a:solidFill>
                <a:latin typeface="微软雅黑" panose="020B0503020204020204" pitchFamily="34" charset="-122"/>
                <a:ea typeface="微软雅黑" panose="020B0503020204020204" pitchFamily="34" charset="-122"/>
              </a:rPr>
              <a:t>、职业性噪声聋</a:t>
            </a:r>
            <a:endParaRPr lang="zh-CN" altLang="en-US" sz="4800" b="1" dirty="0">
              <a:solidFill>
                <a:srgbClr val="FF0000"/>
              </a:solidFill>
              <a:latin typeface="微软雅黑" panose="020B0503020204020204" pitchFamily="34" charset="-122"/>
              <a:ea typeface="微软雅黑" panose="020B0503020204020204" pitchFamily="34" charset="-122"/>
            </a:endParaRPr>
          </a:p>
        </p:txBody>
      </p:sp>
      <p:pic>
        <p:nvPicPr>
          <p:cNvPr id="4104" name="图片 37"/>
          <p:cNvPicPr>
            <a:picLocks noChangeAspect="1"/>
          </p:cNvPicPr>
          <p:nvPr/>
        </p:nvPicPr>
        <p:blipFill>
          <a:blip r:embed="rId2"/>
          <a:stretch>
            <a:fillRect/>
          </a:stretch>
        </p:blipFill>
        <p:spPr>
          <a:xfrm>
            <a:off x="278130" y="133985"/>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职业性噪声聋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5" name="文本框 4"/>
          <p:cNvSpPr txBox="1"/>
          <p:nvPr/>
        </p:nvSpPr>
        <p:spPr>
          <a:xfrm>
            <a:off x="873760" y="2068830"/>
            <a:ext cx="8949690" cy="2676525"/>
          </a:xfrm>
          <a:prstGeom prst="rect">
            <a:avLst/>
          </a:prstGeom>
          <a:noFill/>
        </p:spPr>
        <p:txBody>
          <a:bodyPr wrap="square" rtlCol="0">
            <a:spAutoFit/>
          </a:bodyPr>
          <a:p>
            <a:pPr marL="342900" indent="-342900" eaLnBrk="1" hangingPunct="1">
              <a:lnSpc>
                <a:spcPct val="150000"/>
              </a:lnSpc>
              <a:buFont typeface="Wingdings" panose="05000000000000000000" charset="0"/>
              <a:buChar char="Ø"/>
            </a:pPr>
            <a:r>
              <a:rPr lang="zh-CN" altLang="en-US" sz="2800" dirty="0" smtClean="0">
                <a:solidFill>
                  <a:srgbClr val="FF0000"/>
                </a:solidFill>
                <a:latin typeface="微软雅黑" panose="020B0503020204020204" pitchFamily="34" charset="-122"/>
                <a:ea typeface="微软雅黑" panose="020B0503020204020204" pitchFamily="34" charset="-122"/>
                <a:sym typeface="+mn-ea"/>
              </a:rPr>
              <a:t>职业性噪声聋</a:t>
            </a:r>
            <a:r>
              <a:rPr lang="zh-CN" altLang="en-US" sz="2800" dirty="0" smtClean="0">
                <a:latin typeface="微软雅黑" panose="020B0503020204020204" pitchFamily="34" charset="-122"/>
                <a:ea typeface="微软雅黑" panose="020B0503020204020204" pitchFamily="34" charset="-122"/>
                <a:sym typeface="+mn-ea"/>
              </a:rPr>
              <a:t>是指在工作过程中长期接触生产性 噪声而出现的进行性感音性听力损失，双耳对称，早期以高频听力下降为主，逐渐累及语频，听力损失程度与接触噪声的时间、强度及噪声作业工龄有很大的关系。</a:t>
            </a:r>
            <a:endParaRPr lang="zh-CN" altLang="en-US" sz="2800"/>
          </a:p>
        </p:txBody>
      </p:sp>
      <p:sp>
        <p:nvSpPr>
          <p:cNvPr id="4" name="文本框 3"/>
          <p:cNvSpPr txBox="1"/>
          <p:nvPr/>
        </p:nvSpPr>
        <p:spPr>
          <a:xfrm>
            <a:off x="436880" y="1243330"/>
            <a:ext cx="1083183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一、定义</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pic>
        <p:nvPicPr>
          <p:cNvPr id="60422" name="Picture 17" descr="200507100034319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1897" y="4870899"/>
            <a:ext cx="3730205" cy="1987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职业性噪声聋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5" name="文本框 4"/>
          <p:cNvSpPr txBox="1"/>
          <p:nvPr/>
        </p:nvSpPr>
        <p:spPr>
          <a:xfrm>
            <a:off x="898525" y="1898650"/>
            <a:ext cx="10638155" cy="3969385"/>
          </a:xfrm>
          <a:prstGeom prst="rect">
            <a:avLst/>
          </a:prstGeom>
          <a:noFill/>
        </p:spPr>
        <p:txBody>
          <a:bodyPr wrap="square" rtlCol="0">
            <a:spAutoFit/>
          </a:bodyPr>
          <a:p>
            <a:pPr marL="457200" indent="-457200">
              <a:lnSpc>
                <a:spcPct val="150000"/>
              </a:lnSpc>
              <a:buFont typeface="Wingdings" panose="05000000000000000000" charset="0"/>
              <a:buChar char="Ø"/>
            </a:pPr>
            <a:r>
              <a:rPr lang="zh-CN" altLang="en-US" sz="2800" dirty="0" smtClean="0">
                <a:latin typeface="微软雅黑" panose="020B0503020204020204" pitchFamily="34" charset="-122"/>
                <a:ea typeface="微软雅黑" panose="020B0503020204020204" pitchFamily="34" charset="-122"/>
                <a:sym typeface="+mn-ea"/>
              </a:rPr>
              <a:t>符合双耳高频（</a:t>
            </a:r>
            <a:r>
              <a:rPr lang="en-US" altLang="zh-CN" sz="2800" dirty="0" smtClean="0">
                <a:latin typeface="微软雅黑" panose="020B0503020204020204" pitchFamily="34" charset="-122"/>
                <a:ea typeface="微软雅黑" panose="020B0503020204020204" pitchFamily="34" charset="-122"/>
                <a:sym typeface="+mn-ea"/>
              </a:rPr>
              <a:t>3000Hz</a:t>
            </a:r>
            <a:r>
              <a:rPr lang="zh-CN" altLang="en-US" sz="2800" dirty="0" smtClean="0">
                <a:latin typeface="微软雅黑" panose="020B0503020204020204" pitchFamily="34" charset="-122"/>
                <a:ea typeface="微软雅黑" panose="020B0503020204020204" pitchFamily="34" charset="-122"/>
                <a:sym typeface="+mn-ea"/>
              </a:rPr>
              <a:t>、</a:t>
            </a:r>
            <a:r>
              <a:rPr lang="en-US" altLang="zh-CN" sz="2800" dirty="0" smtClean="0">
                <a:latin typeface="微软雅黑" panose="020B0503020204020204" pitchFamily="34" charset="-122"/>
                <a:ea typeface="微软雅黑" panose="020B0503020204020204" pitchFamily="34" charset="-122"/>
                <a:sym typeface="+mn-ea"/>
              </a:rPr>
              <a:t>4000Hz</a:t>
            </a:r>
            <a:r>
              <a:rPr lang="zh-CN" altLang="en-US" sz="2800" dirty="0" smtClean="0">
                <a:latin typeface="微软雅黑" panose="020B0503020204020204" pitchFamily="34" charset="-122"/>
                <a:ea typeface="微软雅黑" panose="020B0503020204020204" pitchFamily="34" charset="-122"/>
                <a:sym typeface="+mn-ea"/>
              </a:rPr>
              <a:t>、</a:t>
            </a:r>
            <a:r>
              <a:rPr lang="en-US" altLang="zh-CN" sz="2800" dirty="0" smtClean="0">
                <a:latin typeface="微软雅黑" panose="020B0503020204020204" pitchFamily="34" charset="-122"/>
                <a:ea typeface="微软雅黑" panose="020B0503020204020204" pitchFamily="34" charset="-122"/>
                <a:sym typeface="+mn-ea"/>
              </a:rPr>
              <a:t>6000Hz</a:t>
            </a:r>
            <a:r>
              <a:rPr lang="zh-CN" altLang="en-US" sz="2800" dirty="0" smtClean="0">
                <a:latin typeface="微软雅黑" panose="020B0503020204020204" pitchFamily="34" charset="-122"/>
                <a:ea typeface="微软雅黑" panose="020B0503020204020204" pitchFamily="34" charset="-122"/>
                <a:sym typeface="+mn-ea"/>
              </a:rPr>
              <a:t>）平均听阀</a:t>
            </a:r>
            <a:r>
              <a:rPr lang="en-US" altLang="zh-CN" sz="2800" dirty="0" smtClean="0">
                <a:latin typeface="微软雅黑" panose="020B0503020204020204" pitchFamily="34" charset="-122"/>
                <a:ea typeface="微软雅黑" panose="020B0503020204020204" pitchFamily="34" charset="-122"/>
                <a:sym typeface="+mn-ea"/>
              </a:rPr>
              <a:t>》≥ 40 dB</a:t>
            </a:r>
            <a:r>
              <a:rPr lang="zh-CN" altLang="en-US" sz="2800" dirty="0" smtClean="0">
                <a:latin typeface="微软雅黑" panose="020B0503020204020204" pitchFamily="34" charset="-122"/>
                <a:ea typeface="微软雅黑" panose="020B0503020204020204" pitchFamily="34" charset="-122"/>
                <a:sym typeface="+mn-ea"/>
              </a:rPr>
              <a:t>者，根据耳朵较好耳语频（</a:t>
            </a:r>
            <a:r>
              <a:rPr lang="en-US" altLang="zh-CN" sz="2800" dirty="0" smtClean="0">
                <a:latin typeface="微软雅黑" panose="020B0503020204020204" pitchFamily="34" charset="-122"/>
                <a:ea typeface="微软雅黑" panose="020B0503020204020204" pitchFamily="34" charset="-122"/>
                <a:sym typeface="+mn-ea"/>
              </a:rPr>
              <a:t>500Hz</a:t>
            </a:r>
            <a:r>
              <a:rPr lang="zh-CN" altLang="en-US" sz="2800" dirty="0" smtClean="0">
                <a:latin typeface="微软雅黑" panose="020B0503020204020204" pitchFamily="34" charset="-122"/>
                <a:ea typeface="微软雅黑" panose="020B0503020204020204" pitchFamily="34" charset="-122"/>
                <a:sym typeface="+mn-ea"/>
              </a:rPr>
              <a:t>、</a:t>
            </a:r>
            <a:r>
              <a:rPr lang="en-US" altLang="zh-CN" sz="2800" dirty="0" smtClean="0">
                <a:latin typeface="微软雅黑" panose="020B0503020204020204" pitchFamily="34" charset="-122"/>
                <a:ea typeface="微软雅黑" panose="020B0503020204020204" pitchFamily="34" charset="-122"/>
                <a:sym typeface="+mn-ea"/>
              </a:rPr>
              <a:t>1000Hz</a:t>
            </a:r>
            <a:r>
              <a:rPr lang="zh-CN" altLang="en-US" sz="2800" dirty="0" smtClean="0">
                <a:latin typeface="微软雅黑" panose="020B0503020204020204" pitchFamily="34" charset="-122"/>
                <a:ea typeface="微软雅黑" panose="020B0503020204020204" pitchFamily="34" charset="-122"/>
                <a:sym typeface="+mn-ea"/>
              </a:rPr>
              <a:t>、</a:t>
            </a:r>
            <a:r>
              <a:rPr lang="en-US" altLang="zh-CN" sz="2800" dirty="0" smtClean="0">
                <a:latin typeface="微软雅黑" panose="020B0503020204020204" pitchFamily="34" charset="-122"/>
                <a:ea typeface="微软雅黑" panose="020B0503020204020204" pitchFamily="34" charset="-122"/>
                <a:sym typeface="+mn-ea"/>
              </a:rPr>
              <a:t>2000Hz</a:t>
            </a:r>
            <a:r>
              <a:rPr lang="zh-CN" altLang="en-US" sz="2800" dirty="0" smtClean="0">
                <a:latin typeface="微软雅黑" panose="020B0503020204020204" pitchFamily="34" charset="-122"/>
                <a:ea typeface="微软雅黑" panose="020B0503020204020204" pitchFamily="34" charset="-122"/>
                <a:sym typeface="+mn-ea"/>
              </a:rPr>
              <a:t>）和高频</a:t>
            </a:r>
            <a:r>
              <a:rPr lang="en-US" altLang="zh-CN" sz="2800" dirty="0" smtClean="0">
                <a:latin typeface="微软雅黑" panose="020B0503020204020204" pitchFamily="34" charset="-122"/>
                <a:ea typeface="微软雅黑" panose="020B0503020204020204" pitchFamily="34" charset="-122"/>
                <a:sym typeface="+mn-ea"/>
              </a:rPr>
              <a:t>4000Hz</a:t>
            </a:r>
            <a:r>
              <a:rPr lang="zh-CN" altLang="en-US" sz="2800" dirty="0" smtClean="0">
                <a:latin typeface="微软雅黑" panose="020B0503020204020204" pitchFamily="34" charset="-122"/>
                <a:ea typeface="微软雅黑" panose="020B0503020204020204" pitchFamily="34" charset="-122"/>
                <a:sym typeface="+mn-ea"/>
              </a:rPr>
              <a:t>听阀加权值进行诊断和诊断分级；</a:t>
            </a:r>
            <a:endParaRPr lang="en-US" altLang="zh-CN" sz="2800" dirty="0" smtClean="0">
              <a:latin typeface="微软雅黑" panose="020B0503020204020204" pitchFamily="34" charset="-122"/>
              <a:ea typeface="微软雅黑" panose="020B0503020204020204" pitchFamily="34" charset="-122"/>
            </a:endParaRPr>
          </a:p>
          <a:p>
            <a:pPr marL="457200" indent="-457200">
              <a:lnSpc>
                <a:spcPct val="150000"/>
              </a:lnSpc>
              <a:buFont typeface="Wingdings" panose="05000000000000000000" charset="0"/>
              <a:buChar char="Ø"/>
            </a:pPr>
            <a:r>
              <a:rPr lang="zh-CN" altLang="en-US" sz="2800" dirty="0" smtClean="0">
                <a:latin typeface="微软雅黑" panose="020B0503020204020204" pitchFamily="34" charset="-122"/>
                <a:ea typeface="微软雅黑" panose="020B0503020204020204" pitchFamily="34" charset="-122"/>
                <a:sym typeface="+mn-ea"/>
              </a:rPr>
              <a:t>⑴ 轻度噪声聋：</a:t>
            </a:r>
            <a:r>
              <a:rPr lang="en-US" altLang="zh-CN" sz="2800" dirty="0" smtClean="0">
                <a:latin typeface="微软雅黑" panose="020B0503020204020204" pitchFamily="34" charset="-122"/>
                <a:ea typeface="微软雅黑" panose="020B0503020204020204" pitchFamily="34" charset="-122"/>
                <a:sym typeface="+mn-ea"/>
              </a:rPr>
              <a:t>26</a:t>
            </a:r>
            <a:r>
              <a:rPr lang="zh-CN" altLang="en-US" sz="2800" dirty="0" smtClean="0">
                <a:latin typeface="微软雅黑" panose="020B0503020204020204" pitchFamily="34" charset="-122"/>
                <a:ea typeface="微软雅黑" panose="020B0503020204020204" pitchFamily="34" charset="-122"/>
                <a:sym typeface="+mn-ea"/>
              </a:rPr>
              <a:t>～</a:t>
            </a:r>
            <a:r>
              <a:rPr lang="en-US" altLang="zh-CN" sz="2800" dirty="0" smtClean="0">
                <a:latin typeface="微软雅黑" panose="020B0503020204020204" pitchFamily="34" charset="-122"/>
                <a:ea typeface="微软雅黑" panose="020B0503020204020204" pitchFamily="34" charset="-122"/>
                <a:sym typeface="+mn-ea"/>
              </a:rPr>
              <a:t>40 dB;</a:t>
            </a:r>
            <a:endParaRPr lang="en-US" altLang="zh-CN" sz="2800" dirty="0" smtClean="0">
              <a:latin typeface="微软雅黑" panose="020B0503020204020204" pitchFamily="34" charset="-122"/>
              <a:ea typeface="微软雅黑" panose="020B0503020204020204" pitchFamily="34" charset="-122"/>
            </a:endParaRPr>
          </a:p>
          <a:p>
            <a:pPr marL="457200" indent="-457200">
              <a:lnSpc>
                <a:spcPct val="150000"/>
              </a:lnSpc>
              <a:buFont typeface="Wingdings" panose="05000000000000000000" charset="0"/>
              <a:buChar char="Ø"/>
            </a:pPr>
            <a:r>
              <a:rPr lang="zh-CN" altLang="en-US" sz="2800" dirty="0" smtClean="0">
                <a:latin typeface="微软雅黑" panose="020B0503020204020204" pitchFamily="34" charset="-122"/>
                <a:ea typeface="微软雅黑" panose="020B0503020204020204" pitchFamily="34" charset="-122"/>
                <a:sym typeface="+mn-ea"/>
              </a:rPr>
              <a:t>⑵ 中度噪声聋：</a:t>
            </a:r>
            <a:r>
              <a:rPr lang="en-US" altLang="zh-CN" sz="2800" dirty="0" smtClean="0">
                <a:latin typeface="微软雅黑" panose="020B0503020204020204" pitchFamily="34" charset="-122"/>
                <a:ea typeface="微软雅黑" panose="020B0503020204020204" pitchFamily="34" charset="-122"/>
                <a:sym typeface="+mn-ea"/>
              </a:rPr>
              <a:t>41</a:t>
            </a:r>
            <a:r>
              <a:rPr lang="zh-CN" altLang="en-US" sz="2800" dirty="0" smtClean="0">
                <a:latin typeface="微软雅黑" panose="020B0503020204020204" pitchFamily="34" charset="-122"/>
                <a:ea typeface="微软雅黑" panose="020B0503020204020204" pitchFamily="34" charset="-122"/>
                <a:sym typeface="+mn-ea"/>
              </a:rPr>
              <a:t>～</a:t>
            </a:r>
            <a:r>
              <a:rPr lang="en-US" altLang="zh-CN" sz="2800" dirty="0" smtClean="0">
                <a:latin typeface="微软雅黑" panose="020B0503020204020204" pitchFamily="34" charset="-122"/>
                <a:ea typeface="微软雅黑" panose="020B0503020204020204" pitchFamily="34" charset="-122"/>
                <a:sym typeface="+mn-ea"/>
              </a:rPr>
              <a:t>55 dB:</a:t>
            </a:r>
            <a:endParaRPr lang="en-US" altLang="zh-CN" sz="2800" dirty="0" smtClean="0">
              <a:latin typeface="微软雅黑" panose="020B0503020204020204" pitchFamily="34" charset="-122"/>
              <a:ea typeface="微软雅黑" panose="020B0503020204020204" pitchFamily="34" charset="-122"/>
            </a:endParaRPr>
          </a:p>
          <a:p>
            <a:pPr marL="457200" indent="-457200">
              <a:lnSpc>
                <a:spcPct val="150000"/>
              </a:lnSpc>
              <a:buFont typeface="Wingdings" panose="05000000000000000000" charset="0"/>
              <a:buChar char="Ø"/>
            </a:pPr>
            <a:r>
              <a:rPr lang="zh-CN" altLang="en-US" sz="2800" dirty="0" smtClean="0">
                <a:latin typeface="微软雅黑" panose="020B0503020204020204" pitchFamily="34" charset="-122"/>
                <a:ea typeface="微软雅黑" panose="020B0503020204020204" pitchFamily="34" charset="-122"/>
                <a:sym typeface="+mn-ea"/>
              </a:rPr>
              <a:t>⑶ 重度噪声聋： ≥</a:t>
            </a:r>
            <a:r>
              <a:rPr lang="en-US" altLang="zh-CN" sz="2800" dirty="0" smtClean="0">
                <a:latin typeface="微软雅黑" panose="020B0503020204020204" pitchFamily="34" charset="-122"/>
                <a:ea typeface="微软雅黑" panose="020B0503020204020204" pitchFamily="34" charset="-122"/>
                <a:sym typeface="+mn-ea"/>
              </a:rPr>
              <a:t>56 dB.</a:t>
            </a:r>
            <a:endParaRPr lang="zh-CN" altLang="en-US" sz="2800"/>
          </a:p>
        </p:txBody>
      </p:sp>
      <p:sp>
        <p:nvSpPr>
          <p:cNvPr id="4" name="文本框 3"/>
          <p:cNvSpPr txBox="1"/>
          <p:nvPr/>
        </p:nvSpPr>
        <p:spPr>
          <a:xfrm>
            <a:off x="558165" y="1109345"/>
            <a:ext cx="1083183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二、诊断标准</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职业性噪声聋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7" name="内容占位符 2"/>
          <p:cNvSpPr>
            <a:spLocks noGrp="1"/>
          </p:cNvSpPr>
          <p:nvPr/>
        </p:nvSpPr>
        <p:spPr>
          <a:xfrm>
            <a:off x="688340" y="1914525"/>
            <a:ext cx="10701655" cy="438912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Font typeface="Wingdings" panose="05000000000000000000" pitchFamily="2" charset="2"/>
              <a:buChar char="u"/>
            </a:pPr>
            <a:r>
              <a:rPr lang="zh-CN" altLang="en-US" sz="2800" dirty="0" smtClean="0">
                <a:latin typeface="微软雅黑" panose="020B0503020204020204" pitchFamily="34" charset="-122"/>
                <a:ea typeface="微软雅黑" panose="020B0503020204020204" pitchFamily="34" charset="-122"/>
              </a:rPr>
              <a:t> </a:t>
            </a:r>
            <a:r>
              <a:rPr lang="zh-CN" altLang="en-US" sz="2800" b="1" dirty="0" smtClean="0">
                <a:latin typeface="微软雅黑" panose="020B0503020204020204" pitchFamily="34" charset="-122"/>
                <a:ea typeface="微软雅黑" panose="020B0503020204020204" pitchFamily="34" charset="-122"/>
              </a:rPr>
              <a:t>职业接触</a:t>
            </a:r>
            <a:endParaRPr lang="en-US" altLang="zh-CN" sz="2800" b="1" dirty="0" smtClean="0">
              <a:latin typeface="微软雅黑" panose="020B0503020204020204" pitchFamily="34" charset="-122"/>
              <a:ea typeface="微软雅黑" panose="020B0503020204020204" pitchFamily="34" charset="-122"/>
            </a:endParaRPr>
          </a:p>
          <a:p>
            <a:pPr>
              <a:lnSpc>
                <a:spcPct val="150000"/>
              </a:lnSpc>
              <a:buNone/>
            </a:pPr>
            <a:r>
              <a:rPr lang="zh-CN" altLang="en-US" sz="2800" dirty="0" smtClean="0">
                <a:latin typeface="微软雅黑" panose="020B0503020204020204" pitchFamily="34" charset="-122"/>
                <a:ea typeface="微软雅黑" panose="020B0503020204020204" pitchFamily="34" charset="-122"/>
              </a:rPr>
              <a:t>         具有长期的噪声暴露史，典型的噪声暴露史往往长达数年甚至数十年。生产性噪声主要分为机械声、空气动力性、电磁性、多见于制造业、农场、园林、建筑业、采矿业、运输业以及一些其他行业、常见工种为冲压、打磨、加工、锤工、锅炉工、铲工、锻工、切配工。</a:t>
            </a:r>
            <a:endParaRPr lang="en-US" altLang="zh-CN" sz="2800" dirty="0" smtClean="0">
              <a:latin typeface="微软雅黑" panose="020B0503020204020204" pitchFamily="34" charset="-122"/>
              <a:ea typeface="微软雅黑" panose="020B0503020204020204" pitchFamily="34" charset="-122"/>
            </a:endParaRPr>
          </a:p>
          <a:p>
            <a:pPr>
              <a:buNone/>
            </a:pPr>
            <a:endParaRPr lang="zh-CN" altLang="en-US" sz="2800" dirty="0">
              <a:latin typeface="微软雅黑" panose="020B0503020204020204" pitchFamily="34" charset="-122"/>
              <a:ea typeface="微软雅黑" panose="020B0503020204020204" pitchFamily="34" charset="-122"/>
            </a:endParaRPr>
          </a:p>
        </p:txBody>
      </p:sp>
      <p:sp>
        <p:nvSpPr>
          <p:cNvPr id="4" name="文本框 3"/>
          <p:cNvSpPr txBox="1"/>
          <p:nvPr/>
        </p:nvSpPr>
        <p:spPr>
          <a:xfrm>
            <a:off x="557530" y="963295"/>
            <a:ext cx="1083183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三、诊断依据</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职业性噪声聋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内容占位符 2"/>
          <p:cNvSpPr>
            <a:spLocks noGrp="1"/>
          </p:cNvSpPr>
          <p:nvPr/>
        </p:nvSpPr>
        <p:spPr>
          <a:xfrm>
            <a:off x="574675" y="1687195"/>
            <a:ext cx="10814685" cy="438912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571500" indent="-571500">
              <a:buFont typeface="Wingdings" panose="05000000000000000000" pitchFamily="2" charset="2"/>
              <a:buChar char="u"/>
            </a:pPr>
            <a:r>
              <a:rPr lang="zh-CN" altLang="en-US" sz="2800" b="1" dirty="0" smtClean="0">
                <a:latin typeface="宋体" panose="02010600030101010101" pitchFamily="2" charset="-122"/>
                <a:ea typeface="宋体" panose="02010600030101010101" pitchFamily="2" charset="-122"/>
                <a:cs typeface="宋体" panose="02010600030101010101" pitchFamily="2" charset="-122"/>
              </a:rPr>
              <a:t>病理及发病机制</a:t>
            </a:r>
            <a:endParaRPr lang="en-US" altLang="zh-CN" sz="2800" b="1" dirty="0" smtClean="0">
              <a:latin typeface="宋体" panose="02010600030101010101" pitchFamily="2" charset="-122"/>
              <a:ea typeface="宋体" panose="02010600030101010101" pitchFamily="2" charset="-122"/>
              <a:cs typeface="宋体" panose="02010600030101010101" pitchFamily="2" charset="-122"/>
            </a:endParaRPr>
          </a:p>
          <a:p>
            <a:pPr>
              <a:lnSpc>
                <a:spcPct val="150000"/>
              </a:lnSpc>
              <a:buNone/>
            </a:pPr>
            <a:r>
              <a:rPr lang="en-US" altLang="zh-CN" sz="2800" dirty="0" smtClean="0">
                <a:latin typeface="宋体" panose="02010600030101010101" pitchFamily="2" charset="-122"/>
                <a:ea typeface="宋体" panose="02010600030101010101" pitchFamily="2" charset="-122"/>
                <a:cs typeface="宋体" panose="02010600030101010101" pitchFamily="2" charset="-122"/>
              </a:rPr>
              <a:t>1</a:t>
            </a:r>
            <a:r>
              <a:rPr lang="zh-CN" altLang="en-US" sz="2800" dirty="0" smtClean="0">
                <a:latin typeface="宋体" panose="02010600030101010101" pitchFamily="2" charset="-122"/>
                <a:ea typeface="宋体" panose="02010600030101010101" pitchFamily="2" charset="-122"/>
                <a:cs typeface="宋体" panose="02010600030101010101" pitchFamily="2" charset="-122"/>
              </a:rPr>
              <a:t>、机械破坏</a:t>
            </a:r>
            <a:endParaRPr lang="en-US" altLang="zh-CN" sz="2800" dirty="0" smtClean="0">
              <a:latin typeface="宋体" panose="02010600030101010101" pitchFamily="2" charset="-122"/>
              <a:ea typeface="宋体" panose="02010600030101010101" pitchFamily="2" charset="-122"/>
              <a:cs typeface="宋体" panose="02010600030101010101" pitchFamily="2" charset="-122"/>
            </a:endParaRPr>
          </a:p>
          <a:p>
            <a:pPr marL="0" indent="0">
              <a:lnSpc>
                <a:spcPct val="150000"/>
              </a:lnSpc>
              <a:buNone/>
            </a:pPr>
            <a:r>
              <a:rPr lang="zh-CN" altLang="en-US" sz="2800" dirty="0" smtClean="0">
                <a:latin typeface="宋体" panose="02010600030101010101" pitchFamily="2" charset="-122"/>
                <a:ea typeface="宋体" panose="02010600030101010101" pitchFamily="2" charset="-122"/>
                <a:cs typeface="宋体" panose="02010600030101010101" pitchFamily="2" charset="-122"/>
              </a:rPr>
              <a:t>    </a:t>
            </a:r>
            <a:r>
              <a:rPr lang="zh-CN" altLang="en-US"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rPr>
              <a:t>在高强度噪声可引起迷路内强烈的液体流动，螺旋器剪式运动范围加大，造成不同程度的毛细胞机械性损伤及前庭窗破裂、毛细血管出血 ，甚至螺旋器从基底膜上剥离等，基底膜受振动后，网状层产生微孔，使内淋巴渗入，引起钾离子过高，而致毛细胞坏死。</a:t>
            </a:r>
            <a:endParaRPr lang="zh-CN" altLang="en-US"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sp>
        <p:nvSpPr>
          <p:cNvPr id="4" name="文本框 3"/>
          <p:cNvSpPr txBox="1"/>
          <p:nvPr/>
        </p:nvSpPr>
        <p:spPr>
          <a:xfrm>
            <a:off x="557530" y="963295"/>
            <a:ext cx="1083183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三、诊断依据</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766435"/>
            <a:ext cx="12215495" cy="1109345"/>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职业性噪声聋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108710" y="1006475"/>
            <a:ext cx="1083183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三、诊断依据</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
        <p:nvSpPr>
          <p:cNvPr id="3" name="内容占位符 2"/>
          <p:cNvSpPr>
            <a:spLocks noGrp="1"/>
          </p:cNvSpPr>
          <p:nvPr/>
        </p:nvSpPr>
        <p:spPr>
          <a:xfrm>
            <a:off x="956310" y="1690370"/>
            <a:ext cx="10422255" cy="4389120"/>
          </a:xfrm>
          <a:prstGeom prst="rect">
            <a:avLst/>
          </a:prstGeom>
        </p:spPr>
        <p:txBody>
          <a:bodyPr vert="horz">
            <a:noAutofit/>
          </a:bodyPr>
          <a:lst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altLang="zh-CN" sz="2800" b="1" dirty="0" smtClean="0">
                <a:latin typeface="宋体" panose="02010600030101010101" pitchFamily="2" charset="-122"/>
                <a:ea typeface="宋体" panose="02010600030101010101" pitchFamily="2" charset="-122"/>
                <a:cs typeface="宋体" panose="02010600030101010101" pitchFamily="2" charset="-122"/>
              </a:rPr>
              <a:t>2</a:t>
            </a:r>
            <a:r>
              <a:rPr lang="zh-CN" altLang="en-US" sz="2800" b="1" dirty="0" smtClean="0">
                <a:latin typeface="宋体" panose="02010600030101010101" pitchFamily="2" charset="-122"/>
                <a:ea typeface="宋体" panose="02010600030101010101" pitchFamily="2" charset="-122"/>
                <a:cs typeface="宋体" panose="02010600030101010101" pitchFamily="2" charset="-122"/>
              </a:rPr>
              <a:t>、微循环障碍</a:t>
            </a:r>
            <a:endParaRPr lang="en-US" altLang="zh-CN" sz="2800" b="1" dirty="0" smtClean="0">
              <a:latin typeface="宋体" panose="02010600030101010101" pitchFamily="2" charset="-122"/>
              <a:ea typeface="宋体" panose="02010600030101010101" pitchFamily="2" charset="-122"/>
              <a:cs typeface="宋体" panose="02010600030101010101" pitchFamily="2" charset="-122"/>
            </a:endParaRPr>
          </a:p>
          <a:p>
            <a:pPr marL="0" indent="0">
              <a:lnSpc>
                <a:spcPct val="150000"/>
              </a:lnSpc>
              <a:buNone/>
            </a:pPr>
            <a:r>
              <a:rPr lang="zh-CN" altLang="en-US" sz="2800" dirty="0" smtClean="0">
                <a:latin typeface="宋体" panose="02010600030101010101" pitchFamily="2" charset="-122"/>
                <a:ea typeface="宋体" panose="02010600030101010101" pitchFamily="2" charset="-122"/>
                <a:cs typeface="宋体" panose="02010600030101010101" pitchFamily="2" charset="-122"/>
              </a:rPr>
              <a:t>    </a:t>
            </a:r>
            <a:r>
              <a:rPr lang="zh-CN" altLang="en-US"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rPr>
              <a:t>内耳血管血液供应障碍是噪声所致听力损失的重要方面。噪声可影响耳蜗调节机制，损害耳蜗微循环，使内耳血管痉挛。引起耳蜗血液下降，导致耳蜗缺血、缺氧及毛细胞和螺旋器退行性变化，影响接受传出神经冲动的外毛细胞活性过程。这与内淋巴液的氧张力降低和耳蜗内肾上腺素能神经的血管运动机能失调致血管收缩，耳蜗内血流降低，基底膜下血管内红细胞减少或缺失有关。</a:t>
            </a:r>
            <a:endParaRPr lang="zh-CN" altLang="en-US"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职业性噪声聋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241425" y="906780"/>
            <a:ext cx="9844405"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三、诊断依据</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
        <p:nvSpPr>
          <p:cNvPr id="3" name="内容占位符 2"/>
          <p:cNvSpPr>
            <a:spLocks noGrp="1"/>
          </p:cNvSpPr>
          <p:nvPr/>
        </p:nvSpPr>
        <p:spPr>
          <a:xfrm>
            <a:off x="1043940" y="1866265"/>
            <a:ext cx="10344785" cy="405638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US" altLang="zh-CN" sz="2800" b="1" dirty="0" smtClean="0">
                <a:latin typeface="宋体" panose="02010600030101010101" pitchFamily="2" charset="-122"/>
                <a:ea typeface="宋体" panose="02010600030101010101" pitchFamily="2" charset="-122"/>
                <a:cs typeface="宋体" panose="02010600030101010101" pitchFamily="2" charset="-122"/>
              </a:rPr>
              <a:t>3</a:t>
            </a:r>
            <a:r>
              <a:rPr lang="zh-CN" altLang="en-US" sz="2800" b="1" dirty="0" smtClean="0">
                <a:latin typeface="宋体" panose="02010600030101010101" pitchFamily="2" charset="-122"/>
                <a:ea typeface="宋体" panose="02010600030101010101" pitchFamily="2" charset="-122"/>
                <a:cs typeface="宋体" panose="02010600030101010101" pitchFamily="2" charset="-122"/>
              </a:rPr>
              <a:t>、代谢异常</a:t>
            </a:r>
            <a:endParaRPr lang="en-US" altLang="zh-CN" sz="2800" b="1" dirty="0" smtClean="0">
              <a:latin typeface="宋体" panose="02010600030101010101" pitchFamily="2" charset="-122"/>
              <a:ea typeface="宋体" panose="02010600030101010101" pitchFamily="2" charset="-122"/>
              <a:cs typeface="宋体" panose="02010600030101010101" pitchFamily="2" charset="-122"/>
            </a:endParaRPr>
          </a:p>
          <a:p>
            <a:pPr marL="0" indent="0">
              <a:lnSpc>
                <a:spcPct val="150000"/>
              </a:lnSpc>
              <a:buNone/>
            </a:pPr>
            <a:r>
              <a:rPr lang="zh-CN" altLang="en-US" sz="2800" dirty="0" smtClean="0">
                <a:latin typeface="宋体" panose="02010600030101010101" pitchFamily="2" charset="-122"/>
                <a:ea typeface="宋体" panose="02010600030101010101" pitchFamily="2" charset="-122"/>
                <a:cs typeface="宋体" panose="02010600030101010101" pitchFamily="2" charset="-122"/>
              </a:rPr>
              <a:t>    </a:t>
            </a:r>
            <a:r>
              <a:rPr lang="zh-CN" altLang="en-US"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rPr>
              <a:t>当毛细胞将声波的机械刺激变为神经冲动时，要消耗氧气和葡萄糖、</a:t>
            </a:r>
            <a:r>
              <a:rPr lang="en-US" altLang="zh-CN"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rPr>
              <a:t>ATP</a:t>
            </a:r>
            <a:r>
              <a:rPr lang="zh-CN" altLang="en-US"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rPr>
              <a:t>等能量物质。这些物质是由基底膜上和耳蜗内侧壁血管纹中的毛细血管供给。当强声刺激时，引起这些毛细血管收缩，造成缺氧及营养障碍，使毛细胞，支持细胞酶系统严重紊乱，导致使氧和能量代谢障碍，导致细胞变性，死亡。</a:t>
            </a:r>
            <a:endParaRPr lang="zh-CN" altLang="en-US" dirty="0" smtClean="0">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77585"/>
            <a:ext cx="12215495" cy="798195"/>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职业性噪声聋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134745" y="963295"/>
            <a:ext cx="1026668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三、诊断依据</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
        <p:nvSpPr>
          <p:cNvPr id="2" name="内容占位符 2"/>
          <p:cNvSpPr>
            <a:spLocks noGrp="1"/>
          </p:cNvSpPr>
          <p:nvPr/>
        </p:nvSpPr>
        <p:spPr>
          <a:xfrm>
            <a:off x="767715" y="1760855"/>
            <a:ext cx="10481310" cy="4765040"/>
          </a:xfrm>
          <a:prstGeom prst="rect">
            <a:avLst/>
          </a:prstGeom>
        </p:spPr>
        <p:txBody>
          <a:bodyPr vert="horz">
            <a:normAutofit fontScale="87500"/>
          </a:bodyPr>
          <a:lst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Font typeface="Wingdings" panose="05000000000000000000" pitchFamily="2" charset="2"/>
              <a:buChar char="u"/>
            </a:pPr>
            <a:r>
              <a:rPr lang="zh-CN" altLang="en-US" dirty="0" smtClean="0">
                <a:latin typeface="宋体" panose="02010600030101010101" pitchFamily="2" charset="-122"/>
                <a:ea typeface="宋体" panose="02010600030101010101" pitchFamily="2" charset="-122"/>
                <a:cs typeface="宋体" panose="02010600030101010101" pitchFamily="2" charset="-122"/>
              </a:rPr>
              <a:t> </a:t>
            </a:r>
            <a:r>
              <a:rPr lang="zh-CN" altLang="en-US" sz="2800" b="1" dirty="0" smtClean="0">
                <a:latin typeface="宋体" panose="02010600030101010101" pitchFamily="2" charset="-122"/>
                <a:ea typeface="宋体" panose="02010600030101010101" pitchFamily="2" charset="-122"/>
                <a:cs typeface="宋体" panose="02010600030101010101" pitchFamily="2" charset="-122"/>
              </a:rPr>
              <a:t>临床表现</a:t>
            </a:r>
            <a:endParaRPr lang="en-US" altLang="zh-CN" b="1" dirty="0" smtClean="0">
              <a:latin typeface="宋体" panose="02010600030101010101" pitchFamily="2" charset="-122"/>
              <a:ea typeface="宋体" panose="02010600030101010101" pitchFamily="2" charset="-122"/>
              <a:cs typeface="宋体" panose="02010600030101010101" pitchFamily="2" charset="-122"/>
            </a:endParaRPr>
          </a:p>
          <a:p>
            <a:pPr marL="0" indent="0">
              <a:lnSpc>
                <a:spcPct val="160000"/>
              </a:lnSpc>
              <a:buNone/>
            </a:pPr>
            <a:r>
              <a:rPr lang="zh-CN" altLang="en-US" sz="2745" b="1" dirty="0" smtClean="0">
                <a:latin typeface="宋体" panose="02010600030101010101" pitchFamily="2" charset="-122"/>
                <a:ea typeface="宋体" panose="02010600030101010101" pitchFamily="2" charset="-122"/>
                <a:cs typeface="宋体" panose="02010600030101010101" pitchFamily="2" charset="-122"/>
              </a:rPr>
              <a:t>耳鸣</a:t>
            </a:r>
            <a:r>
              <a:rPr lang="en-US" altLang="zh-CN" sz="2200" dirty="0" smtClean="0">
                <a:latin typeface="宋体" panose="02010600030101010101" pitchFamily="2" charset="-122"/>
                <a:ea typeface="宋体" panose="02010600030101010101" pitchFamily="2" charset="-122"/>
                <a:cs typeface="宋体" panose="02010600030101010101" pitchFamily="2" charset="-122"/>
                <a:sym typeface="+mn-ea"/>
              </a:rPr>
              <a:t>—</a:t>
            </a:r>
            <a:r>
              <a:rPr lang="zh-CN" altLang="en-US" sz="2285" dirty="0" smtClean="0">
                <a:latin typeface="宋体" panose="02010600030101010101" pitchFamily="2" charset="-122"/>
                <a:ea typeface="宋体" panose="02010600030101010101" pitchFamily="2" charset="-122"/>
                <a:cs typeface="宋体" panose="02010600030101010101" pitchFamily="2" charset="-122"/>
              </a:rPr>
              <a:t>多为高调耳鸣，在接触噪声环境几个月或者几年后逐渐出现，可能早于听力损失，表现为高调蝉鸣样或像低调机器声、吹风声，早期仅有间断性耳鸣，渐渐变为持续性，甚至车间的声音总在耳内不停或与耳聋同时发展为高音性，长日夜烦扰。</a:t>
            </a:r>
            <a:endParaRPr lang="en-US" altLang="zh-CN" sz="2285" dirty="0" smtClean="0">
              <a:latin typeface="宋体" panose="02010600030101010101" pitchFamily="2" charset="-122"/>
              <a:ea typeface="宋体" panose="02010600030101010101" pitchFamily="2" charset="-122"/>
              <a:cs typeface="宋体" panose="02010600030101010101" pitchFamily="2" charset="-122"/>
            </a:endParaRPr>
          </a:p>
          <a:p>
            <a:pPr marL="0" indent="0">
              <a:lnSpc>
                <a:spcPct val="160000"/>
              </a:lnSpc>
              <a:buNone/>
            </a:pPr>
            <a:r>
              <a:rPr lang="zh-CN" altLang="en-US" sz="2745" b="1" dirty="0" smtClean="0">
                <a:latin typeface="宋体" panose="02010600030101010101" pitchFamily="2" charset="-122"/>
                <a:ea typeface="宋体" panose="02010600030101010101" pitchFamily="2" charset="-122"/>
                <a:cs typeface="宋体" panose="02010600030101010101" pitchFamily="2" charset="-122"/>
              </a:rPr>
              <a:t>听力减退</a:t>
            </a:r>
            <a:r>
              <a:rPr lang="en-US" altLang="zh-CN" dirty="0" smtClean="0">
                <a:latin typeface="宋体" panose="02010600030101010101" pitchFamily="2" charset="-122"/>
                <a:ea typeface="宋体" panose="02010600030101010101" pitchFamily="2" charset="-122"/>
                <a:cs typeface="宋体" panose="02010600030101010101" pitchFamily="2" charset="-122"/>
              </a:rPr>
              <a:t>—</a:t>
            </a:r>
            <a:r>
              <a:rPr lang="zh-CN" altLang="en-US" sz="2285" dirty="0" smtClean="0">
                <a:latin typeface="宋体" panose="02010600030101010101" pitchFamily="2" charset="-122"/>
                <a:ea typeface="宋体" panose="02010600030101010101" pitchFamily="2" charset="-122"/>
                <a:cs typeface="宋体" panose="02010600030101010101" pitchFamily="2" charset="-122"/>
              </a:rPr>
              <a:t>噪声对人力听力损伤为缓慢进行性，多表现双侧对称性、进行性的听力下降。噪声引起的听力改变可为暂时性或永久性。开始接触噪声时听觉稍呈迟钝，离开噪声数分钟后听力恢复，此现象成为听觉适应。若在持久强力噪声作用下听觉明显迟钝，经数小时后听力才恢复，此时称之为听觉疲劳。</a:t>
            </a:r>
            <a:r>
              <a:rPr lang="zh-CN" altLang="en-US" sz="2285" dirty="0" smtClean="0">
                <a:latin typeface="宋体" panose="02010600030101010101" pitchFamily="2" charset="-122"/>
                <a:ea typeface="宋体" panose="02010600030101010101" pitchFamily="2" charset="-122"/>
                <a:cs typeface="宋体" panose="02010600030101010101" pitchFamily="2" charset="-122"/>
                <a:sym typeface="+mn-ea"/>
              </a:rPr>
              <a:t>若进一步接受噪声刺激，则导致听力损伤不易自行恢复。</a:t>
            </a:r>
            <a:endParaRPr lang="zh-CN" altLang="en-US" sz="2285" dirty="0">
              <a:latin typeface="宋体" panose="02010600030101010101" pitchFamily="2" charset="-122"/>
              <a:ea typeface="宋体" panose="02010600030101010101" pitchFamily="2" charset="-122"/>
              <a:cs typeface="宋体" panose="02010600030101010101" pitchFamily="2" charset="-122"/>
            </a:endParaRPr>
          </a:p>
        </p:txBody>
      </p:sp>
      <p:pic>
        <p:nvPicPr>
          <p:cNvPr id="60421" name="Picture 12" descr="dh10y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2010" y="635"/>
            <a:ext cx="3729990" cy="2231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职业性噪声聋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024890" y="1101725"/>
            <a:ext cx="10366375" cy="521970"/>
          </a:xfrm>
          <a:prstGeom prst="rect">
            <a:avLst/>
          </a:prstGeom>
          <a:noFill/>
        </p:spPr>
        <p:txBody>
          <a:bodyPr wrap="square" rtlCol="0">
            <a:spAutoFit/>
          </a:bodyPr>
          <a:p>
            <a:r>
              <a:rPr lang="zh-CN" altLang="en-US" sz="28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三、诊断依据</a:t>
            </a:r>
            <a:endParaRPr lang="zh-CN" altLang="en-US" sz="28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
        <p:nvSpPr>
          <p:cNvPr id="3" name="内容占位符 2"/>
          <p:cNvSpPr>
            <a:spLocks noGrp="1"/>
          </p:cNvSpPr>
          <p:nvPr/>
        </p:nvSpPr>
        <p:spPr>
          <a:xfrm>
            <a:off x="1024890" y="1818640"/>
            <a:ext cx="10067290" cy="4389120"/>
          </a:xfrm>
          <a:prstGeom prst="rect">
            <a:avLst/>
          </a:prstGeom>
        </p:spPr>
        <p:txBody>
          <a:bodyPr vert="horz">
            <a:normAutofit fontScale="90000"/>
          </a:bodyPr>
          <a:lst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buFont typeface="Wingdings" panose="05000000000000000000" pitchFamily="2" charset="2"/>
              <a:buChar char="u"/>
            </a:pPr>
            <a:r>
              <a:rPr lang="zh-CN" altLang="en-US" sz="3110" dirty="0" smtClean="0">
                <a:latin typeface="宋体" panose="02010600030101010101" pitchFamily="2" charset="-122"/>
                <a:ea typeface="宋体" panose="02010600030101010101" pitchFamily="2" charset="-122"/>
                <a:cs typeface="宋体" panose="02010600030101010101" pitchFamily="2" charset="-122"/>
              </a:rPr>
              <a:t> </a:t>
            </a:r>
            <a:r>
              <a:rPr lang="zh-CN" altLang="en-US" sz="3110" b="1" dirty="0" smtClean="0">
                <a:latin typeface="宋体" panose="02010600030101010101" pitchFamily="2" charset="-122"/>
                <a:ea typeface="宋体" panose="02010600030101010101" pitchFamily="2" charset="-122"/>
                <a:cs typeface="宋体" panose="02010600030101010101" pitchFamily="2" charset="-122"/>
              </a:rPr>
              <a:t>其他症状</a:t>
            </a:r>
            <a:endParaRPr lang="en-US" altLang="zh-CN" sz="3110" b="1" dirty="0" smtClean="0">
              <a:latin typeface="宋体" panose="02010600030101010101" pitchFamily="2" charset="-122"/>
              <a:ea typeface="宋体" panose="02010600030101010101" pitchFamily="2" charset="-122"/>
              <a:cs typeface="宋体" panose="02010600030101010101" pitchFamily="2" charset="-122"/>
            </a:endParaRPr>
          </a:p>
          <a:p>
            <a:pPr marL="0" indent="0">
              <a:lnSpc>
                <a:spcPct val="150000"/>
              </a:lnSpc>
              <a:buNone/>
            </a:pPr>
            <a:r>
              <a:rPr lang="zh-CN" altLang="en-US" sz="2200" dirty="0" smtClean="0">
                <a:latin typeface="宋体" panose="02010600030101010101" pitchFamily="2" charset="-122"/>
                <a:ea typeface="宋体" panose="02010600030101010101" pitchFamily="2" charset="-122"/>
                <a:cs typeface="宋体" panose="02010600030101010101" pitchFamily="2" charset="-122"/>
              </a:rPr>
              <a:t>     </a:t>
            </a:r>
            <a:r>
              <a:rPr lang="zh-CN" altLang="en-US" sz="2800" dirty="0" smtClean="0">
                <a:latin typeface="宋体" panose="02010600030101010101" pitchFamily="2" charset="-122"/>
                <a:ea typeface="宋体" panose="02010600030101010101" pitchFamily="2" charset="-122"/>
                <a:cs typeface="宋体" panose="02010600030101010101" pitchFamily="2" charset="-122"/>
              </a:rPr>
              <a:t>一般来说，当最初进入噪声环境后，常有一种难以忍受的感觉，其发生时间</a:t>
            </a:r>
            <a:r>
              <a:rPr lang="en-US" altLang="zh-CN" sz="2800" dirty="0" smtClean="0">
                <a:latin typeface="宋体" panose="02010600030101010101" pitchFamily="2" charset="-122"/>
                <a:ea typeface="宋体" panose="02010600030101010101" pitchFamily="2" charset="-122"/>
                <a:cs typeface="宋体" panose="02010600030101010101" pitchFamily="2" charset="-122"/>
              </a:rPr>
              <a:t>1h</a:t>
            </a:r>
            <a:r>
              <a:rPr lang="zh-CN" altLang="en-US" sz="2800" dirty="0" smtClean="0">
                <a:latin typeface="宋体" panose="02010600030101010101" pitchFamily="2" charset="-122"/>
                <a:ea typeface="宋体" panose="02010600030101010101" pitchFamily="2" charset="-122"/>
                <a:cs typeface="宋体" panose="02010600030101010101" pitchFamily="2" charset="-122"/>
              </a:rPr>
              <a:t>至</a:t>
            </a:r>
            <a:r>
              <a:rPr lang="en-US" altLang="zh-CN" sz="2800" dirty="0" smtClean="0">
                <a:latin typeface="宋体" panose="02010600030101010101" pitchFamily="2" charset="-122"/>
                <a:ea typeface="宋体" panose="02010600030101010101" pitchFamily="2" charset="-122"/>
                <a:cs typeface="宋体" panose="02010600030101010101" pitchFamily="2" charset="-122"/>
              </a:rPr>
              <a:t>6</a:t>
            </a:r>
            <a:r>
              <a:rPr lang="zh-CN" altLang="en-US" sz="2800" dirty="0" smtClean="0">
                <a:latin typeface="宋体" panose="02010600030101010101" pitchFamily="2" charset="-122"/>
                <a:ea typeface="宋体" panose="02010600030101010101" pitchFamily="2" charset="-122"/>
                <a:cs typeface="宋体" panose="02010600030101010101" pitchFamily="2" charset="-122"/>
              </a:rPr>
              <a:t>个月不等，多数经几日或几周后逐渐习惯。长期接触强噪声者，可引起大脑皮层、自主神经系统、心脏、内分泌及消化系统等多组织器官的功能紊乱，可有头痛、头晕、烦躁、失眠、多梦、易疲倦、记忆力减退、反应迟钝、注意力减退、抑郁、血压升高、心动过缓或过速、呼吸快速，有时还有幻听、通听、听声耳痒、闻声呕吐等症状。</a:t>
            </a:r>
            <a:endParaRPr lang="zh-CN" altLang="en-US" sz="2800"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909945"/>
            <a:ext cx="12215495" cy="965835"/>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职业性噪声聋</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157605" y="1069340"/>
            <a:ext cx="10831830" cy="521970"/>
          </a:xfrm>
          <a:prstGeom prst="rect">
            <a:avLst/>
          </a:prstGeom>
          <a:noFill/>
        </p:spPr>
        <p:txBody>
          <a:bodyPr wrap="square" rtlCol="0">
            <a:spAutoFit/>
          </a:bodyPr>
          <a:p>
            <a:r>
              <a:rPr lang="zh-CN" altLang="en-US" sz="28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四、处理原则</a:t>
            </a:r>
            <a:endParaRPr lang="zh-CN" altLang="en-US" sz="28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
        <p:nvSpPr>
          <p:cNvPr id="5" name="内容占位符 2"/>
          <p:cNvSpPr>
            <a:spLocks noGrp="1"/>
          </p:cNvSpPr>
          <p:nvPr/>
        </p:nvSpPr>
        <p:spPr>
          <a:xfrm>
            <a:off x="911860" y="1694180"/>
            <a:ext cx="10549890" cy="4389120"/>
          </a:xfrm>
          <a:prstGeom prst="rect">
            <a:avLst/>
          </a:prstGeom>
        </p:spPr>
        <p:txBody>
          <a:bodyPr vert="horz">
            <a:normAutofit fontScale="85000"/>
          </a:bodyPr>
          <a:lst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nSpc>
                <a:spcPct val="150000"/>
              </a:lnSpc>
              <a:buFont typeface="Wingdings" panose="05000000000000000000" charset="0"/>
              <a:buChar char="Ø"/>
            </a:pPr>
            <a:r>
              <a:rPr lang="zh-CN" altLang="en-US" sz="2400" dirty="0" smtClean="0">
                <a:latin typeface="宋体" panose="02010600030101010101" pitchFamily="2" charset="-122"/>
                <a:ea typeface="宋体" panose="02010600030101010101" pitchFamily="2" charset="-122"/>
                <a:cs typeface="宋体" panose="02010600030101010101" pitchFamily="2" charset="-122"/>
              </a:rPr>
              <a:t> 对噪声聋目前仍然缺少确实有效的治疗方法。噪声聋患者均应及时脱离噪声环境，停止噪声刺激。</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a:lnSpc>
                <a:spcPct val="150000"/>
              </a:lnSpc>
              <a:buFont typeface="Wingdings" panose="05000000000000000000" charset="0"/>
              <a:buChar char="Ø"/>
            </a:pPr>
            <a:r>
              <a:rPr lang="en-US" altLang="zh-CN" sz="2400" dirty="0" smtClean="0">
                <a:latin typeface="宋体" panose="02010600030101010101" pitchFamily="2" charset="-122"/>
                <a:ea typeface="宋体" panose="02010600030101010101" pitchFamily="2" charset="-122"/>
                <a:cs typeface="宋体" panose="02010600030101010101" pitchFamily="2" charset="-122"/>
              </a:rPr>
              <a:t> </a:t>
            </a:r>
            <a:r>
              <a:rPr lang="zh-CN" altLang="en-US" sz="2400" dirty="0" smtClean="0">
                <a:latin typeface="宋体" panose="02010600030101010101" pitchFamily="2" charset="-122"/>
                <a:ea typeface="宋体" panose="02010600030101010101" pitchFamily="2" charset="-122"/>
                <a:cs typeface="宋体" panose="02010600030101010101" pitchFamily="2" charset="-122"/>
              </a:rPr>
              <a:t>对噪声敏感者（即上岗前有职业健康体检纯音听力检查各频率听力损失均≤</a:t>
            </a:r>
            <a:r>
              <a:rPr lang="en-US" altLang="zh-CN" sz="2400" dirty="0" smtClean="0">
                <a:latin typeface="宋体" panose="02010600030101010101" pitchFamily="2" charset="-122"/>
                <a:ea typeface="宋体" panose="02010600030101010101" pitchFamily="2" charset="-122"/>
                <a:cs typeface="宋体" panose="02010600030101010101" pitchFamily="2" charset="-122"/>
              </a:rPr>
              <a:t>25dB,</a:t>
            </a:r>
            <a:r>
              <a:rPr lang="zh-CN" altLang="en-US" sz="2400" dirty="0" smtClean="0">
                <a:latin typeface="宋体" panose="02010600030101010101" pitchFamily="2" charset="-122"/>
                <a:ea typeface="宋体" panose="02010600030101010101" pitchFamily="2" charset="-122"/>
                <a:cs typeface="宋体" panose="02010600030101010101" pitchFamily="2" charset="-122"/>
              </a:rPr>
              <a:t>但噪声作业</a:t>
            </a:r>
            <a:r>
              <a:rPr lang="en-US" altLang="zh-CN" sz="2400" dirty="0" smtClean="0">
                <a:latin typeface="宋体" panose="02010600030101010101" pitchFamily="2" charset="-122"/>
                <a:ea typeface="宋体" panose="02010600030101010101" pitchFamily="2" charset="-122"/>
                <a:cs typeface="宋体" panose="02010600030101010101" pitchFamily="2" charset="-122"/>
              </a:rPr>
              <a:t>1</a:t>
            </a:r>
            <a:r>
              <a:rPr lang="zh-CN" altLang="en-US" sz="2400" dirty="0" smtClean="0">
                <a:latin typeface="宋体" panose="02010600030101010101" pitchFamily="2" charset="-122"/>
                <a:ea typeface="宋体" panose="02010600030101010101" pitchFamily="2" charset="-122"/>
                <a:cs typeface="宋体" panose="02010600030101010101" pitchFamily="2" charset="-122"/>
              </a:rPr>
              <a:t>年之内，高频段</a:t>
            </a:r>
            <a:r>
              <a:rPr lang="en-US" altLang="zh-CN" sz="2400" dirty="0" smtClean="0">
                <a:latin typeface="宋体" panose="02010600030101010101" pitchFamily="2" charset="-122"/>
                <a:ea typeface="宋体" panose="02010600030101010101" pitchFamily="2" charset="-122"/>
                <a:cs typeface="宋体" panose="02010600030101010101" pitchFamily="2" charset="-122"/>
              </a:rPr>
              <a:t>3000Hz</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rPr>
              <a:t>4000Hz</a:t>
            </a:r>
            <a:r>
              <a:rPr lang="zh-CN" altLang="en-US" sz="2400" dirty="0" smtClean="0">
                <a:latin typeface="宋体" panose="02010600030101010101" pitchFamily="2" charset="-122"/>
                <a:ea typeface="宋体" panose="02010600030101010101" pitchFamily="2" charset="-122"/>
                <a:cs typeface="宋体" panose="02010600030101010101" pitchFamily="2" charset="-122"/>
              </a:rPr>
              <a:t>、</a:t>
            </a:r>
            <a:r>
              <a:rPr lang="en-US" altLang="zh-CN" sz="2400" dirty="0" smtClean="0">
                <a:latin typeface="宋体" panose="02010600030101010101" pitchFamily="2" charset="-122"/>
                <a:ea typeface="宋体" panose="02010600030101010101" pitchFamily="2" charset="-122"/>
                <a:cs typeface="宋体" panose="02010600030101010101" pitchFamily="2" charset="-122"/>
              </a:rPr>
              <a:t>6000Hz</a:t>
            </a:r>
            <a:r>
              <a:rPr lang="zh-CN" altLang="en-US" sz="2400" dirty="0" smtClean="0">
                <a:latin typeface="宋体" panose="02010600030101010101" pitchFamily="2" charset="-122"/>
                <a:ea typeface="宋体" panose="02010600030101010101" pitchFamily="2" charset="-122"/>
                <a:cs typeface="宋体" panose="02010600030101010101" pitchFamily="2" charset="-122"/>
              </a:rPr>
              <a:t>中任一耳、任一频率听阀≥</a:t>
            </a:r>
            <a:r>
              <a:rPr lang="en-US" altLang="zh-CN" sz="2400" dirty="0" smtClean="0">
                <a:latin typeface="宋体" panose="02010600030101010101" pitchFamily="2" charset="-122"/>
                <a:ea typeface="宋体" panose="02010600030101010101" pitchFamily="2" charset="-122"/>
                <a:cs typeface="宋体" panose="02010600030101010101" pitchFamily="2" charset="-122"/>
              </a:rPr>
              <a:t>65dB</a:t>
            </a:r>
            <a:r>
              <a:rPr lang="zh-CN" altLang="en-US" sz="2400" dirty="0" smtClean="0">
                <a:latin typeface="宋体" panose="02010600030101010101" pitchFamily="2" charset="-122"/>
                <a:ea typeface="宋体" panose="02010600030101010101" pitchFamily="2" charset="-122"/>
                <a:cs typeface="宋体" panose="02010600030101010101" pitchFamily="2" charset="-122"/>
              </a:rPr>
              <a:t>）应调离噪声作业场所。</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a:lnSpc>
                <a:spcPct val="150000"/>
              </a:lnSpc>
              <a:buFont typeface="Wingdings" panose="05000000000000000000" charset="0"/>
              <a:buChar char="Ø"/>
            </a:pPr>
            <a:r>
              <a:rPr lang="en-US" altLang="zh-CN" sz="2400" dirty="0" smtClean="0">
                <a:latin typeface="宋体" panose="02010600030101010101" pitchFamily="2" charset="-122"/>
                <a:ea typeface="宋体" panose="02010600030101010101" pitchFamily="2" charset="-122"/>
                <a:cs typeface="宋体" panose="02010600030101010101" pitchFamily="2" charset="-122"/>
              </a:rPr>
              <a:t> </a:t>
            </a:r>
            <a:r>
              <a:rPr lang="zh-CN" altLang="en-US" sz="2400" dirty="0" smtClean="0">
                <a:latin typeface="宋体" panose="02010600030101010101" pitchFamily="2" charset="-122"/>
                <a:ea typeface="宋体" panose="02010600030101010101" pitchFamily="2" charset="-122"/>
                <a:cs typeface="宋体" panose="02010600030101010101" pitchFamily="2" charset="-122"/>
              </a:rPr>
              <a:t>可予调节神经营养的药物如维生素</a:t>
            </a:r>
            <a:r>
              <a:rPr lang="en-US" altLang="zh-CN" sz="2400" dirty="0" smtClean="0">
                <a:latin typeface="宋体" panose="02010600030101010101" pitchFamily="2" charset="-122"/>
                <a:ea typeface="宋体" panose="02010600030101010101" pitchFamily="2" charset="-122"/>
                <a:cs typeface="宋体" panose="02010600030101010101" pitchFamily="2" charset="-122"/>
              </a:rPr>
              <a:t>B</a:t>
            </a:r>
            <a:r>
              <a:rPr lang="zh-CN" altLang="en-US" sz="2400" dirty="0" smtClean="0">
                <a:latin typeface="宋体" panose="02010600030101010101" pitchFamily="2" charset="-122"/>
                <a:ea typeface="宋体" panose="02010600030101010101" pitchFamily="2" charset="-122"/>
                <a:cs typeface="宋体" panose="02010600030101010101" pitchFamily="2" charset="-122"/>
              </a:rPr>
              <a:t>类，血管扩张剂，促进代谢的药物如</a:t>
            </a:r>
            <a:r>
              <a:rPr lang="en-US" altLang="zh-CN" sz="2400" dirty="0" smtClean="0">
                <a:latin typeface="宋体" panose="02010600030101010101" pitchFamily="2" charset="-122"/>
                <a:ea typeface="宋体" panose="02010600030101010101" pitchFamily="2" charset="-122"/>
                <a:cs typeface="宋体" panose="02010600030101010101" pitchFamily="2" charset="-122"/>
              </a:rPr>
              <a:t>ATP</a:t>
            </a:r>
            <a:r>
              <a:rPr lang="zh-CN" altLang="en-US" sz="2400" dirty="0" smtClean="0">
                <a:latin typeface="宋体" panose="02010600030101010101" pitchFamily="2" charset="-122"/>
                <a:ea typeface="宋体" panose="02010600030101010101" pitchFamily="2" charset="-122"/>
                <a:cs typeface="宋体" panose="02010600030101010101" pitchFamily="2" charset="-122"/>
              </a:rPr>
              <a:t>、辅酶</a:t>
            </a:r>
            <a:r>
              <a:rPr lang="en-US" altLang="zh-CN" sz="2400" dirty="0" smtClean="0">
                <a:latin typeface="宋体" panose="02010600030101010101" pitchFamily="2" charset="-122"/>
                <a:ea typeface="宋体" panose="02010600030101010101" pitchFamily="2" charset="-122"/>
                <a:cs typeface="宋体" panose="02010600030101010101" pitchFamily="2" charset="-122"/>
              </a:rPr>
              <a:t>A</a:t>
            </a:r>
            <a:r>
              <a:rPr lang="zh-CN" altLang="en-US" sz="2400" dirty="0" smtClean="0">
                <a:latin typeface="宋体" panose="02010600030101010101" pitchFamily="2" charset="-122"/>
                <a:ea typeface="宋体" panose="02010600030101010101" pitchFamily="2" charset="-122"/>
                <a:cs typeface="宋体" panose="02010600030101010101" pitchFamily="2" charset="-122"/>
              </a:rPr>
              <a:t>等。对听力损失严重，影响言语交流的患者，佩戴助听器是补偿听力损失、恢复言语交流功能的主要手段。耳鸣者可对症治疗。</a:t>
            </a:r>
            <a:endParaRPr lang="en-US" altLang="zh-CN" sz="2400" dirty="0" smtClean="0">
              <a:latin typeface="宋体" panose="02010600030101010101" pitchFamily="2" charset="-122"/>
              <a:ea typeface="宋体" panose="02010600030101010101" pitchFamily="2" charset="-122"/>
              <a:cs typeface="宋体" panose="02010600030101010101" pitchFamily="2" charset="-122"/>
            </a:endParaRPr>
          </a:p>
          <a:p>
            <a:pPr>
              <a:lnSpc>
                <a:spcPct val="150000"/>
              </a:lnSpc>
              <a:buFont typeface="Wingdings" panose="05000000000000000000" charset="0"/>
              <a:buChar char="Ø"/>
            </a:pPr>
            <a:r>
              <a:rPr lang="en-US" altLang="zh-CN" sz="2400" dirty="0" smtClean="0">
                <a:latin typeface="宋体" panose="02010600030101010101" pitchFamily="2" charset="-122"/>
                <a:ea typeface="宋体" panose="02010600030101010101" pitchFamily="2" charset="-122"/>
                <a:cs typeface="宋体" panose="02010600030101010101" pitchFamily="2" charset="-122"/>
              </a:rPr>
              <a:t> </a:t>
            </a:r>
            <a:r>
              <a:rPr lang="zh-CN" altLang="en-US" sz="2400" dirty="0" smtClean="0">
                <a:latin typeface="宋体" panose="02010600030101010101" pitchFamily="2" charset="-122"/>
                <a:ea typeface="宋体" panose="02010600030101010101" pitchFamily="2" charset="-122"/>
                <a:cs typeface="宋体" panose="02010600030101010101" pitchFamily="2" charset="-122"/>
              </a:rPr>
              <a:t>如需劳动能力鉴定，按</a:t>
            </a:r>
            <a:r>
              <a:rPr lang="en-US" altLang="zh-CN" sz="2400" dirty="0" smtClean="0">
                <a:latin typeface="宋体" panose="02010600030101010101" pitchFamily="2" charset="-122"/>
                <a:ea typeface="宋体" panose="02010600030101010101" pitchFamily="2" charset="-122"/>
                <a:cs typeface="宋体" panose="02010600030101010101" pitchFamily="2" charset="-122"/>
              </a:rPr>
              <a:t>GB/T 16180 </a:t>
            </a:r>
            <a:r>
              <a:rPr lang="zh-CN" altLang="en-US" sz="2400" dirty="0" smtClean="0">
                <a:latin typeface="宋体" panose="02010600030101010101" pitchFamily="2" charset="-122"/>
                <a:ea typeface="宋体" panose="02010600030101010101" pitchFamily="2" charset="-122"/>
                <a:cs typeface="宋体" panose="02010600030101010101" pitchFamily="2" charset="-122"/>
              </a:rPr>
              <a:t>处理。</a:t>
            </a:r>
            <a:endParaRPr lang="zh-CN" altLang="en-US" sz="2400" dirty="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文本框 2"/>
          <p:cNvSpPr txBox="1"/>
          <p:nvPr/>
        </p:nvSpPr>
        <p:spPr>
          <a:xfrm>
            <a:off x="900430" y="1139825"/>
            <a:ext cx="2951480" cy="706755"/>
          </a:xfrm>
          <a:prstGeom prst="rect">
            <a:avLst/>
          </a:prstGeom>
          <a:noFill/>
        </p:spPr>
        <p:txBody>
          <a:bodyPr wrap="square" rtlCol="0">
            <a:spAutoFit/>
          </a:bodyPr>
          <a:p>
            <a:r>
              <a:rPr lang="zh-CN" altLang="en-US" sz="4000">
                <a:solidFill>
                  <a:srgbClr val="FF0000"/>
                </a:solidFill>
                <a:latin typeface="微软雅黑" panose="020B0503020204020204" pitchFamily="34" charset="-122"/>
                <a:ea typeface="微软雅黑" panose="020B0503020204020204" pitchFamily="34" charset="-122"/>
              </a:rPr>
              <a:t>专家简介</a:t>
            </a:r>
            <a:endParaRPr lang="zh-CN" altLang="en-US" sz="4000">
              <a:solidFill>
                <a:srgbClr val="FF000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1951990" y="2228215"/>
            <a:ext cx="8966835" cy="3261360"/>
          </a:xfrm>
          <a:prstGeom prst="rect">
            <a:avLst/>
          </a:prstGeom>
          <a:noFill/>
        </p:spPr>
        <p:txBody>
          <a:bodyPr wrap="square" rtlCol="0">
            <a:spAutoFit/>
          </a:bodyPr>
          <a:p>
            <a:pPr fontAlgn="auto">
              <a:spcAft>
                <a:spcPts val="1200"/>
              </a:spcAft>
            </a:pPr>
            <a:r>
              <a:rPr lang="zh-CN" altLang="en-US" sz="2800" b="1"/>
              <a:t>许文芳 主管医师 </a:t>
            </a:r>
            <a:endParaRPr lang="zh-CN" altLang="en-US" sz="2800" b="1"/>
          </a:p>
          <a:p>
            <a:pPr marL="457200" indent="-457200">
              <a:buFont typeface="Arial" panose="020B0604020202020204" pitchFamily="34" charset="0"/>
              <a:buChar char="•"/>
            </a:pPr>
            <a:r>
              <a:rPr lang="zh-CN" altLang="en-US" sz="2800"/>
              <a:t>原海南省职业病诊断小组成员。</a:t>
            </a:r>
            <a:endParaRPr lang="zh-CN" altLang="en-US" sz="2800"/>
          </a:p>
          <a:p>
            <a:pPr marL="457200" indent="-457200">
              <a:buFont typeface="Arial" panose="020B0604020202020204" pitchFamily="34" charset="0"/>
              <a:buChar char="•"/>
            </a:pPr>
            <a:r>
              <a:rPr lang="zh-CN" altLang="en-US" sz="2800"/>
              <a:t>从事职业卫生 30 余年，具有国家职业中毒诊断和 物理因素诊断医师资质。</a:t>
            </a:r>
            <a:endParaRPr lang="zh-CN" altLang="en-US" sz="2800"/>
          </a:p>
          <a:p>
            <a:pPr marL="457200" indent="-457200">
              <a:buFont typeface="Arial" panose="020B0604020202020204" pitchFamily="34" charset="0"/>
              <a:buChar char="•"/>
            </a:pPr>
            <a:r>
              <a:rPr lang="zh-CN" altLang="en-US" sz="2800"/>
              <a:t>数次参与海南省重大职业中毒和物理因素诊断工作的调查、评价和处置，积累丰富的职业卫生工作经验</a:t>
            </a:r>
            <a:endParaRPr lang="zh-CN" altLang="en-US" sz="2800"/>
          </a:p>
          <a:p>
            <a:pPr marL="457200" indent="-457200">
              <a:buFont typeface="Arial" panose="020B0604020202020204" pitchFamily="34" charset="0"/>
              <a:buChar char="•"/>
            </a:pPr>
            <a:r>
              <a:rPr lang="zh-CN" altLang="en-US" sz="2800"/>
              <a:t>在国家级、省级发表论文 10 余篇。</a:t>
            </a:r>
            <a:endParaRPr lang="zh-CN" altLang="en-US" sz="28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3562350" y="2056130"/>
            <a:ext cx="5020945" cy="873125"/>
          </a:xfrm>
          <a:prstGeom prst="rect">
            <a:avLst/>
          </a:prstGeom>
          <a:noFill/>
          <a:ln w="9525">
            <a:noFill/>
          </a:ln>
        </p:spPr>
        <p:txBody>
          <a:bodyPr anchor="ctr"/>
          <a:p>
            <a:pPr algn="ctr" eaLnBrk="1" hangingPunct="1"/>
            <a:r>
              <a:rPr lang="en-US" altLang="zh-CN" sz="4800" b="1" dirty="0">
                <a:solidFill>
                  <a:srgbClr val="FF0000"/>
                </a:solidFill>
                <a:latin typeface="微软雅黑" panose="020B0503020204020204" pitchFamily="34" charset="-122"/>
                <a:ea typeface="微软雅黑" panose="020B0503020204020204" pitchFamily="34" charset="-122"/>
              </a:rPr>
              <a:t>3</a:t>
            </a:r>
            <a:r>
              <a:rPr lang="zh-CN" altLang="en-US" sz="4800" b="1" dirty="0">
                <a:solidFill>
                  <a:srgbClr val="FF0000"/>
                </a:solidFill>
                <a:latin typeface="微软雅黑" panose="020B0503020204020204" pitchFamily="34" charset="-122"/>
                <a:ea typeface="微软雅黑" panose="020B0503020204020204" pitchFamily="34" charset="-122"/>
              </a:rPr>
              <a:t>、职业性中毒</a:t>
            </a:r>
            <a:endParaRPr lang="zh-CN" altLang="en-US" sz="4800" b="1" dirty="0">
              <a:solidFill>
                <a:srgbClr val="FF0000"/>
              </a:solidFill>
              <a:latin typeface="微软雅黑" panose="020B0503020204020204" pitchFamily="34" charset="-122"/>
              <a:ea typeface="微软雅黑" panose="020B0503020204020204" pitchFamily="34" charset="-122"/>
            </a:endParaRPr>
          </a:p>
        </p:txBody>
      </p:sp>
      <p:pic>
        <p:nvPicPr>
          <p:cNvPr id="4104" name="图片 37"/>
          <p:cNvPicPr>
            <a:picLocks noChangeAspect="1"/>
          </p:cNvPicPr>
          <p:nvPr/>
        </p:nvPicPr>
        <p:blipFill>
          <a:blip r:embed="rId2"/>
          <a:stretch>
            <a:fillRect/>
          </a:stretch>
        </p:blipFill>
        <p:spPr>
          <a:xfrm>
            <a:off x="278130" y="133985"/>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090930" y="1109345"/>
            <a:ext cx="10299065"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rPr>
              <a:t>一、基本概念</a:t>
            </a:r>
            <a:endPar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endParaRPr>
          </a:p>
        </p:txBody>
      </p:sp>
      <p:sp>
        <p:nvSpPr>
          <p:cNvPr id="5" name="文本框 4"/>
          <p:cNvSpPr txBox="1"/>
          <p:nvPr/>
        </p:nvSpPr>
        <p:spPr>
          <a:xfrm>
            <a:off x="837565" y="1934845"/>
            <a:ext cx="10564495" cy="3969385"/>
          </a:xfrm>
          <a:prstGeom prst="rect">
            <a:avLst/>
          </a:prstGeom>
          <a:noFill/>
        </p:spPr>
        <p:txBody>
          <a:bodyPr wrap="square" rtlCol="0">
            <a:spAutoFit/>
          </a:bodyPr>
          <a:p>
            <a:pPr marL="571500" indent="-571500">
              <a:buFont typeface="Wingdings" panose="05000000000000000000" charset="0"/>
              <a:buChar char="Ø"/>
            </a:pPr>
            <a:r>
              <a:rPr lang="zh-CN" altLang="en-US" sz="3600" b="1">
                <a:solidFill>
                  <a:srgbClr val="FF0000"/>
                </a:solidFill>
              </a:rPr>
              <a:t>毒物</a:t>
            </a:r>
            <a:r>
              <a:rPr lang="zh-CN" altLang="en-US" sz="3600">
                <a:solidFill>
                  <a:schemeClr val="tx1"/>
                </a:solidFill>
              </a:rPr>
              <a:t>：</a:t>
            </a:r>
            <a:r>
              <a:rPr lang="zh-CN" altLang="en-US" sz="3600" b="1" dirty="0">
                <a:solidFill>
                  <a:schemeClr val="tx1"/>
                </a:solidFill>
                <a:latin typeface="Arial" panose="020B0604020202020204" pitchFamily="34" charset="0"/>
                <a:ea typeface="宋体" panose="02010600030101010101" pitchFamily="2" charset="-122"/>
                <a:sym typeface="+mn-ea"/>
              </a:rPr>
              <a:t>在一定条件下以较小剂量即可引起机体的    功能或器质性损害，甚至危及生命的外来化学物质。</a:t>
            </a:r>
            <a:endParaRPr lang="zh-CN" altLang="en-US" sz="3600" b="1" dirty="0">
              <a:solidFill>
                <a:schemeClr val="tx1"/>
              </a:solidFill>
              <a:latin typeface="Arial" panose="020B0604020202020204" pitchFamily="34" charset="0"/>
              <a:ea typeface="宋体" panose="02010600030101010101" pitchFamily="2" charset="-122"/>
              <a:sym typeface="+mn-ea"/>
            </a:endParaRPr>
          </a:p>
          <a:p>
            <a:pPr marL="571500" indent="-571500">
              <a:buFont typeface="Wingdings" panose="05000000000000000000" charset="0"/>
              <a:buChar char="Ø"/>
            </a:pPr>
            <a:r>
              <a:rPr lang="zh-CN" altLang="en-US" sz="3600" b="1" dirty="0">
                <a:solidFill>
                  <a:srgbClr val="FF0000"/>
                </a:solidFill>
                <a:uFillTx/>
                <a:latin typeface="Arial" panose="020B0604020202020204" pitchFamily="34" charset="0"/>
                <a:ea typeface="宋体" panose="02010600030101010101" pitchFamily="2" charset="-122"/>
                <a:sym typeface="+mn-ea"/>
              </a:rPr>
              <a:t>中毒</a:t>
            </a:r>
            <a:r>
              <a:rPr lang="zh-CN" altLang="en-US" sz="3600" dirty="0">
                <a:solidFill>
                  <a:srgbClr val="FF0000"/>
                </a:solidFill>
                <a:uFillTx/>
                <a:latin typeface="Arial" panose="020B0604020202020204" pitchFamily="34" charset="0"/>
                <a:ea typeface="宋体" panose="02010600030101010101" pitchFamily="2" charset="-122"/>
                <a:sym typeface="+mn-ea"/>
              </a:rPr>
              <a:t> </a:t>
            </a:r>
            <a:r>
              <a:rPr lang="zh-CN" altLang="en-US" sz="3600" dirty="0">
                <a:solidFill>
                  <a:schemeClr val="tx1"/>
                </a:solidFill>
                <a:uFillTx/>
                <a:latin typeface="Arial" panose="020B0604020202020204" pitchFamily="34" charset="0"/>
                <a:ea typeface="宋体" panose="02010600030101010101" pitchFamily="2" charset="-122"/>
                <a:sym typeface="+mn-ea"/>
              </a:rPr>
              <a:t>：</a:t>
            </a:r>
            <a:r>
              <a:rPr lang="zh-CN" altLang="en-US" sz="3600" b="1" dirty="0">
                <a:solidFill>
                  <a:schemeClr val="tx1"/>
                </a:solidFill>
                <a:latin typeface="Arial" panose="020B0604020202020204" pitchFamily="34" charset="0"/>
                <a:ea typeface="宋体" panose="02010600030101010101" pitchFamily="2" charset="-122"/>
                <a:sym typeface="+mn-ea"/>
              </a:rPr>
              <a:t>机体受毒物的作用引起一定程度损害而出现的疾病状态 </a:t>
            </a:r>
            <a:endParaRPr lang="en-US" altLang="zh-CN" sz="3600" b="1" dirty="0">
              <a:solidFill>
                <a:schemeClr val="tx1"/>
              </a:solidFill>
              <a:latin typeface="Arial" panose="020B0604020202020204" pitchFamily="34" charset="0"/>
              <a:ea typeface="宋体" panose="02010600030101010101" pitchFamily="2" charset="-122"/>
            </a:endParaRPr>
          </a:p>
          <a:p>
            <a:pPr marL="571500" indent="-571500">
              <a:buFont typeface="Wingdings" panose="05000000000000000000" charset="0"/>
              <a:buChar char="Ø"/>
            </a:pPr>
            <a:r>
              <a:rPr lang="zh-CN" altLang="en-US" sz="3600" b="1" dirty="0">
                <a:solidFill>
                  <a:srgbClr val="FF0000"/>
                </a:solidFill>
                <a:uFillTx/>
                <a:latin typeface="Arial" panose="020B0604020202020204" pitchFamily="34" charset="0"/>
                <a:ea typeface="宋体" panose="02010600030101010101" pitchFamily="2" charset="-122"/>
                <a:sym typeface="+mn-ea"/>
              </a:rPr>
              <a:t>职业中毒</a:t>
            </a:r>
            <a:r>
              <a:rPr lang="zh-CN" altLang="en-US" sz="3600" dirty="0">
                <a:solidFill>
                  <a:schemeClr val="tx1"/>
                </a:solidFill>
                <a:uFillTx/>
                <a:latin typeface="Arial" panose="020B0604020202020204" pitchFamily="34" charset="0"/>
                <a:ea typeface="宋体" panose="02010600030101010101" pitchFamily="2" charset="-122"/>
                <a:sym typeface="+mn-ea"/>
              </a:rPr>
              <a:t>：</a:t>
            </a:r>
            <a:r>
              <a:rPr lang="zh-CN" altLang="en-US" sz="3600" b="1" dirty="0">
                <a:solidFill>
                  <a:schemeClr val="tx1"/>
                </a:solidFill>
                <a:latin typeface="Arial" panose="020B0604020202020204" pitchFamily="34" charset="0"/>
                <a:ea typeface="宋体" panose="02010600030101010101" pitchFamily="2" charset="-122"/>
                <a:sym typeface="+mn-ea"/>
              </a:rPr>
              <a:t>劳动者在生产过程中由于接触毒物发生的中毒</a:t>
            </a:r>
            <a:endParaRPr lang="zh-CN" altLang="en-US" sz="3600" b="1" dirty="0">
              <a:solidFill>
                <a:schemeClr val="tx1"/>
              </a:solidFill>
              <a:uFillTx/>
              <a:latin typeface="Arial" panose="020B0604020202020204" pitchFamily="34" charset="0"/>
              <a:ea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241425" y="1109345"/>
            <a:ext cx="1014857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二、生产性毒物的来源于存在形态</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
        <p:nvSpPr>
          <p:cNvPr id="8194" name="Rectangle 3"/>
          <p:cNvSpPr>
            <a:spLocks noGrp="1"/>
          </p:cNvSpPr>
          <p:nvPr/>
        </p:nvSpPr>
        <p:spPr>
          <a:xfrm>
            <a:off x="1241425" y="1692275"/>
            <a:ext cx="9983470" cy="4624705"/>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125000"/>
              </a:lnSpc>
            </a:pPr>
            <a:r>
              <a:rPr lang="zh-CN" altLang="en-US" sz="2800" b="1" dirty="0">
                <a:solidFill>
                  <a:srgbClr val="BB351F"/>
                </a:solidFill>
                <a:ea typeface="宋体" panose="02010600030101010101" pitchFamily="2" charset="-122"/>
              </a:rPr>
              <a:t>来源</a:t>
            </a:r>
            <a:endParaRPr lang="zh-CN" altLang="en-US" sz="2800" b="1" dirty="0">
              <a:solidFill>
                <a:srgbClr val="BB351F"/>
              </a:solidFill>
              <a:ea typeface="宋体" panose="02010600030101010101" pitchFamily="2" charset="-122"/>
            </a:endParaRPr>
          </a:p>
          <a:p>
            <a:pPr eaLnBrk="1" hangingPunct="1">
              <a:lnSpc>
                <a:spcPct val="125000"/>
              </a:lnSpc>
              <a:buNone/>
            </a:pPr>
            <a:r>
              <a:rPr lang="zh-CN" altLang="en-US" sz="2400" dirty="0">
                <a:ea typeface="宋体" panose="02010600030101010101" pitchFamily="2" charset="-122"/>
              </a:rPr>
              <a:t>      </a:t>
            </a:r>
            <a:r>
              <a:rPr lang="zh-CN" altLang="en-US" sz="2400" b="1" dirty="0">
                <a:solidFill>
                  <a:schemeClr val="tx1"/>
                </a:solidFill>
                <a:uFillTx/>
                <a:ea typeface="宋体" panose="02010600030101010101" pitchFamily="2" charset="-122"/>
              </a:rPr>
              <a:t>生产性毒物的来源可有多种形式，同一毒物在不同行业或生产环节中又各有差异，可来自于原料、中间产品（中间体）、辅助原料、成品、夹杂物、副产品或废物。</a:t>
            </a:r>
            <a:endParaRPr lang="zh-CN" altLang="en-US" sz="2400" b="1" dirty="0">
              <a:solidFill>
                <a:srgbClr val="000099"/>
              </a:solidFill>
              <a:ea typeface="宋体" panose="02010600030101010101" pitchFamily="2" charset="-122"/>
            </a:endParaRPr>
          </a:p>
          <a:p>
            <a:pPr eaLnBrk="1" hangingPunct="1">
              <a:lnSpc>
                <a:spcPct val="125000"/>
              </a:lnSpc>
            </a:pPr>
            <a:r>
              <a:rPr lang="zh-CN" altLang="en-US" sz="2800" b="1" dirty="0">
                <a:solidFill>
                  <a:srgbClr val="BB351F"/>
                </a:solidFill>
                <a:ea typeface="宋体" panose="02010600030101010101" pitchFamily="2" charset="-122"/>
              </a:rPr>
              <a:t>存在形态</a:t>
            </a:r>
            <a:endParaRPr lang="zh-CN" altLang="en-US" sz="2800" b="1" dirty="0">
              <a:solidFill>
                <a:srgbClr val="BB351F"/>
              </a:solidFill>
              <a:ea typeface="宋体" panose="02010600030101010101" pitchFamily="2" charset="-122"/>
            </a:endParaRPr>
          </a:p>
          <a:p>
            <a:pPr eaLnBrk="1" hangingPunct="1">
              <a:lnSpc>
                <a:spcPct val="125000"/>
              </a:lnSpc>
              <a:buNone/>
            </a:pPr>
            <a:r>
              <a:rPr lang="zh-CN" altLang="en-US" sz="2800" dirty="0">
                <a:ea typeface="宋体" panose="02010600030101010101" pitchFamily="2" charset="-122"/>
              </a:rPr>
              <a:t>     </a:t>
            </a:r>
            <a:r>
              <a:rPr lang="zh-CN" altLang="en-US" sz="2400" b="1" dirty="0">
                <a:solidFill>
                  <a:schemeClr val="tx1"/>
                </a:solidFill>
                <a:uFillTx/>
                <a:ea typeface="宋体" panose="02010600030101010101" pitchFamily="2" charset="-122"/>
              </a:rPr>
              <a:t>在生产环境中的毒物可以固体、液体、气体或气溶胶（烟、雾、尘）的形式存在。</a:t>
            </a:r>
            <a:endParaRPr lang="zh-CN" altLang="en-US" sz="2400" b="1" dirty="0">
              <a:solidFill>
                <a:schemeClr val="tx1"/>
              </a:solidFill>
              <a:uFillTx/>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157605" y="1109345"/>
            <a:ext cx="1023239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三、接触机会</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
        <p:nvSpPr>
          <p:cNvPr id="9218" name="Rectangle 3"/>
          <p:cNvSpPr>
            <a:spLocks noGrp="1"/>
          </p:cNvSpPr>
          <p:nvPr/>
        </p:nvSpPr>
        <p:spPr>
          <a:xfrm>
            <a:off x="1157605" y="1817370"/>
            <a:ext cx="10131425" cy="4688205"/>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buNone/>
            </a:pPr>
            <a:r>
              <a:rPr lang="zh-CN" altLang="en-US" b="1" dirty="0">
                <a:solidFill>
                  <a:schemeClr val="tx1"/>
                </a:solidFill>
                <a:uFillTx/>
                <a:ea typeface="宋体" panose="02010600030101010101" pitchFamily="2" charset="-122"/>
              </a:rPr>
              <a:t>接触生产性毒物主要有两个环节：原料的生产和其应用。</a:t>
            </a:r>
            <a:endParaRPr lang="zh-CN" altLang="en-US" b="1" dirty="0">
              <a:solidFill>
                <a:schemeClr val="tx1"/>
              </a:solidFill>
              <a:uFillTx/>
              <a:ea typeface="宋体" panose="02010600030101010101" pitchFamily="2" charset="-122"/>
            </a:endParaRPr>
          </a:p>
          <a:p>
            <a:pPr eaLnBrk="1" hangingPunct="1">
              <a:lnSpc>
                <a:spcPct val="130000"/>
              </a:lnSpc>
            </a:pPr>
            <a:r>
              <a:rPr lang="zh-CN" altLang="en-US" sz="2800" b="1" dirty="0">
                <a:solidFill>
                  <a:srgbClr val="BB351F"/>
                </a:solidFill>
                <a:ea typeface="宋体" panose="02010600030101010101" pitchFamily="2" charset="-122"/>
              </a:rPr>
              <a:t>原料的开采与提炼</a:t>
            </a:r>
            <a:r>
              <a:rPr lang="en-US" altLang="zh-CN" sz="2800" b="1" dirty="0">
                <a:solidFill>
                  <a:srgbClr val="BB351F"/>
                </a:solidFill>
                <a:ea typeface="宋体" panose="02010600030101010101" pitchFamily="2" charset="-122"/>
              </a:rPr>
              <a:t>:</a:t>
            </a:r>
            <a:r>
              <a:rPr lang="zh-CN" altLang="en-US" sz="2400" b="1" dirty="0">
                <a:solidFill>
                  <a:srgbClr val="000099"/>
                </a:solidFill>
                <a:ea typeface="宋体" panose="02010600030101010101" pitchFamily="2" charset="-122"/>
              </a:rPr>
              <a:t> </a:t>
            </a:r>
            <a:r>
              <a:rPr lang="zh-CN" altLang="en-US" sz="2400" b="1" dirty="0">
                <a:solidFill>
                  <a:schemeClr val="tx1"/>
                </a:solidFill>
                <a:uFillTx/>
                <a:ea typeface="宋体" panose="02010600030101010101" pitchFamily="2" charset="-122"/>
              </a:rPr>
              <a:t>材料的加工、搬运、储藏，加料和出料，以及成品的处理、包装等。</a:t>
            </a:r>
            <a:endParaRPr lang="zh-CN" altLang="en-US" sz="2400" b="1" dirty="0">
              <a:solidFill>
                <a:schemeClr val="tx1"/>
              </a:solidFill>
              <a:uFillTx/>
              <a:ea typeface="宋体" panose="02010600030101010101" pitchFamily="2" charset="-122"/>
            </a:endParaRPr>
          </a:p>
          <a:p>
            <a:pPr eaLnBrk="1" hangingPunct="1">
              <a:lnSpc>
                <a:spcPct val="130000"/>
              </a:lnSpc>
            </a:pPr>
            <a:r>
              <a:rPr lang="zh-CN" altLang="en-US" sz="2800" b="1" dirty="0">
                <a:solidFill>
                  <a:srgbClr val="BB351F"/>
                </a:solidFill>
                <a:ea typeface="宋体" panose="02010600030101010101" pitchFamily="2" charset="-122"/>
              </a:rPr>
              <a:t>生产环节中的多种因素</a:t>
            </a:r>
            <a:r>
              <a:rPr lang="en-US" altLang="zh-CN" sz="2800" b="1" dirty="0">
                <a:solidFill>
                  <a:srgbClr val="BB351F"/>
                </a:solidFill>
                <a:ea typeface="宋体" panose="02010600030101010101" pitchFamily="2" charset="-122"/>
              </a:rPr>
              <a:t>:</a:t>
            </a:r>
            <a:r>
              <a:rPr lang="zh-CN" altLang="en-US" sz="2400" b="1" dirty="0">
                <a:solidFill>
                  <a:schemeClr val="tx1"/>
                </a:solidFill>
                <a:uFillTx/>
                <a:ea typeface="宋体" panose="02010600030101010101" pitchFamily="2" charset="-122"/>
              </a:rPr>
              <a:t>如化学管道的渗漏，化学物的包装或储存气态化学物钢瓶的泄漏，作业人员进入反应釜出料和清釜，</a:t>
            </a:r>
            <a:r>
              <a:rPr lang="zh-CN" altLang="en-US" sz="2400" b="1" dirty="0">
                <a:solidFill>
                  <a:schemeClr val="tx1"/>
                </a:solidFill>
                <a:uFillTx/>
                <a:ea typeface="宋体" panose="02010600030101010101" pitchFamily="2" charset="-122"/>
                <a:sym typeface="+mn-ea"/>
              </a:rPr>
              <a:t>出料口发生堵塞，废料的处理和回收，化学物的采样和</a:t>
            </a:r>
            <a:r>
              <a:rPr lang="zh-CN" altLang="en-US" sz="2400" b="1" dirty="0">
                <a:uFillTx/>
                <a:ea typeface="宋体" panose="02010600030101010101" pitchFamily="2" charset="-122"/>
                <a:sym typeface="+mn-ea"/>
              </a:rPr>
              <a:t>分析，设备的保养、检修等。</a:t>
            </a:r>
            <a:endParaRPr lang="zh-CN" altLang="en-US" sz="2400" b="1" dirty="0">
              <a:uFillTx/>
              <a:ea typeface="宋体" panose="02010600030101010101" pitchFamily="2" charset="-122"/>
              <a:sym typeface="+mn-ea"/>
            </a:endParaRPr>
          </a:p>
          <a:p>
            <a:pPr eaLnBrk="1" hangingPunct="1">
              <a:lnSpc>
                <a:spcPct val="130000"/>
              </a:lnSpc>
            </a:pPr>
            <a:r>
              <a:rPr lang="zh-CN" altLang="en-US" sz="2400" b="1" dirty="0">
                <a:solidFill>
                  <a:srgbClr val="BB351F"/>
                </a:solidFill>
                <a:ea typeface="宋体" panose="02010600030101010101" pitchFamily="2" charset="-122"/>
                <a:sym typeface="+mn-ea"/>
              </a:rPr>
              <a:t>其他情况：</a:t>
            </a:r>
            <a:r>
              <a:rPr lang="zh-CN" altLang="en-US" sz="2400" b="1" dirty="0">
                <a:solidFill>
                  <a:schemeClr val="tx1"/>
                </a:solidFill>
                <a:ea typeface="宋体" panose="02010600030101010101" pitchFamily="2" charset="-122"/>
                <a:sym typeface="+mn-ea"/>
              </a:rPr>
              <a:t>有些作业虽未应用有毒物质，但在一定的条件下亦可接触到毒物，甚至引起中毒。</a:t>
            </a:r>
            <a:endParaRPr lang="zh-CN" altLang="en-US" sz="2400" b="1" dirty="0">
              <a:solidFill>
                <a:schemeClr val="tx1"/>
              </a:solidFill>
              <a:uFillTx/>
              <a:ea typeface="宋体" panose="02010600030101010101" pitchFamily="2" charset="-122"/>
            </a:endParaRPr>
          </a:p>
          <a:p>
            <a:pPr eaLnBrk="1" hangingPunct="1">
              <a:lnSpc>
                <a:spcPct val="125000"/>
              </a:lnSpc>
              <a:spcBef>
                <a:spcPct val="0"/>
              </a:spcBef>
              <a:buNone/>
            </a:pPr>
            <a:r>
              <a:rPr lang="zh-CN" altLang="en-US" b="1" dirty="0">
                <a:solidFill>
                  <a:srgbClr val="000099"/>
                </a:solidFill>
                <a:ea typeface="宋体" panose="02010600030101010101" pitchFamily="2" charset="-122"/>
              </a:rPr>
              <a:t> </a:t>
            </a:r>
            <a:endParaRPr lang="zh-CN" altLang="en-US" b="1" dirty="0">
              <a:solidFill>
                <a:srgbClr val="000099"/>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4" name="文本框 3"/>
          <p:cNvSpPr txBox="1"/>
          <p:nvPr/>
        </p:nvSpPr>
        <p:spPr>
          <a:xfrm>
            <a:off x="1312545" y="1109345"/>
            <a:ext cx="1007745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四、生产性毒物进入人体的途径</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graphicFrame>
        <p:nvGraphicFramePr>
          <p:cNvPr id="5" name="图示 4"/>
          <p:cNvGraphicFramePr/>
          <p:nvPr/>
        </p:nvGraphicFramePr>
        <p:xfrm>
          <a:off x="2925445" y="2334260"/>
          <a:ext cx="5699125" cy="33534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文本框 7"/>
          <p:cNvSpPr txBox="1"/>
          <p:nvPr/>
        </p:nvSpPr>
        <p:spPr>
          <a:xfrm>
            <a:off x="574675" y="4145280"/>
            <a:ext cx="3508375" cy="1938020"/>
          </a:xfrm>
          <a:prstGeom prst="rect">
            <a:avLst/>
          </a:prstGeom>
          <a:noFill/>
        </p:spPr>
        <p:txBody>
          <a:bodyPr wrap="square" rtlCol="0">
            <a:spAutoFit/>
          </a:bodyPr>
          <a:p>
            <a:pPr lvl="0" algn="l">
              <a:buClrTx/>
              <a:buSzTx/>
              <a:buFontTx/>
            </a:pPr>
            <a:r>
              <a:rPr lang="zh-CN" altLang="en-US" sz="2000" dirty="0">
                <a:uFillTx/>
                <a:ea typeface="宋体" panose="02010600030101010101" pitchFamily="2" charset="-122"/>
                <a:sym typeface="+mn-ea"/>
              </a:rPr>
              <a:t>一般为脂、水两溶的物质，有些物质如芳香族的氨基、硝基化合物，有机磷酸脂化合物、氨基甲酸酯化合物、金属有机化合物（四乙基铅）等可通过完整的皮肤进入体内引起中毒。</a:t>
            </a:r>
            <a:endParaRPr lang="zh-CN" altLang="en-US" sz="2000" dirty="0">
              <a:uFillTx/>
              <a:ea typeface="宋体" panose="02010600030101010101" pitchFamily="2" charset="-122"/>
              <a:sym typeface="+mn-ea"/>
            </a:endParaRPr>
          </a:p>
        </p:txBody>
      </p:sp>
      <p:sp>
        <p:nvSpPr>
          <p:cNvPr id="6" name="文本框 5"/>
          <p:cNvSpPr txBox="1"/>
          <p:nvPr/>
        </p:nvSpPr>
        <p:spPr>
          <a:xfrm>
            <a:off x="6313805" y="2567305"/>
            <a:ext cx="5209540" cy="706755"/>
          </a:xfrm>
          <a:prstGeom prst="rect">
            <a:avLst/>
          </a:prstGeom>
          <a:noFill/>
        </p:spPr>
        <p:txBody>
          <a:bodyPr wrap="square" rtlCol="0">
            <a:spAutoFit/>
          </a:bodyPr>
          <a:p>
            <a:r>
              <a:rPr lang="zh-CN" altLang="en-US" sz="2000" dirty="0">
                <a:solidFill>
                  <a:schemeClr val="tx1"/>
                </a:solidFill>
                <a:uFillTx/>
                <a:ea typeface="宋体" panose="02010600030101010101" pitchFamily="2" charset="-122"/>
                <a:sym typeface="+mn-ea"/>
              </a:rPr>
              <a:t>气体、蒸汽、气溶胶形式的毒物均可经呼吸道进入人体，如二氧化硫等。</a:t>
            </a:r>
            <a:endParaRPr lang="zh-CN" altLang="en-US" sz="2000" dirty="0">
              <a:solidFill>
                <a:schemeClr val="tx1"/>
              </a:solidFill>
              <a:uFillTx/>
              <a:ea typeface="宋体" panose="02010600030101010101" pitchFamily="2" charset="-122"/>
              <a:sym typeface="+mn-ea"/>
            </a:endParaRPr>
          </a:p>
        </p:txBody>
      </p:sp>
      <p:sp>
        <p:nvSpPr>
          <p:cNvPr id="7" name="文本框 6"/>
          <p:cNvSpPr txBox="1"/>
          <p:nvPr/>
        </p:nvSpPr>
        <p:spPr>
          <a:xfrm>
            <a:off x="7489190" y="4672330"/>
            <a:ext cx="4565015" cy="1630045"/>
          </a:xfrm>
          <a:prstGeom prst="rect">
            <a:avLst/>
          </a:prstGeom>
          <a:noFill/>
        </p:spPr>
        <p:txBody>
          <a:bodyPr wrap="square" rtlCol="0">
            <a:spAutoFit/>
          </a:bodyPr>
          <a:p>
            <a:pPr marL="0" lvl="2"/>
            <a:r>
              <a:rPr lang="zh-CN" altLang="en-US" sz="2000" dirty="0">
                <a:solidFill>
                  <a:schemeClr val="tx1"/>
                </a:solidFill>
                <a:uFillTx/>
                <a:ea typeface="宋体" panose="02010600030101010101" pitchFamily="2" charset="-122"/>
                <a:sym typeface="+mn-ea"/>
              </a:rPr>
              <a:t>常见于意外事故，但有时由于个人卫生习惯不良或毒物污染食物时，毒物也可从消化道进入体内，尤其是固体和粉末状毒物。</a:t>
            </a:r>
            <a:endParaRPr lang="zh-CN" altLang="en-US" sz="2000" dirty="0">
              <a:solidFill>
                <a:schemeClr val="tx1"/>
              </a:solidFill>
              <a:uFillTx/>
              <a:ea typeface="宋体" panose="02010600030101010101" pitchFamily="2" charset="-122"/>
            </a:endParaRPr>
          </a:p>
          <a:p>
            <a:endParaRPr lang="zh-CN" altLang="en-US" sz="2000" dirty="0">
              <a:solidFill>
                <a:schemeClr val="tx1"/>
              </a:solidFill>
              <a:uFillTx/>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545465" y="1109345"/>
            <a:ext cx="1083183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五、毒物在体内的代谢过程</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graphicFrame>
        <p:nvGraphicFramePr>
          <p:cNvPr id="2" name="图示 1"/>
          <p:cNvGraphicFramePr/>
          <p:nvPr/>
        </p:nvGraphicFramePr>
        <p:xfrm>
          <a:off x="1605280" y="1862455"/>
          <a:ext cx="8128000" cy="4086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4" name="文本框 3"/>
          <p:cNvSpPr txBox="1"/>
          <p:nvPr/>
        </p:nvSpPr>
        <p:spPr>
          <a:xfrm>
            <a:off x="1241425" y="1109345"/>
            <a:ext cx="1014857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六、职业中毒的预防</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sp>
        <p:nvSpPr>
          <p:cNvPr id="19458" name="Rectangle 3"/>
          <p:cNvSpPr>
            <a:spLocks noGrp="1"/>
          </p:cNvSpPr>
          <p:nvPr/>
        </p:nvSpPr>
        <p:spPr>
          <a:xfrm>
            <a:off x="1124585" y="1983740"/>
            <a:ext cx="6514465" cy="317246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Font typeface="Wingdings" panose="05000000000000000000" charset="0"/>
              <a:buChar char="Ø"/>
            </a:pPr>
            <a:r>
              <a:rPr lang="zh-CN" altLang="en-US" sz="2800" b="1" dirty="0">
                <a:solidFill>
                  <a:schemeClr val="tx1"/>
                </a:solidFill>
                <a:uFillTx/>
                <a:ea typeface="宋体" panose="02010600030101010101" pitchFamily="2" charset="-122"/>
              </a:rPr>
              <a:t>职业中毒的预防应采取综合治理的措施。由于其病因的根源来自职业环境中的生产性毒物，故必须从根本上消除、控制或尽可能减少毒物对职工的侵害。</a:t>
            </a:r>
            <a:endParaRPr lang="zh-CN" altLang="en-US" sz="2800" b="1" dirty="0">
              <a:solidFill>
                <a:schemeClr val="tx1"/>
              </a:solidFill>
              <a:uFillTx/>
              <a:ea typeface="宋体" panose="02010600030101010101" pitchFamily="2" charset="-122"/>
            </a:endParaRPr>
          </a:p>
          <a:p>
            <a:pPr eaLnBrk="1" hangingPunct="1">
              <a:lnSpc>
                <a:spcPct val="125000"/>
              </a:lnSpc>
              <a:buFont typeface="Wingdings" panose="05000000000000000000" charset="0"/>
              <a:buChar char="Ø"/>
            </a:pPr>
            <a:r>
              <a:rPr lang="zh-CN" altLang="en-US" sz="2800" b="1" dirty="0">
                <a:solidFill>
                  <a:schemeClr val="tx1"/>
                </a:solidFill>
                <a:uFillTx/>
                <a:ea typeface="宋体" panose="02010600030101010101" pitchFamily="2" charset="-122"/>
              </a:rPr>
              <a:t>在预防上，遵循“三级预防”原则。</a:t>
            </a:r>
            <a:endParaRPr lang="zh-CN" altLang="en-US" sz="2800" b="1" dirty="0">
              <a:solidFill>
                <a:schemeClr val="tx1"/>
              </a:solidFill>
              <a:uFillTx/>
              <a:ea typeface="宋体" panose="02010600030101010101" pitchFamily="2" charset="-122"/>
            </a:endParaRPr>
          </a:p>
          <a:p>
            <a:pPr marL="0" indent="0" eaLnBrk="1" hangingPunct="1">
              <a:lnSpc>
                <a:spcPct val="125000"/>
              </a:lnSpc>
              <a:buFont typeface="Wingdings" panose="05000000000000000000" charset="0"/>
              <a:buNone/>
            </a:pPr>
            <a:endParaRPr lang="zh-CN" altLang="en-US" sz="2800" b="1" dirty="0">
              <a:solidFill>
                <a:schemeClr val="tx1"/>
              </a:solidFill>
              <a:uFillTx/>
              <a:ea typeface="宋体" panose="02010600030101010101" pitchFamily="2" charset="-122"/>
            </a:endParaRPr>
          </a:p>
        </p:txBody>
      </p:sp>
      <p:pic>
        <p:nvPicPr>
          <p:cNvPr id="54275"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2750" y="847725"/>
            <a:ext cx="4077335"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10" descr="无标题"/>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32115" y="4070350"/>
            <a:ext cx="4077970"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210300"/>
            <a:ext cx="12215495" cy="665480"/>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52" name="文本框 51"/>
          <p:cNvSpPr txBox="1"/>
          <p:nvPr/>
        </p:nvSpPr>
        <p:spPr>
          <a:xfrm>
            <a:off x="784225" y="2639695"/>
            <a:ext cx="675005" cy="1837690"/>
          </a:xfrm>
          <a:prstGeom prst="rect">
            <a:avLst/>
          </a:prstGeom>
          <a:noFill/>
        </p:spPr>
        <p:txBody>
          <a:bodyPr vert="eaVert" wrap="square" rtlCol="0">
            <a:spAutoFit/>
          </a:bodyPr>
          <a:p>
            <a:r>
              <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rPr>
              <a:t>防毒措施</a:t>
            </a:r>
            <a:endPar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endParaRPr>
          </a:p>
        </p:txBody>
      </p:sp>
      <p:graphicFrame>
        <p:nvGraphicFramePr>
          <p:cNvPr id="51" name="图示 50"/>
          <p:cNvGraphicFramePr/>
          <p:nvPr/>
        </p:nvGraphicFramePr>
        <p:xfrm>
          <a:off x="2216785" y="1371600"/>
          <a:ext cx="8959850" cy="4373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261735"/>
            <a:ext cx="12215495" cy="614045"/>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312545" y="1181735"/>
            <a:ext cx="1027684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rPr>
              <a:t>个人防护用品</a:t>
            </a:r>
            <a:endParaRPr lang="zh-CN" altLang="en-US" sz="3200" b="1" kern="0" noProof="0" dirty="0" smtClean="0">
              <a:ln>
                <a:noFill/>
              </a:ln>
              <a:solidFill>
                <a:srgbClr val="000000"/>
              </a:solidFill>
              <a:effectLst/>
              <a:uLnTx/>
              <a:uFillTx/>
              <a:latin typeface="黑体" panose="02010609060101010101" pitchFamily="49" charset="-122"/>
              <a:ea typeface="黑体" panose="02010609060101010101" pitchFamily="49" charset="-122"/>
              <a:cs typeface="+mj-cs"/>
              <a:sym typeface="+mn-ea"/>
            </a:endParaRPr>
          </a:p>
        </p:txBody>
      </p:sp>
      <p:pic>
        <p:nvPicPr>
          <p:cNvPr id="2" name="图片 1" descr="b339afa189e221e5823234e16b15258"/>
          <p:cNvPicPr>
            <a:picLocks noChangeAspect="1"/>
          </p:cNvPicPr>
          <p:nvPr/>
        </p:nvPicPr>
        <p:blipFill>
          <a:blip r:embed="rId3"/>
          <a:stretch>
            <a:fillRect/>
          </a:stretch>
        </p:blipFill>
        <p:spPr>
          <a:xfrm>
            <a:off x="1313180" y="1844675"/>
            <a:ext cx="4163060" cy="4337685"/>
          </a:xfrm>
          <a:prstGeom prst="rect">
            <a:avLst/>
          </a:prstGeom>
        </p:spPr>
      </p:pic>
      <p:pic>
        <p:nvPicPr>
          <p:cNvPr id="3" name="图片 2" descr="6e7425a184306b1e852794954393222"/>
          <p:cNvPicPr>
            <a:picLocks noChangeAspect="1"/>
          </p:cNvPicPr>
          <p:nvPr/>
        </p:nvPicPr>
        <p:blipFill>
          <a:blip r:embed="rId4"/>
          <a:stretch>
            <a:fillRect/>
          </a:stretch>
        </p:blipFill>
        <p:spPr>
          <a:xfrm>
            <a:off x="6459855" y="1765300"/>
            <a:ext cx="4237355" cy="41675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060450" y="1098550"/>
            <a:ext cx="10346055"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rPr>
              <a:t>七、职业中毒</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铅中毒</a:t>
            </a:r>
            <a:endPar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endParaRPr>
          </a:p>
        </p:txBody>
      </p:sp>
      <p:sp>
        <p:nvSpPr>
          <p:cNvPr id="28677" name="Text Box 4"/>
          <p:cNvSpPr txBox="1"/>
          <p:nvPr/>
        </p:nvSpPr>
        <p:spPr>
          <a:xfrm>
            <a:off x="1059815" y="3137535"/>
            <a:ext cx="3820160" cy="1198880"/>
          </a:xfrm>
          <a:prstGeom prst="rect">
            <a:avLst/>
          </a:prstGeom>
          <a:noFill/>
          <a:ln w="9525">
            <a:noFill/>
          </a:ln>
        </p:spPr>
        <p:txBody>
          <a:bodyPr wrap="square">
            <a:spAutoFit/>
          </a:bodyPr>
          <a:p>
            <a:r>
              <a:rPr lang="zh-CN" altLang="en-US" sz="2400" b="1" dirty="0">
                <a:solidFill>
                  <a:srgbClr val="000099"/>
                </a:solidFill>
                <a:latin typeface="Arial" panose="020B0604020202020204" pitchFamily="34" charset="0"/>
                <a:ea typeface="宋体" panose="02010600030101010101" pitchFamily="2" charset="-122"/>
              </a:rPr>
              <a:t>铅矿开采及冶炼、 熔铅作业 均可接触铅烟、铅尘或铅蒸气</a:t>
            </a:r>
            <a:endParaRPr lang="en-US" altLang="zh-CN" sz="2400" b="1" dirty="0">
              <a:solidFill>
                <a:srgbClr val="000099"/>
              </a:solidFill>
              <a:latin typeface="Arial" panose="020B0604020202020204" pitchFamily="34" charset="0"/>
              <a:ea typeface="宋体" panose="02010600030101010101" pitchFamily="2" charset="-122"/>
            </a:endParaRPr>
          </a:p>
        </p:txBody>
      </p:sp>
      <p:sp>
        <p:nvSpPr>
          <p:cNvPr id="8" name="左右箭头标注 7"/>
          <p:cNvSpPr/>
          <p:nvPr/>
        </p:nvSpPr>
        <p:spPr>
          <a:xfrm>
            <a:off x="4879975" y="2975610"/>
            <a:ext cx="2722880" cy="2032635"/>
          </a:xfrm>
          <a:prstGeom prst="leftRightArrowCallout">
            <a:avLst/>
          </a:prstGeom>
        </p:spPr>
        <p:style>
          <a:lnRef idx="2">
            <a:schemeClr val="accent2"/>
          </a:lnRef>
          <a:fillRef idx="1">
            <a:schemeClr val="lt1"/>
          </a:fillRef>
          <a:effectRef idx="0">
            <a:schemeClr val="accent2"/>
          </a:effectRef>
          <a:fontRef idx="minor">
            <a:schemeClr val="dk1"/>
          </a:fontRef>
        </p:style>
        <p:txBody>
          <a:bodyPr rtlCol="0" anchor="ctr"/>
          <a:p>
            <a:pPr algn="ctr"/>
            <a:r>
              <a:rPr lang="zh-CN" altLang="en-US" sz="3200"/>
              <a:t>接触机会</a:t>
            </a:r>
            <a:endParaRPr lang="zh-CN" altLang="en-US" sz="3200"/>
          </a:p>
        </p:txBody>
      </p:sp>
      <p:sp>
        <p:nvSpPr>
          <p:cNvPr id="28681" name="Text Box 8"/>
          <p:cNvSpPr txBox="1"/>
          <p:nvPr/>
        </p:nvSpPr>
        <p:spPr>
          <a:xfrm>
            <a:off x="7602855" y="3033078"/>
            <a:ext cx="3024188" cy="1917700"/>
          </a:xfrm>
          <a:prstGeom prst="rect">
            <a:avLst/>
          </a:prstGeom>
          <a:noFill/>
          <a:ln w="9525">
            <a:noFill/>
          </a:ln>
        </p:spPr>
        <p:txBody>
          <a:bodyPr>
            <a:spAutoFit/>
          </a:bodyPr>
          <a:p>
            <a:r>
              <a:rPr lang="zh-CN" altLang="en-US" sz="2400" b="1" dirty="0">
                <a:solidFill>
                  <a:srgbClr val="000099"/>
                </a:solidFill>
                <a:latin typeface="Arial" panose="020B0604020202020204" pitchFamily="34" charset="0"/>
                <a:ea typeface="宋体" panose="02010600030101010101" pitchFamily="2" charset="-122"/>
              </a:rPr>
              <a:t>（铅氧化物）制造</a:t>
            </a:r>
            <a:endParaRPr lang="zh-CN" altLang="en-US" sz="2400" b="1" dirty="0">
              <a:solidFill>
                <a:srgbClr val="000099"/>
              </a:solidFill>
              <a:latin typeface="Arial" panose="020B0604020202020204" pitchFamily="34" charset="0"/>
              <a:ea typeface="宋体" panose="02010600030101010101" pitchFamily="2" charset="-122"/>
            </a:endParaRPr>
          </a:p>
          <a:p>
            <a:r>
              <a:rPr lang="zh-CN" altLang="en-US" sz="2400" b="1" dirty="0">
                <a:solidFill>
                  <a:srgbClr val="000099"/>
                </a:solidFill>
                <a:latin typeface="Arial" panose="020B0604020202020204" pitchFamily="34" charset="0"/>
                <a:ea typeface="宋体" panose="02010600030101010101" pitchFamily="2" charset="-122"/>
              </a:rPr>
              <a:t>蓄电池、玻璃、搪瓷、铅丹、铅白、</a:t>
            </a:r>
            <a:endParaRPr lang="zh-CN" altLang="en-US" sz="2400" b="1" dirty="0">
              <a:solidFill>
                <a:srgbClr val="000099"/>
              </a:solidFill>
              <a:latin typeface="Arial" panose="020B0604020202020204" pitchFamily="34" charset="0"/>
              <a:ea typeface="宋体" panose="02010600030101010101" pitchFamily="2" charset="-122"/>
            </a:endParaRPr>
          </a:p>
          <a:p>
            <a:r>
              <a:rPr lang="zh-CN" altLang="en-US" sz="2400" b="1" dirty="0">
                <a:solidFill>
                  <a:srgbClr val="000099"/>
                </a:solidFill>
                <a:latin typeface="Arial" panose="020B0604020202020204" pitchFamily="34" charset="0"/>
                <a:ea typeface="宋体" panose="02010600030101010101" pitchFamily="2" charset="-122"/>
              </a:rPr>
              <a:t>油漆、颜料、釉料、防锈剂的生产中</a:t>
            </a:r>
            <a:endParaRPr lang="en-US" altLang="zh-CN" sz="2400" b="1" dirty="0">
              <a:solidFill>
                <a:srgbClr val="000099"/>
              </a:solidFill>
              <a:latin typeface="Arial" panose="020B0604020202020204" pitchFamily="34" charset="0"/>
              <a:ea typeface="宋体" panose="02010600030101010101" pitchFamily="2" charset="-122"/>
            </a:endParaRPr>
          </a:p>
        </p:txBody>
      </p:sp>
      <p:pic>
        <p:nvPicPr>
          <p:cNvPr id="3" name="图片 2"/>
          <p:cNvPicPr>
            <a:picLocks noChangeAspect="1"/>
          </p:cNvPicPr>
          <p:nvPr/>
        </p:nvPicPr>
        <p:blipFill>
          <a:blip r:embed="rId3"/>
          <a:stretch>
            <a:fillRect/>
          </a:stretch>
        </p:blipFill>
        <p:spPr>
          <a:xfrm>
            <a:off x="9786620" y="0"/>
            <a:ext cx="2487930" cy="2288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4" name="图片 5" descr="246de5d3ff26528e22228fd3489e033c"/>
          <p:cNvPicPr>
            <a:picLocks noChangeAspect="1"/>
          </p:cNvPicPr>
          <p:nvPr/>
        </p:nvPicPr>
        <p:blipFill>
          <a:blip r:embed="rId1"/>
          <a:stretch>
            <a:fillRect/>
          </a:stretch>
        </p:blipFill>
        <p:spPr>
          <a:xfrm>
            <a:off x="-68262" y="5186363"/>
            <a:ext cx="12215812" cy="1674812"/>
          </a:xfrm>
          <a:prstGeom prst="rect">
            <a:avLst/>
          </a:prstGeom>
          <a:noFill/>
          <a:ln w="9525">
            <a:noFill/>
          </a:ln>
        </p:spPr>
      </p:pic>
      <p:sp>
        <p:nvSpPr>
          <p:cNvPr id="15" name="TextBox 14"/>
          <p:cNvSpPr txBox="1"/>
          <p:nvPr/>
        </p:nvSpPr>
        <p:spPr>
          <a:xfrm>
            <a:off x="3112215" y="661617"/>
            <a:ext cx="1415525" cy="830741"/>
          </a:xfrm>
          <a:prstGeom prst="rect">
            <a:avLst/>
          </a:prstGeom>
          <a:noFill/>
        </p:spPr>
        <p:txBody>
          <a:bodyPr wrap="none" lIns="91404" tIns="45701" rIns="91404" bIns="45701">
            <a:spAutoFit/>
          </a:bodyPr>
          <a:lstStyle/>
          <a:p>
            <a:pPr marR="0" algn="ctr" defTabSz="913765" eaLnBrk="1" fontAlgn="auto" hangingPunct="1">
              <a:spcBef>
                <a:spcPts val="0"/>
              </a:spcBef>
              <a:spcAft>
                <a:spcPts val="0"/>
              </a:spcAft>
              <a:buClrTx/>
              <a:buSzTx/>
              <a:buFontTx/>
              <a:defRPr/>
            </a:pPr>
            <a:r>
              <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rPr>
              <a:t>目录</a:t>
            </a:r>
            <a:endPar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endParaRPr>
          </a:p>
        </p:txBody>
      </p:sp>
      <p:sp>
        <p:nvSpPr>
          <p:cNvPr id="16" name="TextBox 15"/>
          <p:cNvSpPr txBox="1"/>
          <p:nvPr/>
        </p:nvSpPr>
        <p:spPr>
          <a:xfrm>
            <a:off x="4562475" y="1077913"/>
            <a:ext cx="1244600" cy="368300"/>
          </a:xfrm>
          <a:prstGeom prst="rect">
            <a:avLst/>
          </a:prstGeom>
          <a:noFill/>
          <a:ln w="9525">
            <a:noFill/>
          </a:ln>
        </p:spPr>
        <p:txBody>
          <a:bodyPr wrap="non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913130">
              <a:lnSpc>
                <a:spcPct val="100000"/>
              </a:lnSpc>
              <a:spcBef>
                <a:spcPct val="0"/>
              </a:spcBef>
              <a:buFontTx/>
              <a:buNone/>
            </a:pPr>
            <a:r>
              <a:rPr lang="en-US" altLang="zh-CN" sz="1800" b="1" dirty="0">
                <a:solidFill>
                  <a:srgbClr val="C00000"/>
                </a:solidFill>
                <a:latin typeface="微软雅黑" panose="020B0503020204020204" pitchFamily="34" charset="-122"/>
                <a:ea typeface="微软雅黑" panose="020B0503020204020204" pitchFamily="34" charset="-122"/>
              </a:rPr>
              <a:t>directory</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4135755" y="1960563"/>
            <a:ext cx="3513138" cy="3290570"/>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913130" eaLnBrk="0" hangingPunct="0">
              <a:lnSpc>
                <a:spcPct val="200000"/>
              </a:lnSpc>
              <a:spcBef>
                <a:spcPct val="0"/>
              </a:spcBef>
              <a:buFontTx/>
              <a:buNone/>
            </a:pPr>
            <a:r>
              <a:rPr lang="zh-CN" altLang="en-US" b="1" dirty="0">
                <a:solidFill>
                  <a:srgbClr val="FF0000"/>
                </a:solidFill>
                <a:latin typeface="微软雅黑" panose="020B0503020204020204" pitchFamily="34" charset="-122"/>
                <a:ea typeface="微软雅黑" panose="020B0503020204020204" pitchFamily="34" charset="-122"/>
              </a:rPr>
              <a:t>● </a:t>
            </a:r>
            <a:r>
              <a:rPr lang="en-US" altLang="zh-CN" b="1" dirty="0">
                <a:solidFill>
                  <a:srgbClr val="FF0000"/>
                </a:solidFill>
                <a:latin typeface="微软雅黑" panose="020B0503020204020204" pitchFamily="34" charset="-122"/>
                <a:ea typeface="微软雅黑" panose="020B0503020204020204" pitchFamily="34" charset="-122"/>
              </a:rPr>
              <a:t>1</a:t>
            </a:r>
            <a:r>
              <a:rPr lang="zh-CN" altLang="en-US" b="1" dirty="0">
                <a:solidFill>
                  <a:srgbClr val="FF0000"/>
                </a:solidFill>
                <a:latin typeface="微软雅黑" panose="020B0503020204020204" pitchFamily="34" charset="-122"/>
                <a:ea typeface="微软雅黑" panose="020B0503020204020204" pitchFamily="34" charset="-122"/>
              </a:rPr>
              <a:t>、</a:t>
            </a:r>
            <a:r>
              <a:rPr lang="zh-CN" altLang="en-US" b="1" dirty="0">
                <a:solidFill>
                  <a:srgbClr val="FF0000"/>
                </a:solidFill>
                <a:latin typeface="微软雅黑" panose="020B0503020204020204" pitchFamily="34" charset="-122"/>
                <a:ea typeface="微软雅黑" panose="020B0503020204020204" pitchFamily="34" charset="-122"/>
              </a:rPr>
              <a:t>职业健康概述</a:t>
            </a:r>
            <a:endParaRPr lang="zh-CN" altLang="en-US" b="1" dirty="0">
              <a:solidFill>
                <a:srgbClr val="FF0000"/>
              </a:solidFill>
              <a:latin typeface="微软雅黑" panose="020B0503020204020204" pitchFamily="34" charset="-122"/>
              <a:ea typeface="微软雅黑" panose="020B0503020204020204" pitchFamily="34" charset="-122"/>
            </a:endParaRPr>
          </a:p>
          <a:p>
            <a:pPr marL="0" lvl="0" indent="0" defTabSz="913130" eaLnBrk="0" hangingPunct="0">
              <a:lnSpc>
                <a:spcPct val="200000"/>
              </a:lnSpc>
              <a:spcBef>
                <a:spcPct val="0"/>
              </a:spcBef>
              <a:buFontTx/>
              <a:buNone/>
            </a:pPr>
            <a:r>
              <a:rPr lang="zh-CN" altLang="en-US" b="1" dirty="0">
                <a:solidFill>
                  <a:srgbClr val="FF0000"/>
                </a:solidFill>
                <a:latin typeface="微软雅黑" panose="020B0503020204020204" pitchFamily="34" charset="-122"/>
                <a:ea typeface="微软雅黑" panose="020B0503020204020204" pitchFamily="34" charset="-122"/>
              </a:rPr>
              <a:t>● </a:t>
            </a:r>
            <a:r>
              <a:rPr lang="en-US" altLang="zh-CN" b="1" dirty="0">
                <a:solidFill>
                  <a:srgbClr val="FF0000"/>
                </a:solidFill>
                <a:latin typeface="微软雅黑" panose="020B0503020204020204" pitchFamily="34" charset="-122"/>
                <a:ea typeface="微软雅黑" panose="020B0503020204020204" pitchFamily="34" charset="-122"/>
              </a:rPr>
              <a:t>2</a:t>
            </a:r>
            <a:r>
              <a:rPr lang="zh-CN" altLang="en-US" b="1" dirty="0">
                <a:solidFill>
                  <a:srgbClr val="FF0000"/>
                </a:solidFill>
                <a:latin typeface="微软雅黑" panose="020B0503020204020204" pitchFamily="34" charset="-122"/>
                <a:ea typeface="微软雅黑" panose="020B0503020204020204" pitchFamily="34" charset="-122"/>
              </a:rPr>
              <a:t>、</a:t>
            </a:r>
            <a:r>
              <a:rPr lang="zh-CN" altLang="en-US" b="1" dirty="0">
                <a:solidFill>
                  <a:srgbClr val="FF0000"/>
                </a:solidFill>
                <a:latin typeface="微软雅黑" panose="020B0503020204020204" pitchFamily="34" charset="-122"/>
                <a:ea typeface="微软雅黑" panose="020B0503020204020204" pitchFamily="34" charset="-122"/>
              </a:rPr>
              <a:t>职业性噪声聋</a:t>
            </a:r>
            <a:endParaRPr lang="zh-CN" altLang="en-US" b="1" dirty="0">
              <a:solidFill>
                <a:srgbClr val="FF0000"/>
              </a:solidFill>
              <a:latin typeface="微软雅黑" panose="020B0503020204020204" pitchFamily="34" charset="-122"/>
              <a:ea typeface="微软雅黑" panose="020B0503020204020204" pitchFamily="34" charset="-122"/>
            </a:endParaRPr>
          </a:p>
          <a:p>
            <a:pPr marL="0" lvl="0" indent="0" defTabSz="913130" eaLnBrk="0" hangingPunct="0">
              <a:lnSpc>
                <a:spcPct val="200000"/>
              </a:lnSpc>
              <a:spcBef>
                <a:spcPct val="0"/>
              </a:spcBef>
              <a:buFontTx/>
              <a:buNone/>
            </a:pPr>
            <a:r>
              <a:rPr lang="zh-CN" altLang="en-US" b="1" dirty="0">
                <a:solidFill>
                  <a:srgbClr val="FF0000"/>
                </a:solidFill>
                <a:latin typeface="微软雅黑" panose="020B0503020204020204" pitchFamily="34" charset="-122"/>
                <a:ea typeface="微软雅黑" panose="020B0503020204020204" pitchFamily="34" charset="-122"/>
              </a:rPr>
              <a:t>● </a:t>
            </a:r>
            <a:r>
              <a:rPr b="1" dirty="0">
                <a:solidFill>
                  <a:srgbClr val="FF0000"/>
                </a:solidFill>
                <a:latin typeface="微软雅黑" panose="020B0503020204020204" pitchFamily="34" charset="-122"/>
                <a:ea typeface="微软雅黑" panose="020B0503020204020204" pitchFamily="34" charset="-122"/>
              </a:rPr>
              <a:t>3、职业性中毒</a:t>
            </a:r>
            <a:endParaRPr b="1" dirty="0">
              <a:solidFill>
                <a:srgbClr val="FF0000"/>
              </a:solidFill>
              <a:latin typeface="微软雅黑" panose="020B0503020204020204" pitchFamily="34" charset="-122"/>
              <a:ea typeface="微软雅黑" panose="020B0503020204020204" pitchFamily="34" charset="-122"/>
            </a:endParaRPr>
          </a:p>
          <a:p>
            <a:pPr marL="0" lvl="0" indent="0" defTabSz="913130" eaLnBrk="0" hangingPunct="0">
              <a:lnSpc>
                <a:spcPct val="200000"/>
              </a:lnSpc>
              <a:spcBef>
                <a:spcPct val="0"/>
              </a:spcBef>
              <a:buFontTx/>
              <a:buNone/>
            </a:pP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18" name="Line 65"/>
          <p:cNvSpPr/>
          <p:nvPr/>
        </p:nvSpPr>
        <p:spPr>
          <a:xfrm>
            <a:off x="3238500" y="1644650"/>
            <a:ext cx="5686425" cy="0"/>
          </a:xfrm>
          <a:prstGeom prst="line">
            <a:avLst/>
          </a:prstGeom>
          <a:ln w="12700" cap="flat" cmpd="sng">
            <a:solidFill>
              <a:srgbClr val="CC0000"/>
            </a:solidFill>
            <a:prstDash val="solid"/>
            <a:headEnd type="oval" w="med" len="med"/>
            <a:tailEnd type="none" w="med" len="med"/>
          </a:ln>
        </p:spPr>
      </p:sp>
      <p:pic>
        <p:nvPicPr>
          <p:cNvPr id="3079" name="图片 1" descr="225da004e33bc420a6143430761b0716"/>
          <p:cNvPicPr>
            <a:picLocks noChangeAspect="1"/>
          </p:cNvPicPr>
          <p:nvPr/>
        </p:nvPicPr>
        <p:blipFill>
          <a:blip r:embed="rId2"/>
          <a:stretch>
            <a:fillRect/>
          </a:stretch>
        </p:blipFill>
        <p:spPr>
          <a:xfrm>
            <a:off x="9380538" y="150813"/>
            <a:ext cx="2627312" cy="268605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Pct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29698" name="Rectangle 3"/>
          <p:cNvSpPr>
            <a:spLocks noGrp="1"/>
          </p:cNvSpPr>
          <p:nvPr/>
        </p:nvSpPr>
        <p:spPr>
          <a:xfrm>
            <a:off x="1241425" y="1610995"/>
            <a:ext cx="9888855" cy="4542155"/>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None/>
            </a:pPr>
            <a:endParaRPr lang="zh-CN" altLang="en-US" dirty="0">
              <a:solidFill>
                <a:srgbClr val="BB351F"/>
              </a:solidFill>
              <a:ea typeface="宋体" panose="02010600030101010101" pitchFamily="2" charset="-122"/>
            </a:endParaRPr>
          </a:p>
          <a:p>
            <a:pPr eaLnBrk="1" hangingPunct="1"/>
            <a:r>
              <a:rPr lang="zh-CN" altLang="en-US" sz="2400" b="1" dirty="0">
                <a:solidFill>
                  <a:srgbClr val="000099"/>
                </a:solidFill>
                <a:ea typeface="宋体" panose="02010600030101010101" pitchFamily="2" charset="-122"/>
              </a:rPr>
              <a:t>吸收途径（在生产环境中）：</a:t>
            </a:r>
            <a:r>
              <a:rPr lang="zh-CN" altLang="en-US" sz="2400" dirty="0">
                <a:solidFill>
                  <a:schemeClr val="tx1"/>
                </a:solidFill>
                <a:uFillTx/>
                <a:ea typeface="宋体" panose="02010600030101010101" pitchFamily="2" charset="-122"/>
              </a:rPr>
              <a:t>呼吸道（主要）、消化道（其次）。</a:t>
            </a:r>
            <a:endParaRPr lang="zh-CN" altLang="en-US" sz="2400" dirty="0">
              <a:solidFill>
                <a:schemeClr val="tx1"/>
              </a:solidFill>
              <a:uFillTx/>
              <a:ea typeface="宋体" panose="02010600030101010101" pitchFamily="2" charset="-122"/>
            </a:endParaRPr>
          </a:p>
          <a:p>
            <a:pPr marL="0" indent="0" eaLnBrk="1" hangingPunct="1">
              <a:buNone/>
            </a:pPr>
            <a:endParaRPr lang="zh-CN" altLang="en-US" sz="2400" dirty="0">
              <a:solidFill>
                <a:srgbClr val="BB351F"/>
              </a:solidFill>
              <a:ea typeface="宋体" panose="02010600030101010101" pitchFamily="2" charset="-122"/>
            </a:endParaRPr>
          </a:p>
          <a:p>
            <a:pPr algn="l" eaLnBrk="1" hangingPunct="1">
              <a:lnSpc>
                <a:spcPct val="100000"/>
              </a:lnSpc>
              <a:buSzTx/>
            </a:pPr>
            <a:r>
              <a:rPr lang="zh-CN" altLang="en-US" sz="2400" b="1" dirty="0">
                <a:solidFill>
                  <a:srgbClr val="000099"/>
                </a:solidFill>
                <a:ea typeface="宋体" panose="02010600030101010101" pitchFamily="2" charset="-122"/>
              </a:rPr>
              <a:t>分布：</a:t>
            </a:r>
            <a:r>
              <a:rPr lang="zh-CN" altLang="en-US" sz="2400" dirty="0">
                <a:uFillTx/>
                <a:ea typeface="宋体" panose="02010600030101010101" pitchFamily="2" charset="-122"/>
              </a:rPr>
              <a:t>血循环中的铅早期主要分布于肝、肾、脑、皮肤和骨骼肌中，数周后，铅由软组织转移到骨，并以难溶性的磷酸铅形式沉积下来。人体内90%~95%的铅储存于骨。</a:t>
            </a:r>
            <a:endParaRPr lang="zh-CN" altLang="en-US" sz="2400" dirty="0">
              <a:uFillTx/>
              <a:ea typeface="宋体" panose="02010600030101010101" pitchFamily="2" charset="-122"/>
            </a:endParaRPr>
          </a:p>
          <a:p>
            <a:pPr marL="0" indent="0" eaLnBrk="1" hangingPunct="1">
              <a:lnSpc>
                <a:spcPct val="130000"/>
              </a:lnSpc>
              <a:buNone/>
            </a:pPr>
            <a:endParaRPr lang="zh-CN" altLang="en-US" sz="2400" b="1" dirty="0">
              <a:solidFill>
                <a:srgbClr val="000099"/>
              </a:solidFill>
              <a:ea typeface="宋体" panose="02010600030101010101" pitchFamily="2" charset="-122"/>
            </a:endParaRPr>
          </a:p>
          <a:p>
            <a:pPr eaLnBrk="1" hangingPunct="1">
              <a:lnSpc>
                <a:spcPct val="110000"/>
              </a:lnSpc>
            </a:pPr>
            <a:r>
              <a:rPr lang="zh-CN" altLang="en-US" sz="2400" b="1" dirty="0">
                <a:solidFill>
                  <a:srgbClr val="000099"/>
                </a:solidFill>
                <a:ea typeface="宋体" panose="02010600030101010101" pitchFamily="2" charset="-122"/>
              </a:rPr>
              <a:t>中毒机制</a:t>
            </a:r>
            <a:r>
              <a:rPr lang="en-US" altLang="zh-CN" sz="2400" b="1" dirty="0">
                <a:solidFill>
                  <a:srgbClr val="000099"/>
                </a:solidFill>
                <a:ea typeface="宋体" panose="02010600030101010101" pitchFamily="2" charset="-122"/>
              </a:rPr>
              <a:t>: </a:t>
            </a:r>
            <a:r>
              <a:rPr lang="zh-CN" altLang="en-US" sz="2400" dirty="0">
                <a:uFillTx/>
                <a:ea typeface="宋体" panose="02010600030101010101" pitchFamily="2" charset="-122"/>
              </a:rPr>
              <a:t>铅中毒机制在某些方面尚有待研究。</a:t>
            </a:r>
            <a:endParaRPr lang="zh-CN" altLang="en-US" sz="2400" dirty="0">
              <a:solidFill>
                <a:srgbClr val="BB351F"/>
              </a:solidFill>
              <a:ea typeface="宋体" panose="02010600030101010101" pitchFamily="2" charset="-122"/>
            </a:endParaRPr>
          </a:p>
        </p:txBody>
      </p:sp>
      <p:sp>
        <p:nvSpPr>
          <p:cNvPr id="4" name="文本框 3"/>
          <p:cNvSpPr txBox="1"/>
          <p:nvPr/>
        </p:nvSpPr>
        <p:spPr>
          <a:xfrm>
            <a:off x="1313180" y="1317625"/>
            <a:ext cx="10093325"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rPr>
              <a:t>毒理</a:t>
            </a:r>
            <a:endPar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endParaRPr>
          </a:p>
        </p:txBody>
      </p:sp>
      <p:pic>
        <p:nvPicPr>
          <p:cNvPr id="54276" name="Picture 4" descr="xin_390102271446215224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4560" y="4546704"/>
            <a:ext cx="3307850"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4" name="文本框 3"/>
          <p:cNvSpPr txBox="1"/>
          <p:nvPr/>
        </p:nvSpPr>
        <p:spPr>
          <a:xfrm>
            <a:off x="1241425" y="1109345"/>
            <a:ext cx="1014857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rPr>
              <a:t>毒作用表现</a:t>
            </a:r>
            <a:endPar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endParaRPr>
          </a:p>
        </p:txBody>
      </p:sp>
      <p:sp>
        <p:nvSpPr>
          <p:cNvPr id="5" name="文本框 4"/>
          <p:cNvSpPr txBox="1"/>
          <p:nvPr/>
        </p:nvSpPr>
        <p:spPr>
          <a:xfrm>
            <a:off x="1024255" y="1692910"/>
            <a:ext cx="10365740" cy="1529715"/>
          </a:xfrm>
          <a:prstGeom prst="rect">
            <a:avLst/>
          </a:prstGeom>
          <a:noFill/>
        </p:spPr>
        <p:txBody>
          <a:bodyPr wrap="square" rtlCol="0">
            <a:spAutoFit/>
          </a:bodyPr>
          <a:p>
            <a:pPr eaLnBrk="1" hangingPunct="1">
              <a:lnSpc>
                <a:spcPct val="130000"/>
              </a:lnSpc>
              <a:buNone/>
            </a:pPr>
            <a:r>
              <a:rPr lang="zh-CN" altLang="en-US" sz="2400" dirty="0">
                <a:solidFill>
                  <a:srgbClr val="000099"/>
                </a:solidFill>
                <a:ea typeface="宋体" panose="02010600030101010101" pitchFamily="2" charset="-122"/>
                <a:sym typeface="+mn-ea"/>
              </a:rPr>
              <a:t>         </a:t>
            </a:r>
            <a:r>
              <a:rPr lang="zh-CN" altLang="en-US" sz="2400" dirty="0">
                <a:solidFill>
                  <a:schemeClr val="tx1"/>
                </a:solidFill>
                <a:uFillTx/>
                <a:ea typeface="宋体" panose="02010600030101010101" pitchFamily="2" charset="-122"/>
                <a:sym typeface="+mn-ea"/>
              </a:rPr>
              <a:t>工业生产中，急性中毒已极罕见。职业性铅中毒基本上均为慢性中毒，早期表现为乏力、关节肌肉酸痛、胃肠道症状等。随着接触增加，病情进展可表现为以下几个方面：</a:t>
            </a:r>
            <a:endParaRPr lang="zh-CN" altLang="en-US" sz="2400" b="1" dirty="0">
              <a:solidFill>
                <a:schemeClr val="tx1"/>
              </a:solidFill>
              <a:uFillTx/>
              <a:latin typeface="Arial" panose="020B0604020202020204" pitchFamily="34" charset="0"/>
              <a:ea typeface="宋体" panose="02010600030101010101" pitchFamily="2" charset="-122"/>
              <a:sym typeface="+mn-ea"/>
            </a:endParaRPr>
          </a:p>
        </p:txBody>
      </p:sp>
      <p:sp>
        <p:nvSpPr>
          <p:cNvPr id="23" name="泪滴形 22"/>
          <p:cNvSpPr/>
          <p:nvPr>
            <p:custDataLst>
              <p:tags r:id="rId2"/>
            </p:custDataLst>
          </p:nvPr>
        </p:nvSpPr>
        <p:spPr>
          <a:xfrm rot="10800000" flipH="1">
            <a:off x="4474281" y="3387876"/>
            <a:ext cx="1428913" cy="1421913"/>
          </a:xfrm>
          <a:prstGeom prst="teardrop">
            <a:avLst/>
          </a:prstGeom>
          <a:solidFill>
            <a:schemeClr val="accent1"/>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lang="zh-CN" sz="1800">
              <a:latin typeface="Arial" panose="020B0604020202020204" pitchFamily="34" charset="0"/>
              <a:ea typeface="微软雅黑" panose="020B0503020204020204" pitchFamily="34" charset="-122"/>
              <a:sym typeface="Arial" panose="020B0604020202020204" pitchFamily="34" charset="0"/>
            </a:endParaRPr>
          </a:p>
        </p:txBody>
      </p:sp>
      <p:sp>
        <p:nvSpPr>
          <p:cNvPr id="7" name="文本框 6"/>
          <p:cNvSpPr txBox="1"/>
          <p:nvPr/>
        </p:nvSpPr>
        <p:spPr>
          <a:xfrm>
            <a:off x="4772025" y="3687445"/>
            <a:ext cx="1010920" cy="829945"/>
          </a:xfrm>
          <a:prstGeom prst="rect">
            <a:avLst/>
          </a:prstGeom>
          <a:noFill/>
        </p:spPr>
        <p:txBody>
          <a:bodyPr wrap="square" rtlCol="0">
            <a:spAutoFit/>
          </a:bodyPr>
          <a:p>
            <a:r>
              <a:rPr lang="zh-CN" altLang="en-US" sz="2400">
                <a:solidFill>
                  <a:schemeClr val="bg1"/>
                </a:solidFill>
                <a:uFillTx/>
                <a:latin typeface="微软雅黑" panose="020B0503020204020204" pitchFamily="34" charset="-122"/>
                <a:ea typeface="微软雅黑" panose="020B0503020204020204" pitchFamily="34" charset="-122"/>
              </a:rPr>
              <a:t>神经系统</a:t>
            </a:r>
            <a:endParaRPr lang="zh-CN" altLang="en-US" sz="2400">
              <a:solidFill>
                <a:schemeClr val="bg1"/>
              </a:solidFill>
              <a:uFillTx/>
              <a:latin typeface="微软雅黑" panose="020B0503020204020204" pitchFamily="34" charset="-122"/>
              <a:ea typeface="微软雅黑" panose="020B0503020204020204" pitchFamily="34" charset="-122"/>
            </a:endParaRPr>
          </a:p>
        </p:txBody>
      </p:sp>
      <p:sp>
        <p:nvSpPr>
          <p:cNvPr id="6" name="泪滴形 5"/>
          <p:cNvSpPr/>
          <p:nvPr>
            <p:custDataLst>
              <p:tags r:id="rId3"/>
            </p:custDataLst>
          </p:nvPr>
        </p:nvSpPr>
        <p:spPr>
          <a:xfrm rot="16200000" flipV="1">
            <a:off x="4470552" y="4910854"/>
            <a:ext cx="1428913" cy="1421913"/>
          </a:xfrm>
          <a:prstGeom prst="teardrop">
            <a:avLst/>
          </a:prstGeom>
          <a:solidFill>
            <a:schemeClr val="accent3"/>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sz="1800">
              <a:latin typeface="Arial" panose="020B0604020202020204" pitchFamily="34" charset="0"/>
              <a:ea typeface="微软雅黑" panose="020B0503020204020204" pitchFamily="34" charset="-122"/>
              <a:sym typeface="Arial" panose="020B0604020202020204" pitchFamily="34" charset="0"/>
            </a:endParaRPr>
          </a:p>
        </p:txBody>
      </p:sp>
      <p:sp>
        <p:nvSpPr>
          <p:cNvPr id="16" name="文本框 15"/>
          <p:cNvSpPr txBox="1"/>
          <p:nvPr/>
        </p:nvSpPr>
        <p:spPr>
          <a:xfrm>
            <a:off x="4705350" y="5074285"/>
            <a:ext cx="1077595" cy="1014730"/>
          </a:xfrm>
          <a:prstGeom prst="rect">
            <a:avLst/>
          </a:prstGeom>
          <a:noFill/>
        </p:spPr>
        <p:txBody>
          <a:bodyPr wrap="square" rtlCol="0">
            <a:spAutoFit/>
          </a:bodyPr>
          <a:p>
            <a:r>
              <a:rPr lang="zh-CN" altLang="en-US" sz="2000" b="1">
                <a:solidFill>
                  <a:schemeClr val="bg1"/>
                </a:solidFill>
                <a:uFillTx/>
              </a:rPr>
              <a:t>血液及造血系统</a:t>
            </a:r>
            <a:endParaRPr lang="zh-CN" altLang="en-US" sz="2000" b="1">
              <a:solidFill>
                <a:schemeClr val="bg1"/>
              </a:solidFill>
              <a:uFillTx/>
            </a:endParaRPr>
          </a:p>
        </p:txBody>
      </p:sp>
      <p:sp>
        <p:nvSpPr>
          <p:cNvPr id="2" name="泪滴形 1"/>
          <p:cNvSpPr/>
          <p:nvPr>
            <p:custDataLst>
              <p:tags r:id="rId4"/>
            </p:custDataLst>
          </p:nvPr>
        </p:nvSpPr>
        <p:spPr>
          <a:xfrm rot="16200000" flipH="1">
            <a:off x="5990563" y="3391996"/>
            <a:ext cx="1428913" cy="1421913"/>
          </a:xfrm>
          <a:prstGeom prst="teardrop">
            <a:avLst/>
          </a:prstGeom>
          <a:solidFill>
            <a:schemeClr val="accent2"/>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sz="1800">
              <a:latin typeface="Arial" panose="020B0604020202020204" pitchFamily="34" charset="0"/>
              <a:ea typeface="微软雅黑" panose="020B0503020204020204" pitchFamily="34" charset="-122"/>
              <a:sym typeface="Arial" panose="020B0604020202020204" pitchFamily="34" charset="0"/>
            </a:endParaRPr>
          </a:p>
        </p:txBody>
      </p:sp>
      <p:sp>
        <p:nvSpPr>
          <p:cNvPr id="9" name="文本框 8"/>
          <p:cNvSpPr txBox="1"/>
          <p:nvPr/>
        </p:nvSpPr>
        <p:spPr>
          <a:xfrm>
            <a:off x="6268085" y="3749040"/>
            <a:ext cx="865505" cy="829945"/>
          </a:xfrm>
          <a:prstGeom prst="rect">
            <a:avLst/>
          </a:prstGeom>
          <a:noFill/>
        </p:spPr>
        <p:txBody>
          <a:bodyPr wrap="square" rtlCol="0">
            <a:spAutoFit/>
          </a:bodyPr>
          <a:p>
            <a:r>
              <a:rPr lang="zh-CN" altLang="en-US" sz="2400" b="1">
                <a:solidFill>
                  <a:schemeClr val="bg1"/>
                </a:solidFill>
                <a:uFillTx/>
              </a:rPr>
              <a:t>消化系统</a:t>
            </a:r>
            <a:endParaRPr lang="zh-CN" altLang="en-US" sz="2400" b="1">
              <a:solidFill>
                <a:schemeClr val="bg1"/>
              </a:solidFill>
              <a:uFillTx/>
            </a:endParaRPr>
          </a:p>
        </p:txBody>
      </p:sp>
      <p:sp>
        <p:nvSpPr>
          <p:cNvPr id="24" name="泪滴形 23"/>
          <p:cNvSpPr/>
          <p:nvPr>
            <p:custDataLst>
              <p:tags r:id="rId5"/>
            </p:custDataLst>
          </p:nvPr>
        </p:nvSpPr>
        <p:spPr>
          <a:xfrm flipH="1">
            <a:off x="5986685" y="4916338"/>
            <a:ext cx="1428913" cy="1421913"/>
          </a:xfrm>
          <a:prstGeom prst="teardrop">
            <a:avLst/>
          </a:prstGeom>
          <a:solidFill>
            <a:schemeClr val="accent4"/>
          </a:solidFill>
          <a:ln>
            <a:noFill/>
          </a:ln>
        </p:spPr>
        <p:style>
          <a:lnRef idx="2">
            <a:srgbClr val="1F74AD">
              <a:shade val="50000"/>
            </a:srgbClr>
          </a:lnRef>
          <a:fillRef idx="1">
            <a:srgbClr val="1F74AD"/>
          </a:fillRef>
          <a:effectRef idx="0">
            <a:srgbClr val="1F74AD"/>
          </a:effectRef>
          <a:fontRef idx="minor">
            <a:sysClr val="window" lastClr="FFFFFF"/>
          </a:fontRef>
        </p:style>
        <p:txBody>
          <a:bodyPr anchor="ctr"/>
          <a:p>
            <a:pPr algn="ctr">
              <a:lnSpc>
                <a:spcPct val="120000"/>
              </a:lnSpc>
            </a:pPr>
            <a:endParaRPr sz="1800">
              <a:latin typeface="Arial" panose="020B0604020202020204" pitchFamily="34" charset="0"/>
              <a:ea typeface="微软雅黑" panose="020B0503020204020204" pitchFamily="34" charset="-122"/>
              <a:sym typeface="Arial" panose="020B0604020202020204" pitchFamily="34" charset="0"/>
            </a:endParaRPr>
          </a:p>
        </p:txBody>
      </p:sp>
      <p:sp>
        <p:nvSpPr>
          <p:cNvPr id="18" name="文本框 17"/>
          <p:cNvSpPr txBox="1"/>
          <p:nvPr/>
        </p:nvSpPr>
        <p:spPr>
          <a:xfrm>
            <a:off x="6268085" y="5309870"/>
            <a:ext cx="795020" cy="460375"/>
          </a:xfrm>
          <a:prstGeom prst="rect">
            <a:avLst/>
          </a:prstGeom>
          <a:noFill/>
        </p:spPr>
        <p:txBody>
          <a:bodyPr wrap="none" rtlCol="0">
            <a:spAutoFit/>
          </a:bodyPr>
          <a:p>
            <a:r>
              <a:rPr lang="zh-CN" altLang="en-US" sz="2400" b="1">
                <a:solidFill>
                  <a:schemeClr val="bg1"/>
                </a:solidFill>
                <a:uFillTx/>
              </a:rPr>
              <a:t>其他</a:t>
            </a:r>
            <a:endParaRPr lang="zh-CN" altLang="en-US" sz="2400" b="1">
              <a:solidFill>
                <a:schemeClr val="bg1"/>
              </a:solidFill>
              <a:uFillTx/>
            </a:endParaRPr>
          </a:p>
        </p:txBody>
      </p:sp>
      <p:sp>
        <p:nvSpPr>
          <p:cNvPr id="26" name="文本框 25"/>
          <p:cNvSpPr txBox="1"/>
          <p:nvPr>
            <p:custDataLst>
              <p:tags r:id="rId6"/>
            </p:custDataLst>
          </p:nvPr>
        </p:nvSpPr>
        <p:spPr bwMode="auto">
          <a:xfrm>
            <a:off x="824865" y="3687445"/>
            <a:ext cx="3484880" cy="830580"/>
          </a:xfrm>
          <a:prstGeom prst="rect">
            <a:avLst/>
          </a:prstGeom>
          <a:noFill/>
        </p:spPr>
        <p:txBody>
          <a:bodyPr wrap="square" lIns="90000" tIns="0" rIns="90000" bIns="46800">
            <a:noAutofit/>
          </a:bodyPr>
          <a:p>
            <a:pPr algn="l" fontAlgn="auto">
              <a:lnSpc>
                <a:spcPct val="120000"/>
              </a:lnSpc>
            </a:pPr>
            <a:r>
              <a:rPr lang="zh-CN" altLang="en-US" sz="2000" dirty="0">
                <a:solidFill>
                  <a:schemeClr val="tx1"/>
                </a:solidFill>
                <a:ea typeface="宋体" panose="02010600030101010101" pitchFamily="2" charset="-122"/>
                <a:sym typeface="+mn-ea"/>
              </a:rPr>
              <a:t>主要表现为类神经征、外周神经炎，严重者出现中毒性脑病。</a:t>
            </a:r>
            <a:endParaRPr lang="zh-CN" altLang="en-US" sz="2000" b="0" spc="150" dirty="0">
              <a:solidFill>
                <a:schemeClr val="tx1"/>
              </a:solidFill>
              <a:effectLst/>
              <a:uFillTx/>
              <a:latin typeface="Arial" panose="020B0604020202020204" pitchFamily="34" charset="0"/>
              <a:ea typeface="宋体" panose="02010600030101010101" pitchFamily="2" charset="-122"/>
              <a:sym typeface="+mn-ea"/>
            </a:endParaRPr>
          </a:p>
        </p:txBody>
      </p:sp>
      <p:sp>
        <p:nvSpPr>
          <p:cNvPr id="28" name="文本框 27"/>
          <p:cNvSpPr txBox="1"/>
          <p:nvPr>
            <p:custDataLst>
              <p:tags r:id="rId7"/>
            </p:custDataLst>
          </p:nvPr>
        </p:nvSpPr>
        <p:spPr bwMode="auto">
          <a:xfrm>
            <a:off x="825500" y="5216525"/>
            <a:ext cx="3587750" cy="1019175"/>
          </a:xfrm>
          <a:prstGeom prst="rect">
            <a:avLst/>
          </a:prstGeom>
          <a:noFill/>
        </p:spPr>
        <p:txBody>
          <a:bodyPr wrap="square" lIns="90000" tIns="0" rIns="90000" bIns="46800">
            <a:noAutofit/>
          </a:bodyPr>
          <a:p>
            <a:pPr algn="l" fontAlgn="auto">
              <a:lnSpc>
                <a:spcPct val="120000"/>
              </a:lnSpc>
            </a:pPr>
            <a:r>
              <a:rPr lang="zh-CN" altLang="en-US" sz="1900" dirty="0">
                <a:solidFill>
                  <a:schemeClr val="tx1"/>
                </a:solidFill>
                <a:ea typeface="宋体" panose="02010600030101010101" pitchFamily="2" charset="-122"/>
                <a:sym typeface="+mn-ea"/>
              </a:rPr>
              <a:t>可有轻度贫血，多呈低色素正常细胞型贫血；点彩红细胞、网织红细胞、碱粒红细胞增多等。</a:t>
            </a:r>
            <a:endParaRPr lang="zh-CN" altLang="en-US" sz="1900" b="0" spc="150" dirty="0">
              <a:solidFill>
                <a:schemeClr val="tx1"/>
              </a:solidFill>
              <a:effectLst/>
              <a:uFillTx/>
              <a:latin typeface="Arial" panose="020B0604020202020204" pitchFamily="34" charset="0"/>
              <a:ea typeface="宋体" panose="02010600030101010101" pitchFamily="2" charset="-122"/>
              <a:sym typeface="+mn-ea"/>
            </a:endParaRPr>
          </a:p>
        </p:txBody>
      </p:sp>
      <p:sp>
        <p:nvSpPr>
          <p:cNvPr id="32" name="文本框 31"/>
          <p:cNvSpPr txBox="1"/>
          <p:nvPr>
            <p:custDataLst>
              <p:tags r:id="rId8"/>
            </p:custDataLst>
          </p:nvPr>
        </p:nvSpPr>
        <p:spPr bwMode="auto">
          <a:xfrm>
            <a:off x="7489190" y="3616325"/>
            <a:ext cx="4163695" cy="1052830"/>
          </a:xfrm>
          <a:prstGeom prst="rect">
            <a:avLst/>
          </a:prstGeom>
          <a:noFill/>
        </p:spPr>
        <p:txBody>
          <a:bodyPr wrap="square" lIns="90000" tIns="0" rIns="90000" bIns="46800">
            <a:noAutofit/>
          </a:bodyPr>
          <a:p>
            <a:pPr fontAlgn="auto">
              <a:lnSpc>
                <a:spcPct val="120000"/>
              </a:lnSpc>
            </a:pPr>
            <a:r>
              <a:rPr lang="zh-CN" altLang="en-US" sz="1900" dirty="0">
                <a:solidFill>
                  <a:schemeClr val="tx1"/>
                </a:solidFill>
                <a:ea typeface="宋体" panose="02010600030101010101" pitchFamily="2" charset="-122"/>
                <a:sym typeface="+mn-ea"/>
              </a:rPr>
              <a:t>主要表现为食欲不振、恶心、隐性腹痛、腹胀、腹泻或便秘。严重者可出现腹绞痛（也称铅绞痛）。</a:t>
            </a:r>
            <a:endParaRPr lang="zh-CN" altLang="en-US" sz="1900" b="0" spc="150" dirty="0">
              <a:solidFill>
                <a:schemeClr val="tx1"/>
              </a:solidFill>
              <a:effectLst/>
              <a:uFillTx/>
              <a:latin typeface="Arial" panose="020B0604020202020204" pitchFamily="34" charset="0"/>
              <a:ea typeface="宋体" panose="02010600030101010101" pitchFamily="2" charset="-122"/>
              <a:sym typeface="+mn-ea"/>
            </a:endParaRPr>
          </a:p>
        </p:txBody>
      </p:sp>
      <p:sp>
        <p:nvSpPr>
          <p:cNvPr id="30" name="文本框 29"/>
          <p:cNvSpPr txBox="1"/>
          <p:nvPr>
            <p:custDataLst>
              <p:tags r:id="rId9"/>
            </p:custDataLst>
          </p:nvPr>
        </p:nvSpPr>
        <p:spPr bwMode="auto">
          <a:xfrm>
            <a:off x="7606030" y="5263515"/>
            <a:ext cx="3930015" cy="708660"/>
          </a:xfrm>
          <a:prstGeom prst="rect">
            <a:avLst/>
          </a:prstGeom>
          <a:noFill/>
        </p:spPr>
        <p:txBody>
          <a:bodyPr wrap="square" lIns="90000" tIns="0" rIns="90000" bIns="46800">
            <a:noAutofit/>
          </a:bodyPr>
          <a:p>
            <a:pPr fontAlgn="auto">
              <a:lnSpc>
                <a:spcPct val="120000"/>
              </a:lnSpc>
            </a:pPr>
            <a:r>
              <a:rPr lang="zh-CN" altLang="en-US" sz="2000" dirty="0">
                <a:solidFill>
                  <a:schemeClr val="tx1"/>
                </a:solidFill>
                <a:ea typeface="宋体" panose="02010600030101010101" pitchFamily="2" charset="-122"/>
                <a:sym typeface="+mn-ea"/>
              </a:rPr>
              <a:t>部分患者可出现肾脏的损害。女工可引起月经失调、流产等。</a:t>
            </a:r>
            <a:endParaRPr lang="zh-CN" altLang="en-US" sz="2000" b="0" spc="150" dirty="0">
              <a:solidFill>
                <a:schemeClr val="tx1"/>
              </a:solidFill>
              <a:effectLst/>
              <a:uFillTx/>
              <a:latin typeface="Arial" panose="020B0604020202020204" pitchFamily="34" charset="0"/>
              <a:ea typeface="宋体" panose="02010600030101010101" pitchFamily="2" charset="-122"/>
              <a:sym typeface="+mn-ea"/>
            </a:endParaRPr>
          </a:p>
        </p:txBody>
      </p:sp>
    </p:spTree>
    <p:custDataLst>
      <p:tags r:id="rId1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Rectangle 3"/>
          <p:cNvSpPr>
            <a:spLocks noGrp="1"/>
          </p:cNvSpPr>
          <p:nvPr/>
        </p:nvSpPr>
        <p:spPr>
          <a:xfrm>
            <a:off x="1183005" y="1233170"/>
            <a:ext cx="11008995" cy="502920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buNone/>
            </a:pPr>
            <a:r>
              <a:rPr lang="zh-CN" altLang="en-US" b="1" dirty="0">
                <a:solidFill>
                  <a:srgbClr val="BB351F"/>
                </a:solidFill>
                <a:ea typeface="宋体" panose="02010600030101010101" pitchFamily="2" charset="-122"/>
              </a:rPr>
              <a:t>处理原则</a:t>
            </a:r>
            <a:endParaRPr lang="zh-CN" altLang="en-US" b="1" dirty="0">
              <a:solidFill>
                <a:srgbClr val="BB351F"/>
              </a:solidFill>
              <a:ea typeface="宋体" panose="02010600030101010101" pitchFamily="2" charset="-122"/>
            </a:endParaRPr>
          </a:p>
          <a:p>
            <a:pPr eaLnBrk="1" hangingPunct="1">
              <a:lnSpc>
                <a:spcPct val="125000"/>
              </a:lnSpc>
            </a:pPr>
            <a:r>
              <a:rPr lang="zh-CN" altLang="en-US" sz="2400" dirty="0">
                <a:solidFill>
                  <a:srgbClr val="000099"/>
                </a:solidFill>
                <a:ea typeface="宋体" panose="02010600030101010101" pitchFamily="2" charset="-122"/>
              </a:rPr>
              <a:t>铅吸收：  </a:t>
            </a:r>
            <a:r>
              <a:rPr lang="zh-CN" altLang="en-US" sz="2400" dirty="0">
                <a:solidFill>
                  <a:schemeClr val="tx1"/>
                </a:solidFill>
                <a:uFillTx/>
                <a:ea typeface="宋体" panose="02010600030101010101" pitchFamily="2" charset="-122"/>
              </a:rPr>
              <a:t>可继续原工作，</a:t>
            </a:r>
            <a:r>
              <a:rPr lang="en-US" altLang="zh-CN" sz="2400" dirty="0">
                <a:solidFill>
                  <a:schemeClr val="tx1"/>
                </a:solidFill>
                <a:uFillTx/>
                <a:ea typeface="宋体" panose="02010600030101010101" pitchFamily="2" charset="-122"/>
              </a:rPr>
              <a:t>3~6</a:t>
            </a:r>
            <a:r>
              <a:rPr lang="zh-CN" altLang="en-US" sz="2400" dirty="0">
                <a:solidFill>
                  <a:schemeClr val="tx1"/>
                </a:solidFill>
                <a:uFillTx/>
                <a:ea typeface="宋体" panose="02010600030101010101" pitchFamily="2" charset="-122"/>
              </a:rPr>
              <a:t>个月复查一次。</a:t>
            </a:r>
            <a:endParaRPr lang="zh-CN" altLang="en-US" sz="2400" dirty="0">
              <a:solidFill>
                <a:schemeClr val="tx1"/>
              </a:solidFill>
              <a:uFillTx/>
              <a:ea typeface="宋体" panose="02010600030101010101" pitchFamily="2" charset="-122"/>
            </a:endParaRPr>
          </a:p>
          <a:p>
            <a:pPr algn="l" eaLnBrk="1" hangingPunct="1">
              <a:lnSpc>
                <a:spcPct val="125000"/>
              </a:lnSpc>
              <a:buSzTx/>
            </a:pPr>
            <a:r>
              <a:rPr lang="zh-CN" altLang="en-US" sz="2400" dirty="0">
                <a:solidFill>
                  <a:srgbClr val="000099"/>
                </a:solidFill>
                <a:ea typeface="宋体" panose="02010600030101010101" pitchFamily="2" charset="-122"/>
              </a:rPr>
              <a:t>轻度中毒：</a:t>
            </a:r>
            <a:r>
              <a:rPr lang="zh-CN" altLang="en-US" sz="2400" dirty="0">
                <a:uFillTx/>
                <a:ea typeface="宋体" panose="02010600030101010101" pitchFamily="2" charset="-122"/>
              </a:rPr>
              <a:t>驱铅治疗后可恢复工作，一般不必调离原工作。</a:t>
            </a:r>
            <a:endParaRPr lang="zh-CN" altLang="en-US" sz="2400" dirty="0">
              <a:uFillTx/>
              <a:ea typeface="宋体" panose="02010600030101010101" pitchFamily="2" charset="-122"/>
            </a:endParaRPr>
          </a:p>
          <a:p>
            <a:pPr eaLnBrk="1" hangingPunct="1">
              <a:lnSpc>
                <a:spcPct val="125000"/>
              </a:lnSpc>
            </a:pPr>
            <a:r>
              <a:rPr lang="zh-CN" altLang="en-US" sz="2400" dirty="0">
                <a:solidFill>
                  <a:srgbClr val="000099"/>
                </a:solidFill>
                <a:ea typeface="宋体" panose="02010600030101010101" pitchFamily="2" charset="-122"/>
              </a:rPr>
              <a:t>中度中毒：</a:t>
            </a:r>
            <a:r>
              <a:rPr lang="zh-CN" altLang="en-US" sz="2400" dirty="0">
                <a:uFillTx/>
                <a:ea typeface="宋体" panose="02010600030101010101" pitchFamily="2" charset="-122"/>
              </a:rPr>
              <a:t>驱铅治疗后原则上调离铅作业。</a:t>
            </a:r>
            <a:endParaRPr lang="zh-CN" altLang="en-US" sz="2400" dirty="0">
              <a:solidFill>
                <a:srgbClr val="000099"/>
              </a:solidFill>
              <a:ea typeface="宋体" panose="02010600030101010101" pitchFamily="2" charset="-122"/>
            </a:endParaRPr>
          </a:p>
          <a:p>
            <a:pPr eaLnBrk="1" hangingPunct="1">
              <a:lnSpc>
                <a:spcPct val="125000"/>
              </a:lnSpc>
            </a:pPr>
            <a:r>
              <a:rPr lang="zh-CN" altLang="en-US" sz="2400" dirty="0">
                <a:solidFill>
                  <a:srgbClr val="000099"/>
                </a:solidFill>
                <a:ea typeface="宋体" panose="02010600030101010101" pitchFamily="2" charset="-122"/>
              </a:rPr>
              <a:t>重度中毒：</a:t>
            </a:r>
            <a:r>
              <a:rPr lang="zh-CN" altLang="en-US" sz="2400" dirty="0">
                <a:uFillTx/>
                <a:ea typeface="宋体" panose="02010600030101010101" pitchFamily="2" charset="-122"/>
              </a:rPr>
              <a:t>必须调离铅作业，并给予治疗和休息。</a:t>
            </a:r>
            <a:endParaRPr lang="zh-CN" altLang="en-US" sz="2400" dirty="0">
              <a:solidFill>
                <a:srgbClr val="000099"/>
              </a:solidFill>
              <a:ea typeface="宋体" panose="02010600030101010101" pitchFamily="2" charset="-122"/>
            </a:endParaRPr>
          </a:p>
          <a:p>
            <a:pPr eaLnBrk="1" hangingPunct="1">
              <a:lnSpc>
                <a:spcPct val="120000"/>
              </a:lnSpc>
              <a:buNone/>
            </a:pPr>
            <a:endParaRPr lang="zh-CN" altLang="en-US" sz="2400" dirty="0">
              <a:solidFill>
                <a:srgbClr val="000099"/>
              </a:solidFill>
              <a:ea typeface="宋体" panose="02010600030101010101" pitchFamily="2" charset="-122"/>
            </a:endParaRPr>
          </a:p>
          <a:p>
            <a:pPr eaLnBrk="1" hangingPunct="1">
              <a:lnSpc>
                <a:spcPct val="90000"/>
              </a:lnSpc>
              <a:buNone/>
            </a:pPr>
            <a:r>
              <a:rPr lang="zh-CN" altLang="en-US" b="1" dirty="0">
                <a:solidFill>
                  <a:srgbClr val="BB351F"/>
                </a:solidFill>
                <a:ea typeface="宋体" panose="02010600030101010101" pitchFamily="2" charset="-122"/>
              </a:rPr>
              <a:t>治疗方法</a:t>
            </a:r>
            <a:endParaRPr lang="zh-CN" altLang="en-US" b="1" dirty="0">
              <a:solidFill>
                <a:srgbClr val="BB351F"/>
              </a:solidFill>
              <a:ea typeface="宋体" panose="02010600030101010101" pitchFamily="2" charset="-122"/>
            </a:endParaRPr>
          </a:p>
          <a:p>
            <a:pPr eaLnBrk="1" hangingPunct="1">
              <a:lnSpc>
                <a:spcPct val="125000"/>
              </a:lnSpc>
            </a:pPr>
            <a:r>
              <a:rPr lang="zh-CN" altLang="en-US" sz="2400" dirty="0">
                <a:solidFill>
                  <a:srgbClr val="000099"/>
                </a:solidFill>
                <a:ea typeface="宋体" panose="02010600030101010101" pitchFamily="2" charset="-122"/>
              </a:rPr>
              <a:t>驱铅治疗：</a:t>
            </a:r>
            <a:r>
              <a:rPr lang="zh-CN" altLang="en-US" sz="2400" dirty="0">
                <a:uFillTx/>
                <a:ea typeface="宋体" panose="02010600030101010101" pitchFamily="2" charset="-122"/>
              </a:rPr>
              <a:t>首选依地酸二钠钙（CaNa2-EDTA）及巯基络合剂</a:t>
            </a:r>
            <a:endParaRPr lang="zh-CN" altLang="en-US" sz="2400" dirty="0">
              <a:uFillTx/>
              <a:ea typeface="宋体" panose="02010600030101010101" pitchFamily="2" charset="-122"/>
            </a:endParaRPr>
          </a:p>
          <a:p>
            <a:pPr eaLnBrk="1" hangingPunct="1">
              <a:lnSpc>
                <a:spcPct val="125000"/>
              </a:lnSpc>
            </a:pPr>
            <a:r>
              <a:rPr lang="zh-CN" altLang="en-US" sz="2400" dirty="0">
                <a:solidFill>
                  <a:srgbClr val="000099"/>
                </a:solidFill>
                <a:ea typeface="宋体" panose="02010600030101010101" pitchFamily="2" charset="-122"/>
              </a:rPr>
              <a:t>对症治疗：</a:t>
            </a:r>
            <a:r>
              <a:rPr lang="zh-CN" altLang="en-US" sz="2400" dirty="0">
                <a:uFillTx/>
                <a:ea typeface="宋体" panose="02010600030101010101" pitchFamily="2" charset="-122"/>
              </a:rPr>
              <a:t>同内科治疗</a:t>
            </a:r>
            <a:r>
              <a:rPr lang="zh-CN" altLang="en-US" sz="2400" dirty="0">
                <a:solidFill>
                  <a:srgbClr val="000099"/>
                </a:solidFill>
                <a:ea typeface="宋体" panose="02010600030101010101" pitchFamily="2" charset="-122"/>
              </a:rPr>
              <a:t>。</a:t>
            </a:r>
            <a:endParaRPr lang="zh-CN" altLang="en-US" sz="2400" dirty="0">
              <a:solidFill>
                <a:srgbClr val="000099"/>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37889" name="Rectangle 3"/>
          <p:cNvSpPr>
            <a:spLocks noGrp="1"/>
          </p:cNvSpPr>
          <p:nvPr/>
        </p:nvSpPr>
        <p:spPr>
          <a:xfrm>
            <a:off x="1156335" y="1179830"/>
            <a:ext cx="10116185" cy="159385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90000"/>
              </a:lnSpc>
              <a:buNone/>
            </a:pPr>
            <a:r>
              <a:rPr lang="zh-CN" altLang="en-US" b="1" dirty="0">
                <a:solidFill>
                  <a:srgbClr val="BB351F"/>
                </a:solidFill>
                <a:ea typeface="宋体" panose="02010600030101010101" pitchFamily="2" charset="-122"/>
              </a:rPr>
              <a:t>预防原则</a:t>
            </a:r>
            <a:endParaRPr lang="zh-CN" altLang="en-US" b="1" dirty="0">
              <a:solidFill>
                <a:srgbClr val="BB351F"/>
              </a:solidFill>
              <a:ea typeface="宋体" panose="02010600030101010101" pitchFamily="2" charset="-122"/>
            </a:endParaRPr>
          </a:p>
          <a:p>
            <a:pPr marL="0" indent="0" eaLnBrk="1" hangingPunct="1">
              <a:lnSpc>
                <a:spcPct val="125000"/>
              </a:lnSpc>
              <a:spcBef>
                <a:spcPts val="0"/>
              </a:spcBef>
              <a:buNone/>
            </a:pPr>
            <a:r>
              <a:rPr lang="zh-CN" altLang="en-US" sz="2800" dirty="0">
                <a:ea typeface="宋体" panose="02010600030101010101" pitchFamily="2" charset="-122"/>
              </a:rPr>
              <a:t>    </a:t>
            </a:r>
            <a:r>
              <a:rPr lang="zh-CN" altLang="en-US" sz="2800" dirty="0">
                <a:solidFill>
                  <a:schemeClr val="tx1"/>
                </a:solidFill>
                <a:ea typeface="宋体" panose="02010600030101010101" pitchFamily="2" charset="-122"/>
              </a:rPr>
              <a:t>   </a:t>
            </a:r>
            <a:r>
              <a:rPr lang="zh-CN" altLang="en-US" sz="2400" dirty="0">
                <a:solidFill>
                  <a:schemeClr val="tx1"/>
                </a:solidFill>
                <a:ea typeface="宋体" panose="02010600030101010101" pitchFamily="2" charset="-122"/>
              </a:rPr>
              <a:t>降低生产环境中空气铅浓度，使之达到卫生标准是预防的关键，同时应加强个人防护。</a:t>
            </a:r>
            <a:endParaRPr lang="zh-CN" altLang="en-US" sz="2400" dirty="0">
              <a:solidFill>
                <a:srgbClr val="000099"/>
              </a:solidFill>
              <a:ea typeface="宋体" panose="02010600030101010101" pitchFamily="2" charset="-122"/>
            </a:endParaRPr>
          </a:p>
          <a:p>
            <a:pPr marL="0" indent="0" eaLnBrk="1" hangingPunct="1">
              <a:lnSpc>
                <a:spcPct val="125000"/>
              </a:lnSpc>
              <a:buNone/>
            </a:pPr>
            <a:endParaRPr lang="zh-CN" altLang="en-US" sz="2400" dirty="0">
              <a:solidFill>
                <a:srgbClr val="000099"/>
              </a:solidFill>
              <a:ea typeface="宋体" panose="02010600030101010101" pitchFamily="2" charset="-122"/>
            </a:endParaRPr>
          </a:p>
        </p:txBody>
      </p:sp>
      <p:grpSp>
        <p:nvGrpSpPr>
          <p:cNvPr id="5" name="组合 4"/>
          <p:cNvGrpSpPr/>
          <p:nvPr>
            <p:custDataLst>
              <p:tags r:id="rId2"/>
            </p:custDataLst>
          </p:nvPr>
        </p:nvGrpSpPr>
        <p:grpSpPr>
          <a:xfrm>
            <a:off x="4585335" y="2991485"/>
            <a:ext cx="2548255" cy="2894330"/>
            <a:chOff x="3474207" y="1345435"/>
            <a:chExt cx="4999260" cy="5128429"/>
          </a:xfrm>
        </p:grpSpPr>
        <p:sp>
          <p:nvSpPr>
            <p:cNvPr id="16" name="任意多边形 15"/>
            <p:cNvSpPr/>
            <p:nvPr>
              <p:custDataLst>
                <p:tags r:id="rId3"/>
              </p:custDataLst>
            </p:nvPr>
          </p:nvSpPr>
          <p:spPr>
            <a:xfrm rot="9480000">
              <a:off x="3474207" y="3466691"/>
              <a:ext cx="2712047" cy="1729728"/>
            </a:xfrm>
            <a:custGeom>
              <a:avLst/>
              <a:gdLst>
                <a:gd name="connsiteX0" fmla="*/ 1162228 w 1706393"/>
                <a:gd name="connsiteY0" fmla="*/ 0 h 1088330"/>
                <a:gd name="connsiteX1" fmla="*/ 1706393 w 1706393"/>
                <a:gd name="connsiteY1" fmla="*/ 544165 h 1088330"/>
                <a:gd name="connsiteX2" fmla="*/ 1162228 w 1706393"/>
                <a:gd name="connsiteY2" fmla="*/ 1088330 h 1088330"/>
                <a:gd name="connsiteX3" fmla="*/ 857980 w 1706393"/>
                <a:gd name="connsiteY3" fmla="*/ 995395 h 1088330"/>
                <a:gd name="connsiteX4" fmla="*/ 846750 w 1706393"/>
                <a:gd name="connsiteY4" fmla="*/ 986129 h 1088330"/>
                <a:gd name="connsiteX5" fmla="*/ 846666 w 1706393"/>
                <a:gd name="connsiteY5" fmla="*/ 986732 h 1088330"/>
                <a:gd name="connsiteX6" fmla="*/ 843033 w 1706393"/>
                <a:gd name="connsiteY6" fmla="*/ 983063 h 1088330"/>
                <a:gd name="connsiteX7" fmla="*/ 777445 w 1706393"/>
                <a:gd name="connsiteY7" fmla="*/ 928948 h 1088330"/>
                <a:gd name="connsiteX8" fmla="*/ 717405 w 1706393"/>
                <a:gd name="connsiteY8" fmla="*/ 856178 h 1088330"/>
                <a:gd name="connsiteX9" fmla="*/ 0 w 1706393"/>
                <a:gd name="connsiteY9" fmla="*/ 131599 h 1088330"/>
                <a:gd name="connsiteX10" fmla="*/ 641747 w 1706393"/>
                <a:gd name="connsiteY10" fmla="*/ 353056 h 1088330"/>
                <a:gd name="connsiteX11" fmla="*/ 656166 w 1706393"/>
                <a:gd name="connsiteY11" fmla="*/ 347363 h 1088330"/>
                <a:gd name="connsiteX12" fmla="*/ 660826 w 1706393"/>
                <a:gd name="connsiteY12" fmla="*/ 332352 h 1088330"/>
                <a:gd name="connsiteX13" fmla="*/ 1162228 w 1706393"/>
                <a:gd name="connsiteY13" fmla="*/ 0 h 1088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6393" h="1088330">
                  <a:moveTo>
                    <a:pt x="1162228" y="0"/>
                  </a:moveTo>
                  <a:cubicBezTo>
                    <a:pt x="1462762" y="0"/>
                    <a:pt x="1706393" y="243631"/>
                    <a:pt x="1706393" y="544165"/>
                  </a:cubicBezTo>
                  <a:cubicBezTo>
                    <a:pt x="1706393" y="844699"/>
                    <a:pt x="1462762" y="1088330"/>
                    <a:pt x="1162228" y="1088330"/>
                  </a:cubicBezTo>
                  <a:cubicBezTo>
                    <a:pt x="1049528" y="1088330"/>
                    <a:pt x="944830" y="1054070"/>
                    <a:pt x="857980" y="995395"/>
                  </a:cubicBezTo>
                  <a:lnTo>
                    <a:pt x="846750" y="986129"/>
                  </a:lnTo>
                  <a:lnTo>
                    <a:pt x="846666" y="986732"/>
                  </a:lnTo>
                  <a:lnTo>
                    <a:pt x="843033" y="983063"/>
                  </a:lnTo>
                  <a:lnTo>
                    <a:pt x="777445" y="928948"/>
                  </a:lnTo>
                  <a:lnTo>
                    <a:pt x="717405" y="856178"/>
                  </a:lnTo>
                  <a:lnTo>
                    <a:pt x="0" y="131599"/>
                  </a:lnTo>
                  <a:cubicBezTo>
                    <a:pt x="203200" y="169699"/>
                    <a:pt x="363538" y="436399"/>
                    <a:pt x="641747" y="353056"/>
                  </a:cubicBezTo>
                  <a:lnTo>
                    <a:pt x="656166" y="347363"/>
                  </a:lnTo>
                  <a:lnTo>
                    <a:pt x="660826" y="332352"/>
                  </a:lnTo>
                  <a:cubicBezTo>
                    <a:pt x="743435" y="137043"/>
                    <a:pt x="936828" y="0"/>
                    <a:pt x="1162228" y="0"/>
                  </a:cubicBezTo>
                  <a:close/>
                </a:path>
              </a:pathLst>
            </a:custGeom>
            <a:solidFill>
              <a:srgbClr val="FF170C"/>
            </a:solidFill>
            <a:ln>
              <a:noFill/>
            </a:ln>
          </p:spPr>
          <p:style>
            <a:lnRef idx="2">
              <a:srgbClr val="72C5EA">
                <a:shade val="50000"/>
              </a:srgbClr>
            </a:lnRef>
            <a:fillRef idx="1">
              <a:srgbClr val="72C5EA"/>
            </a:fillRef>
            <a:effectRef idx="0">
              <a:srgbClr val="72C5EA"/>
            </a:effectRef>
            <a:fontRef idx="minor">
              <a:srgbClr val="FFFFFF"/>
            </a:fontRef>
          </p:style>
          <p:txBody>
            <a:bodyPr rtlCol="0" anchor="ctr">
              <a:normAutofit/>
            </a:bodyPr>
            <a:p>
              <a:pPr algn="ctr"/>
              <a:endParaRPr lang="zh-CN" altLang="en-US" sz="1800">
                <a:solidFill>
                  <a:srgbClr val="3F3F40"/>
                </a:solidFill>
                <a:sym typeface="Arial" panose="020B0604020202020204" pitchFamily="34" charset="0"/>
              </a:endParaRPr>
            </a:p>
          </p:txBody>
        </p:sp>
        <p:sp>
          <p:nvSpPr>
            <p:cNvPr id="3" name="任意多边形 2"/>
            <p:cNvSpPr/>
            <p:nvPr>
              <p:custDataLst>
                <p:tags r:id="rId4"/>
              </p:custDataLst>
            </p:nvPr>
          </p:nvSpPr>
          <p:spPr>
            <a:xfrm rot="16680000">
              <a:off x="5515503" y="2249413"/>
              <a:ext cx="3250951" cy="1442995"/>
            </a:xfrm>
            <a:custGeom>
              <a:avLst/>
              <a:gdLst>
                <a:gd name="connsiteX0" fmla="*/ 1162228 w 1706393"/>
                <a:gd name="connsiteY0" fmla="*/ 0 h 1088330"/>
                <a:gd name="connsiteX1" fmla="*/ 1706393 w 1706393"/>
                <a:gd name="connsiteY1" fmla="*/ 544165 h 1088330"/>
                <a:gd name="connsiteX2" fmla="*/ 1162228 w 1706393"/>
                <a:gd name="connsiteY2" fmla="*/ 1088330 h 1088330"/>
                <a:gd name="connsiteX3" fmla="*/ 857980 w 1706393"/>
                <a:gd name="connsiteY3" fmla="*/ 995395 h 1088330"/>
                <a:gd name="connsiteX4" fmla="*/ 846750 w 1706393"/>
                <a:gd name="connsiteY4" fmla="*/ 986129 h 1088330"/>
                <a:gd name="connsiteX5" fmla="*/ 846666 w 1706393"/>
                <a:gd name="connsiteY5" fmla="*/ 986732 h 1088330"/>
                <a:gd name="connsiteX6" fmla="*/ 843033 w 1706393"/>
                <a:gd name="connsiteY6" fmla="*/ 983063 h 1088330"/>
                <a:gd name="connsiteX7" fmla="*/ 777445 w 1706393"/>
                <a:gd name="connsiteY7" fmla="*/ 928948 h 1088330"/>
                <a:gd name="connsiteX8" fmla="*/ 717405 w 1706393"/>
                <a:gd name="connsiteY8" fmla="*/ 856178 h 1088330"/>
                <a:gd name="connsiteX9" fmla="*/ 0 w 1706393"/>
                <a:gd name="connsiteY9" fmla="*/ 131599 h 1088330"/>
                <a:gd name="connsiteX10" fmla="*/ 641747 w 1706393"/>
                <a:gd name="connsiteY10" fmla="*/ 353056 h 1088330"/>
                <a:gd name="connsiteX11" fmla="*/ 656166 w 1706393"/>
                <a:gd name="connsiteY11" fmla="*/ 347363 h 1088330"/>
                <a:gd name="connsiteX12" fmla="*/ 660826 w 1706393"/>
                <a:gd name="connsiteY12" fmla="*/ 332352 h 1088330"/>
                <a:gd name="connsiteX13" fmla="*/ 1162228 w 1706393"/>
                <a:gd name="connsiteY13" fmla="*/ 0 h 1088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6393" h="1088330">
                  <a:moveTo>
                    <a:pt x="1162228" y="0"/>
                  </a:moveTo>
                  <a:cubicBezTo>
                    <a:pt x="1462762" y="0"/>
                    <a:pt x="1706393" y="243631"/>
                    <a:pt x="1706393" y="544165"/>
                  </a:cubicBezTo>
                  <a:cubicBezTo>
                    <a:pt x="1706393" y="844699"/>
                    <a:pt x="1462762" y="1088330"/>
                    <a:pt x="1162228" y="1088330"/>
                  </a:cubicBezTo>
                  <a:cubicBezTo>
                    <a:pt x="1049528" y="1088330"/>
                    <a:pt x="944830" y="1054070"/>
                    <a:pt x="857980" y="995395"/>
                  </a:cubicBezTo>
                  <a:lnTo>
                    <a:pt x="846750" y="986129"/>
                  </a:lnTo>
                  <a:lnTo>
                    <a:pt x="846666" y="986732"/>
                  </a:lnTo>
                  <a:lnTo>
                    <a:pt x="843033" y="983063"/>
                  </a:lnTo>
                  <a:lnTo>
                    <a:pt x="777445" y="928948"/>
                  </a:lnTo>
                  <a:lnTo>
                    <a:pt x="717405" y="856178"/>
                  </a:lnTo>
                  <a:lnTo>
                    <a:pt x="0" y="131599"/>
                  </a:lnTo>
                  <a:cubicBezTo>
                    <a:pt x="203200" y="169699"/>
                    <a:pt x="363538" y="436399"/>
                    <a:pt x="641747" y="353056"/>
                  </a:cubicBezTo>
                  <a:lnTo>
                    <a:pt x="656166" y="347363"/>
                  </a:lnTo>
                  <a:lnTo>
                    <a:pt x="660826" y="332352"/>
                  </a:lnTo>
                  <a:cubicBezTo>
                    <a:pt x="743435" y="137043"/>
                    <a:pt x="936828" y="0"/>
                    <a:pt x="1162228" y="0"/>
                  </a:cubicBezTo>
                  <a:close/>
                </a:path>
              </a:pathLst>
            </a:custGeom>
            <a:solidFill>
              <a:srgbClr val="FF170C"/>
            </a:solidFill>
            <a:ln>
              <a:noFill/>
            </a:ln>
          </p:spPr>
          <p:style>
            <a:lnRef idx="2">
              <a:srgbClr val="72C5EA">
                <a:shade val="50000"/>
              </a:srgbClr>
            </a:lnRef>
            <a:fillRef idx="1">
              <a:srgbClr val="72C5EA"/>
            </a:fillRef>
            <a:effectRef idx="0">
              <a:srgbClr val="72C5EA"/>
            </a:effectRef>
            <a:fontRef idx="minor">
              <a:srgbClr val="FFFFFF"/>
            </a:fontRef>
          </p:style>
          <p:txBody>
            <a:bodyPr rtlCol="0" anchor="ctr">
              <a:normAutofit/>
            </a:bodyPr>
            <a:p>
              <a:pPr algn="ctr"/>
              <a:endParaRPr lang="zh-CN" altLang="en-US" sz="1800">
                <a:solidFill>
                  <a:srgbClr val="3F3F40"/>
                </a:solidFill>
                <a:sym typeface="Arial" panose="020B0604020202020204" pitchFamily="34" charset="0"/>
              </a:endParaRPr>
            </a:p>
          </p:txBody>
        </p:sp>
        <p:sp>
          <p:nvSpPr>
            <p:cNvPr id="21" name="任意多边形 20"/>
            <p:cNvSpPr/>
            <p:nvPr>
              <p:custDataLst>
                <p:tags r:id="rId5"/>
              </p:custDataLst>
            </p:nvPr>
          </p:nvSpPr>
          <p:spPr>
            <a:xfrm rot="2280000">
              <a:off x="5761420" y="4744135"/>
              <a:ext cx="2712047" cy="1729729"/>
            </a:xfrm>
            <a:custGeom>
              <a:avLst/>
              <a:gdLst>
                <a:gd name="connsiteX0" fmla="*/ 1162228 w 1706393"/>
                <a:gd name="connsiteY0" fmla="*/ 0 h 1088330"/>
                <a:gd name="connsiteX1" fmla="*/ 1706393 w 1706393"/>
                <a:gd name="connsiteY1" fmla="*/ 544165 h 1088330"/>
                <a:gd name="connsiteX2" fmla="*/ 1162228 w 1706393"/>
                <a:gd name="connsiteY2" fmla="*/ 1088330 h 1088330"/>
                <a:gd name="connsiteX3" fmla="*/ 857980 w 1706393"/>
                <a:gd name="connsiteY3" fmla="*/ 995395 h 1088330"/>
                <a:gd name="connsiteX4" fmla="*/ 846750 w 1706393"/>
                <a:gd name="connsiteY4" fmla="*/ 986129 h 1088330"/>
                <a:gd name="connsiteX5" fmla="*/ 846666 w 1706393"/>
                <a:gd name="connsiteY5" fmla="*/ 986732 h 1088330"/>
                <a:gd name="connsiteX6" fmla="*/ 843033 w 1706393"/>
                <a:gd name="connsiteY6" fmla="*/ 983063 h 1088330"/>
                <a:gd name="connsiteX7" fmla="*/ 777445 w 1706393"/>
                <a:gd name="connsiteY7" fmla="*/ 928948 h 1088330"/>
                <a:gd name="connsiteX8" fmla="*/ 717405 w 1706393"/>
                <a:gd name="connsiteY8" fmla="*/ 856178 h 1088330"/>
                <a:gd name="connsiteX9" fmla="*/ 0 w 1706393"/>
                <a:gd name="connsiteY9" fmla="*/ 131599 h 1088330"/>
                <a:gd name="connsiteX10" fmla="*/ 641747 w 1706393"/>
                <a:gd name="connsiteY10" fmla="*/ 353056 h 1088330"/>
                <a:gd name="connsiteX11" fmla="*/ 656166 w 1706393"/>
                <a:gd name="connsiteY11" fmla="*/ 347363 h 1088330"/>
                <a:gd name="connsiteX12" fmla="*/ 660826 w 1706393"/>
                <a:gd name="connsiteY12" fmla="*/ 332352 h 1088330"/>
                <a:gd name="connsiteX13" fmla="*/ 1162228 w 1706393"/>
                <a:gd name="connsiteY13" fmla="*/ 0 h 1088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06393" h="1088330">
                  <a:moveTo>
                    <a:pt x="1162228" y="0"/>
                  </a:moveTo>
                  <a:cubicBezTo>
                    <a:pt x="1462762" y="0"/>
                    <a:pt x="1706393" y="243631"/>
                    <a:pt x="1706393" y="544165"/>
                  </a:cubicBezTo>
                  <a:cubicBezTo>
                    <a:pt x="1706393" y="844699"/>
                    <a:pt x="1462762" y="1088330"/>
                    <a:pt x="1162228" y="1088330"/>
                  </a:cubicBezTo>
                  <a:cubicBezTo>
                    <a:pt x="1049528" y="1088330"/>
                    <a:pt x="944830" y="1054070"/>
                    <a:pt x="857980" y="995395"/>
                  </a:cubicBezTo>
                  <a:lnTo>
                    <a:pt x="846750" y="986129"/>
                  </a:lnTo>
                  <a:lnTo>
                    <a:pt x="846666" y="986732"/>
                  </a:lnTo>
                  <a:lnTo>
                    <a:pt x="843033" y="983063"/>
                  </a:lnTo>
                  <a:lnTo>
                    <a:pt x="777445" y="928948"/>
                  </a:lnTo>
                  <a:lnTo>
                    <a:pt x="717405" y="856178"/>
                  </a:lnTo>
                  <a:lnTo>
                    <a:pt x="0" y="131599"/>
                  </a:lnTo>
                  <a:cubicBezTo>
                    <a:pt x="203200" y="169699"/>
                    <a:pt x="363538" y="436399"/>
                    <a:pt x="641747" y="353056"/>
                  </a:cubicBezTo>
                  <a:lnTo>
                    <a:pt x="656166" y="347363"/>
                  </a:lnTo>
                  <a:lnTo>
                    <a:pt x="660826" y="332352"/>
                  </a:lnTo>
                  <a:cubicBezTo>
                    <a:pt x="743435" y="137043"/>
                    <a:pt x="936828" y="0"/>
                    <a:pt x="1162228" y="0"/>
                  </a:cubicBezTo>
                  <a:close/>
                </a:path>
              </a:pathLst>
            </a:custGeom>
            <a:solidFill>
              <a:srgbClr val="FF170C"/>
            </a:solidFill>
            <a:ln>
              <a:noFill/>
            </a:ln>
          </p:spPr>
          <p:style>
            <a:lnRef idx="2">
              <a:srgbClr val="72C5EA">
                <a:shade val="50000"/>
              </a:srgbClr>
            </a:lnRef>
            <a:fillRef idx="1">
              <a:srgbClr val="72C5EA"/>
            </a:fillRef>
            <a:effectRef idx="0">
              <a:srgbClr val="72C5EA"/>
            </a:effectRef>
            <a:fontRef idx="minor">
              <a:srgbClr val="FFFFFF"/>
            </a:fontRef>
          </p:style>
          <p:txBody>
            <a:bodyPr rtlCol="0" anchor="ctr">
              <a:normAutofit/>
            </a:bodyPr>
            <a:p>
              <a:pPr algn="ctr"/>
              <a:endParaRPr lang="zh-CN" altLang="en-US" sz="1800">
                <a:solidFill>
                  <a:srgbClr val="3F3F40"/>
                </a:solidFill>
                <a:sym typeface="Arial" panose="020B0604020202020204" pitchFamily="34" charset="0"/>
              </a:endParaRPr>
            </a:p>
          </p:txBody>
        </p:sp>
      </p:grpSp>
      <p:sp>
        <p:nvSpPr>
          <p:cNvPr id="14" name="文本框 13"/>
          <p:cNvSpPr txBox="1"/>
          <p:nvPr/>
        </p:nvSpPr>
        <p:spPr>
          <a:xfrm>
            <a:off x="1042035" y="4920615"/>
            <a:ext cx="3410585" cy="953135"/>
          </a:xfrm>
          <a:prstGeom prst="rect">
            <a:avLst/>
          </a:prstGeom>
          <a:noFill/>
        </p:spPr>
        <p:txBody>
          <a:bodyPr wrap="square" rtlCol="0" anchor="t">
            <a:spAutoFit/>
          </a:bodyPr>
          <a:p>
            <a:r>
              <a:rPr lang="zh-CN" altLang="en-US" sz="2800" b="1" dirty="0">
                <a:solidFill>
                  <a:schemeClr val="hlink"/>
                </a:solidFill>
                <a:ea typeface="宋体" panose="02010600030101010101" pitchFamily="2" charset="-122"/>
                <a:sym typeface="+mn-ea"/>
              </a:rPr>
              <a:t>加强个人防护和卫生操作制度</a:t>
            </a:r>
            <a:endParaRPr lang="zh-CN" altLang="en-US" sz="2800" b="1" dirty="0">
              <a:solidFill>
                <a:schemeClr val="hlink"/>
              </a:solidFill>
              <a:ea typeface="宋体" panose="02010600030101010101" pitchFamily="2" charset="-122"/>
              <a:sym typeface="+mn-ea"/>
            </a:endParaRPr>
          </a:p>
        </p:txBody>
      </p:sp>
      <p:sp>
        <p:nvSpPr>
          <p:cNvPr id="8" name="文本框 7"/>
          <p:cNvSpPr txBox="1"/>
          <p:nvPr/>
        </p:nvSpPr>
        <p:spPr>
          <a:xfrm>
            <a:off x="3836035" y="2773680"/>
            <a:ext cx="2475230" cy="521970"/>
          </a:xfrm>
          <a:prstGeom prst="rect">
            <a:avLst/>
          </a:prstGeom>
          <a:noFill/>
        </p:spPr>
        <p:txBody>
          <a:bodyPr wrap="square" rtlCol="0">
            <a:spAutoFit/>
          </a:bodyPr>
          <a:p>
            <a:r>
              <a:rPr lang="zh-CN" altLang="en-US" sz="2800" b="1" dirty="0">
                <a:solidFill>
                  <a:schemeClr val="hlink"/>
                </a:solidFill>
                <a:ea typeface="宋体" panose="02010600030101010101" pitchFamily="2" charset="-122"/>
              </a:rPr>
              <a:t>降低铅浓度</a:t>
            </a:r>
            <a:endParaRPr lang="zh-CN" altLang="en-US" sz="2800"/>
          </a:p>
        </p:txBody>
      </p:sp>
      <p:sp>
        <p:nvSpPr>
          <p:cNvPr id="18" name="文本框 17"/>
          <p:cNvSpPr txBox="1"/>
          <p:nvPr/>
        </p:nvSpPr>
        <p:spPr>
          <a:xfrm>
            <a:off x="7287895" y="5388610"/>
            <a:ext cx="4382135" cy="706755"/>
          </a:xfrm>
          <a:prstGeom prst="rect">
            <a:avLst/>
          </a:prstGeom>
          <a:noFill/>
        </p:spPr>
        <p:txBody>
          <a:bodyPr wrap="square" rtlCol="0" anchor="t">
            <a:spAutoFit/>
          </a:bodyPr>
          <a:p>
            <a:pPr eaLnBrk="1" hangingPunct="1"/>
            <a:r>
              <a:rPr lang="zh-CN" altLang="en-US" sz="2000" dirty="0">
                <a:solidFill>
                  <a:srgbClr val="000099"/>
                </a:solidFill>
                <a:ea typeface="宋体" panose="02010600030101010101" pitchFamily="2" charset="-122"/>
                <a:sym typeface="+mn-ea"/>
              </a:rPr>
              <a:t>贫血、神经系统器质性疾患、肝肾疾患、心血管器质性疾患。</a:t>
            </a:r>
            <a:endParaRPr lang="zh-CN" altLang="en-US" sz="2000" dirty="0">
              <a:solidFill>
                <a:srgbClr val="000099"/>
              </a:solidFill>
              <a:ea typeface="宋体" panose="02010600030101010101" pitchFamily="2" charset="-122"/>
              <a:sym typeface="+mn-ea"/>
            </a:endParaRPr>
          </a:p>
        </p:txBody>
      </p:sp>
      <p:sp>
        <p:nvSpPr>
          <p:cNvPr id="17" name="文本框 16"/>
          <p:cNvSpPr txBox="1"/>
          <p:nvPr/>
        </p:nvSpPr>
        <p:spPr>
          <a:xfrm>
            <a:off x="7094855" y="4867910"/>
            <a:ext cx="1970405" cy="521970"/>
          </a:xfrm>
          <a:prstGeom prst="rect">
            <a:avLst/>
          </a:prstGeom>
          <a:noFill/>
        </p:spPr>
        <p:txBody>
          <a:bodyPr wrap="none" rtlCol="0" anchor="t">
            <a:spAutoFit/>
          </a:bodyPr>
          <a:p>
            <a:r>
              <a:rPr lang="zh-CN" altLang="en-US" sz="2800" b="1" dirty="0">
                <a:solidFill>
                  <a:schemeClr val="hlink"/>
                </a:solidFill>
                <a:ea typeface="宋体" panose="02010600030101010101" pitchFamily="2" charset="-122"/>
                <a:sym typeface="+mn-ea"/>
              </a:rPr>
              <a:t>职业禁忌证</a:t>
            </a:r>
            <a:endParaRPr lang="zh-CN" altLang="en-US" sz="2800" b="1" dirty="0">
              <a:solidFill>
                <a:schemeClr val="hlink"/>
              </a:solidFill>
              <a:ea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5834380"/>
            <a:ext cx="12215495" cy="1041400"/>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241425" y="1109345"/>
            <a:ext cx="1014857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rPr>
              <a:t>七、职业中毒</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刺激性气体中毒</a:t>
            </a:r>
            <a:endPar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8369" name="Rectangle 3"/>
          <p:cNvSpPr>
            <a:spLocks noGrp="1"/>
          </p:cNvSpPr>
          <p:nvPr/>
        </p:nvSpPr>
        <p:spPr>
          <a:xfrm>
            <a:off x="1313815" y="1692910"/>
            <a:ext cx="9835515" cy="502920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125000"/>
              </a:lnSpc>
            </a:pPr>
            <a:r>
              <a:rPr lang="zh-CN" altLang="en-US" b="1" dirty="0">
                <a:solidFill>
                  <a:srgbClr val="BB351F"/>
                </a:solidFill>
                <a:ea typeface="宋体" panose="02010600030101010101" pitchFamily="2" charset="-122"/>
              </a:rPr>
              <a:t>概念</a:t>
            </a:r>
            <a:endParaRPr lang="zh-CN" altLang="en-US" dirty="0">
              <a:solidFill>
                <a:srgbClr val="BB351F"/>
              </a:solidFill>
              <a:ea typeface="宋体" panose="02010600030101010101" pitchFamily="2" charset="-122"/>
            </a:endParaRPr>
          </a:p>
          <a:p>
            <a:pPr eaLnBrk="1" hangingPunct="1">
              <a:lnSpc>
                <a:spcPct val="125000"/>
              </a:lnSpc>
              <a:buNone/>
            </a:pPr>
            <a:r>
              <a:rPr lang="zh-CN" altLang="en-US" sz="2800" dirty="0">
                <a:solidFill>
                  <a:srgbClr val="000099"/>
                </a:solidFill>
                <a:ea typeface="宋体" panose="02010600030101010101" pitchFamily="2" charset="-122"/>
              </a:rPr>
              <a:t>     </a:t>
            </a:r>
            <a:r>
              <a:rPr lang="zh-CN" altLang="en-US" sz="2400" dirty="0">
                <a:solidFill>
                  <a:schemeClr val="tx1"/>
                </a:solidFill>
                <a:ea typeface="宋体" panose="02010600030101010101" pitchFamily="2" charset="-122"/>
              </a:rPr>
              <a:t>刺激性气体（</a:t>
            </a:r>
            <a:r>
              <a:rPr lang="en-US" altLang="zh-CN" sz="2400" dirty="0">
                <a:solidFill>
                  <a:schemeClr val="tx1"/>
                </a:solidFill>
                <a:ea typeface="宋体" panose="02010600030101010101" pitchFamily="2" charset="-122"/>
              </a:rPr>
              <a:t>irritant gases</a:t>
            </a:r>
            <a:r>
              <a:rPr lang="zh-CN" altLang="en-US" sz="2400" dirty="0">
                <a:solidFill>
                  <a:schemeClr val="tx1"/>
                </a:solidFill>
                <a:ea typeface="宋体" panose="02010600030101010101" pitchFamily="2" charset="-122"/>
              </a:rPr>
              <a:t>）是指对眼、呼吸道粘膜和皮肤具有刺激作用的一类有害气体，在化学工业生产中最常见。此类气体多具有腐蚀性，常因不遵守操作规程或容器、管道等设备被腐蚀而发生跑、冒、滴、漏而污染作业环境。</a:t>
            </a:r>
            <a:endParaRPr lang="zh-CN" altLang="en-US" sz="2400" dirty="0">
              <a:solidFill>
                <a:srgbClr val="000099"/>
              </a:solidFill>
              <a:ea typeface="宋体" panose="02010600030101010101" pitchFamily="2" charset="-122"/>
            </a:endParaRPr>
          </a:p>
          <a:p>
            <a:pPr eaLnBrk="1" hangingPunct="1">
              <a:lnSpc>
                <a:spcPct val="125000"/>
              </a:lnSpc>
            </a:pPr>
            <a:r>
              <a:rPr lang="zh-CN" altLang="en-US" b="1" dirty="0">
                <a:solidFill>
                  <a:srgbClr val="BB351F"/>
                </a:solidFill>
                <a:ea typeface="宋体" panose="02010600030101010101" pitchFamily="2" charset="-122"/>
              </a:rPr>
              <a:t>种类</a:t>
            </a:r>
            <a:endParaRPr lang="zh-CN" altLang="en-US" b="1" dirty="0">
              <a:solidFill>
                <a:srgbClr val="BB351F"/>
              </a:solidFill>
              <a:ea typeface="宋体" panose="02010600030101010101" pitchFamily="2" charset="-122"/>
            </a:endParaRPr>
          </a:p>
          <a:p>
            <a:pPr eaLnBrk="1" hangingPunct="1">
              <a:lnSpc>
                <a:spcPct val="125000"/>
              </a:lnSpc>
              <a:buNone/>
            </a:pPr>
            <a:r>
              <a:rPr lang="zh-CN" altLang="en-US" sz="2800" dirty="0">
                <a:solidFill>
                  <a:srgbClr val="000099"/>
                </a:solidFill>
                <a:ea typeface="宋体" panose="02010600030101010101" pitchFamily="2" charset="-122"/>
              </a:rPr>
              <a:t>     </a:t>
            </a:r>
            <a:r>
              <a:rPr lang="zh-CN" altLang="en-US" sz="2400" dirty="0">
                <a:solidFill>
                  <a:schemeClr val="tx1"/>
                </a:solidFill>
                <a:ea typeface="宋体" panose="02010600030101010101" pitchFamily="2" charset="-122"/>
              </a:rPr>
              <a:t>刺激性气体种类虽很多，但常见的有氯、氨、光气、氮氧化物、氟化氢、二氧化硫、三氧化硫等。</a:t>
            </a:r>
            <a:endParaRPr lang="zh-CN" altLang="en-US" sz="2400" dirty="0">
              <a:solidFill>
                <a:schemeClr val="tx1"/>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59393" name="Rectangle 3"/>
          <p:cNvSpPr>
            <a:spLocks noGrp="1"/>
          </p:cNvSpPr>
          <p:nvPr/>
        </p:nvSpPr>
        <p:spPr>
          <a:xfrm>
            <a:off x="1241425" y="1107440"/>
            <a:ext cx="9959975" cy="3387725"/>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lnSpc>
                <a:spcPct val="130000"/>
              </a:lnSpc>
            </a:pPr>
            <a:r>
              <a:rPr lang="zh-CN" altLang="en-US" sz="3600" b="1" dirty="0">
                <a:solidFill>
                  <a:srgbClr val="BB351F"/>
                </a:solidFill>
                <a:ea typeface="宋体" panose="02010600030101010101" pitchFamily="2" charset="-122"/>
              </a:rPr>
              <a:t>毒作用表现</a:t>
            </a:r>
            <a:endParaRPr lang="zh-CN" altLang="en-US" sz="3600" b="1" dirty="0">
              <a:solidFill>
                <a:srgbClr val="BB351F"/>
              </a:solidFill>
              <a:ea typeface="宋体" panose="02010600030101010101" pitchFamily="2" charset="-122"/>
            </a:endParaRPr>
          </a:p>
          <a:p>
            <a:pPr lvl="1" eaLnBrk="1" hangingPunct="1">
              <a:lnSpc>
                <a:spcPct val="130000"/>
              </a:lnSpc>
              <a:buClr>
                <a:schemeClr val="hlink"/>
              </a:buClr>
              <a:buChar char="|"/>
            </a:pPr>
            <a:r>
              <a:rPr lang="zh-CN" altLang="en-US" b="1" dirty="0">
                <a:solidFill>
                  <a:srgbClr val="000099"/>
                </a:solidFill>
                <a:ea typeface="宋体" panose="02010600030101010101" pitchFamily="2" charset="-122"/>
              </a:rPr>
              <a:t>急性刺激</a:t>
            </a:r>
            <a:endParaRPr lang="zh-CN" altLang="en-US" dirty="0">
              <a:solidFill>
                <a:srgbClr val="000099"/>
              </a:solidFill>
              <a:ea typeface="宋体" panose="02010600030101010101" pitchFamily="2" charset="-122"/>
            </a:endParaRPr>
          </a:p>
          <a:p>
            <a:pPr lvl="1">
              <a:lnSpc>
                <a:spcPct val="100000"/>
              </a:lnSpc>
              <a:spcBef>
                <a:spcPts val="0"/>
              </a:spcBef>
              <a:buClr>
                <a:srgbClr val="BB351F"/>
              </a:buClr>
              <a:buFont typeface="Wingdings" panose="05000000000000000000" pitchFamily="2" charset="2"/>
              <a:buChar char="Ø"/>
            </a:pPr>
            <a:r>
              <a:rPr lang="zh-CN" altLang="en-US" sz="2400" dirty="0">
                <a:ea typeface="宋体" panose="02010600030101010101" pitchFamily="2" charset="-122"/>
              </a:rPr>
              <a:t>  刺激性气体可引起眼和上呼吸道炎症。</a:t>
            </a:r>
            <a:endParaRPr lang="zh-CN" altLang="en-US" sz="2400" dirty="0">
              <a:ea typeface="宋体" panose="02010600030101010101" pitchFamily="2" charset="-122"/>
            </a:endParaRPr>
          </a:p>
          <a:p>
            <a:pPr lvl="1">
              <a:lnSpc>
                <a:spcPct val="100000"/>
              </a:lnSpc>
              <a:spcBef>
                <a:spcPts val="0"/>
              </a:spcBef>
              <a:buClr>
                <a:srgbClr val="BB351F"/>
              </a:buClr>
              <a:buFont typeface="Wingdings" panose="05000000000000000000" pitchFamily="2" charset="2"/>
              <a:buChar char="Ø"/>
            </a:pPr>
            <a:r>
              <a:rPr lang="zh-CN" altLang="en-US" sz="2400" dirty="0">
                <a:ea typeface="宋体" panose="02010600030101010101" pitchFamily="2" charset="-122"/>
              </a:rPr>
              <a:t>  化学性气管、支气管炎及肺炎</a:t>
            </a:r>
            <a:endParaRPr lang="zh-CN" altLang="en-US" sz="2400" dirty="0">
              <a:ea typeface="宋体" panose="02010600030101010101" pitchFamily="2" charset="-122"/>
            </a:endParaRPr>
          </a:p>
          <a:p>
            <a:pPr lvl="1">
              <a:lnSpc>
                <a:spcPct val="100000"/>
              </a:lnSpc>
              <a:spcBef>
                <a:spcPts val="0"/>
              </a:spcBef>
              <a:buClr>
                <a:srgbClr val="BB351F"/>
              </a:buClr>
              <a:buFont typeface="Wingdings" panose="05000000000000000000" pitchFamily="2" charset="2"/>
              <a:buChar char="Ø"/>
            </a:pPr>
            <a:r>
              <a:rPr lang="zh-CN" altLang="en-US" sz="2400" dirty="0">
                <a:ea typeface="宋体" panose="02010600030101010101" pitchFamily="2" charset="-122"/>
              </a:rPr>
              <a:t>  吸入高浓度的刺激性气体可引起喉痉挛或水肿。喉痉挛严重者可窒息死亡</a:t>
            </a:r>
            <a:r>
              <a:rPr lang="zh-CN" altLang="en-US" sz="3360" dirty="0">
                <a:ea typeface="宋体" panose="02010600030101010101" pitchFamily="2" charset="-122"/>
              </a:rPr>
              <a:t>。</a:t>
            </a:r>
            <a:endParaRPr lang="zh-CN" altLang="en-US" sz="3360" dirty="0">
              <a:ea typeface="宋体" panose="02010600030101010101" pitchFamily="2" charset="-122"/>
            </a:endParaRPr>
          </a:p>
        </p:txBody>
      </p:sp>
      <p:sp>
        <p:nvSpPr>
          <p:cNvPr id="60417" name="Rectangle 3"/>
          <p:cNvSpPr>
            <a:spLocks noGrp="1"/>
          </p:cNvSpPr>
          <p:nvPr/>
        </p:nvSpPr>
        <p:spPr>
          <a:xfrm>
            <a:off x="1564640" y="4074795"/>
            <a:ext cx="9453880" cy="2025015"/>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buClr>
                <a:schemeClr val="hlink"/>
              </a:buClr>
              <a:buChar char="|"/>
            </a:pPr>
            <a:r>
              <a:rPr lang="zh-CN" altLang="en-US" sz="2800" b="1" dirty="0">
                <a:solidFill>
                  <a:srgbClr val="000099"/>
                </a:solidFill>
                <a:ea typeface="宋体" panose="02010600030101010101" pitchFamily="2" charset="-122"/>
              </a:rPr>
              <a:t>化学性肺水肿（</a:t>
            </a:r>
            <a:r>
              <a:rPr lang="en-US" altLang="zh-CN" sz="2800" b="1" dirty="0">
                <a:solidFill>
                  <a:srgbClr val="000099"/>
                </a:solidFill>
                <a:ea typeface="宋体" panose="02010600030101010101" pitchFamily="2" charset="-122"/>
              </a:rPr>
              <a:t>chemical pneumonedema</a:t>
            </a:r>
            <a:r>
              <a:rPr lang="zh-CN" altLang="en-US" sz="2800" b="1" dirty="0">
                <a:solidFill>
                  <a:srgbClr val="000099"/>
                </a:solidFill>
                <a:ea typeface="宋体" panose="02010600030101010101" pitchFamily="2" charset="-122"/>
              </a:rPr>
              <a:t>）  </a:t>
            </a:r>
            <a:endParaRPr lang="zh-CN" altLang="en-US" sz="2800" b="1" dirty="0">
              <a:solidFill>
                <a:srgbClr val="000099"/>
              </a:solidFill>
              <a:ea typeface="宋体" panose="02010600030101010101" pitchFamily="2" charset="-122"/>
            </a:endParaRPr>
          </a:p>
          <a:p>
            <a:pPr indent="609600">
              <a:lnSpc>
                <a:spcPct val="125000"/>
              </a:lnSpc>
              <a:spcBef>
                <a:spcPts val="0"/>
              </a:spcBef>
              <a:buNone/>
              <a:extLst>
                <a:ext uri="{35155182-B16C-46BC-9424-99874614C6A1}">
                  <wpsdc:indentchars xmlns:wpsdc="http://www.wps.cn/officeDocument/2017/drawingmlCustomData" val="200" checksum="4158780845"/>
                </a:ext>
              </a:extLst>
            </a:pPr>
            <a:r>
              <a:rPr lang="zh-CN" altLang="en-US" sz="2400" dirty="0">
                <a:ea typeface="宋体" panose="02010600030101010101" pitchFamily="2" charset="-122"/>
              </a:rPr>
              <a:t>吸入高浓度刺激性气体后所引起的以肺间质及肺泡腔液体过多聚集为特征的疾病，最终可导致急性呼吸功能衰竭，是刺激性气体所致最严重的危害和职业病常见的急症之一。</a:t>
            </a:r>
            <a:endParaRPr lang="zh-CN" altLang="en-US" sz="2800" dirty="0">
              <a:ea typeface="宋体" panose="02010600030101010101" pitchFamily="2" charset="-122"/>
            </a:endParaRPr>
          </a:p>
          <a:p>
            <a:pPr eaLnBrk="1" hangingPunct="1">
              <a:lnSpc>
                <a:spcPct val="125000"/>
              </a:lnSpc>
              <a:buNone/>
            </a:pPr>
            <a:r>
              <a:rPr lang="zh-CN" altLang="en-US" sz="2800" dirty="0">
                <a:ea typeface="宋体" panose="02010600030101010101" pitchFamily="2" charset="-122"/>
              </a:rPr>
              <a:t>          </a:t>
            </a:r>
            <a:endParaRPr lang="zh-CN" altLang="en-US" sz="2800" dirty="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64513" name="Rectangle 3"/>
          <p:cNvSpPr>
            <a:spLocks noGrp="1"/>
          </p:cNvSpPr>
          <p:nvPr/>
        </p:nvSpPr>
        <p:spPr>
          <a:xfrm>
            <a:off x="838200" y="1295400"/>
            <a:ext cx="10515600" cy="4723765"/>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zh-CN" altLang="en-US" sz="3600" b="1" dirty="0">
                <a:solidFill>
                  <a:srgbClr val="BB351F"/>
                </a:solidFill>
                <a:ea typeface="宋体" panose="02010600030101010101" pitchFamily="2" charset="-122"/>
              </a:rPr>
              <a:t>预防措施</a:t>
            </a:r>
            <a:endParaRPr lang="zh-CN" altLang="en-US" sz="3600" b="1" dirty="0">
              <a:solidFill>
                <a:srgbClr val="BB351F"/>
              </a:solidFill>
              <a:ea typeface="宋体" panose="02010600030101010101" pitchFamily="2" charset="-122"/>
            </a:endParaRPr>
          </a:p>
          <a:p>
            <a:pPr eaLnBrk="1" hangingPunct="1">
              <a:lnSpc>
                <a:spcPct val="125000"/>
              </a:lnSpc>
              <a:buNone/>
            </a:pPr>
            <a:r>
              <a:rPr lang="zh-CN" altLang="en-US" sz="2800" dirty="0">
                <a:ea typeface="宋体" panose="02010600030101010101" pitchFamily="2" charset="-122"/>
              </a:rPr>
              <a:t>     </a:t>
            </a:r>
            <a:r>
              <a:rPr lang="zh-CN" altLang="en-US" sz="2400" dirty="0">
                <a:ea typeface="宋体" panose="02010600030101010101" pitchFamily="2" charset="-122"/>
              </a:rPr>
              <a:t>刺激性气体中毒大部分因意外事故所致。因此严格执行安全操作规程，防止跑、冒、滴、漏，杜绝意外事故发生应是预防工作的重点。一般可采用下列综合措施</a:t>
            </a:r>
            <a:r>
              <a:rPr lang="en-US" altLang="zh-CN" sz="2400" dirty="0">
                <a:ea typeface="宋体" panose="02010600030101010101" pitchFamily="2" charset="-122"/>
              </a:rPr>
              <a:t>:</a:t>
            </a:r>
            <a:endParaRPr lang="en-US" altLang="zh-CN" sz="2400" dirty="0">
              <a:ea typeface="宋体" panose="02010600030101010101" pitchFamily="2" charset="-122"/>
            </a:endParaRPr>
          </a:p>
          <a:p>
            <a:pPr lvl="1" eaLnBrk="1" hangingPunct="1">
              <a:lnSpc>
                <a:spcPct val="125000"/>
              </a:lnSpc>
              <a:buFont typeface="Wingdings" panose="05000000000000000000" charset="0"/>
              <a:buChar char="Ø"/>
            </a:pPr>
            <a:r>
              <a:rPr lang="zh-CN" altLang="en-US" sz="2100" b="1" dirty="0">
                <a:solidFill>
                  <a:srgbClr val="000099"/>
                </a:solidFill>
                <a:ea typeface="宋体" panose="02010600030101010101" pitchFamily="2" charset="-122"/>
                <a:sym typeface="+mn-ea"/>
              </a:rPr>
              <a:t>卫生技术措施</a:t>
            </a:r>
            <a:endParaRPr lang="zh-CN" altLang="en-US" sz="2100" b="1" dirty="0">
              <a:solidFill>
                <a:srgbClr val="000099"/>
              </a:solidFill>
              <a:ea typeface="宋体" panose="02010600030101010101" pitchFamily="2" charset="-122"/>
              <a:sym typeface="+mn-ea"/>
            </a:endParaRPr>
          </a:p>
          <a:p>
            <a:pPr lvl="1" eaLnBrk="1" hangingPunct="1">
              <a:lnSpc>
                <a:spcPct val="125000"/>
              </a:lnSpc>
              <a:buFont typeface="Wingdings" panose="05000000000000000000" charset="0"/>
              <a:buChar char="Ø"/>
            </a:pPr>
            <a:r>
              <a:rPr lang="zh-CN" altLang="en-US" sz="2100" b="1" dirty="0">
                <a:solidFill>
                  <a:srgbClr val="000099"/>
                </a:solidFill>
                <a:ea typeface="宋体" panose="02010600030101010101" pitchFamily="2" charset="-122"/>
                <a:sym typeface="+mn-ea"/>
              </a:rPr>
              <a:t>个人防护</a:t>
            </a:r>
            <a:endParaRPr lang="zh-CN" altLang="en-US" sz="2100" b="1" dirty="0">
              <a:solidFill>
                <a:srgbClr val="000099"/>
              </a:solidFill>
              <a:ea typeface="宋体" panose="02010600030101010101" pitchFamily="2" charset="-122"/>
              <a:sym typeface="+mn-ea"/>
            </a:endParaRPr>
          </a:p>
          <a:p>
            <a:pPr lvl="1" eaLnBrk="1" hangingPunct="1">
              <a:lnSpc>
                <a:spcPct val="125000"/>
              </a:lnSpc>
              <a:buFont typeface="Wingdings" panose="05000000000000000000" charset="0"/>
              <a:buChar char="Ø"/>
            </a:pPr>
            <a:r>
              <a:rPr lang="zh-CN" altLang="en-US" sz="2100" b="1" dirty="0">
                <a:solidFill>
                  <a:srgbClr val="000099"/>
                </a:solidFill>
                <a:ea typeface="宋体" panose="02010600030101010101" pitchFamily="2" charset="-122"/>
                <a:sym typeface="+mn-ea"/>
              </a:rPr>
              <a:t>卫生保健</a:t>
            </a:r>
            <a:endParaRPr lang="zh-CN" altLang="en-US" sz="2100" b="1" dirty="0">
              <a:solidFill>
                <a:srgbClr val="000099"/>
              </a:solidFill>
              <a:ea typeface="宋体" panose="02010600030101010101" pitchFamily="2" charset="-122"/>
            </a:endParaRPr>
          </a:p>
          <a:p>
            <a:pPr lvl="1" eaLnBrk="1" hangingPunct="1">
              <a:lnSpc>
                <a:spcPct val="125000"/>
              </a:lnSpc>
              <a:buFont typeface="Wingdings" panose="05000000000000000000" charset="0"/>
              <a:buChar char="Ø"/>
            </a:pPr>
            <a:r>
              <a:rPr lang="zh-CN" altLang="en-US" sz="2100" b="1" dirty="0">
                <a:solidFill>
                  <a:srgbClr val="000099"/>
                </a:solidFill>
                <a:ea typeface="宋体" panose="02010600030101010101" pitchFamily="2" charset="-122"/>
                <a:sym typeface="+mn-ea"/>
              </a:rPr>
              <a:t>环境监测</a:t>
            </a:r>
            <a:endParaRPr lang="en-US" altLang="zh-CN" sz="2100" b="1" dirty="0">
              <a:ea typeface="宋体" panose="02010600030101010101" pitchFamily="2" charset="-122"/>
            </a:endParaRPr>
          </a:p>
          <a:p>
            <a:pPr eaLnBrk="1" hangingPunct="1">
              <a:lnSpc>
                <a:spcPct val="120000"/>
              </a:lnSpc>
              <a:buNone/>
            </a:pPr>
            <a:r>
              <a:rPr lang="zh-CN" altLang="en-US" sz="2800" dirty="0">
                <a:ea typeface="宋体" panose="02010600030101010101" pitchFamily="2" charset="-122"/>
              </a:rPr>
              <a:t>          </a:t>
            </a:r>
            <a:endParaRPr lang="zh-CN" altLang="en-US" sz="2400" dirty="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192520"/>
            <a:ext cx="12215495" cy="683260"/>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文本框 1"/>
          <p:cNvSpPr txBox="1"/>
          <p:nvPr/>
        </p:nvSpPr>
        <p:spPr>
          <a:xfrm>
            <a:off x="1241425" y="1898650"/>
            <a:ext cx="10008235" cy="4523105"/>
          </a:xfrm>
          <a:prstGeom prst="rect">
            <a:avLst/>
          </a:prstGeom>
          <a:noFill/>
        </p:spPr>
        <p:txBody>
          <a:bodyPr wrap="square" rtlCol="0">
            <a:spAutoFit/>
          </a:bodyPr>
          <a:p>
            <a:r>
              <a:rPr lang="en-US" altLang="zh-CN" sz="2400" b="1"/>
              <a:t>1</a:t>
            </a:r>
            <a:r>
              <a:rPr lang="zh-CN" altLang="en-US" sz="2400" b="1"/>
              <a:t>、氯气</a:t>
            </a:r>
            <a:endParaRPr lang="zh-CN" altLang="en-US" sz="2400" b="1"/>
          </a:p>
          <a:p>
            <a:r>
              <a:rPr lang="zh-CN" altLang="en-US" sz="2400" dirty="0">
                <a:ea typeface="宋体" panose="02010600030101010101" pitchFamily="2" charset="-122"/>
                <a:sym typeface="+mn-ea"/>
              </a:rPr>
              <a:t>电解食盐；制造各种含氯化合物，如四氯化碳、漂白粉、六六六、聚氯乙烯、环氧树脂等； 颜料、造纸、印染等工业；水的消毒等</a:t>
            </a:r>
            <a:endParaRPr lang="zh-CN" altLang="en-US" sz="2400" dirty="0">
              <a:ea typeface="宋体" panose="02010600030101010101" pitchFamily="2" charset="-122"/>
              <a:sym typeface="+mn-ea"/>
            </a:endParaRPr>
          </a:p>
          <a:p>
            <a:endParaRPr lang="zh-CN" altLang="en-US" sz="2400"/>
          </a:p>
          <a:p>
            <a:r>
              <a:rPr lang="en-US" altLang="zh-CN" sz="2400" b="1"/>
              <a:t>2</a:t>
            </a:r>
            <a:r>
              <a:rPr lang="zh-CN" altLang="en-US" sz="2400" b="1"/>
              <a:t>、氮氧化物</a:t>
            </a:r>
            <a:endParaRPr lang="zh-CN" altLang="en-US" sz="2400" b="1"/>
          </a:p>
          <a:p>
            <a:pPr marL="285750" indent="-285750">
              <a:buFont typeface="Wingdings" panose="05000000000000000000" charset="0"/>
              <a:buChar char="Ø"/>
            </a:pPr>
            <a:r>
              <a:rPr lang="zh-CN" altLang="en-US" sz="2400" dirty="0">
                <a:ea typeface="宋体" panose="02010600030101010101" pitchFamily="2" charset="-122"/>
                <a:sym typeface="+mn-ea"/>
              </a:rPr>
              <a:t>制造硝酸、用硝酸浸洗金属或硝化有机物。</a:t>
            </a:r>
            <a:endParaRPr lang="zh-CN" altLang="en-US" sz="2400" dirty="0">
              <a:ea typeface="宋体" panose="02010600030101010101" pitchFamily="2" charset="-122"/>
              <a:sym typeface="+mn-ea"/>
            </a:endParaRPr>
          </a:p>
          <a:p>
            <a:pPr marL="285750" indent="-285750">
              <a:buFont typeface="Wingdings" panose="05000000000000000000" charset="0"/>
              <a:buChar char="Ø"/>
            </a:pPr>
            <a:r>
              <a:rPr lang="zh-CN" altLang="en-US" sz="2400" dirty="0">
                <a:ea typeface="宋体" panose="02010600030101010101" pitchFamily="2" charset="-122"/>
                <a:sym typeface="+mn-ea"/>
              </a:rPr>
              <a:t>制造硝基化合物如硝基炸药、硝化纤维、苦味酸等。</a:t>
            </a:r>
            <a:endParaRPr lang="zh-CN" altLang="en-US" sz="2400" dirty="0">
              <a:ea typeface="宋体" panose="02010600030101010101" pitchFamily="2" charset="-122"/>
              <a:sym typeface="+mn-ea"/>
            </a:endParaRPr>
          </a:p>
          <a:p>
            <a:pPr marL="285750" indent="-285750">
              <a:buFont typeface="Wingdings" panose="05000000000000000000" charset="0"/>
              <a:buChar char="Ø"/>
            </a:pPr>
            <a:r>
              <a:rPr lang="zh-CN" altLang="en-US" sz="2400" dirty="0">
                <a:ea typeface="宋体" panose="02010600030101010101" pitchFamily="2" charset="-122"/>
                <a:sym typeface="+mn-ea"/>
              </a:rPr>
              <a:t>苯氨染料的重氮化过程。</a:t>
            </a:r>
            <a:endParaRPr lang="zh-CN" altLang="en-US" sz="2400" dirty="0">
              <a:ea typeface="宋体" panose="02010600030101010101" pitchFamily="2" charset="-122"/>
              <a:sym typeface="+mn-ea"/>
            </a:endParaRPr>
          </a:p>
          <a:p>
            <a:pPr marL="285750" indent="-285750">
              <a:buFont typeface="Wingdings" panose="05000000000000000000" charset="0"/>
              <a:buChar char="Ø"/>
            </a:pPr>
            <a:r>
              <a:rPr lang="zh-CN" altLang="en-US" sz="2400" dirty="0">
                <a:ea typeface="宋体" panose="02010600030101010101" pitchFamily="2" charset="-122"/>
                <a:sym typeface="+mn-ea"/>
              </a:rPr>
              <a:t>焊接、气割及电弧发光、卫星发射，火箭推进、汽车、内燃机排放尾气中及矿井、隧道用硝铵炸药爆炸时均含有或产生氮氧化物。</a:t>
            </a:r>
            <a:endParaRPr lang="zh-CN" altLang="en-US" sz="2400" dirty="0">
              <a:ea typeface="宋体" panose="02010600030101010101" pitchFamily="2" charset="-122"/>
              <a:sym typeface="+mn-ea"/>
            </a:endParaRPr>
          </a:p>
          <a:p>
            <a:pPr marL="285750" indent="-285750">
              <a:buFont typeface="Wingdings" panose="05000000000000000000" charset="0"/>
              <a:buChar char="Ø"/>
            </a:pPr>
            <a:r>
              <a:rPr lang="zh-CN" altLang="en-US" sz="2400" dirty="0">
                <a:ea typeface="宋体" panose="02010600030101010101" pitchFamily="2" charset="-122"/>
                <a:sym typeface="+mn-ea"/>
              </a:rPr>
              <a:t>存放谷仓中的青饲料或谷物经缺氧发酵也可产生氮氧化物。</a:t>
            </a:r>
            <a:endParaRPr lang="en-US" altLang="zh-CN" sz="2400" dirty="0">
              <a:ea typeface="宋体" panose="02010600030101010101" pitchFamily="2" charset="-122"/>
            </a:endParaRPr>
          </a:p>
          <a:p>
            <a:pPr marL="285750" lvl="0" indent="-285750">
              <a:buFont typeface="Wingdings" panose="05000000000000000000" charset="0"/>
              <a:buChar char="Ø"/>
            </a:pPr>
            <a:endParaRPr lang="zh-CN" altLang="en-US" sz="2400"/>
          </a:p>
        </p:txBody>
      </p:sp>
      <p:sp>
        <p:nvSpPr>
          <p:cNvPr id="4" name="文本框 3"/>
          <p:cNvSpPr txBox="1"/>
          <p:nvPr/>
        </p:nvSpPr>
        <p:spPr>
          <a:xfrm>
            <a:off x="1312545" y="1109345"/>
            <a:ext cx="10077450" cy="521970"/>
          </a:xfrm>
          <a:prstGeom prst="rect">
            <a:avLst/>
          </a:prstGeom>
          <a:noFill/>
        </p:spPr>
        <p:txBody>
          <a:bodyPr wrap="square" rtlCol="0">
            <a:spAutoFit/>
          </a:bodyPr>
          <a:p>
            <a:r>
              <a:rPr lang="zh-CN" altLang="en-US" sz="28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常见的刺激性气体</a:t>
            </a:r>
            <a:endParaRPr lang="zh-CN" altLang="en-US" sz="28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312545" y="1109345"/>
            <a:ext cx="1007745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rPr>
              <a:t>七、职业中毒</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窒息性气体中毒</a:t>
            </a:r>
            <a:endPar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2705" name="Rectangle 3"/>
          <p:cNvSpPr>
            <a:spLocks noGrp="1"/>
          </p:cNvSpPr>
          <p:nvPr/>
        </p:nvSpPr>
        <p:spPr>
          <a:xfrm>
            <a:off x="1241425" y="1778000"/>
            <a:ext cx="10384790" cy="4820920"/>
          </a:xfrm>
          <a:prstGeom prst="rect">
            <a:avLst/>
          </a:prstGeom>
          <a:noFill/>
          <a:ln w="9525">
            <a:noFill/>
          </a:ln>
        </p:spPr>
        <p:txBody>
          <a:bodyPr vert="horz" wrap="square" lIns="91440" tIns="45720" rIns="91440" bIns="45720" anchor="t"/>
          <a:lstStyle>
            <a:lvl1pPr marL="342900" indent="-342900" algn="l" rtl="0" fontAlgn="base">
              <a:spcBef>
                <a:spcPct val="20000"/>
              </a:spcBef>
              <a:spcAft>
                <a:spcPct val="0"/>
              </a:spcAft>
              <a:buClr>
                <a:schemeClr val="folHlink"/>
              </a:buClr>
              <a:buFont typeface="Wingdings" panose="05000000000000000000" pitchFamily="2" charset="2"/>
              <a:buChar char="v"/>
              <a:defRPr sz="3200">
                <a:solidFill>
                  <a:schemeClr val="tx1"/>
                </a:solidFill>
                <a:latin typeface="+mn-lt"/>
                <a:ea typeface="+mn-ea"/>
                <a:cs typeface="+mn-cs"/>
              </a:defRPr>
            </a:lvl1pPr>
            <a:lvl2pPr marL="742950" indent="-285750" algn="l" rtl="0" fontAlgn="base">
              <a:spcBef>
                <a:spcPct val="20000"/>
              </a:spcBef>
              <a:spcAft>
                <a:spcPct val="0"/>
              </a:spcAft>
              <a:buClr>
                <a:schemeClr val="tx2"/>
              </a:buClr>
              <a:buFont typeface="Wingdings" panose="05000000000000000000" pitchFamily="2" charset="2"/>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r>
              <a:rPr lang="zh-CN" altLang="en-US" b="1" dirty="0">
                <a:solidFill>
                  <a:srgbClr val="BB351F"/>
                </a:solidFill>
                <a:ea typeface="宋体" panose="02010600030101010101" pitchFamily="2" charset="-122"/>
              </a:rPr>
              <a:t>概念</a:t>
            </a:r>
            <a:endParaRPr lang="zh-CN" altLang="en-US" b="1" dirty="0">
              <a:solidFill>
                <a:srgbClr val="BB351F"/>
              </a:solidFill>
              <a:ea typeface="宋体" panose="02010600030101010101" pitchFamily="2" charset="-122"/>
            </a:endParaRPr>
          </a:p>
          <a:p>
            <a:pPr eaLnBrk="1" hangingPunct="1">
              <a:lnSpc>
                <a:spcPct val="125000"/>
              </a:lnSpc>
              <a:buNone/>
            </a:pPr>
            <a:r>
              <a:rPr lang="zh-CN" altLang="en-US" sz="2800" dirty="0">
                <a:ea typeface="宋体" panose="02010600030101010101" pitchFamily="2" charset="-122"/>
              </a:rPr>
              <a:t>     </a:t>
            </a:r>
            <a:r>
              <a:rPr lang="zh-CN" altLang="en-US" sz="2800" dirty="0">
                <a:solidFill>
                  <a:schemeClr val="tx1"/>
                </a:solidFill>
                <a:ea typeface="宋体" panose="02010600030101010101" pitchFamily="2" charset="-122"/>
              </a:rPr>
              <a:t>窒息性气体（</a:t>
            </a:r>
            <a:r>
              <a:rPr lang="en-US" altLang="zh-CN" sz="2800" dirty="0">
                <a:solidFill>
                  <a:schemeClr val="tx1"/>
                </a:solidFill>
                <a:ea typeface="宋体" panose="02010600030101010101" pitchFamily="2" charset="-122"/>
              </a:rPr>
              <a:t>asphyxiatin gases</a:t>
            </a:r>
            <a:r>
              <a:rPr lang="zh-CN" altLang="en-US" sz="2800" dirty="0">
                <a:solidFill>
                  <a:schemeClr val="tx1"/>
                </a:solidFill>
                <a:ea typeface="宋体" panose="02010600030101010101" pitchFamily="2" charset="-122"/>
              </a:rPr>
              <a:t>）是指经吸入使机体产生缺氧而直接引起窒息作用的气体。</a:t>
            </a:r>
            <a:endParaRPr lang="zh-CN" altLang="en-US" sz="2800" dirty="0">
              <a:solidFill>
                <a:srgbClr val="000099"/>
              </a:solidFill>
              <a:ea typeface="宋体" panose="02010600030101010101" pitchFamily="2" charset="-122"/>
            </a:endParaRPr>
          </a:p>
          <a:p>
            <a:pPr eaLnBrk="1" hangingPunct="1">
              <a:lnSpc>
                <a:spcPct val="125000"/>
              </a:lnSpc>
            </a:pPr>
            <a:r>
              <a:rPr lang="zh-CN" altLang="en-US" b="1" dirty="0">
                <a:solidFill>
                  <a:srgbClr val="BB351F"/>
                </a:solidFill>
                <a:ea typeface="宋体" panose="02010600030101010101" pitchFamily="2" charset="-122"/>
              </a:rPr>
              <a:t>分类</a:t>
            </a:r>
            <a:endParaRPr lang="zh-CN" altLang="en-US" b="1" dirty="0">
              <a:solidFill>
                <a:srgbClr val="BB351F"/>
              </a:solidFill>
              <a:ea typeface="宋体" panose="02010600030101010101" pitchFamily="2" charset="-122"/>
            </a:endParaRPr>
          </a:p>
          <a:p>
            <a:pPr lvl="1" eaLnBrk="1" hangingPunct="1">
              <a:lnSpc>
                <a:spcPct val="125000"/>
              </a:lnSpc>
              <a:buClr>
                <a:schemeClr val="hlink"/>
              </a:buClr>
              <a:buNone/>
            </a:pPr>
            <a:r>
              <a:rPr lang="zh-CN" altLang="en-US" b="1" dirty="0">
                <a:solidFill>
                  <a:srgbClr val="000099"/>
                </a:solidFill>
                <a:ea typeface="宋体" panose="02010600030101010101" pitchFamily="2" charset="-122"/>
              </a:rPr>
              <a:t>单纯窒息性气体：</a:t>
            </a:r>
            <a:r>
              <a:rPr lang="zh-CN" altLang="en-US" sz="2400" dirty="0">
                <a:ea typeface="宋体" panose="02010600030101010101" pitchFamily="2" charset="-122"/>
                <a:sym typeface="+mn-ea"/>
              </a:rPr>
              <a:t>例如氮气、甲烷、二氧化碳等。</a:t>
            </a:r>
            <a:endParaRPr lang="zh-CN" altLang="en-US" sz="2400" dirty="0">
              <a:ea typeface="宋体" panose="02010600030101010101" pitchFamily="2" charset="-122"/>
              <a:sym typeface="+mn-ea"/>
            </a:endParaRPr>
          </a:p>
          <a:p>
            <a:pPr marL="0" indent="0" eaLnBrk="1" hangingPunct="1">
              <a:lnSpc>
                <a:spcPct val="125000"/>
              </a:lnSpc>
              <a:buClr>
                <a:schemeClr val="hlink"/>
              </a:buClr>
              <a:buNone/>
            </a:pPr>
            <a:r>
              <a:rPr lang="zh-CN" altLang="en-US" sz="2400" b="1" dirty="0">
                <a:solidFill>
                  <a:srgbClr val="000099"/>
                </a:solidFill>
                <a:ea typeface="宋体" panose="02010600030101010101" pitchFamily="2" charset="-122"/>
                <a:sym typeface="+mn-ea"/>
              </a:rPr>
              <a:t>       </a:t>
            </a:r>
            <a:r>
              <a:rPr lang="zh-CN" altLang="en-US" sz="2800" b="1" dirty="0">
                <a:solidFill>
                  <a:srgbClr val="000099"/>
                </a:solidFill>
                <a:ea typeface="宋体" panose="02010600030101010101" pitchFamily="2" charset="-122"/>
                <a:sym typeface="+mn-ea"/>
              </a:rPr>
              <a:t>化学窒息性气体：</a:t>
            </a:r>
            <a:r>
              <a:rPr lang="zh-CN" altLang="en-US" sz="2400" dirty="0">
                <a:ea typeface="宋体" panose="02010600030101010101" pitchFamily="2" charset="-122"/>
                <a:sym typeface="+mn-ea"/>
              </a:rPr>
              <a:t>常见窒息性气体有一氧化碳、氰化物和硫化氢等。</a:t>
            </a:r>
            <a:endParaRPr lang="en-US" altLang="zh-CN" sz="2400" b="1" dirty="0">
              <a:solidFill>
                <a:srgbClr val="000099"/>
              </a:solidFill>
              <a:ea typeface="宋体" panose="02010600030101010101" pitchFamily="2" charset="-122"/>
            </a:endParaRPr>
          </a:p>
          <a:p>
            <a:pPr lvl="1" eaLnBrk="1" hangingPunct="1">
              <a:lnSpc>
                <a:spcPct val="125000"/>
              </a:lnSpc>
              <a:buClr>
                <a:schemeClr val="hlink"/>
              </a:buClr>
              <a:buNone/>
            </a:pPr>
            <a:endParaRPr lang="zh-CN" altLang="en-US" sz="2400" dirty="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4" name="文本框 3"/>
          <p:cNvSpPr txBox="1"/>
          <p:nvPr/>
        </p:nvSpPr>
        <p:spPr>
          <a:xfrm>
            <a:off x="1241425" y="963295"/>
            <a:ext cx="10148570" cy="521970"/>
          </a:xfrm>
          <a:prstGeom prst="rect">
            <a:avLst/>
          </a:prstGeom>
          <a:noFill/>
        </p:spPr>
        <p:txBody>
          <a:bodyPr wrap="square" rtlCol="0">
            <a:spAutoFit/>
          </a:bodyPr>
          <a:p>
            <a:r>
              <a:rPr lang="zh-CN" altLang="en-US" sz="28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常见的</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rPr>
              <a:t>窒息性</a:t>
            </a:r>
            <a:r>
              <a:rPr lang="zh-CN" altLang="en-US" sz="28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气体</a:t>
            </a:r>
            <a:endParaRPr lang="zh-CN" altLang="en-US" sz="28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240790" y="1546860"/>
            <a:ext cx="10026650" cy="4796155"/>
          </a:xfrm>
          <a:prstGeom prst="rect">
            <a:avLst/>
          </a:prstGeom>
          <a:noFill/>
        </p:spPr>
        <p:txBody>
          <a:bodyPr wrap="square" rtlCol="0">
            <a:spAutoFit/>
          </a:bodyPr>
          <a:p>
            <a:r>
              <a:rPr lang="en-US" altLang="zh-CN" sz="2200" b="1" dirty="0">
                <a:solidFill>
                  <a:schemeClr val="hlink"/>
                </a:solidFill>
                <a:ea typeface="宋体" panose="02010600030101010101" pitchFamily="2" charset="-122"/>
                <a:sym typeface="+mn-ea"/>
              </a:rPr>
              <a:t>1</a:t>
            </a:r>
            <a:r>
              <a:rPr lang="zh-CN" altLang="en-US" sz="2200" b="1" dirty="0">
                <a:solidFill>
                  <a:schemeClr val="hlink"/>
                </a:solidFill>
                <a:ea typeface="宋体" panose="02010600030101010101" pitchFamily="2" charset="-122"/>
                <a:sym typeface="+mn-ea"/>
              </a:rPr>
              <a:t>、一氧化碳（</a:t>
            </a:r>
            <a:r>
              <a:rPr lang="en-US" altLang="zh-CN" sz="2200" b="1" dirty="0">
                <a:solidFill>
                  <a:schemeClr val="hlink"/>
                </a:solidFill>
                <a:ea typeface="宋体" panose="02010600030101010101" pitchFamily="2" charset="-122"/>
                <a:sym typeface="+mn-ea"/>
              </a:rPr>
              <a:t>CO</a:t>
            </a:r>
            <a:r>
              <a:rPr lang="zh-CN" altLang="en-US" sz="2200" b="1" dirty="0">
                <a:solidFill>
                  <a:schemeClr val="hlink"/>
                </a:solidFill>
                <a:ea typeface="宋体" panose="02010600030101010101" pitchFamily="2" charset="-122"/>
                <a:sym typeface="+mn-ea"/>
              </a:rPr>
              <a:t>）：</a:t>
            </a:r>
            <a:endParaRPr lang="zh-CN" altLang="en-US" sz="2200" b="1" dirty="0">
              <a:solidFill>
                <a:schemeClr val="hlink"/>
              </a:solidFill>
              <a:ea typeface="宋体" panose="02010600030101010101" pitchFamily="2" charset="-122"/>
              <a:sym typeface="+mn-ea"/>
            </a:endParaRPr>
          </a:p>
          <a:p>
            <a:pPr marL="342900" indent="-342900">
              <a:buFont typeface="Wingdings" panose="05000000000000000000" charset="0"/>
              <a:buChar char="Ø"/>
            </a:pPr>
            <a:r>
              <a:rPr lang="zh-CN" altLang="en-US" sz="2200" dirty="0">
                <a:ea typeface="宋体" panose="02010600030101010101" pitchFamily="2" charset="-122"/>
                <a:sym typeface="+mn-ea"/>
              </a:rPr>
              <a:t>冶金工业中的炼焦、炼钢、炼铁</a:t>
            </a:r>
            <a:endParaRPr lang="zh-CN" altLang="en-US" sz="2200" dirty="0">
              <a:ea typeface="宋体" panose="02010600030101010101" pitchFamily="2" charset="-122"/>
              <a:sym typeface="+mn-ea"/>
            </a:endParaRPr>
          </a:p>
          <a:p>
            <a:pPr eaLnBrk="1" hangingPunct="1">
              <a:lnSpc>
                <a:spcPct val="125000"/>
              </a:lnSpc>
            </a:pPr>
            <a:r>
              <a:rPr lang="zh-CN" altLang="en-US" sz="2200" b="1" dirty="0">
                <a:solidFill>
                  <a:srgbClr val="000099"/>
                </a:solidFill>
                <a:ea typeface="宋体" panose="02010600030101010101" pitchFamily="2" charset="-122"/>
                <a:sym typeface="+mn-ea"/>
              </a:rPr>
              <a:t>预防措施：</a:t>
            </a:r>
            <a:r>
              <a:rPr lang="zh-CN" altLang="en-US" sz="2200" dirty="0">
                <a:ea typeface="宋体" panose="02010600030101010101" pitchFamily="2" charset="-122"/>
                <a:sym typeface="+mn-ea"/>
              </a:rPr>
              <a:t>设立</a:t>
            </a:r>
            <a:r>
              <a:rPr lang="en-US" altLang="zh-CN" sz="2200" dirty="0">
                <a:ea typeface="宋体" panose="02010600030101010101" pitchFamily="2" charset="-122"/>
                <a:sym typeface="+mn-ea"/>
              </a:rPr>
              <a:t>CO </a:t>
            </a:r>
            <a:r>
              <a:rPr lang="zh-CN" altLang="en-US" sz="2200" dirty="0">
                <a:ea typeface="宋体" panose="02010600030101010101" pitchFamily="2" charset="-122"/>
                <a:sym typeface="+mn-ea"/>
              </a:rPr>
              <a:t>报警器；防止管道漏气；生产场所加强通风；加强个体防护，普及自救、互救知识；进入危险区工作时，应戴防毒面具。</a:t>
            </a:r>
            <a:endParaRPr lang="zh-CN" altLang="en-US" sz="2200"/>
          </a:p>
          <a:p>
            <a:r>
              <a:rPr lang="en-US" altLang="zh-CN" sz="2200" b="1" dirty="0">
                <a:solidFill>
                  <a:schemeClr val="hlink"/>
                </a:solidFill>
                <a:ea typeface="宋体" panose="02010600030101010101" pitchFamily="2" charset="-122"/>
                <a:sym typeface="+mn-ea"/>
              </a:rPr>
              <a:t>2.</a:t>
            </a:r>
            <a:r>
              <a:rPr lang="zh-CN" altLang="en-US" sz="2200" b="1" dirty="0">
                <a:solidFill>
                  <a:schemeClr val="hlink"/>
                </a:solidFill>
                <a:ea typeface="宋体" panose="02010600030101010101" pitchFamily="2" charset="-122"/>
                <a:sym typeface="+mn-ea"/>
              </a:rPr>
              <a:t>氰化氢（</a:t>
            </a:r>
            <a:r>
              <a:rPr lang="en-US" altLang="zh-CN" sz="2200" b="1" dirty="0">
                <a:solidFill>
                  <a:schemeClr val="hlink"/>
                </a:solidFill>
                <a:ea typeface="宋体" panose="02010600030101010101" pitchFamily="2" charset="-122"/>
                <a:sym typeface="+mn-ea"/>
              </a:rPr>
              <a:t>HCN</a:t>
            </a:r>
            <a:r>
              <a:rPr lang="zh-CN" altLang="en-US" sz="2200" b="1" dirty="0">
                <a:solidFill>
                  <a:schemeClr val="hlink"/>
                </a:solidFill>
                <a:ea typeface="宋体" panose="02010600030101010101" pitchFamily="2" charset="-122"/>
                <a:sym typeface="+mn-ea"/>
              </a:rPr>
              <a:t>）</a:t>
            </a:r>
            <a:endParaRPr lang="zh-CN" altLang="en-US" sz="2200" b="1" dirty="0">
              <a:solidFill>
                <a:schemeClr val="hlink"/>
              </a:solidFill>
              <a:ea typeface="宋体" panose="02010600030101010101" pitchFamily="2" charset="-122"/>
              <a:sym typeface="+mn-ea"/>
            </a:endParaRPr>
          </a:p>
          <a:p>
            <a:pPr marL="342900" indent="-342900">
              <a:buFont typeface="Wingdings" panose="05000000000000000000" charset="0"/>
              <a:buChar char="Ø"/>
            </a:pPr>
            <a:r>
              <a:rPr lang="zh-CN" altLang="en-US" sz="2200" dirty="0">
                <a:ea typeface="宋体" panose="02010600030101010101" pitchFamily="2" charset="-122"/>
                <a:sym typeface="+mn-ea"/>
              </a:rPr>
              <a:t>电镀、金属表面渗碳以及摄影。</a:t>
            </a:r>
            <a:endParaRPr lang="zh-CN" altLang="en-US" sz="2200" dirty="0">
              <a:ea typeface="宋体" panose="02010600030101010101" pitchFamily="2" charset="-122"/>
              <a:sym typeface="+mn-ea"/>
            </a:endParaRPr>
          </a:p>
          <a:p>
            <a:pPr marL="342900" indent="-342900">
              <a:buFont typeface="Wingdings" panose="05000000000000000000" charset="0"/>
              <a:buChar char="Ø"/>
            </a:pPr>
            <a:r>
              <a:rPr lang="zh-CN" altLang="en-US" sz="2200" dirty="0">
                <a:ea typeface="宋体" panose="02010600030101010101" pitchFamily="2" charset="-122"/>
                <a:sym typeface="+mn-ea"/>
              </a:rPr>
              <a:t>从矿石中提炼贵重金属（金、银）。</a:t>
            </a:r>
            <a:endParaRPr lang="zh-CN" altLang="en-US" sz="2200" dirty="0">
              <a:ea typeface="宋体" panose="02010600030101010101" pitchFamily="2" charset="-122"/>
              <a:sym typeface="+mn-ea"/>
            </a:endParaRPr>
          </a:p>
          <a:p>
            <a:pPr marL="342900" indent="-342900">
              <a:buFont typeface="Wingdings" panose="05000000000000000000" charset="0"/>
              <a:buChar char="Ø"/>
            </a:pPr>
            <a:r>
              <a:rPr lang="zh-CN" altLang="en-US" sz="2200" dirty="0">
                <a:ea typeface="宋体" panose="02010600030101010101" pitchFamily="2" charset="-122"/>
                <a:sym typeface="+mn-ea"/>
              </a:rPr>
              <a:t>化学工业中制造各种树脂单体如丙烯酸酯、甲基丙烯酸酯和乙二胺及丙烯腈其它腈类的原料。</a:t>
            </a:r>
            <a:endParaRPr lang="zh-CN" altLang="en-US" sz="2200" dirty="0">
              <a:ea typeface="宋体" panose="02010600030101010101" pitchFamily="2" charset="-122"/>
              <a:sym typeface="+mn-ea"/>
            </a:endParaRPr>
          </a:p>
          <a:p>
            <a:pPr eaLnBrk="1" hangingPunct="1"/>
            <a:r>
              <a:rPr lang="zh-CN" altLang="en-US" sz="2200" b="1" dirty="0">
                <a:solidFill>
                  <a:srgbClr val="000099"/>
                </a:solidFill>
                <a:ea typeface="宋体" panose="02010600030101010101" pitchFamily="2" charset="-122"/>
                <a:sym typeface="+mn-ea"/>
              </a:rPr>
              <a:t>预防措施：</a:t>
            </a:r>
            <a:endParaRPr lang="zh-CN" altLang="en-US" sz="2200" b="1" dirty="0">
              <a:solidFill>
                <a:srgbClr val="000099"/>
              </a:solidFill>
              <a:ea typeface="宋体" panose="02010600030101010101" pitchFamily="2" charset="-122"/>
            </a:endParaRPr>
          </a:p>
          <a:p>
            <a:pPr indent="0" eaLnBrk="1" hangingPunct="1">
              <a:buClr>
                <a:schemeClr val="hlink"/>
              </a:buClr>
              <a:buNone/>
            </a:pPr>
            <a:r>
              <a:rPr lang="en-US" altLang="zh-CN" sz="2200" dirty="0">
                <a:ea typeface="宋体" panose="02010600030101010101" pitchFamily="2" charset="-122"/>
                <a:sym typeface="+mn-ea"/>
              </a:rPr>
              <a:t>1</a:t>
            </a:r>
            <a:r>
              <a:rPr lang="zh-CN" altLang="en-US" sz="2200" dirty="0">
                <a:ea typeface="宋体" panose="02010600030101010101" pitchFamily="2" charset="-122"/>
                <a:sym typeface="+mn-ea"/>
              </a:rPr>
              <a:t>、严格遵守操作规程，普及防毒和急救知识。</a:t>
            </a:r>
            <a:endParaRPr lang="zh-CN" altLang="en-US" sz="2200" dirty="0">
              <a:ea typeface="宋体" panose="02010600030101010101" pitchFamily="2" charset="-122"/>
              <a:sym typeface="+mn-ea"/>
            </a:endParaRPr>
          </a:p>
          <a:p>
            <a:pPr indent="0" eaLnBrk="1" hangingPunct="1">
              <a:lnSpc>
                <a:spcPct val="120000"/>
              </a:lnSpc>
              <a:buClr>
                <a:schemeClr val="hlink"/>
              </a:buClr>
              <a:buNone/>
            </a:pPr>
            <a:r>
              <a:rPr lang="en-US" altLang="zh-CN" sz="2200" dirty="0">
                <a:ea typeface="宋体" panose="02010600030101010101" pitchFamily="2" charset="-122"/>
                <a:sym typeface="+mn-ea"/>
              </a:rPr>
              <a:t>2</a:t>
            </a:r>
            <a:r>
              <a:rPr lang="zh-CN" altLang="en-US" sz="2200" dirty="0">
                <a:ea typeface="宋体" panose="02010600030101010101" pitchFamily="2" charset="-122"/>
                <a:sym typeface="+mn-ea"/>
              </a:rPr>
              <a:t>、加强个人防护，处理事故及进人现场抢救时，应佩带防毒面具。</a:t>
            </a:r>
            <a:endParaRPr lang="zh-CN" altLang="en-US" sz="2200" dirty="0">
              <a:ea typeface="宋体" panose="02010600030101010101" pitchFamily="2" charset="-122"/>
            </a:endParaRPr>
          </a:p>
          <a:p>
            <a:pPr indent="0" eaLnBrk="1" hangingPunct="1">
              <a:lnSpc>
                <a:spcPct val="120000"/>
              </a:lnSpc>
              <a:buClr>
                <a:schemeClr val="hlink"/>
              </a:buClr>
              <a:buNone/>
            </a:pPr>
            <a:r>
              <a:rPr lang="en-US" altLang="zh-CN" sz="2200" dirty="0">
                <a:ea typeface="宋体" panose="02010600030101010101" pitchFamily="2" charset="-122"/>
                <a:sym typeface="+mn-ea"/>
              </a:rPr>
              <a:t>3</a:t>
            </a:r>
            <a:r>
              <a:rPr lang="zh-CN" altLang="en-US" sz="2200" dirty="0">
                <a:ea typeface="宋体" panose="02010600030101010101" pitchFamily="2" charset="-122"/>
                <a:sym typeface="+mn-ea"/>
              </a:rPr>
              <a:t>、含氰废气、废水应经处理后方能排放。</a:t>
            </a:r>
            <a:endParaRPr lang="zh-CN" altLang="en-US" sz="2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3562350" y="2056130"/>
            <a:ext cx="5020945" cy="873125"/>
          </a:xfrm>
          <a:prstGeom prst="rect">
            <a:avLst/>
          </a:prstGeom>
          <a:noFill/>
          <a:ln w="9525">
            <a:noFill/>
          </a:ln>
        </p:spPr>
        <p:txBody>
          <a:bodyPr anchor="ctr"/>
          <a:p>
            <a:pPr algn="ctr" eaLnBrk="1" hangingPunct="1"/>
            <a:r>
              <a:rPr lang="zh-CN" altLang="en-US" sz="4800" b="1" dirty="0">
                <a:solidFill>
                  <a:srgbClr val="FF0000"/>
                </a:solidFill>
                <a:latin typeface="微软雅黑" panose="020B0503020204020204" pitchFamily="34" charset="-122"/>
                <a:ea typeface="微软雅黑" panose="020B0503020204020204" pitchFamily="34" charset="-122"/>
              </a:rPr>
              <a:t>1、职业健康概述</a:t>
            </a:r>
            <a:endParaRPr lang="zh-CN" altLang="en-US" sz="4800" b="1" dirty="0">
              <a:solidFill>
                <a:srgbClr val="FF0000"/>
              </a:solidFill>
              <a:latin typeface="微软雅黑" panose="020B0503020204020204" pitchFamily="34" charset="-122"/>
              <a:ea typeface="微软雅黑" panose="020B0503020204020204" pitchFamily="34" charset="-122"/>
            </a:endParaRPr>
          </a:p>
        </p:txBody>
      </p:sp>
      <p:pic>
        <p:nvPicPr>
          <p:cNvPr id="4104" name="图片 37"/>
          <p:cNvPicPr>
            <a:picLocks noChangeAspect="1"/>
          </p:cNvPicPr>
          <p:nvPr/>
        </p:nvPicPr>
        <p:blipFill>
          <a:blip r:embed="rId2"/>
          <a:stretch>
            <a:fillRect/>
          </a:stretch>
        </p:blipFill>
        <p:spPr>
          <a:xfrm>
            <a:off x="278130" y="133985"/>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241425" y="963295"/>
            <a:ext cx="10148570" cy="521970"/>
          </a:xfrm>
          <a:prstGeom prst="rect">
            <a:avLst/>
          </a:prstGeom>
          <a:noFill/>
        </p:spPr>
        <p:txBody>
          <a:bodyPr wrap="square" rtlCol="0">
            <a:spAutoFit/>
          </a:bodyPr>
          <a:p>
            <a:r>
              <a:rPr lang="zh-CN" altLang="en-US" sz="28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常见的</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rPr>
              <a:t>窒息性</a:t>
            </a:r>
            <a:r>
              <a:rPr lang="zh-CN" altLang="en-US" sz="28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气体</a:t>
            </a:r>
            <a:endParaRPr lang="zh-CN" altLang="en-US" sz="28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241425" y="1802130"/>
            <a:ext cx="10149205" cy="3692525"/>
          </a:xfrm>
          <a:prstGeom prst="rect">
            <a:avLst/>
          </a:prstGeom>
          <a:noFill/>
        </p:spPr>
        <p:txBody>
          <a:bodyPr wrap="square" rtlCol="0">
            <a:spAutoFit/>
          </a:bodyPr>
          <a:p>
            <a:r>
              <a:rPr lang="en-US" altLang="zh-CN" sz="2400" b="1" dirty="0">
                <a:solidFill>
                  <a:schemeClr val="hlink"/>
                </a:solidFill>
                <a:ea typeface="宋体" panose="02010600030101010101" pitchFamily="2" charset="-122"/>
                <a:sym typeface="+mn-ea"/>
              </a:rPr>
              <a:t>3.</a:t>
            </a:r>
            <a:r>
              <a:rPr lang="zh-CN" altLang="en-US" sz="2400" b="1" dirty="0">
                <a:solidFill>
                  <a:schemeClr val="hlink"/>
                </a:solidFill>
                <a:ea typeface="宋体" panose="02010600030101010101" pitchFamily="2" charset="-122"/>
                <a:sym typeface="+mn-ea"/>
              </a:rPr>
              <a:t>硫化氢（</a:t>
            </a:r>
            <a:r>
              <a:rPr lang="en-US" altLang="zh-CN" sz="2400" b="1" dirty="0">
                <a:solidFill>
                  <a:schemeClr val="hlink"/>
                </a:solidFill>
                <a:ea typeface="宋体" panose="02010600030101010101" pitchFamily="2" charset="-122"/>
                <a:sym typeface="+mn-ea"/>
              </a:rPr>
              <a:t>H</a:t>
            </a:r>
            <a:r>
              <a:rPr lang="en-US" altLang="zh-CN" sz="2400" b="1" baseline="-25000" dirty="0">
                <a:solidFill>
                  <a:schemeClr val="hlink"/>
                </a:solidFill>
                <a:ea typeface="宋体" panose="02010600030101010101" pitchFamily="2" charset="-122"/>
                <a:sym typeface="+mn-ea"/>
              </a:rPr>
              <a:t>2</a:t>
            </a:r>
            <a:r>
              <a:rPr lang="en-US" altLang="zh-CN" sz="2400" b="1" dirty="0">
                <a:solidFill>
                  <a:schemeClr val="hlink"/>
                </a:solidFill>
                <a:ea typeface="宋体" panose="02010600030101010101" pitchFamily="2" charset="-122"/>
                <a:sym typeface="+mn-ea"/>
              </a:rPr>
              <a:t>S</a:t>
            </a:r>
            <a:r>
              <a:rPr lang="zh-CN" altLang="en-US" sz="2400" b="1" dirty="0">
                <a:solidFill>
                  <a:schemeClr val="hlink"/>
                </a:solidFill>
                <a:ea typeface="宋体" panose="02010600030101010101" pitchFamily="2" charset="-122"/>
                <a:sym typeface="+mn-ea"/>
              </a:rPr>
              <a:t>）</a:t>
            </a:r>
            <a:endParaRPr lang="zh-CN" altLang="en-US" sz="2400" b="1" dirty="0">
              <a:solidFill>
                <a:schemeClr val="hlink"/>
              </a:solidFill>
              <a:ea typeface="宋体" panose="02010600030101010101" pitchFamily="2" charset="-122"/>
              <a:sym typeface="+mn-ea"/>
            </a:endParaRPr>
          </a:p>
          <a:p>
            <a:pPr marL="342900" lvl="1" indent="-342900" eaLnBrk="1" hangingPunct="1">
              <a:lnSpc>
                <a:spcPct val="125000"/>
              </a:lnSpc>
              <a:buFont typeface="Wingdings" panose="05000000000000000000" charset="0"/>
              <a:buChar char="Ø"/>
            </a:pPr>
            <a:r>
              <a:rPr lang="zh-CN" altLang="en-US" sz="2400" dirty="0">
                <a:ea typeface="宋体" panose="02010600030101010101" pitchFamily="2" charset="-122"/>
                <a:sym typeface="+mn-ea"/>
              </a:rPr>
              <a:t>在制造硫化染料、二氧化硫、皮革、人造丝、橡胶、鞣革、制毡、造纸、均可有硫化氢产生。</a:t>
            </a:r>
            <a:endParaRPr lang="zh-CN" altLang="en-US" sz="2400" dirty="0">
              <a:ea typeface="宋体" panose="02010600030101010101" pitchFamily="2" charset="-122"/>
              <a:sym typeface="+mn-ea"/>
            </a:endParaRPr>
          </a:p>
          <a:p>
            <a:pPr marL="342900" lvl="1" indent="-342900" eaLnBrk="1" hangingPunct="1">
              <a:lnSpc>
                <a:spcPct val="125000"/>
              </a:lnSpc>
              <a:buFont typeface="Wingdings" panose="05000000000000000000" charset="0"/>
              <a:buChar char="Ø"/>
            </a:pPr>
            <a:r>
              <a:rPr lang="zh-CN" altLang="en-US" sz="2400" dirty="0">
                <a:ea typeface="宋体" panose="02010600030101010101" pitchFamily="2" charset="-122"/>
                <a:sym typeface="+mn-ea"/>
              </a:rPr>
              <a:t>有机物腐败时也能产生硫化氢，如在疏通阴沟、下水道、沟渠，开挖和整治沼泽地以及清除垃圾、污物、粪便等作业均可接触到硫化氢。</a:t>
            </a:r>
            <a:endParaRPr lang="zh-CN" altLang="en-US" sz="2400" dirty="0">
              <a:ea typeface="宋体" panose="02010600030101010101" pitchFamily="2" charset="-122"/>
            </a:endParaRPr>
          </a:p>
          <a:p>
            <a:pPr eaLnBrk="1" hangingPunct="1">
              <a:lnSpc>
                <a:spcPct val="125000"/>
              </a:lnSpc>
            </a:pPr>
            <a:r>
              <a:rPr lang="zh-CN" altLang="en-US" sz="2400" b="1" dirty="0">
                <a:solidFill>
                  <a:srgbClr val="000099"/>
                </a:solidFill>
                <a:ea typeface="宋体" panose="02010600030101010101" pitchFamily="2" charset="-122"/>
                <a:sym typeface="+mn-ea"/>
              </a:rPr>
              <a:t>预防措施：</a:t>
            </a:r>
            <a:endParaRPr lang="zh-CN" altLang="en-US" sz="2400" b="1" dirty="0">
              <a:solidFill>
                <a:srgbClr val="000099"/>
              </a:solidFill>
              <a:ea typeface="宋体" panose="02010600030101010101" pitchFamily="2" charset="-122"/>
              <a:sym typeface="+mn-ea"/>
            </a:endParaRPr>
          </a:p>
          <a:p>
            <a:pPr marL="342900" indent="-342900" eaLnBrk="1" hangingPunct="1">
              <a:lnSpc>
                <a:spcPct val="125000"/>
              </a:lnSpc>
              <a:buFont typeface="Wingdings" panose="05000000000000000000" charset="0"/>
              <a:buChar char="Ø"/>
            </a:pPr>
            <a:r>
              <a:rPr lang="zh-CN" altLang="en-US" sz="2400" dirty="0">
                <a:ea typeface="宋体" panose="02010600030101010101" pitchFamily="2" charset="-122"/>
                <a:sym typeface="+mn-ea"/>
              </a:rPr>
              <a:t>生产过程应注意设备的密闭和通风，设置自动报警器。</a:t>
            </a:r>
            <a:endParaRPr lang="zh-CN" altLang="en-US" sz="2400" dirty="0">
              <a:ea typeface="宋体" panose="02010600030101010101" pitchFamily="2" charset="-122"/>
              <a:sym typeface="+mn-ea"/>
            </a:endParaRPr>
          </a:p>
          <a:p>
            <a:pPr marL="342900" indent="-342900" eaLnBrk="1" hangingPunct="1">
              <a:lnSpc>
                <a:spcPct val="125000"/>
              </a:lnSpc>
              <a:buFont typeface="Wingdings" panose="05000000000000000000" charset="0"/>
              <a:buChar char="Ø"/>
            </a:pPr>
            <a:r>
              <a:rPr lang="zh-CN" altLang="en-US" sz="2400" dirty="0">
                <a:ea typeface="宋体" panose="02010600030101010101" pitchFamily="2" charset="-122"/>
                <a:sym typeface="+mn-ea"/>
              </a:rPr>
              <a:t>硫化氢及含硫的工业废水排放前必须采取净化措施。</a:t>
            </a:r>
            <a:endParaRPr lang="zh-CN"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1242060" y="1109345"/>
            <a:ext cx="10147935"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j-cs"/>
                <a:sym typeface="+mn-ea"/>
              </a:rPr>
              <a:t>七、职业中毒</a:t>
            </a:r>
            <a:r>
              <a:rPr lang="en-US" altLang="zh-CN" sz="32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a:latin typeface="微软雅黑" panose="020B0503020204020204" pitchFamily="34" charset="-122"/>
                <a:ea typeface="微软雅黑" panose="020B0503020204020204" pitchFamily="34" charset="-122"/>
                <a:cs typeface="微软雅黑" panose="020B0503020204020204" pitchFamily="34" charset="-122"/>
                <a:sym typeface="+mn-ea"/>
              </a:rPr>
              <a:t>有机溶剂中毒</a:t>
            </a:r>
            <a:endPar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313180" y="1802130"/>
            <a:ext cx="9966960" cy="4431030"/>
          </a:xfrm>
          <a:prstGeom prst="rect">
            <a:avLst/>
          </a:prstGeom>
          <a:noFill/>
        </p:spPr>
        <p:txBody>
          <a:bodyPr wrap="square" rtlCol="0">
            <a:spAutoFit/>
          </a:bodyPr>
          <a:p>
            <a:r>
              <a:rPr lang="zh-CN" altLang="en-US" sz="2400" b="1" dirty="0">
                <a:solidFill>
                  <a:schemeClr val="hlink"/>
                </a:solidFill>
                <a:ea typeface="宋体" panose="02010600030101010101" pitchFamily="2" charset="-122"/>
                <a:sym typeface="+mn-ea"/>
              </a:rPr>
              <a:t>常见的有机溶剂：</a:t>
            </a:r>
            <a:r>
              <a:rPr lang="zh-CN" altLang="en-US" sz="2400" b="1" dirty="0">
                <a:solidFill>
                  <a:srgbClr val="BB351F"/>
                </a:solidFill>
                <a:latin typeface="Arial" panose="020B0604020202020204" pitchFamily="34" charset="0"/>
                <a:ea typeface="宋体" panose="02010600030101010101" pitchFamily="2" charset="-122"/>
                <a:sym typeface="+mn-ea"/>
              </a:rPr>
              <a:t>苯（</a:t>
            </a:r>
            <a:r>
              <a:rPr lang="en-US" altLang="zh-CN" sz="2400" b="1" dirty="0">
                <a:solidFill>
                  <a:srgbClr val="BB351F"/>
                </a:solidFill>
                <a:latin typeface="Arial" panose="020B0604020202020204" pitchFamily="34" charset="0"/>
                <a:ea typeface="宋体" panose="02010600030101010101" pitchFamily="2" charset="-122"/>
                <a:sym typeface="+mn-ea"/>
              </a:rPr>
              <a:t>C</a:t>
            </a:r>
            <a:r>
              <a:rPr lang="en-US" altLang="zh-CN" sz="2400" b="1" baseline="-25000" dirty="0">
                <a:solidFill>
                  <a:srgbClr val="BB351F"/>
                </a:solidFill>
                <a:latin typeface="Arial" panose="020B0604020202020204" pitchFamily="34" charset="0"/>
                <a:ea typeface="宋体" panose="02010600030101010101" pitchFamily="2" charset="-122"/>
                <a:sym typeface="+mn-ea"/>
              </a:rPr>
              <a:t>6</a:t>
            </a:r>
            <a:r>
              <a:rPr lang="en-US" altLang="zh-CN" sz="2400" b="1" dirty="0">
                <a:solidFill>
                  <a:srgbClr val="BB351F"/>
                </a:solidFill>
                <a:latin typeface="Arial" panose="020B0604020202020204" pitchFamily="34" charset="0"/>
                <a:ea typeface="宋体" panose="02010600030101010101" pitchFamily="2" charset="-122"/>
                <a:sym typeface="+mn-ea"/>
              </a:rPr>
              <a:t>H</a:t>
            </a:r>
            <a:r>
              <a:rPr lang="en-US" altLang="zh-CN" sz="2400" b="1" baseline="-25000" dirty="0">
                <a:solidFill>
                  <a:srgbClr val="BB351F"/>
                </a:solidFill>
                <a:latin typeface="Arial" panose="020B0604020202020204" pitchFamily="34" charset="0"/>
                <a:ea typeface="宋体" panose="02010600030101010101" pitchFamily="2" charset="-122"/>
                <a:sym typeface="+mn-ea"/>
              </a:rPr>
              <a:t>6</a:t>
            </a:r>
            <a:r>
              <a:rPr lang="zh-CN" altLang="en-US" sz="2400" b="1" dirty="0">
                <a:solidFill>
                  <a:srgbClr val="BB351F"/>
                </a:solidFill>
                <a:latin typeface="Arial" panose="020B0604020202020204" pitchFamily="34" charset="0"/>
                <a:ea typeface="宋体" panose="02010600030101010101" pitchFamily="2" charset="-122"/>
                <a:sym typeface="+mn-ea"/>
              </a:rPr>
              <a:t>）</a:t>
            </a:r>
            <a:endParaRPr lang="zh-CN" altLang="en-US" sz="2400" b="1" dirty="0">
              <a:solidFill>
                <a:srgbClr val="BB351F"/>
              </a:solidFill>
              <a:latin typeface="Arial" panose="020B0604020202020204" pitchFamily="34" charset="0"/>
              <a:ea typeface="宋体" panose="02010600030101010101" pitchFamily="2" charset="-122"/>
            </a:endParaRPr>
          </a:p>
          <a:p>
            <a:endParaRPr lang="zh-CN" altLang="en-US" sz="2400" dirty="0">
              <a:ea typeface="宋体" panose="02010600030101010101" pitchFamily="2" charset="-122"/>
              <a:sym typeface="+mn-ea"/>
            </a:endParaRPr>
          </a:p>
          <a:p>
            <a:r>
              <a:rPr lang="zh-CN" altLang="en-US" sz="2400" dirty="0">
                <a:ea typeface="宋体" panose="02010600030101010101" pitchFamily="2" charset="-122"/>
                <a:sym typeface="+mn-ea"/>
              </a:rPr>
              <a:t>苯在工农业生产中被广泛使用，接触机会很多，例如：</a:t>
            </a:r>
            <a:endParaRPr lang="zh-CN" altLang="en-US" sz="2400" dirty="0">
              <a:ea typeface="宋体" panose="02010600030101010101" pitchFamily="2" charset="-122"/>
              <a:sym typeface="+mn-ea"/>
            </a:endParaRPr>
          </a:p>
          <a:p>
            <a:pPr marL="342900" indent="-342900" eaLnBrk="1" hangingPunct="1">
              <a:lnSpc>
                <a:spcPct val="125000"/>
              </a:lnSpc>
              <a:buFont typeface="Wingdings" panose="05000000000000000000" charset="0"/>
              <a:buChar char="Ø"/>
            </a:pPr>
            <a:r>
              <a:rPr lang="zh-CN" altLang="en-US" sz="2400" dirty="0">
                <a:ea typeface="宋体" panose="02010600030101010101" pitchFamily="2" charset="-122"/>
                <a:sym typeface="+mn-ea"/>
              </a:rPr>
              <a:t>作为有机化学合成中的一种常用原料，如制造苯乙烯、苯酚、药物、农药、合成橡胶、塑料、洗涤剂、染料、炸药等。</a:t>
            </a:r>
            <a:endParaRPr lang="zh-CN" altLang="en-US" sz="2400" dirty="0">
              <a:ea typeface="宋体" panose="02010600030101010101" pitchFamily="2" charset="-122"/>
              <a:sym typeface="+mn-ea"/>
            </a:endParaRPr>
          </a:p>
          <a:p>
            <a:pPr marL="342900" indent="-342900" eaLnBrk="1" hangingPunct="1">
              <a:lnSpc>
                <a:spcPct val="125000"/>
              </a:lnSpc>
              <a:buFont typeface="Wingdings" panose="05000000000000000000" charset="0"/>
              <a:buChar char="Ø"/>
            </a:pPr>
            <a:r>
              <a:rPr lang="zh-CN" altLang="en-US" sz="2400" dirty="0">
                <a:ea typeface="宋体" panose="02010600030101010101" pitchFamily="2" charset="-122"/>
                <a:sym typeface="+mn-ea"/>
              </a:rPr>
              <a:t>作为溶剂、萃取剂和稀释剂，用于生药的浸渍、提取、重结晶，以及油漆、油墨、树脂、人造革、粘胶和喷漆制造。</a:t>
            </a:r>
            <a:endParaRPr lang="zh-CN" altLang="en-US" sz="2400" dirty="0">
              <a:ea typeface="宋体" panose="02010600030101010101" pitchFamily="2" charset="-122"/>
            </a:endParaRPr>
          </a:p>
          <a:p>
            <a:pPr marL="342900" indent="-342900" eaLnBrk="1" hangingPunct="1">
              <a:lnSpc>
                <a:spcPct val="125000"/>
              </a:lnSpc>
              <a:buClr>
                <a:schemeClr val="hlink"/>
              </a:buClr>
              <a:buFont typeface="Wingdings" panose="05000000000000000000" charset="0"/>
              <a:buChar char="Ø"/>
            </a:pPr>
            <a:r>
              <a:rPr lang="zh-CN" altLang="en-US" sz="2400" dirty="0">
                <a:ea typeface="宋体" panose="02010600030101010101" pitchFamily="2" charset="-122"/>
                <a:sym typeface="+mn-ea"/>
              </a:rPr>
              <a:t>苯的制造，如焦炉气、煤焦油的分馏、石油的裂化重整与乙炔合成苯。</a:t>
            </a:r>
            <a:endParaRPr lang="zh-CN" altLang="en-US" sz="2400" dirty="0">
              <a:ea typeface="宋体" panose="02010600030101010101" pitchFamily="2" charset="-122"/>
            </a:endParaRPr>
          </a:p>
          <a:p>
            <a:pPr marL="342900" indent="-342900" eaLnBrk="1" hangingPunct="1">
              <a:lnSpc>
                <a:spcPct val="125000"/>
              </a:lnSpc>
              <a:buClr>
                <a:schemeClr val="hlink"/>
              </a:buClr>
              <a:buFont typeface="Wingdings" panose="05000000000000000000" charset="0"/>
              <a:buChar char="Ø"/>
            </a:pPr>
            <a:r>
              <a:rPr lang="zh-CN" altLang="en-US" sz="2400" dirty="0">
                <a:ea typeface="宋体" panose="02010600030101010101" pitchFamily="2" charset="-122"/>
                <a:sym typeface="+mn-ea"/>
              </a:rPr>
              <a:t>用作燃料，如工业汽油中苯的含量可高达</a:t>
            </a:r>
            <a:r>
              <a:rPr lang="en-US" altLang="zh-CN" sz="2400" dirty="0">
                <a:ea typeface="宋体" panose="02010600030101010101" pitchFamily="2" charset="-122"/>
                <a:sym typeface="+mn-ea"/>
              </a:rPr>
              <a:t>10%</a:t>
            </a:r>
            <a:r>
              <a:rPr lang="zh-CN" altLang="en-US" sz="2400" dirty="0">
                <a:ea typeface="宋体" panose="02010600030101010101" pitchFamily="2" charset="-122"/>
                <a:sym typeface="+mn-ea"/>
              </a:rPr>
              <a:t>以上。</a:t>
            </a:r>
            <a:endParaRPr lang="zh-CN" altLang="en-US" sz="2400" dirty="0">
              <a:ea typeface="宋体" panose="02010600030101010101" pitchFamily="2" charset="-122"/>
            </a:endParaRPr>
          </a:p>
          <a:p>
            <a:pPr marL="342900" lvl="1" indent="-342900" eaLnBrk="1" hangingPunct="1">
              <a:lnSpc>
                <a:spcPct val="125000"/>
              </a:lnSpc>
              <a:buFont typeface="Wingdings" panose="05000000000000000000" charset="0"/>
              <a:buChar char="Ø"/>
            </a:pPr>
            <a:endParaRPr lang="zh-CN"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20205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职业性中毒</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4" name="文本框 3"/>
          <p:cNvSpPr txBox="1"/>
          <p:nvPr/>
        </p:nvSpPr>
        <p:spPr>
          <a:xfrm>
            <a:off x="1241425" y="1109345"/>
            <a:ext cx="10148570" cy="583565"/>
          </a:xfrm>
          <a:prstGeom prst="rect">
            <a:avLst/>
          </a:prstGeom>
          <a:noFill/>
        </p:spPr>
        <p:txBody>
          <a:bodyPr wrap="square" rtlCol="0">
            <a:spAutoFit/>
          </a:bodyPr>
          <a:p>
            <a:r>
              <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预防措施</a:t>
            </a:r>
            <a:endParaRPr lang="zh-CN" altLang="en-US" sz="3200" b="1" kern="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9" name="Snip Diagonal Corner Rectangle 19"/>
          <p:cNvSpPr/>
          <p:nvPr>
            <p:custDataLst>
              <p:tags r:id="rId2"/>
            </p:custDataLst>
          </p:nvPr>
        </p:nvSpPr>
        <p:spPr>
          <a:xfrm>
            <a:off x="1552170" y="1692865"/>
            <a:ext cx="4468364" cy="2287560"/>
          </a:xfrm>
          <a:prstGeom prst="snip2DiagRect">
            <a:avLst/>
          </a:prstGeom>
          <a:solidFill>
            <a:srgbClr val="F17900">
              <a:lumMod val="75000"/>
            </a:srgbClr>
          </a:solidFill>
          <a:ln w="25400">
            <a:noFill/>
          </a:ln>
        </p:spPr>
        <p:style>
          <a:lnRef idx="2">
            <a:srgbClr val="F17900">
              <a:hueOff val="0"/>
              <a:satOff val="0"/>
              <a:lumOff val="0"/>
              <a:alphaOff val="0"/>
            </a:srgbClr>
          </a:lnRef>
          <a:fillRef idx="1">
            <a:srgbClr val="FFFFFF">
              <a:alpha val="90000"/>
              <a:hueOff val="0"/>
              <a:satOff val="0"/>
              <a:lumOff val="0"/>
              <a:alphaOff val="0"/>
            </a:srgbClr>
          </a:fillRef>
          <a:effectRef idx="0">
            <a:srgbClr val="FFFFFF">
              <a:alpha val="90000"/>
              <a:hueOff val="0"/>
              <a:satOff val="0"/>
              <a:lumOff val="0"/>
              <a:alphaOff val="0"/>
            </a:srgbClr>
          </a:effectRef>
          <a:fontRef idx="minor">
            <a:srgbClr val="000000">
              <a:hueOff val="0"/>
              <a:satOff val="0"/>
              <a:lumOff val="0"/>
              <a:alphaOff val="0"/>
            </a:srgbClr>
          </a:fontRef>
        </p:style>
        <p:txBody>
          <a:bodyPr spcFirstLastPara="0" vert="horz" wrap="square" lIns="168108" tIns="168108" rIns="820584" bIns="520321" numCol="1" spcCol="953" anchor="t" anchorCtr="0">
            <a:noAutofit/>
          </a:bodyPr>
          <a:p>
            <a:pPr marL="304800" lvl="1" indent="-304800" defTabSz="1243965">
              <a:lnSpc>
                <a:spcPct val="120000"/>
              </a:lnSpc>
              <a:spcBef>
                <a:spcPct val="0"/>
              </a:spcBef>
              <a:spcAft>
                <a:spcPct val="15000"/>
              </a:spcAft>
              <a:buChar char="•"/>
            </a:pPr>
            <a:endParaRPr lang="id-ID" sz="280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107" name="文本框 106"/>
          <p:cNvSpPr txBox="1"/>
          <p:nvPr>
            <p:custDataLst>
              <p:tags r:id="rId3"/>
            </p:custDataLst>
          </p:nvPr>
        </p:nvSpPr>
        <p:spPr>
          <a:xfrm>
            <a:off x="1684020" y="2396490"/>
            <a:ext cx="2765425" cy="980440"/>
          </a:xfrm>
          <a:prstGeom prst="rect">
            <a:avLst/>
          </a:prstGeom>
          <a:noFill/>
        </p:spPr>
        <p:txBody>
          <a:bodyPr wrap="square" rtlCol="0">
            <a:noAutofit/>
          </a:bodyPr>
          <a:p>
            <a:pPr algn="ctr">
              <a:lnSpc>
                <a:spcPct val="120000"/>
              </a:lnSpc>
            </a:pPr>
            <a:r>
              <a:rPr lang="zh-CN" altLang="en-US" sz="2800" b="1" dirty="0">
                <a:solidFill>
                  <a:schemeClr val="bg1"/>
                </a:solidFill>
                <a:uFillTx/>
                <a:ea typeface="宋体" panose="02010600030101010101" pitchFamily="2" charset="-122"/>
                <a:sym typeface="+mn-ea"/>
              </a:rPr>
              <a:t>以无毒或低毒的物质取代苯</a:t>
            </a:r>
            <a:endParaRPr lang="zh-CN" altLang="en-US" sz="2800" b="1" dirty="0">
              <a:solidFill>
                <a:schemeClr val="bg1"/>
              </a:solidFill>
              <a:uFillTx/>
              <a:latin typeface="Arial" panose="020B0604020202020204" pitchFamily="34" charset="0"/>
              <a:ea typeface="宋体" panose="02010600030101010101" pitchFamily="2" charset="-122"/>
              <a:sym typeface="+mn-ea"/>
            </a:endParaRPr>
          </a:p>
        </p:txBody>
      </p:sp>
      <p:sp>
        <p:nvSpPr>
          <p:cNvPr id="50" name="Pie 7"/>
          <p:cNvSpPr/>
          <p:nvPr>
            <p:custDataLst>
              <p:tags r:id="rId4"/>
            </p:custDataLst>
          </p:nvPr>
        </p:nvSpPr>
        <p:spPr>
          <a:xfrm>
            <a:off x="4572817" y="2704792"/>
            <a:ext cx="1447719" cy="1447719"/>
          </a:xfrm>
          <a:prstGeom prst="pieWedge">
            <a:avLst/>
          </a:prstGeom>
          <a:solidFill>
            <a:srgbClr val="F17900"/>
          </a:solidFill>
          <a:ln>
            <a:noFill/>
          </a:ln>
        </p:spPr>
        <p:style>
          <a:lnRef idx="2">
            <a:srgbClr val="FFFFFF">
              <a:hueOff val="0"/>
              <a:satOff val="0"/>
              <a:lumOff val="0"/>
              <a:alphaOff val="0"/>
            </a:srgbClr>
          </a:lnRef>
          <a:fillRef idx="1">
            <a:srgbClr val="F17900">
              <a:hueOff val="0"/>
              <a:satOff val="0"/>
              <a:lumOff val="0"/>
              <a:alphaOff val="0"/>
            </a:srgbClr>
          </a:fillRef>
          <a:effectRef idx="0">
            <a:srgbClr val="F17900">
              <a:hueOff val="0"/>
              <a:satOff val="0"/>
              <a:lumOff val="0"/>
              <a:alphaOff val="0"/>
            </a:srgbClr>
          </a:effectRef>
          <a:fontRef idx="minor">
            <a:srgbClr val="FFFFFF"/>
          </a:fontRef>
        </p:style>
        <p:txBody>
          <a:bodyPr lIns="91440" tIns="45720" rIns="91440" bIns="45720"/>
          <a:p>
            <a:pPr>
              <a:lnSpc>
                <a:spcPct val="120000"/>
              </a:lnSpc>
            </a:pPr>
            <a:endParaRPr lang="zh-CN" altLang="en-US" sz="240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47" name="Snip Diagonal Corner Rectangle 22"/>
          <p:cNvSpPr/>
          <p:nvPr>
            <p:custDataLst>
              <p:tags r:id="rId5"/>
            </p:custDataLst>
          </p:nvPr>
        </p:nvSpPr>
        <p:spPr>
          <a:xfrm flipH="1">
            <a:off x="6087183" y="1692643"/>
            <a:ext cx="4468364" cy="2287560"/>
          </a:xfrm>
          <a:prstGeom prst="snip2DiagRect">
            <a:avLst/>
          </a:prstGeom>
          <a:solidFill>
            <a:srgbClr val="FFA300">
              <a:lumMod val="75000"/>
            </a:srgbClr>
          </a:solidFill>
          <a:ln w="25400">
            <a:noFill/>
          </a:ln>
        </p:spPr>
        <p:style>
          <a:lnRef idx="2">
            <a:srgbClr val="F17900">
              <a:hueOff val="0"/>
              <a:satOff val="0"/>
              <a:lumOff val="0"/>
              <a:alphaOff val="0"/>
            </a:srgbClr>
          </a:lnRef>
          <a:fillRef idx="1">
            <a:srgbClr val="FFFFFF">
              <a:alpha val="90000"/>
              <a:hueOff val="0"/>
              <a:satOff val="0"/>
              <a:lumOff val="0"/>
              <a:alphaOff val="0"/>
            </a:srgbClr>
          </a:fillRef>
          <a:effectRef idx="0">
            <a:srgbClr val="FFFFFF">
              <a:alpha val="90000"/>
              <a:hueOff val="0"/>
              <a:satOff val="0"/>
              <a:lumOff val="0"/>
              <a:alphaOff val="0"/>
            </a:srgbClr>
          </a:effectRef>
          <a:fontRef idx="minor">
            <a:srgbClr val="000000">
              <a:hueOff val="0"/>
              <a:satOff val="0"/>
              <a:lumOff val="0"/>
              <a:alphaOff val="0"/>
            </a:srgbClr>
          </a:fontRef>
        </p:style>
        <p:txBody>
          <a:bodyPr spcFirstLastPara="0" vert="horz" wrap="square" lIns="168108" tIns="168108" rIns="820584" bIns="520321" numCol="1" spcCol="953" anchor="t" anchorCtr="0">
            <a:noAutofit/>
          </a:bodyPr>
          <a:p>
            <a:pPr marL="304800" lvl="1" indent="-304800" defTabSz="1243965">
              <a:lnSpc>
                <a:spcPct val="120000"/>
              </a:lnSpc>
              <a:spcBef>
                <a:spcPct val="0"/>
              </a:spcBef>
              <a:spcAft>
                <a:spcPct val="15000"/>
              </a:spcAft>
              <a:buChar char="•"/>
            </a:pPr>
            <a:endParaRPr lang="id-ID" sz="280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53" name="Pie 10"/>
          <p:cNvSpPr/>
          <p:nvPr>
            <p:custDataLst>
              <p:tags r:id="rId6"/>
            </p:custDataLst>
          </p:nvPr>
        </p:nvSpPr>
        <p:spPr>
          <a:xfrm rot="5400000">
            <a:off x="6087405" y="2715588"/>
            <a:ext cx="1447719" cy="1447719"/>
          </a:xfrm>
          <a:prstGeom prst="pieWedge">
            <a:avLst/>
          </a:prstGeom>
          <a:solidFill>
            <a:srgbClr val="FFA300"/>
          </a:solidFill>
          <a:ln>
            <a:noFill/>
          </a:ln>
        </p:spPr>
        <p:style>
          <a:lnRef idx="2">
            <a:srgbClr val="FFFFFF">
              <a:hueOff val="0"/>
              <a:satOff val="0"/>
              <a:lumOff val="0"/>
              <a:alphaOff val="0"/>
            </a:srgbClr>
          </a:lnRef>
          <a:fillRef idx="1">
            <a:srgbClr val="F17900">
              <a:hueOff val="0"/>
              <a:satOff val="0"/>
              <a:lumOff val="0"/>
              <a:alphaOff val="0"/>
            </a:srgbClr>
          </a:fillRef>
          <a:effectRef idx="0">
            <a:srgbClr val="F17900">
              <a:hueOff val="0"/>
              <a:satOff val="0"/>
              <a:lumOff val="0"/>
              <a:alphaOff val="0"/>
            </a:srgbClr>
          </a:effectRef>
          <a:fontRef idx="minor">
            <a:srgbClr val="FFFFFF"/>
          </a:fontRef>
        </p:style>
        <p:txBody>
          <a:bodyPr lIns="91440" tIns="45720" rIns="91440" bIns="45720"/>
          <a:p>
            <a:pPr>
              <a:lnSpc>
                <a:spcPct val="120000"/>
              </a:lnSpc>
            </a:pPr>
            <a:endParaRPr lang="zh-CN" altLang="en-US" sz="240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113" name="Freeform 25"/>
          <p:cNvSpPr/>
          <p:nvPr>
            <p:custDataLst>
              <p:tags r:id="rId7"/>
            </p:custDataLst>
          </p:nvPr>
        </p:nvSpPr>
        <p:spPr bwMode="auto">
          <a:xfrm>
            <a:off x="6486650" y="3223803"/>
            <a:ext cx="434850" cy="431852"/>
          </a:xfrm>
          <a:custGeom>
            <a:avLst/>
            <a:gdLst>
              <a:gd name="T0" fmla="*/ 0 w 145"/>
              <a:gd name="T1" fmla="*/ 0 h 144"/>
              <a:gd name="T2" fmla="*/ 61 w 145"/>
              <a:gd name="T3" fmla="*/ 116 h 144"/>
              <a:gd name="T4" fmla="*/ 71 w 145"/>
              <a:gd name="T5" fmla="*/ 82 h 144"/>
              <a:gd name="T6" fmla="*/ 133 w 145"/>
              <a:gd name="T7" fmla="*/ 144 h 144"/>
              <a:gd name="T8" fmla="*/ 145 w 145"/>
              <a:gd name="T9" fmla="*/ 132 h 144"/>
              <a:gd name="T10" fmla="*/ 83 w 145"/>
              <a:gd name="T11" fmla="*/ 69 h 144"/>
              <a:gd name="T12" fmla="*/ 117 w 145"/>
              <a:gd name="T13" fmla="*/ 61 h 144"/>
              <a:gd name="T14" fmla="*/ 0 w 145"/>
              <a:gd name="T15" fmla="*/ 0 h 1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5" h="144">
                <a:moveTo>
                  <a:pt x="0" y="0"/>
                </a:moveTo>
                <a:lnTo>
                  <a:pt x="61" y="116"/>
                </a:lnTo>
                <a:lnTo>
                  <a:pt x="71" y="82"/>
                </a:lnTo>
                <a:lnTo>
                  <a:pt x="133" y="144"/>
                </a:lnTo>
                <a:lnTo>
                  <a:pt x="145" y="132"/>
                </a:lnTo>
                <a:lnTo>
                  <a:pt x="83" y="69"/>
                </a:lnTo>
                <a:lnTo>
                  <a:pt x="117" y="61"/>
                </a:lnTo>
                <a:lnTo>
                  <a:pt x="0" y="0"/>
                </a:lnTo>
                <a:close/>
              </a:path>
            </a:pathLst>
          </a:custGeom>
          <a:solidFill>
            <a:srgbClr val="FFFFFF"/>
          </a:solidFill>
          <a:ln>
            <a:noFill/>
          </a:ln>
        </p:spPr>
        <p:txBody>
          <a:bodyPr vert="horz" wrap="square" lIns="91440" tIns="45720" rIns="91440" bIns="45720" numCol="1" anchor="t" anchorCtr="0" compatLnSpc="1"/>
          <a:p>
            <a:pPr>
              <a:lnSpc>
                <a:spcPct val="120000"/>
              </a:lnSpc>
            </a:pPr>
            <a:endParaRPr lang="en-US">
              <a:solidFill>
                <a:srgbClr val="FFFFFF"/>
              </a:solidFill>
              <a:latin typeface="Arial" panose="020B0604020202020204" pitchFamily="34" charset="0"/>
              <a:ea typeface="微软雅黑" panose="020B0503020204020204" pitchFamily="34" charset="-122"/>
            </a:endParaRPr>
          </a:p>
        </p:txBody>
      </p:sp>
      <p:sp>
        <p:nvSpPr>
          <p:cNvPr id="58" name="文本框 57"/>
          <p:cNvSpPr txBox="1"/>
          <p:nvPr>
            <p:custDataLst>
              <p:tags r:id="rId8"/>
            </p:custDataLst>
          </p:nvPr>
        </p:nvSpPr>
        <p:spPr>
          <a:xfrm>
            <a:off x="7494270" y="2243455"/>
            <a:ext cx="2865755" cy="980440"/>
          </a:xfrm>
          <a:prstGeom prst="rect">
            <a:avLst/>
          </a:prstGeom>
          <a:noFill/>
        </p:spPr>
        <p:txBody>
          <a:bodyPr wrap="square" rtlCol="0">
            <a:noAutofit/>
          </a:bodyPr>
          <a:p>
            <a:pPr algn="ctr">
              <a:lnSpc>
                <a:spcPct val="120000"/>
              </a:lnSpc>
            </a:pPr>
            <a:r>
              <a:rPr lang="zh-CN" altLang="en-US" sz="2800" b="1" dirty="0">
                <a:solidFill>
                  <a:schemeClr val="bg1"/>
                </a:solidFill>
                <a:ea typeface="宋体" panose="02010600030101010101" pitchFamily="2" charset="-122"/>
                <a:sym typeface="+mn-ea"/>
              </a:rPr>
              <a:t>生产工艺改革和通风排毒</a:t>
            </a:r>
            <a:r>
              <a:rPr lang="zh-CN" altLang="en-US" sz="2800" dirty="0">
                <a:solidFill>
                  <a:schemeClr val="bg1"/>
                </a:solidFill>
                <a:ea typeface="宋体" panose="02010600030101010101" pitchFamily="2" charset="-122"/>
                <a:sym typeface="+mn-ea"/>
              </a:rPr>
              <a:t> </a:t>
            </a:r>
            <a:endParaRPr lang="zh-CN" altLang="en-US" sz="2800" dirty="0">
              <a:solidFill>
                <a:schemeClr val="bg1"/>
              </a:solidFill>
              <a:latin typeface="Arial" panose="020B0604020202020204" pitchFamily="34" charset="0"/>
              <a:ea typeface="宋体" panose="02010600030101010101" pitchFamily="2" charset="-122"/>
              <a:sym typeface="+mn-ea"/>
            </a:endParaRPr>
          </a:p>
        </p:txBody>
      </p:sp>
      <p:sp>
        <p:nvSpPr>
          <p:cNvPr id="46" name="Snip Diagonal Corner Rectangle 21"/>
          <p:cNvSpPr/>
          <p:nvPr>
            <p:custDataLst>
              <p:tags r:id="rId9"/>
            </p:custDataLst>
          </p:nvPr>
        </p:nvSpPr>
        <p:spPr>
          <a:xfrm rot="10800000" flipH="1">
            <a:off x="1551950" y="4084536"/>
            <a:ext cx="4468364" cy="2287560"/>
          </a:xfrm>
          <a:prstGeom prst="snip2DiagRect">
            <a:avLst/>
          </a:prstGeom>
          <a:solidFill>
            <a:srgbClr val="F0393C">
              <a:lumMod val="75000"/>
            </a:srgbClr>
          </a:solidFill>
          <a:ln w="25400">
            <a:noFill/>
          </a:ln>
        </p:spPr>
        <p:style>
          <a:lnRef idx="2">
            <a:srgbClr val="F17900">
              <a:hueOff val="0"/>
              <a:satOff val="0"/>
              <a:lumOff val="0"/>
              <a:alphaOff val="0"/>
            </a:srgbClr>
          </a:lnRef>
          <a:fillRef idx="1">
            <a:srgbClr val="FFFFFF">
              <a:alpha val="90000"/>
              <a:hueOff val="0"/>
              <a:satOff val="0"/>
              <a:lumOff val="0"/>
              <a:alphaOff val="0"/>
            </a:srgbClr>
          </a:fillRef>
          <a:effectRef idx="0">
            <a:srgbClr val="FFFFFF">
              <a:alpha val="90000"/>
              <a:hueOff val="0"/>
              <a:satOff val="0"/>
              <a:lumOff val="0"/>
              <a:alphaOff val="0"/>
            </a:srgbClr>
          </a:effectRef>
          <a:fontRef idx="minor">
            <a:srgbClr val="000000">
              <a:hueOff val="0"/>
              <a:satOff val="0"/>
              <a:lumOff val="0"/>
              <a:alphaOff val="0"/>
            </a:srgbClr>
          </a:fontRef>
        </p:style>
        <p:txBody>
          <a:bodyPr spcFirstLastPara="0" vert="horz" wrap="square" lIns="168108" tIns="168108" rIns="820584" bIns="520321" numCol="1" spcCol="953" anchor="t" anchorCtr="0">
            <a:noAutofit/>
          </a:bodyPr>
          <a:p>
            <a:pPr marL="304800" lvl="1" indent="-304800" defTabSz="1243965">
              <a:lnSpc>
                <a:spcPct val="120000"/>
              </a:lnSpc>
              <a:spcBef>
                <a:spcPct val="0"/>
              </a:spcBef>
              <a:spcAft>
                <a:spcPct val="15000"/>
              </a:spcAft>
              <a:buChar char="•"/>
            </a:pPr>
            <a:endParaRPr lang="id-ID" sz="280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102" name="文本框 101"/>
          <p:cNvSpPr txBox="1"/>
          <p:nvPr>
            <p:custDataLst>
              <p:tags r:id="rId10"/>
            </p:custDataLst>
          </p:nvPr>
        </p:nvSpPr>
        <p:spPr>
          <a:xfrm>
            <a:off x="1709420" y="5132705"/>
            <a:ext cx="2583815" cy="980440"/>
          </a:xfrm>
          <a:prstGeom prst="rect">
            <a:avLst/>
          </a:prstGeom>
          <a:noFill/>
        </p:spPr>
        <p:txBody>
          <a:bodyPr wrap="square" rtlCol="0">
            <a:normAutofit lnSpcReduction="20000"/>
          </a:bodyPr>
          <a:p>
            <a:pPr algn="ctr">
              <a:lnSpc>
                <a:spcPct val="120000"/>
              </a:lnSpc>
            </a:pPr>
            <a:r>
              <a:rPr lang="zh-CN" altLang="en-US" sz="2800" b="1" dirty="0">
                <a:solidFill>
                  <a:schemeClr val="bg1"/>
                </a:solidFill>
                <a:uFillTx/>
                <a:ea typeface="宋体" panose="02010600030101010101" pitchFamily="2" charset="-122"/>
                <a:sym typeface="+mn-ea"/>
              </a:rPr>
              <a:t>卫生保健措施 </a:t>
            </a:r>
            <a:endParaRPr lang="zh-CN" altLang="en-US" sz="2800" b="1" dirty="0">
              <a:solidFill>
                <a:schemeClr val="bg1"/>
              </a:solidFill>
              <a:uFillTx/>
              <a:latin typeface="Arial" panose="020B0604020202020204" pitchFamily="34" charset="0"/>
              <a:ea typeface="宋体" panose="02010600030101010101" pitchFamily="2" charset="-122"/>
              <a:sym typeface="+mn-ea"/>
            </a:endParaRPr>
          </a:p>
        </p:txBody>
      </p:sp>
      <p:sp>
        <p:nvSpPr>
          <p:cNvPr id="54" name="Pie 13"/>
          <p:cNvSpPr/>
          <p:nvPr>
            <p:custDataLst>
              <p:tags r:id="rId11"/>
            </p:custDataLst>
          </p:nvPr>
        </p:nvSpPr>
        <p:spPr>
          <a:xfrm rot="16200000">
            <a:off x="4569642" y="4081583"/>
            <a:ext cx="1447719" cy="1447719"/>
          </a:xfrm>
          <a:prstGeom prst="pieWedge">
            <a:avLst/>
          </a:prstGeom>
          <a:solidFill>
            <a:srgbClr val="F0393C"/>
          </a:solidFill>
          <a:ln>
            <a:noFill/>
          </a:ln>
        </p:spPr>
        <p:style>
          <a:lnRef idx="2">
            <a:srgbClr val="FFFFFF">
              <a:hueOff val="0"/>
              <a:satOff val="0"/>
              <a:lumOff val="0"/>
              <a:alphaOff val="0"/>
            </a:srgbClr>
          </a:lnRef>
          <a:fillRef idx="1">
            <a:srgbClr val="F17900">
              <a:hueOff val="0"/>
              <a:satOff val="0"/>
              <a:lumOff val="0"/>
              <a:alphaOff val="0"/>
            </a:srgbClr>
          </a:fillRef>
          <a:effectRef idx="0">
            <a:srgbClr val="F17900">
              <a:hueOff val="0"/>
              <a:satOff val="0"/>
              <a:lumOff val="0"/>
              <a:alphaOff val="0"/>
            </a:srgbClr>
          </a:effectRef>
          <a:fontRef idx="minor">
            <a:srgbClr val="FFFFFF"/>
          </a:fontRef>
        </p:style>
        <p:txBody>
          <a:bodyPr lIns="91440" tIns="45720" rIns="91440" bIns="45720"/>
          <a:p>
            <a:pPr>
              <a:lnSpc>
                <a:spcPct val="120000"/>
              </a:lnSpc>
            </a:pPr>
            <a:endParaRPr lang="zh-CN" altLang="en-US" sz="240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112" name="Freeform 28"/>
          <p:cNvSpPr/>
          <p:nvPr>
            <p:custDataLst>
              <p:tags r:id="rId12"/>
            </p:custDataLst>
          </p:nvPr>
        </p:nvSpPr>
        <p:spPr bwMode="auto">
          <a:xfrm>
            <a:off x="5239260" y="4446774"/>
            <a:ext cx="510322" cy="501816"/>
          </a:xfrm>
          <a:custGeom>
            <a:avLst/>
            <a:gdLst>
              <a:gd name="T0" fmla="*/ 16 w 136"/>
              <a:gd name="T1" fmla="*/ 57 h 134"/>
              <a:gd name="T2" fmla="*/ 0 w 136"/>
              <a:gd name="T3" fmla="*/ 72 h 134"/>
              <a:gd name="T4" fmla="*/ 25 w 136"/>
              <a:gd name="T5" fmla="*/ 92 h 134"/>
              <a:gd name="T6" fmla="*/ 37 w 136"/>
              <a:gd name="T7" fmla="*/ 78 h 134"/>
              <a:gd name="T8" fmla="*/ 55 w 136"/>
              <a:gd name="T9" fmla="*/ 80 h 134"/>
              <a:gd name="T10" fmla="*/ 42 w 136"/>
              <a:gd name="T11" fmla="*/ 95 h 134"/>
              <a:gd name="T12" fmla="*/ 44 w 136"/>
              <a:gd name="T13" fmla="*/ 115 h 134"/>
              <a:gd name="T14" fmla="*/ 65 w 136"/>
              <a:gd name="T15" fmla="*/ 134 h 134"/>
              <a:gd name="T16" fmla="*/ 92 w 136"/>
              <a:gd name="T17" fmla="*/ 98 h 134"/>
              <a:gd name="T18" fmla="*/ 79 w 136"/>
              <a:gd name="T19" fmla="*/ 92 h 134"/>
              <a:gd name="T20" fmla="*/ 80 w 136"/>
              <a:gd name="T21" fmla="*/ 78 h 134"/>
              <a:gd name="T22" fmla="*/ 96 w 136"/>
              <a:gd name="T23" fmla="*/ 76 h 134"/>
              <a:gd name="T24" fmla="*/ 107 w 136"/>
              <a:gd name="T25" fmla="*/ 90 h 134"/>
              <a:gd name="T26" fmla="*/ 136 w 136"/>
              <a:gd name="T27" fmla="*/ 62 h 134"/>
              <a:gd name="T28" fmla="*/ 103 w 136"/>
              <a:gd name="T29" fmla="*/ 40 h 134"/>
              <a:gd name="T30" fmla="*/ 90 w 136"/>
              <a:gd name="T31" fmla="*/ 54 h 134"/>
              <a:gd name="T32" fmla="*/ 75 w 136"/>
              <a:gd name="T33" fmla="*/ 40 h 134"/>
              <a:gd name="T34" fmla="*/ 93 w 136"/>
              <a:gd name="T35" fmla="*/ 27 h 134"/>
              <a:gd name="T36" fmla="*/ 71 w 136"/>
              <a:gd name="T37" fmla="*/ 0 h 134"/>
              <a:gd name="T38" fmla="*/ 37 w 136"/>
              <a:gd name="T39" fmla="*/ 28 h 134"/>
              <a:gd name="T40" fmla="*/ 30 w 136"/>
              <a:gd name="T41" fmla="*/ 16 h 134"/>
              <a:gd name="T42" fmla="*/ 12 w 136"/>
              <a:gd name="T43" fmla="*/ 15 h 134"/>
              <a:gd name="T44" fmla="*/ 19 w 136"/>
              <a:gd name="T45" fmla="*/ 32 h 134"/>
              <a:gd name="T46" fmla="*/ 16 w 136"/>
              <a:gd name="T47" fmla="*/ 5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6" h="134">
                <a:moveTo>
                  <a:pt x="16" y="57"/>
                </a:moveTo>
                <a:cubicBezTo>
                  <a:pt x="6" y="64"/>
                  <a:pt x="0" y="72"/>
                  <a:pt x="0" y="72"/>
                </a:cubicBezTo>
                <a:cubicBezTo>
                  <a:pt x="0" y="72"/>
                  <a:pt x="16" y="94"/>
                  <a:pt x="25" y="92"/>
                </a:cubicBezTo>
                <a:cubicBezTo>
                  <a:pt x="33" y="90"/>
                  <a:pt x="33" y="85"/>
                  <a:pt x="37" y="78"/>
                </a:cubicBezTo>
                <a:cubicBezTo>
                  <a:pt x="40" y="70"/>
                  <a:pt x="54" y="72"/>
                  <a:pt x="55" y="80"/>
                </a:cubicBezTo>
                <a:cubicBezTo>
                  <a:pt x="55" y="87"/>
                  <a:pt x="53" y="94"/>
                  <a:pt x="42" y="95"/>
                </a:cubicBezTo>
                <a:cubicBezTo>
                  <a:pt x="32" y="96"/>
                  <a:pt x="31" y="108"/>
                  <a:pt x="44" y="115"/>
                </a:cubicBezTo>
                <a:cubicBezTo>
                  <a:pt x="56" y="122"/>
                  <a:pt x="56" y="127"/>
                  <a:pt x="65" y="134"/>
                </a:cubicBezTo>
                <a:cubicBezTo>
                  <a:pt x="74" y="124"/>
                  <a:pt x="98" y="105"/>
                  <a:pt x="92" y="98"/>
                </a:cubicBezTo>
                <a:cubicBezTo>
                  <a:pt x="86" y="95"/>
                  <a:pt x="85" y="99"/>
                  <a:pt x="79" y="92"/>
                </a:cubicBezTo>
                <a:cubicBezTo>
                  <a:pt x="73" y="86"/>
                  <a:pt x="78" y="80"/>
                  <a:pt x="80" y="78"/>
                </a:cubicBezTo>
                <a:cubicBezTo>
                  <a:pt x="82" y="75"/>
                  <a:pt x="90" y="70"/>
                  <a:pt x="96" y="76"/>
                </a:cubicBezTo>
                <a:cubicBezTo>
                  <a:pt x="102" y="82"/>
                  <a:pt x="96" y="89"/>
                  <a:pt x="107" y="90"/>
                </a:cubicBezTo>
                <a:cubicBezTo>
                  <a:pt x="118" y="91"/>
                  <a:pt x="127" y="71"/>
                  <a:pt x="136" y="62"/>
                </a:cubicBezTo>
                <a:cubicBezTo>
                  <a:pt x="123" y="49"/>
                  <a:pt x="114" y="34"/>
                  <a:pt x="103" y="40"/>
                </a:cubicBezTo>
                <a:cubicBezTo>
                  <a:pt x="91" y="46"/>
                  <a:pt x="98" y="45"/>
                  <a:pt x="90" y="54"/>
                </a:cubicBezTo>
                <a:cubicBezTo>
                  <a:pt x="81" y="62"/>
                  <a:pt x="67" y="48"/>
                  <a:pt x="75" y="40"/>
                </a:cubicBezTo>
                <a:cubicBezTo>
                  <a:pt x="83" y="32"/>
                  <a:pt x="85" y="36"/>
                  <a:pt x="93" y="27"/>
                </a:cubicBezTo>
                <a:cubicBezTo>
                  <a:pt x="101" y="18"/>
                  <a:pt x="83" y="12"/>
                  <a:pt x="71" y="0"/>
                </a:cubicBezTo>
                <a:cubicBezTo>
                  <a:pt x="60" y="15"/>
                  <a:pt x="45" y="29"/>
                  <a:pt x="37" y="28"/>
                </a:cubicBezTo>
                <a:cubicBezTo>
                  <a:pt x="30" y="26"/>
                  <a:pt x="30" y="22"/>
                  <a:pt x="30" y="16"/>
                </a:cubicBezTo>
                <a:cubicBezTo>
                  <a:pt x="30" y="11"/>
                  <a:pt x="18" y="8"/>
                  <a:pt x="12" y="15"/>
                </a:cubicBezTo>
                <a:cubicBezTo>
                  <a:pt x="6" y="23"/>
                  <a:pt x="11" y="30"/>
                  <a:pt x="19" y="32"/>
                </a:cubicBezTo>
                <a:cubicBezTo>
                  <a:pt x="27" y="33"/>
                  <a:pt x="26" y="50"/>
                  <a:pt x="16" y="57"/>
                </a:cubicBezTo>
                <a:close/>
              </a:path>
            </a:pathLst>
          </a:custGeom>
          <a:solidFill>
            <a:srgbClr val="FFFFFF"/>
          </a:solidFill>
          <a:ln>
            <a:noFill/>
          </a:ln>
        </p:spPr>
        <p:txBody>
          <a:bodyPr vert="horz" wrap="square" lIns="91440" tIns="45720" rIns="91440" bIns="45720" numCol="1" anchor="t" anchorCtr="0" compatLnSpc="1"/>
          <a:p>
            <a:pPr>
              <a:lnSpc>
                <a:spcPct val="120000"/>
              </a:lnSpc>
            </a:pPr>
            <a:endParaRPr lang="en-US" dirty="0">
              <a:solidFill>
                <a:srgbClr val="FFFFFF"/>
              </a:solidFill>
              <a:latin typeface="Arial" panose="020B0604020202020204" pitchFamily="34" charset="0"/>
              <a:ea typeface="微软雅黑" panose="020B0503020204020204" pitchFamily="34" charset="-122"/>
            </a:endParaRPr>
          </a:p>
        </p:txBody>
      </p:sp>
      <p:sp>
        <p:nvSpPr>
          <p:cNvPr id="111" name="Freeform 26"/>
          <p:cNvSpPr/>
          <p:nvPr>
            <p:custDataLst>
              <p:tags r:id="rId13"/>
            </p:custDataLst>
          </p:nvPr>
        </p:nvSpPr>
        <p:spPr bwMode="auto">
          <a:xfrm>
            <a:off x="5239680" y="3222102"/>
            <a:ext cx="496148" cy="413928"/>
          </a:xfrm>
          <a:custGeom>
            <a:avLst/>
            <a:gdLst>
              <a:gd name="T0" fmla="*/ 128 w 132"/>
              <a:gd name="T1" fmla="*/ 71 h 110"/>
              <a:gd name="T2" fmla="*/ 108 w 132"/>
              <a:gd name="T3" fmla="*/ 26 h 110"/>
              <a:gd name="T4" fmla="*/ 105 w 132"/>
              <a:gd name="T5" fmla="*/ 23 h 110"/>
              <a:gd name="T6" fmla="*/ 87 w 132"/>
              <a:gd name="T7" fmla="*/ 20 h 110"/>
              <a:gd name="T8" fmla="*/ 86 w 132"/>
              <a:gd name="T9" fmla="*/ 21 h 110"/>
              <a:gd name="T10" fmla="*/ 77 w 132"/>
              <a:gd name="T11" fmla="*/ 18 h 110"/>
              <a:gd name="T12" fmla="*/ 70 w 132"/>
              <a:gd name="T13" fmla="*/ 21 h 110"/>
              <a:gd name="T14" fmla="*/ 67 w 132"/>
              <a:gd name="T15" fmla="*/ 26 h 110"/>
              <a:gd name="T16" fmla="*/ 59 w 132"/>
              <a:gd name="T17" fmla="*/ 24 h 110"/>
              <a:gd name="T18" fmla="*/ 53 w 132"/>
              <a:gd name="T19" fmla="*/ 27 h 110"/>
              <a:gd name="T20" fmla="*/ 50 w 132"/>
              <a:gd name="T21" fmla="*/ 31 h 110"/>
              <a:gd name="T22" fmla="*/ 50 w 132"/>
              <a:gd name="T23" fmla="*/ 37 h 110"/>
              <a:gd name="T24" fmla="*/ 47 w 132"/>
              <a:gd name="T25" fmla="*/ 35 h 110"/>
              <a:gd name="T26" fmla="*/ 27 w 132"/>
              <a:gd name="T27" fmla="*/ 15 h 110"/>
              <a:gd name="T28" fmla="*/ 22 w 132"/>
              <a:gd name="T29" fmla="*/ 36 h 110"/>
              <a:gd name="T30" fmla="*/ 38 w 132"/>
              <a:gd name="T31" fmla="*/ 53 h 110"/>
              <a:gd name="T32" fmla="*/ 61 w 132"/>
              <a:gd name="T33" fmla="*/ 89 h 110"/>
              <a:gd name="T34" fmla="*/ 40 w 132"/>
              <a:gd name="T35" fmla="*/ 87 h 110"/>
              <a:gd name="T36" fmla="*/ 25 w 132"/>
              <a:gd name="T37" fmla="*/ 100 h 110"/>
              <a:gd name="T38" fmla="*/ 89 w 132"/>
              <a:gd name="T39" fmla="*/ 106 h 110"/>
              <a:gd name="T40" fmla="*/ 93 w 132"/>
              <a:gd name="T41" fmla="*/ 110 h 110"/>
              <a:gd name="T42" fmla="*/ 119 w 132"/>
              <a:gd name="T43" fmla="*/ 95 h 110"/>
              <a:gd name="T44" fmla="*/ 132 w 132"/>
              <a:gd name="T45" fmla="*/ 75 h 110"/>
              <a:gd name="T46" fmla="*/ 128 w 132"/>
              <a:gd name="T47" fmla="*/ 7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2" h="110">
                <a:moveTo>
                  <a:pt x="128" y="71"/>
                </a:moveTo>
                <a:cubicBezTo>
                  <a:pt x="119" y="58"/>
                  <a:pt x="128" y="62"/>
                  <a:pt x="108" y="26"/>
                </a:cubicBezTo>
                <a:cubicBezTo>
                  <a:pt x="106" y="24"/>
                  <a:pt x="106" y="23"/>
                  <a:pt x="105" y="23"/>
                </a:cubicBezTo>
                <a:cubicBezTo>
                  <a:pt x="98" y="16"/>
                  <a:pt x="92" y="15"/>
                  <a:pt x="87" y="20"/>
                </a:cubicBezTo>
                <a:cubicBezTo>
                  <a:pt x="87" y="21"/>
                  <a:pt x="87" y="21"/>
                  <a:pt x="86" y="21"/>
                </a:cubicBezTo>
                <a:cubicBezTo>
                  <a:pt x="83" y="19"/>
                  <a:pt x="80" y="18"/>
                  <a:pt x="77" y="18"/>
                </a:cubicBezTo>
                <a:cubicBezTo>
                  <a:pt x="75" y="18"/>
                  <a:pt x="72" y="19"/>
                  <a:pt x="70" y="21"/>
                </a:cubicBezTo>
                <a:cubicBezTo>
                  <a:pt x="69" y="22"/>
                  <a:pt x="68" y="24"/>
                  <a:pt x="67" y="26"/>
                </a:cubicBezTo>
                <a:cubicBezTo>
                  <a:pt x="64" y="24"/>
                  <a:pt x="62" y="24"/>
                  <a:pt x="59" y="24"/>
                </a:cubicBezTo>
                <a:cubicBezTo>
                  <a:pt x="57" y="24"/>
                  <a:pt x="55" y="25"/>
                  <a:pt x="53" y="27"/>
                </a:cubicBezTo>
                <a:cubicBezTo>
                  <a:pt x="52" y="28"/>
                  <a:pt x="51" y="30"/>
                  <a:pt x="50" y="31"/>
                </a:cubicBezTo>
                <a:cubicBezTo>
                  <a:pt x="50" y="33"/>
                  <a:pt x="50" y="35"/>
                  <a:pt x="50" y="37"/>
                </a:cubicBezTo>
                <a:cubicBezTo>
                  <a:pt x="47" y="35"/>
                  <a:pt x="47" y="35"/>
                  <a:pt x="47" y="35"/>
                </a:cubicBezTo>
                <a:cubicBezTo>
                  <a:pt x="47" y="35"/>
                  <a:pt x="41" y="30"/>
                  <a:pt x="27" y="15"/>
                </a:cubicBezTo>
                <a:cubicBezTo>
                  <a:pt x="14" y="0"/>
                  <a:pt x="0" y="12"/>
                  <a:pt x="22" y="36"/>
                </a:cubicBezTo>
                <a:cubicBezTo>
                  <a:pt x="44" y="59"/>
                  <a:pt x="38" y="53"/>
                  <a:pt x="38" y="53"/>
                </a:cubicBezTo>
                <a:cubicBezTo>
                  <a:pt x="38" y="53"/>
                  <a:pt x="66" y="83"/>
                  <a:pt x="61" y="89"/>
                </a:cubicBezTo>
                <a:cubicBezTo>
                  <a:pt x="59" y="93"/>
                  <a:pt x="50" y="88"/>
                  <a:pt x="40" y="87"/>
                </a:cubicBezTo>
                <a:cubicBezTo>
                  <a:pt x="29" y="86"/>
                  <a:pt x="17" y="92"/>
                  <a:pt x="25" y="100"/>
                </a:cubicBezTo>
                <a:cubicBezTo>
                  <a:pt x="34" y="107"/>
                  <a:pt x="83" y="105"/>
                  <a:pt x="89" y="106"/>
                </a:cubicBezTo>
                <a:cubicBezTo>
                  <a:pt x="93" y="110"/>
                  <a:pt x="93" y="110"/>
                  <a:pt x="93" y="110"/>
                </a:cubicBezTo>
                <a:cubicBezTo>
                  <a:pt x="102" y="107"/>
                  <a:pt x="112" y="102"/>
                  <a:pt x="119" y="95"/>
                </a:cubicBezTo>
                <a:cubicBezTo>
                  <a:pt x="124" y="90"/>
                  <a:pt x="129" y="83"/>
                  <a:pt x="132" y="75"/>
                </a:cubicBezTo>
                <a:cubicBezTo>
                  <a:pt x="132" y="75"/>
                  <a:pt x="130" y="74"/>
                  <a:pt x="128" y="71"/>
                </a:cubicBezTo>
                <a:close/>
              </a:path>
            </a:pathLst>
          </a:custGeom>
          <a:solidFill>
            <a:srgbClr val="FFFFFF"/>
          </a:solidFill>
          <a:ln>
            <a:noFill/>
          </a:ln>
        </p:spPr>
        <p:txBody>
          <a:bodyPr vert="horz" wrap="square" lIns="91440" tIns="45720" rIns="91440" bIns="45720" numCol="1" anchor="t" anchorCtr="0" compatLnSpc="1"/>
          <a:p>
            <a:pPr algn="ctr">
              <a:lnSpc>
                <a:spcPct val="120000"/>
              </a:lnSpc>
            </a:pPr>
            <a:endParaRPr lang="en-US">
              <a:solidFill>
                <a:srgbClr val="FFFFFF"/>
              </a:solidFill>
              <a:latin typeface="Arial" panose="020B0604020202020204" pitchFamily="34" charset="0"/>
              <a:ea typeface="微软雅黑" panose="020B0503020204020204" pitchFamily="34" charset="-122"/>
            </a:endParaRPr>
          </a:p>
        </p:txBody>
      </p:sp>
      <p:sp>
        <p:nvSpPr>
          <p:cNvPr id="48" name="Snip Diagonal Corner Rectangle 20"/>
          <p:cNvSpPr/>
          <p:nvPr>
            <p:custDataLst>
              <p:tags r:id="rId14"/>
            </p:custDataLst>
          </p:nvPr>
        </p:nvSpPr>
        <p:spPr>
          <a:xfrm rot="10800000">
            <a:off x="6084229" y="4081583"/>
            <a:ext cx="4468364" cy="2287560"/>
          </a:xfrm>
          <a:prstGeom prst="snip2DiagRect">
            <a:avLst/>
          </a:prstGeom>
          <a:solidFill>
            <a:srgbClr val="7541F0">
              <a:lumMod val="75000"/>
            </a:srgbClr>
          </a:solidFill>
          <a:ln w="25400">
            <a:noFill/>
          </a:ln>
        </p:spPr>
        <p:style>
          <a:lnRef idx="2">
            <a:srgbClr val="F17900">
              <a:hueOff val="0"/>
              <a:satOff val="0"/>
              <a:lumOff val="0"/>
              <a:alphaOff val="0"/>
            </a:srgbClr>
          </a:lnRef>
          <a:fillRef idx="1">
            <a:srgbClr val="FFFFFF">
              <a:alpha val="90000"/>
              <a:hueOff val="0"/>
              <a:satOff val="0"/>
              <a:lumOff val="0"/>
              <a:alphaOff val="0"/>
            </a:srgbClr>
          </a:fillRef>
          <a:effectRef idx="0">
            <a:srgbClr val="FFFFFF">
              <a:alpha val="90000"/>
              <a:hueOff val="0"/>
              <a:satOff val="0"/>
              <a:lumOff val="0"/>
              <a:alphaOff val="0"/>
            </a:srgbClr>
          </a:effectRef>
          <a:fontRef idx="minor">
            <a:srgbClr val="000000">
              <a:hueOff val="0"/>
              <a:satOff val="0"/>
              <a:lumOff val="0"/>
              <a:alphaOff val="0"/>
            </a:srgbClr>
          </a:fontRef>
        </p:style>
        <p:txBody>
          <a:bodyPr spcFirstLastPara="0" vert="horz" wrap="square" lIns="168108" tIns="168108" rIns="820584" bIns="520321" numCol="1" spcCol="953" anchor="t" anchorCtr="0">
            <a:noAutofit/>
          </a:bodyPr>
          <a:p>
            <a:pPr marL="304800" lvl="1" indent="-304800" defTabSz="1243965">
              <a:lnSpc>
                <a:spcPct val="120000"/>
              </a:lnSpc>
              <a:spcBef>
                <a:spcPct val="0"/>
              </a:spcBef>
              <a:spcAft>
                <a:spcPct val="15000"/>
              </a:spcAft>
              <a:buChar char="•"/>
            </a:pPr>
            <a:endParaRPr lang="id-ID" sz="280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74" name="文本框 73"/>
          <p:cNvSpPr txBox="1"/>
          <p:nvPr>
            <p:custDataLst>
              <p:tags r:id="rId15"/>
            </p:custDataLst>
          </p:nvPr>
        </p:nvSpPr>
        <p:spPr>
          <a:xfrm>
            <a:off x="7645596" y="4737847"/>
            <a:ext cx="2295296" cy="980273"/>
          </a:xfrm>
          <a:prstGeom prst="rect">
            <a:avLst/>
          </a:prstGeom>
          <a:noFill/>
        </p:spPr>
        <p:txBody>
          <a:bodyPr wrap="square" rtlCol="0">
            <a:normAutofit/>
          </a:bodyPr>
          <a:p>
            <a:pPr algn="ctr">
              <a:lnSpc>
                <a:spcPct val="120000"/>
              </a:lnSpc>
            </a:pPr>
            <a:r>
              <a:rPr lang="zh-CN" altLang="en-US" sz="2800" b="1" dirty="0">
                <a:solidFill>
                  <a:schemeClr val="bg1"/>
                </a:solidFill>
                <a:uFillTx/>
                <a:ea typeface="宋体" panose="02010600030101010101" pitchFamily="2" charset="-122"/>
                <a:sym typeface="+mn-ea"/>
              </a:rPr>
              <a:t>职业禁忌证</a:t>
            </a:r>
            <a:endParaRPr lang="zh-CN" altLang="en-US" sz="2800" b="1" dirty="0">
              <a:solidFill>
                <a:schemeClr val="bg1"/>
              </a:solidFill>
              <a:uFillTx/>
              <a:latin typeface="Arial" panose="020B0604020202020204" pitchFamily="34" charset="0"/>
              <a:ea typeface="宋体" panose="02010600030101010101" pitchFamily="2" charset="-122"/>
              <a:sym typeface="+mn-ea"/>
            </a:endParaRPr>
          </a:p>
        </p:txBody>
      </p:sp>
      <p:sp>
        <p:nvSpPr>
          <p:cNvPr id="114" name="Freeform 27"/>
          <p:cNvSpPr>
            <a:spLocks noEditPoints="1"/>
          </p:cNvSpPr>
          <p:nvPr>
            <p:custDataLst>
              <p:tags r:id="rId16"/>
            </p:custDataLst>
          </p:nvPr>
        </p:nvSpPr>
        <p:spPr bwMode="auto">
          <a:xfrm>
            <a:off x="6400878" y="4431035"/>
            <a:ext cx="516244" cy="521566"/>
          </a:xfrm>
          <a:custGeom>
            <a:avLst/>
            <a:gdLst>
              <a:gd name="T0" fmla="*/ 142 w 147"/>
              <a:gd name="T1" fmla="*/ 125 h 148"/>
              <a:gd name="T2" fmla="*/ 105 w 147"/>
              <a:gd name="T3" fmla="*/ 88 h 148"/>
              <a:gd name="T4" fmla="*/ 95 w 147"/>
              <a:gd name="T5" fmla="*/ 84 h 148"/>
              <a:gd name="T6" fmla="*/ 87 w 147"/>
              <a:gd name="T7" fmla="*/ 75 h 148"/>
              <a:gd name="T8" fmla="*/ 81 w 147"/>
              <a:gd name="T9" fmla="*/ 18 h 148"/>
              <a:gd name="T10" fmla="*/ 17 w 147"/>
              <a:gd name="T11" fmla="*/ 18 h 148"/>
              <a:gd name="T12" fmla="*/ 17 w 147"/>
              <a:gd name="T13" fmla="*/ 82 h 148"/>
              <a:gd name="T14" fmla="*/ 75 w 147"/>
              <a:gd name="T15" fmla="*/ 87 h 148"/>
              <a:gd name="T16" fmla="*/ 84 w 147"/>
              <a:gd name="T17" fmla="*/ 96 h 148"/>
              <a:gd name="T18" fmla="*/ 87 w 147"/>
              <a:gd name="T19" fmla="*/ 105 h 148"/>
              <a:gd name="T20" fmla="*/ 125 w 147"/>
              <a:gd name="T21" fmla="*/ 143 h 148"/>
              <a:gd name="T22" fmla="*/ 142 w 147"/>
              <a:gd name="T23" fmla="*/ 143 h 148"/>
              <a:gd name="T24" fmla="*/ 142 w 147"/>
              <a:gd name="T25" fmla="*/ 125 h 148"/>
              <a:gd name="T26" fmla="*/ 73 w 147"/>
              <a:gd name="T27" fmla="*/ 73 h 148"/>
              <a:gd name="T28" fmla="*/ 26 w 147"/>
              <a:gd name="T29" fmla="*/ 73 h 148"/>
              <a:gd name="T30" fmla="*/ 26 w 147"/>
              <a:gd name="T31" fmla="*/ 27 h 148"/>
              <a:gd name="T32" fmla="*/ 73 w 147"/>
              <a:gd name="T33" fmla="*/ 27 h 148"/>
              <a:gd name="T34" fmla="*/ 73 w 147"/>
              <a:gd name="T35" fmla="*/ 73 h 148"/>
              <a:gd name="T36" fmla="*/ 53 w 147"/>
              <a:gd name="T37" fmla="*/ 27 h 148"/>
              <a:gd name="T38" fmla="*/ 26 w 147"/>
              <a:gd name="T39" fmla="*/ 53 h 148"/>
              <a:gd name="T40" fmla="*/ 34 w 147"/>
              <a:gd name="T41" fmla="*/ 59 h 148"/>
              <a:gd name="T42" fmla="*/ 34 w 147"/>
              <a:gd name="T43" fmla="*/ 51 h 148"/>
              <a:gd name="T44" fmla="*/ 51 w 147"/>
              <a:gd name="T45" fmla="*/ 34 h 148"/>
              <a:gd name="T46" fmla="*/ 59 w 147"/>
              <a:gd name="T47" fmla="*/ 35 h 148"/>
              <a:gd name="T48" fmla="*/ 53 w 147"/>
              <a:gd name="T49" fmla="*/ 2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 h="148">
                <a:moveTo>
                  <a:pt x="142" y="125"/>
                </a:moveTo>
                <a:cubicBezTo>
                  <a:pt x="105" y="88"/>
                  <a:pt x="105" y="88"/>
                  <a:pt x="105" y="88"/>
                </a:cubicBezTo>
                <a:cubicBezTo>
                  <a:pt x="102" y="85"/>
                  <a:pt x="99" y="84"/>
                  <a:pt x="95" y="84"/>
                </a:cubicBezTo>
                <a:cubicBezTo>
                  <a:pt x="87" y="75"/>
                  <a:pt x="87" y="75"/>
                  <a:pt x="87" y="75"/>
                </a:cubicBezTo>
                <a:cubicBezTo>
                  <a:pt x="99" y="58"/>
                  <a:pt x="97" y="33"/>
                  <a:pt x="81" y="18"/>
                </a:cubicBezTo>
                <a:cubicBezTo>
                  <a:pt x="64" y="0"/>
                  <a:pt x="35" y="0"/>
                  <a:pt x="17" y="18"/>
                </a:cubicBezTo>
                <a:cubicBezTo>
                  <a:pt x="0" y="35"/>
                  <a:pt x="0" y="64"/>
                  <a:pt x="17" y="82"/>
                </a:cubicBezTo>
                <a:cubicBezTo>
                  <a:pt x="33" y="97"/>
                  <a:pt x="57" y="99"/>
                  <a:pt x="75" y="87"/>
                </a:cubicBezTo>
                <a:cubicBezTo>
                  <a:pt x="84" y="96"/>
                  <a:pt x="84" y="96"/>
                  <a:pt x="84" y="96"/>
                </a:cubicBezTo>
                <a:cubicBezTo>
                  <a:pt x="84" y="99"/>
                  <a:pt x="85" y="102"/>
                  <a:pt x="87" y="105"/>
                </a:cubicBezTo>
                <a:cubicBezTo>
                  <a:pt x="125" y="143"/>
                  <a:pt x="125" y="143"/>
                  <a:pt x="125" y="143"/>
                </a:cubicBezTo>
                <a:cubicBezTo>
                  <a:pt x="130" y="148"/>
                  <a:pt x="138" y="148"/>
                  <a:pt x="142" y="143"/>
                </a:cubicBezTo>
                <a:cubicBezTo>
                  <a:pt x="147" y="138"/>
                  <a:pt x="147" y="130"/>
                  <a:pt x="142" y="125"/>
                </a:cubicBezTo>
                <a:close/>
                <a:moveTo>
                  <a:pt x="73" y="73"/>
                </a:moveTo>
                <a:cubicBezTo>
                  <a:pt x="60" y="86"/>
                  <a:pt x="39" y="86"/>
                  <a:pt x="26" y="73"/>
                </a:cubicBezTo>
                <a:cubicBezTo>
                  <a:pt x="13" y="60"/>
                  <a:pt x="13" y="39"/>
                  <a:pt x="26" y="27"/>
                </a:cubicBezTo>
                <a:cubicBezTo>
                  <a:pt x="39" y="14"/>
                  <a:pt x="60" y="14"/>
                  <a:pt x="73" y="27"/>
                </a:cubicBezTo>
                <a:cubicBezTo>
                  <a:pt x="86" y="39"/>
                  <a:pt x="86" y="60"/>
                  <a:pt x="73" y="73"/>
                </a:cubicBezTo>
                <a:close/>
                <a:moveTo>
                  <a:pt x="53" y="27"/>
                </a:moveTo>
                <a:cubicBezTo>
                  <a:pt x="39" y="24"/>
                  <a:pt x="23" y="39"/>
                  <a:pt x="26" y="53"/>
                </a:cubicBezTo>
                <a:cubicBezTo>
                  <a:pt x="28" y="59"/>
                  <a:pt x="33" y="61"/>
                  <a:pt x="34" y="59"/>
                </a:cubicBezTo>
                <a:cubicBezTo>
                  <a:pt x="36" y="57"/>
                  <a:pt x="34" y="54"/>
                  <a:pt x="34" y="51"/>
                </a:cubicBezTo>
                <a:cubicBezTo>
                  <a:pt x="32" y="42"/>
                  <a:pt x="42" y="32"/>
                  <a:pt x="51" y="34"/>
                </a:cubicBezTo>
                <a:cubicBezTo>
                  <a:pt x="54" y="35"/>
                  <a:pt x="57" y="36"/>
                  <a:pt x="59" y="35"/>
                </a:cubicBezTo>
                <a:cubicBezTo>
                  <a:pt x="61" y="33"/>
                  <a:pt x="58" y="28"/>
                  <a:pt x="53" y="27"/>
                </a:cubicBezTo>
                <a:close/>
              </a:path>
            </a:pathLst>
          </a:custGeom>
          <a:solidFill>
            <a:srgbClr val="FFFFFF"/>
          </a:solidFill>
          <a:ln>
            <a:noFill/>
          </a:ln>
        </p:spPr>
        <p:txBody>
          <a:bodyPr vert="horz" wrap="square" lIns="91440" tIns="45720" rIns="91440" bIns="45720" numCol="1" anchor="t" anchorCtr="0" compatLnSpc="1"/>
          <a:p>
            <a:pPr>
              <a:lnSpc>
                <a:spcPct val="120000"/>
              </a:lnSpc>
            </a:pPr>
            <a:endParaRPr lang="en-US">
              <a:solidFill>
                <a:srgbClr val="FFFFFF"/>
              </a:solidFill>
              <a:latin typeface="Arial" panose="020B0604020202020204" pitchFamily="34" charset="0"/>
              <a:ea typeface="微软雅黑" panose="020B0503020204020204" pitchFamily="34" charset="-122"/>
            </a:endParaRPr>
          </a:p>
        </p:txBody>
      </p:sp>
      <p:sp>
        <p:nvSpPr>
          <p:cNvPr id="55" name="Pie 16"/>
          <p:cNvSpPr/>
          <p:nvPr>
            <p:custDataLst>
              <p:tags r:id="rId17"/>
            </p:custDataLst>
          </p:nvPr>
        </p:nvSpPr>
        <p:spPr>
          <a:xfrm rot="10800000">
            <a:off x="6084233" y="4081583"/>
            <a:ext cx="1447719" cy="1447719"/>
          </a:xfrm>
          <a:prstGeom prst="pieWedge">
            <a:avLst/>
          </a:prstGeom>
          <a:solidFill>
            <a:srgbClr val="7541F0"/>
          </a:solidFill>
          <a:ln>
            <a:noFill/>
          </a:ln>
        </p:spPr>
        <p:style>
          <a:lnRef idx="2">
            <a:srgbClr val="FFFFFF">
              <a:hueOff val="0"/>
              <a:satOff val="0"/>
              <a:lumOff val="0"/>
              <a:alphaOff val="0"/>
            </a:srgbClr>
          </a:lnRef>
          <a:fillRef idx="1">
            <a:srgbClr val="F17900">
              <a:hueOff val="0"/>
              <a:satOff val="0"/>
              <a:lumOff val="0"/>
              <a:alphaOff val="0"/>
            </a:srgbClr>
          </a:fillRef>
          <a:effectRef idx="0">
            <a:srgbClr val="F17900">
              <a:hueOff val="0"/>
              <a:satOff val="0"/>
              <a:lumOff val="0"/>
              <a:alphaOff val="0"/>
            </a:srgbClr>
          </a:effectRef>
          <a:fontRef idx="minor">
            <a:srgbClr val="FFFFFF"/>
          </a:fontRef>
        </p:style>
        <p:txBody>
          <a:bodyPr lIns="91440" tIns="45720" rIns="91440" bIns="45720"/>
          <a:p>
            <a:pPr>
              <a:lnSpc>
                <a:spcPct val="120000"/>
              </a:lnSpc>
            </a:pPr>
            <a:endParaRPr lang="zh-CN" altLang="en-US" sz="2400">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2" name="Freeform 27"/>
          <p:cNvSpPr>
            <a:spLocks noEditPoints="1"/>
          </p:cNvSpPr>
          <p:nvPr>
            <p:custDataLst>
              <p:tags r:id="rId18"/>
            </p:custDataLst>
          </p:nvPr>
        </p:nvSpPr>
        <p:spPr bwMode="auto">
          <a:xfrm>
            <a:off x="6527878" y="4558035"/>
            <a:ext cx="516244" cy="521566"/>
          </a:xfrm>
          <a:custGeom>
            <a:avLst/>
            <a:gdLst>
              <a:gd name="T0" fmla="*/ 142 w 147"/>
              <a:gd name="T1" fmla="*/ 125 h 148"/>
              <a:gd name="T2" fmla="*/ 105 w 147"/>
              <a:gd name="T3" fmla="*/ 88 h 148"/>
              <a:gd name="T4" fmla="*/ 95 w 147"/>
              <a:gd name="T5" fmla="*/ 84 h 148"/>
              <a:gd name="T6" fmla="*/ 87 w 147"/>
              <a:gd name="T7" fmla="*/ 75 h 148"/>
              <a:gd name="T8" fmla="*/ 81 w 147"/>
              <a:gd name="T9" fmla="*/ 18 h 148"/>
              <a:gd name="T10" fmla="*/ 17 w 147"/>
              <a:gd name="T11" fmla="*/ 18 h 148"/>
              <a:gd name="T12" fmla="*/ 17 w 147"/>
              <a:gd name="T13" fmla="*/ 82 h 148"/>
              <a:gd name="T14" fmla="*/ 75 w 147"/>
              <a:gd name="T15" fmla="*/ 87 h 148"/>
              <a:gd name="T16" fmla="*/ 84 w 147"/>
              <a:gd name="T17" fmla="*/ 96 h 148"/>
              <a:gd name="T18" fmla="*/ 87 w 147"/>
              <a:gd name="T19" fmla="*/ 105 h 148"/>
              <a:gd name="T20" fmla="*/ 125 w 147"/>
              <a:gd name="T21" fmla="*/ 143 h 148"/>
              <a:gd name="T22" fmla="*/ 142 w 147"/>
              <a:gd name="T23" fmla="*/ 143 h 148"/>
              <a:gd name="T24" fmla="*/ 142 w 147"/>
              <a:gd name="T25" fmla="*/ 125 h 148"/>
              <a:gd name="T26" fmla="*/ 73 w 147"/>
              <a:gd name="T27" fmla="*/ 73 h 148"/>
              <a:gd name="T28" fmla="*/ 26 w 147"/>
              <a:gd name="T29" fmla="*/ 73 h 148"/>
              <a:gd name="T30" fmla="*/ 26 w 147"/>
              <a:gd name="T31" fmla="*/ 27 h 148"/>
              <a:gd name="T32" fmla="*/ 73 w 147"/>
              <a:gd name="T33" fmla="*/ 27 h 148"/>
              <a:gd name="T34" fmla="*/ 73 w 147"/>
              <a:gd name="T35" fmla="*/ 73 h 148"/>
              <a:gd name="T36" fmla="*/ 53 w 147"/>
              <a:gd name="T37" fmla="*/ 27 h 148"/>
              <a:gd name="T38" fmla="*/ 26 w 147"/>
              <a:gd name="T39" fmla="*/ 53 h 148"/>
              <a:gd name="T40" fmla="*/ 34 w 147"/>
              <a:gd name="T41" fmla="*/ 59 h 148"/>
              <a:gd name="T42" fmla="*/ 34 w 147"/>
              <a:gd name="T43" fmla="*/ 51 h 148"/>
              <a:gd name="T44" fmla="*/ 51 w 147"/>
              <a:gd name="T45" fmla="*/ 34 h 148"/>
              <a:gd name="T46" fmla="*/ 59 w 147"/>
              <a:gd name="T47" fmla="*/ 35 h 148"/>
              <a:gd name="T48" fmla="*/ 53 w 147"/>
              <a:gd name="T49" fmla="*/ 2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7" h="148">
                <a:moveTo>
                  <a:pt x="142" y="125"/>
                </a:moveTo>
                <a:cubicBezTo>
                  <a:pt x="105" y="88"/>
                  <a:pt x="105" y="88"/>
                  <a:pt x="105" y="88"/>
                </a:cubicBezTo>
                <a:cubicBezTo>
                  <a:pt x="102" y="85"/>
                  <a:pt x="99" y="84"/>
                  <a:pt x="95" y="84"/>
                </a:cubicBezTo>
                <a:cubicBezTo>
                  <a:pt x="87" y="75"/>
                  <a:pt x="87" y="75"/>
                  <a:pt x="87" y="75"/>
                </a:cubicBezTo>
                <a:cubicBezTo>
                  <a:pt x="99" y="58"/>
                  <a:pt x="97" y="33"/>
                  <a:pt x="81" y="18"/>
                </a:cubicBezTo>
                <a:cubicBezTo>
                  <a:pt x="64" y="0"/>
                  <a:pt x="35" y="0"/>
                  <a:pt x="17" y="18"/>
                </a:cubicBezTo>
                <a:cubicBezTo>
                  <a:pt x="0" y="35"/>
                  <a:pt x="0" y="64"/>
                  <a:pt x="17" y="82"/>
                </a:cubicBezTo>
                <a:cubicBezTo>
                  <a:pt x="33" y="97"/>
                  <a:pt x="57" y="99"/>
                  <a:pt x="75" y="87"/>
                </a:cubicBezTo>
                <a:cubicBezTo>
                  <a:pt x="84" y="96"/>
                  <a:pt x="84" y="96"/>
                  <a:pt x="84" y="96"/>
                </a:cubicBezTo>
                <a:cubicBezTo>
                  <a:pt x="84" y="99"/>
                  <a:pt x="85" y="102"/>
                  <a:pt x="87" y="105"/>
                </a:cubicBezTo>
                <a:cubicBezTo>
                  <a:pt x="125" y="143"/>
                  <a:pt x="125" y="143"/>
                  <a:pt x="125" y="143"/>
                </a:cubicBezTo>
                <a:cubicBezTo>
                  <a:pt x="130" y="148"/>
                  <a:pt x="138" y="148"/>
                  <a:pt x="142" y="143"/>
                </a:cubicBezTo>
                <a:cubicBezTo>
                  <a:pt x="147" y="138"/>
                  <a:pt x="147" y="130"/>
                  <a:pt x="142" y="125"/>
                </a:cubicBezTo>
                <a:close/>
                <a:moveTo>
                  <a:pt x="73" y="73"/>
                </a:moveTo>
                <a:cubicBezTo>
                  <a:pt x="60" y="86"/>
                  <a:pt x="39" y="86"/>
                  <a:pt x="26" y="73"/>
                </a:cubicBezTo>
                <a:cubicBezTo>
                  <a:pt x="13" y="60"/>
                  <a:pt x="13" y="39"/>
                  <a:pt x="26" y="27"/>
                </a:cubicBezTo>
                <a:cubicBezTo>
                  <a:pt x="39" y="14"/>
                  <a:pt x="60" y="14"/>
                  <a:pt x="73" y="27"/>
                </a:cubicBezTo>
                <a:cubicBezTo>
                  <a:pt x="86" y="39"/>
                  <a:pt x="86" y="60"/>
                  <a:pt x="73" y="73"/>
                </a:cubicBezTo>
                <a:close/>
                <a:moveTo>
                  <a:pt x="53" y="27"/>
                </a:moveTo>
                <a:cubicBezTo>
                  <a:pt x="39" y="24"/>
                  <a:pt x="23" y="39"/>
                  <a:pt x="26" y="53"/>
                </a:cubicBezTo>
                <a:cubicBezTo>
                  <a:pt x="28" y="59"/>
                  <a:pt x="33" y="61"/>
                  <a:pt x="34" y="59"/>
                </a:cubicBezTo>
                <a:cubicBezTo>
                  <a:pt x="36" y="57"/>
                  <a:pt x="34" y="54"/>
                  <a:pt x="34" y="51"/>
                </a:cubicBezTo>
                <a:cubicBezTo>
                  <a:pt x="32" y="42"/>
                  <a:pt x="42" y="32"/>
                  <a:pt x="51" y="34"/>
                </a:cubicBezTo>
                <a:cubicBezTo>
                  <a:pt x="54" y="35"/>
                  <a:pt x="57" y="36"/>
                  <a:pt x="59" y="35"/>
                </a:cubicBezTo>
                <a:cubicBezTo>
                  <a:pt x="61" y="33"/>
                  <a:pt x="58" y="28"/>
                  <a:pt x="53" y="27"/>
                </a:cubicBezTo>
                <a:close/>
              </a:path>
            </a:pathLst>
          </a:custGeom>
          <a:solidFill>
            <a:srgbClr val="FFFFFF"/>
          </a:solidFill>
          <a:ln>
            <a:noFill/>
          </a:ln>
        </p:spPr>
        <p:txBody>
          <a:bodyPr vert="horz" wrap="square" lIns="91440" tIns="45720" rIns="91440" bIns="45720" numCol="1" anchor="t" anchorCtr="0" compatLnSpc="1"/>
          <a:p>
            <a:pPr>
              <a:lnSpc>
                <a:spcPct val="120000"/>
              </a:lnSpc>
            </a:pPr>
            <a:endParaRPr lang="en-US">
              <a:solidFill>
                <a:srgbClr val="FFFFFF"/>
              </a:solidFill>
              <a:latin typeface="Arial" panose="020B0604020202020204" pitchFamily="34" charset="0"/>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559684" y="2815771"/>
            <a:ext cx="7072630"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健康工作  快乐工作</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8196" name="图片 3"/>
          <p:cNvPicPr>
            <a:picLocks noChangeAspect="1"/>
          </p:cNvPicPr>
          <p:nvPr/>
        </p:nvPicPr>
        <p:blipFill>
          <a:blip r:embed="rId2"/>
          <a:stretch>
            <a:fillRect/>
          </a:stretch>
        </p:blipFill>
        <p:spPr>
          <a:xfrm>
            <a:off x="317500" y="-317"/>
            <a:ext cx="2457450" cy="1995487"/>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职业健康概述</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5" name="文本框 4"/>
          <p:cNvSpPr txBox="1"/>
          <p:nvPr/>
        </p:nvSpPr>
        <p:spPr>
          <a:xfrm>
            <a:off x="873760" y="2068830"/>
            <a:ext cx="8949690" cy="2676525"/>
          </a:xfrm>
          <a:prstGeom prst="rect">
            <a:avLst/>
          </a:prstGeom>
          <a:noFill/>
        </p:spPr>
        <p:txBody>
          <a:bodyPr wrap="square" rtlCol="0">
            <a:spAutoFit/>
          </a:bodyPr>
          <a:p>
            <a:pPr marL="342900" indent="-342900" eaLnBrk="1" hangingPunct="1">
              <a:lnSpc>
                <a:spcPct val="150000"/>
              </a:lnSpc>
              <a:buFont typeface="Wingdings" panose="05000000000000000000" charset="0"/>
              <a:buChar char="Ø"/>
            </a:pPr>
            <a:r>
              <a:rPr lang="zh-CN" altLang="x-none" sz="2800" dirty="0">
                <a:latin typeface="微软雅黑" panose="020B0503020204020204" pitchFamily="34" charset="-122"/>
                <a:ea typeface="微软雅黑" panose="020B0503020204020204" pitchFamily="34" charset="-122"/>
                <a:sym typeface="+mn-ea"/>
              </a:rPr>
              <a:t>职业病</a:t>
            </a:r>
            <a:r>
              <a:rPr lang="en-US" altLang="zh-CN" sz="2800" dirty="0">
                <a:latin typeface="微软雅黑" panose="020B0503020204020204" pitchFamily="34" charset="-122"/>
                <a:ea typeface="微软雅黑" panose="020B0503020204020204" pitchFamily="34" charset="-122"/>
                <a:sym typeface="+mn-ea"/>
              </a:rPr>
              <a:t>  </a:t>
            </a:r>
            <a:r>
              <a:rPr lang="zh-CN" altLang="x-none" sz="2800" dirty="0">
                <a:latin typeface="微软雅黑" panose="020B0503020204020204" pitchFamily="34" charset="-122"/>
                <a:ea typeface="微软雅黑" panose="020B0503020204020204" pitchFamily="34" charset="-122"/>
                <a:sym typeface="+mn-ea"/>
              </a:rPr>
              <a:t>是指企业、事业单位和个体经济组织等用人单位的劳动者在职业活动中，因接触粉尘、放射性物质和其他有毒、有害因素而引起的疾病。</a:t>
            </a:r>
            <a:endParaRPr lang="zh-CN" altLang="x-none" sz="2800" b="0" dirty="0">
              <a:latin typeface="微软雅黑" panose="020B0503020204020204" pitchFamily="34" charset="-122"/>
              <a:ea typeface="微软雅黑" panose="020B0503020204020204" pitchFamily="34" charset="-122"/>
            </a:endParaRPr>
          </a:p>
          <a:p>
            <a:pPr marL="342900" indent="-342900" eaLnBrk="1" hangingPunct="1">
              <a:lnSpc>
                <a:spcPct val="150000"/>
              </a:lnSpc>
              <a:buFont typeface="Wingdings" panose="05000000000000000000" charset="0"/>
              <a:buChar char="Ø"/>
            </a:pPr>
            <a:r>
              <a:rPr lang="zh-CN" altLang="en-US" sz="2800" dirty="0">
                <a:latin typeface="微软雅黑" panose="020B0503020204020204" pitchFamily="34" charset="-122"/>
                <a:ea typeface="微软雅黑" panose="020B0503020204020204" pitchFamily="34" charset="-122"/>
                <a:sym typeface="+mn-ea"/>
              </a:rPr>
              <a:t>我国法定职业病为</a:t>
            </a:r>
            <a:r>
              <a:rPr lang="en-US" altLang="zh-CN" sz="2800" dirty="0">
                <a:latin typeface="微软雅黑" panose="020B0503020204020204" pitchFamily="34" charset="-122"/>
                <a:ea typeface="微软雅黑" panose="020B0503020204020204" pitchFamily="34" charset="-122"/>
                <a:sym typeface="+mn-ea"/>
              </a:rPr>
              <a:t>132</a:t>
            </a:r>
            <a:r>
              <a:rPr lang="zh-CN" altLang="en-US" sz="2800" dirty="0">
                <a:latin typeface="微软雅黑" panose="020B0503020204020204" pitchFamily="34" charset="-122"/>
                <a:ea typeface="微软雅黑" panose="020B0503020204020204" pitchFamily="34" charset="-122"/>
                <a:sym typeface="+mn-ea"/>
              </a:rPr>
              <a:t>种。</a:t>
            </a:r>
            <a:endParaRPr lang="zh-CN" altLang="en-US" sz="2800"/>
          </a:p>
        </p:txBody>
      </p:sp>
      <p:sp>
        <p:nvSpPr>
          <p:cNvPr id="4" name="文本框 3"/>
          <p:cNvSpPr txBox="1"/>
          <p:nvPr/>
        </p:nvSpPr>
        <p:spPr>
          <a:xfrm>
            <a:off x="574675" y="1253490"/>
            <a:ext cx="10831830" cy="583565"/>
          </a:xfrm>
          <a:prstGeom prst="rect">
            <a:avLst/>
          </a:prstGeom>
          <a:noFill/>
        </p:spPr>
        <p:txBody>
          <a:bodyPr wrap="square" rtlCol="0">
            <a:spAutoFit/>
          </a:bodyPr>
          <a:p>
            <a:r>
              <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rPr>
              <a:t>职业病</a:t>
            </a:r>
            <a:endPar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endParaRPr>
          </a:p>
        </p:txBody>
      </p:sp>
      <p:pic>
        <p:nvPicPr>
          <p:cNvPr id="3" name="图片 2"/>
          <p:cNvPicPr>
            <a:picLocks noChangeAspect="1"/>
          </p:cNvPicPr>
          <p:nvPr/>
        </p:nvPicPr>
        <p:blipFill>
          <a:blip r:embed="rId3"/>
          <a:stretch>
            <a:fillRect/>
          </a:stretch>
        </p:blipFill>
        <p:spPr>
          <a:xfrm>
            <a:off x="7721600" y="3641725"/>
            <a:ext cx="4479925" cy="31280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4809490"/>
            <a:ext cx="12215495" cy="2066290"/>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职业健康概述</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677545" y="1297940"/>
            <a:ext cx="10831830" cy="583565"/>
          </a:xfrm>
          <a:prstGeom prst="rect">
            <a:avLst/>
          </a:prstGeom>
          <a:noFill/>
        </p:spPr>
        <p:txBody>
          <a:bodyPr wrap="square" rtlCol="0">
            <a:spAutoFit/>
          </a:bodyPr>
          <a:p>
            <a:r>
              <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rPr>
              <a:t>职业病的危害因素</a:t>
            </a:r>
            <a:endPar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endParaRPr>
          </a:p>
        </p:txBody>
      </p:sp>
      <p:sp>
        <p:nvSpPr>
          <p:cNvPr id="5" name="文本框 4"/>
          <p:cNvSpPr txBox="1"/>
          <p:nvPr/>
        </p:nvSpPr>
        <p:spPr>
          <a:xfrm>
            <a:off x="873760" y="2047875"/>
            <a:ext cx="8949690" cy="2762250"/>
          </a:xfrm>
          <a:prstGeom prst="rect">
            <a:avLst/>
          </a:prstGeom>
          <a:noFill/>
        </p:spPr>
        <p:txBody>
          <a:bodyPr wrap="square" rtlCol="0">
            <a:spAutoFit/>
          </a:bodyPr>
          <a:p>
            <a:pPr marL="914400" marR="0" lvl="1" indent="-457200" algn="l" defTabSz="914400" rtl="0" eaLnBrk="1" fontAlgn="base" latinLnBrk="0" hangingPunct="1">
              <a:lnSpc>
                <a:spcPct val="150000"/>
              </a:lnSpc>
              <a:spcBef>
                <a:spcPct val="20000"/>
              </a:spcBef>
              <a:spcAft>
                <a:spcPct val="0"/>
              </a:spcAft>
              <a:buClr>
                <a:schemeClr val="tx2"/>
              </a:buClr>
              <a:buSzTx/>
              <a:buFont typeface="Wingdings" panose="05000000000000000000" charset="0"/>
              <a:buChar char="Ø"/>
              <a:defRPr/>
            </a:pPr>
            <a:r>
              <a:rPr kumimoji="1" lang="zh-CN" altLang="en-US" sz="2800" kern="0" noProof="0" dirty="0">
                <a:ln>
                  <a:noFill/>
                </a:ln>
                <a:effectLst/>
                <a:uLnTx/>
                <a:uFillTx/>
                <a:latin typeface="微软雅黑" panose="020B0503020204020204" pitchFamily="34" charset="-122"/>
                <a:ea typeface="微软雅黑" panose="020B0503020204020204" pitchFamily="34" charset="-122"/>
                <a:sym typeface="+mn-ea"/>
              </a:rPr>
              <a:t>是指工作场所中存在或产生的对从事职业活动的劳动者可能导致职业病的各种危害因素。</a:t>
            </a:r>
            <a:endParaRPr kumimoji="1" lang="zh-CN" altLang="en-US" sz="2800" b="0" i="0" u="none" strike="noStrike" kern="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914400" marR="0" lvl="1" indent="-457200" algn="l" defTabSz="914400" rtl="0" eaLnBrk="1" fontAlgn="base" latinLnBrk="0" hangingPunct="1">
              <a:lnSpc>
                <a:spcPct val="150000"/>
              </a:lnSpc>
              <a:spcBef>
                <a:spcPct val="20000"/>
              </a:spcBef>
              <a:spcAft>
                <a:spcPct val="0"/>
              </a:spcAft>
              <a:buClr>
                <a:schemeClr val="tx2"/>
              </a:buClr>
              <a:buSzTx/>
              <a:buFont typeface="Wingdings" panose="05000000000000000000" charset="0"/>
              <a:buChar char="Ø"/>
              <a:defRPr/>
            </a:pPr>
            <a:r>
              <a:rPr kumimoji="1" lang="zh-CN" altLang="en-US" sz="2800" kern="0" noProof="0" dirty="0">
                <a:ln>
                  <a:noFill/>
                </a:ln>
                <a:effectLst/>
                <a:uLnTx/>
                <a:uFillTx/>
                <a:latin typeface="微软雅黑" panose="020B0503020204020204" pitchFamily="34" charset="-122"/>
                <a:ea typeface="微软雅黑" panose="020B0503020204020204" pitchFamily="34" charset="-122"/>
                <a:sym typeface="+mn-ea"/>
              </a:rPr>
              <a:t>主要包括：各种有害化学、物理、生物等因素以及在作业过程中产生或存在的其他职业性有害因素。</a:t>
            </a:r>
            <a:endParaRPr lang="zh-CN"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职业健康概述</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677545" y="1322070"/>
            <a:ext cx="10831830" cy="583565"/>
          </a:xfrm>
          <a:prstGeom prst="rect">
            <a:avLst/>
          </a:prstGeom>
          <a:noFill/>
        </p:spPr>
        <p:txBody>
          <a:bodyPr wrap="square" rtlCol="0">
            <a:spAutoFit/>
          </a:bodyPr>
          <a:p>
            <a:r>
              <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rPr>
              <a:t>职业健康监护 </a:t>
            </a:r>
            <a:endPar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endParaRPr>
          </a:p>
        </p:txBody>
      </p:sp>
      <p:sp>
        <p:nvSpPr>
          <p:cNvPr id="5" name="文本框 4"/>
          <p:cNvSpPr txBox="1"/>
          <p:nvPr/>
        </p:nvSpPr>
        <p:spPr>
          <a:xfrm>
            <a:off x="861695" y="1813560"/>
            <a:ext cx="9881870" cy="3969385"/>
          </a:xfrm>
          <a:prstGeom prst="rect">
            <a:avLst/>
          </a:prstGeom>
          <a:noFill/>
        </p:spPr>
        <p:txBody>
          <a:bodyPr wrap="square" rtlCol="0">
            <a:spAutoFit/>
          </a:bodyPr>
          <a:p>
            <a:pPr marL="457200" indent="-457200">
              <a:lnSpc>
                <a:spcPct val="150000"/>
              </a:lnSpc>
              <a:spcBef>
                <a:spcPct val="20000"/>
              </a:spcBef>
              <a:buClr>
                <a:schemeClr val="tx1"/>
              </a:buClr>
              <a:buSzTx/>
              <a:buFont typeface="Wingdings" panose="05000000000000000000" charset="0"/>
              <a:buChar char="Ø"/>
            </a:pPr>
            <a:r>
              <a:rPr lang="zh-CN" altLang="zh-CN" sz="2800" dirty="0">
                <a:latin typeface="微软雅黑" panose="020B0503020204020204" pitchFamily="34" charset="-122"/>
                <a:ea typeface="微软雅黑" panose="020B0503020204020204" pitchFamily="34" charset="-122"/>
                <a:sym typeface="+mn-ea"/>
              </a:rPr>
              <a:t>以预防为目的，根据劳动者的职业接触史，通过定期或不定期的医学健康检查和健康相关资料的收集，连续性地监测劳动者的健康状况，分析劳动者健康变化与所接触的职业病危害因素的关系，并及时地将健康检查和资料分析结果报告给用人单位和劳动者本人，以便及时采取干预措施，保护劳动者健康。</a:t>
            </a:r>
            <a:endParaRPr lang="zh-CN"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职业健康概述</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558165" y="1109345"/>
            <a:ext cx="10831830" cy="583565"/>
          </a:xfrm>
          <a:prstGeom prst="rect">
            <a:avLst/>
          </a:prstGeom>
          <a:noFill/>
        </p:spPr>
        <p:txBody>
          <a:bodyPr wrap="square" rtlCol="0">
            <a:spAutoFit/>
          </a:bodyPr>
          <a:p>
            <a:pPr marL="0" marR="0" lvl="0" indent="0" algn="l" defTabSz="914400" rtl="0" eaLnBrk="1" fontAlgn="base" latinLnBrk="0" hangingPunct="1">
              <a:lnSpc>
                <a:spcPct val="100000"/>
              </a:lnSpc>
              <a:spcBef>
                <a:spcPct val="0"/>
              </a:spcBef>
              <a:spcAft>
                <a:spcPct val="0"/>
              </a:spcAft>
              <a:buClrTx/>
              <a:buSzTx/>
              <a:buFontTx/>
              <a:buNone/>
              <a:defRPr/>
            </a:pPr>
            <a:r>
              <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rPr>
              <a:t>职业健康监护</a:t>
            </a:r>
            <a:endPar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endParaRPr>
          </a:p>
        </p:txBody>
      </p:sp>
      <p:sp>
        <p:nvSpPr>
          <p:cNvPr id="5" name="文本框 4"/>
          <p:cNvSpPr txBox="1"/>
          <p:nvPr/>
        </p:nvSpPr>
        <p:spPr>
          <a:xfrm>
            <a:off x="873760" y="2068830"/>
            <a:ext cx="6205220" cy="3969385"/>
          </a:xfrm>
          <a:prstGeom prst="rect">
            <a:avLst/>
          </a:prstGeom>
          <a:noFill/>
        </p:spPr>
        <p:txBody>
          <a:bodyPr wrap="square" rtlCol="0">
            <a:spAutoFit/>
          </a:bodyPr>
          <a:p>
            <a:pPr marL="457200" indent="-457200" eaLnBrk="1" hangingPunct="1">
              <a:lnSpc>
                <a:spcPct val="150000"/>
              </a:lnSpc>
              <a:buFont typeface="Wingdings" panose="05000000000000000000" charset="0"/>
              <a:buChar char="Ø"/>
            </a:pPr>
            <a:r>
              <a:rPr lang="zh-CN" altLang="x-none" sz="2800" dirty="0">
                <a:latin typeface="微软雅黑" panose="020B0503020204020204" pitchFamily="34" charset="-122"/>
                <a:ea typeface="微软雅黑" panose="020B0503020204020204" pitchFamily="34" charset="-122"/>
                <a:sym typeface="+mn-ea"/>
              </a:rPr>
              <a:t>职业健康监护主要包括职业健康检查和职业健康监护档案管理等内容。职业健康检查包括上岗前、在岗期间、离岗时和离岗后医学随访以及应急健康检查。</a:t>
            </a:r>
            <a:endParaRPr lang="zh-CN" altLang="x-none" sz="2800" b="0" dirty="0">
              <a:latin typeface="微软雅黑" panose="020B0503020204020204" pitchFamily="34" charset="-122"/>
              <a:ea typeface="微软雅黑" panose="020B0503020204020204" pitchFamily="34" charset="-122"/>
            </a:endParaRPr>
          </a:p>
          <a:p>
            <a:pPr marL="457200" indent="-457200" eaLnBrk="1" hangingPunct="1">
              <a:lnSpc>
                <a:spcPct val="150000"/>
              </a:lnSpc>
            </a:pPr>
            <a:endParaRPr lang="zh-CN" altLang="en-US" sz="2800"/>
          </a:p>
        </p:txBody>
      </p:sp>
      <p:pic>
        <p:nvPicPr>
          <p:cNvPr id="3" name="图片 2"/>
          <p:cNvPicPr>
            <a:picLocks noChangeAspect="1"/>
          </p:cNvPicPr>
          <p:nvPr/>
        </p:nvPicPr>
        <p:blipFill>
          <a:blip r:embed="rId3"/>
          <a:stretch>
            <a:fillRect/>
          </a:stretch>
        </p:blipFill>
        <p:spPr>
          <a:xfrm>
            <a:off x="7560945" y="1692910"/>
            <a:ext cx="3697605" cy="413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23761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职业健康概述</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4" name="文本框 3"/>
          <p:cNvSpPr txBox="1"/>
          <p:nvPr/>
        </p:nvSpPr>
        <p:spPr>
          <a:xfrm>
            <a:off x="979805" y="1195705"/>
            <a:ext cx="10831830" cy="583565"/>
          </a:xfrm>
          <a:prstGeom prst="rect">
            <a:avLst/>
          </a:prstGeom>
          <a:noFill/>
        </p:spPr>
        <p:txBody>
          <a:bodyPr wrap="square" rtlCol="0">
            <a:spAutoFit/>
          </a:bodyPr>
          <a:p>
            <a:pPr marL="0" marR="0" lvl="0" indent="0" algn="l" defTabSz="914400" rtl="0" eaLnBrk="1" fontAlgn="base" latinLnBrk="0" hangingPunct="1">
              <a:lnSpc>
                <a:spcPct val="100000"/>
              </a:lnSpc>
              <a:spcBef>
                <a:spcPct val="0"/>
              </a:spcBef>
              <a:spcAft>
                <a:spcPct val="0"/>
              </a:spcAft>
              <a:buClrTx/>
              <a:buSzTx/>
              <a:buFontTx/>
              <a:buNone/>
              <a:defRPr/>
            </a:pPr>
            <a:r>
              <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rPr>
              <a:t>职业禁忌证</a:t>
            </a:r>
            <a:endParaRPr lang="zh-CN" altLang="en-US" sz="3200" b="1" kern="0" noProof="0" dirty="0" smtClean="0">
              <a:ln>
                <a:noFill/>
              </a:ln>
              <a:solidFill>
                <a:srgbClr val="FF0000"/>
              </a:solidFill>
              <a:effectLst/>
              <a:uLnTx/>
              <a:uFillTx/>
              <a:latin typeface="黑体" panose="02010609060101010101" pitchFamily="49" charset="-122"/>
              <a:ea typeface="黑体" panose="02010609060101010101" pitchFamily="49" charset="-122"/>
              <a:cs typeface="+mj-cs"/>
              <a:sym typeface="+mn-ea"/>
            </a:endParaRPr>
          </a:p>
        </p:txBody>
      </p:sp>
      <p:sp>
        <p:nvSpPr>
          <p:cNvPr id="5" name="文本框 4"/>
          <p:cNvSpPr txBox="1"/>
          <p:nvPr/>
        </p:nvSpPr>
        <p:spPr>
          <a:xfrm>
            <a:off x="1313180" y="2068830"/>
            <a:ext cx="9570085" cy="3322955"/>
          </a:xfrm>
          <a:prstGeom prst="rect">
            <a:avLst/>
          </a:prstGeom>
          <a:noFill/>
        </p:spPr>
        <p:txBody>
          <a:bodyPr wrap="square" rtlCol="0">
            <a:spAutoFit/>
          </a:bodyPr>
          <a:p>
            <a:pPr marL="342900" indent="-342900" eaLnBrk="1" hangingPunct="1">
              <a:lnSpc>
                <a:spcPct val="150000"/>
              </a:lnSpc>
              <a:buFont typeface="Wingdings" panose="05000000000000000000" charset="0"/>
              <a:buChar char="Ø"/>
            </a:pPr>
            <a:r>
              <a:rPr lang="zh-CN" altLang="x-none" sz="2800" dirty="0">
                <a:latin typeface="微软雅黑" panose="020B0503020204020204" pitchFamily="34" charset="-122"/>
                <a:ea typeface="微软雅黑" panose="020B0503020204020204" pitchFamily="34" charset="-122"/>
                <a:sym typeface="+mn-ea"/>
              </a:rPr>
              <a:t>指劳动者从事特定职业或者接触特定职业病危害因素时，比一般职业人群更易于遭受职业病危害和罹患职业病或者可能导致原有自身疾病病情加重，或者在作业过程中诱发可能导致对他人生命健康构成危险的疾病的个人特殊生理或病理状态。</a:t>
            </a:r>
            <a:endParaRPr lang="zh-CN"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ags/tag1.xml><?xml version="1.0" encoding="utf-8"?>
<p:tagLst xmlns:p="http://schemas.openxmlformats.org/presentationml/2006/main">
  <p:tag name="KSO_WM_UNIT_COLOR_SCHEME_SHAPE_ID" val="23"/>
  <p:tag name="KSO_WM_UNIT_COLOR_SCHEME_PARENT_PAGE" val="0_4"/>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187477_4*l_h_i*1_1_1"/>
  <p:tag name="KSO_WM_TEMPLATE_CATEGORY" val="diagram"/>
  <p:tag name="KSO_WM_TEMPLATE_INDEX" val="20187477"/>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0.xml><?xml version="1.0" encoding="utf-8"?>
<p:tagLst xmlns:p="http://schemas.openxmlformats.org/presentationml/2006/main">
  <p:tag name="KSO_WM_TAG_VERSION" val="1.0"/>
  <p:tag name="KSO_WM_BEAUTIFY_FLAG" val="#wm#"/>
  <p:tag name="KSO_WM_UNIT_TYPE" val="i"/>
  <p:tag name="KSO_WM_UNIT_ID" val="diagram160168_3*i*0"/>
  <p:tag name="KSO_WM_TEMPLATE_CATEGORY" val="diagram"/>
  <p:tag name="KSO_WM_TEMPLATE_INDEX" val="160168"/>
  <p:tag name="KSO_WM_UNIT_INDEX" val="0"/>
</p:tagLst>
</file>

<file path=ppt/tags/tag11.xml><?xml version="1.0" encoding="utf-8"?>
<p:tagLst xmlns:p="http://schemas.openxmlformats.org/presentationml/2006/main">
  <p:tag name="KSO_WM_TAG_VERSION" val="1.0"/>
  <p:tag name="KSO_WM_TEMPLATE_CATEGORY" val="diagram"/>
  <p:tag name="KSO_WM_TEMPLATE_INDEX" val="160168"/>
  <p:tag name="KSO_WM_UNIT_TYPE" val="q_i"/>
  <p:tag name="KSO_WM_UNIT_INDEX" val="1_1"/>
  <p:tag name="KSO_WM_UNIT_ID" val="diagram160168_3*q_i*1_1"/>
  <p:tag name="KSO_WM_UNIT_CLEAR" val="1"/>
  <p:tag name="KSO_WM_UNIT_LAYERLEVEL" val="1_1"/>
  <p:tag name="KSO_WM_BEAUTIFY_FLAG" val="#wm#"/>
  <p:tag name="KSO_WM_DIAGRAM_GROUP_CODE" val="q1-1"/>
  <p:tag name="KSO_WM_UNIT_FILL_FORE_SCHEMECOLOR_INDEX" val="5"/>
  <p:tag name="KSO_WM_UNIT_FILL_TYPE" val="1"/>
  <p:tag name="KSO_WM_UNIT_DIAGRAM_SCHEMECOLOR_ID" val="5"/>
  <p:tag name="KSO_WM_UNIT_USESOURCEFORMAT_APPLY" val="1"/>
</p:tagLst>
</file>

<file path=ppt/tags/tag12.xml><?xml version="1.0" encoding="utf-8"?>
<p:tagLst xmlns:p="http://schemas.openxmlformats.org/presentationml/2006/main">
  <p:tag name="KSO_WM_TAG_VERSION" val="1.0"/>
  <p:tag name="KSO_WM_TEMPLATE_CATEGORY" val="diagram"/>
  <p:tag name="KSO_WM_TEMPLATE_INDEX" val="160168"/>
  <p:tag name="KSO_WM_UNIT_TYPE" val="q_i"/>
  <p:tag name="KSO_WM_UNIT_INDEX" val="1_2"/>
  <p:tag name="KSO_WM_UNIT_ID" val="diagram160168_3*q_i*1_2"/>
  <p:tag name="KSO_WM_UNIT_CLEAR" val="1"/>
  <p:tag name="KSO_WM_UNIT_LAYERLEVEL" val="1_1"/>
  <p:tag name="KSO_WM_BEAUTIFY_FLAG" val="#wm#"/>
  <p:tag name="KSO_WM_DIAGRAM_GROUP_CODE" val="q1-1"/>
  <p:tag name="KSO_WM_UNIT_FILL_FORE_SCHEMECOLOR_INDEX" val="5"/>
  <p:tag name="KSO_WM_UNIT_FILL_TYPE" val="1"/>
  <p:tag name="KSO_WM_UNIT_DIAGRAM_SCHEMECOLOR_ID" val="5"/>
  <p:tag name="KSO_WM_UNIT_USESOURCEFORMAT_APPLY" val="1"/>
</p:tagLst>
</file>

<file path=ppt/tags/tag13.xml><?xml version="1.0" encoding="utf-8"?>
<p:tagLst xmlns:p="http://schemas.openxmlformats.org/presentationml/2006/main">
  <p:tag name="KSO_WM_TAG_VERSION" val="1.0"/>
  <p:tag name="KSO_WM_TEMPLATE_CATEGORY" val="diagram"/>
  <p:tag name="KSO_WM_TEMPLATE_INDEX" val="160168"/>
  <p:tag name="KSO_WM_UNIT_TYPE" val="q_i"/>
  <p:tag name="KSO_WM_UNIT_INDEX" val="1_3"/>
  <p:tag name="KSO_WM_UNIT_ID" val="diagram160168_3*q_i*1_3"/>
  <p:tag name="KSO_WM_UNIT_CLEAR" val="1"/>
  <p:tag name="KSO_WM_UNIT_LAYERLEVEL" val="1_1"/>
  <p:tag name="KSO_WM_BEAUTIFY_FLAG" val="#wm#"/>
  <p:tag name="KSO_WM_DIAGRAM_GROUP_CODE" val="q1-1"/>
  <p:tag name="KSO_WM_UNIT_FILL_FORE_SCHEMECOLOR_INDEX" val="5"/>
  <p:tag name="KSO_WM_UNIT_FILL_TYPE" val="1"/>
  <p:tag name="KSO_WM_UNIT_DIAGRAM_SCHEMECOLOR_ID" val="5"/>
  <p:tag name="KSO_WM_UNIT_USESOURCEFORMAT_APPLY"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3452_1*l_h_i*1_1_3"/>
  <p:tag name="KSO_WM_TEMPLATE_CATEGORY" val="diagram"/>
  <p:tag name="KSO_WM_TEMPLATE_INDEX" val="20203452"/>
  <p:tag name="KSO_WM_UNIT_LAYERLEVEL" val="1_1_1"/>
  <p:tag name="KSO_WM_TAG_VERSION" val="1.0"/>
  <p:tag name="KSO_WM_BEAUTIFY_FLAG" val="#wm#"/>
  <p:tag name="KSO_WM_UNIT_FILL_FORE_SCHEMECOLOR_INDEX" val="5"/>
  <p:tag name="KSO_WM_UNIT_FILL_TYPE" val="1"/>
  <p:tag name="KSO_WM_UNIT_TEXT_FILL_FORE_SCHEMECOLOR_INDEX" val="1"/>
  <p:tag name="KSO_WM_UNIT_TEXT_FILL_TYPE" val="1"/>
</p:tagLst>
</file>

<file path=ppt/tags/tag15.xml><?xml version="1.0" encoding="utf-8"?>
<p:tagLst xmlns:p="http://schemas.openxmlformats.org/presentationml/2006/main">
  <p:tag name="KSO_WM_UNIT_PRESET_TEXT" val="单击此处添加文本具体内容，简明扼要的阐述您的观点。"/>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3452_1*l_h_f*1_1_1"/>
  <p:tag name="KSO_WM_TEMPLATE_CATEGORY" val="diagram"/>
  <p:tag name="KSO_WM_TEMPLATE_INDEX" val="20203452"/>
  <p:tag name="KSO_WM_UNIT_LAYERLEVEL" val="1_1_1"/>
  <p:tag name="KSO_WM_TAG_VERSION" val="1.0"/>
  <p:tag name="KSO_WM_BEAUTIFY_FLAG" val="#wm#"/>
  <p:tag name="KSO_WM_UNIT_TEXT_FILL_FORE_SCHEMECOLOR_INDEX" val="14"/>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3452_1*l_h_i*1_1_4"/>
  <p:tag name="KSO_WM_TEMPLATE_CATEGORY" val="diagram"/>
  <p:tag name="KSO_WM_TEMPLATE_INDEX" val="20203452"/>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03452_1*l_h_i*1_2_2"/>
  <p:tag name="KSO_WM_TEMPLATE_CATEGORY" val="diagram"/>
  <p:tag name="KSO_WM_TEMPLATE_INDEX" val="20203452"/>
  <p:tag name="KSO_WM_UNIT_LAYERLEVEL" val="1_1_1"/>
  <p:tag name="KSO_WM_TAG_VERSION" val="1.0"/>
  <p:tag name="KSO_WM_BEAUTIFY_FLAG" val="#wm#"/>
  <p:tag name="KSO_WM_UNIT_FILL_FORE_SCHEMECOLOR_INDEX" val="6"/>
  <p:tag name="KSO_WM_UNIT_FILL_TYPE" val="1"/>
  <p:tag name="KSO_WM_UNIT_TEXT_FILL_FORE_SCHEMECOLOR_INDEX" val="1"/>
  <p:tag name="KSO_WM_UNIT_TEXT_FILL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3452_1*l_h_i*1_2_3"/>
  <p:tag name="KSO_WM_TEMPLATE_CATEGORY" val="diagram"/>
  <p:tag name="KSO_WM_TEMPLATE_INDEX" val="20203452"/>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3452_1*l_h_i*1_2_1"/>
  <p:tag name="KSO_WM_TEMPLATE_CATEGORY" val="diagram"/>
  <p:tag name="KSO_WM_TEMPLATE_INDEX" val="20203452"/>
  <p:tag name="KSO_WM_UNIT_LAYERLEVEL" val="1_1_1"/>
  <p:tag name="KSO_WM_TAG_VERSION" val="1.0"/>
  <p:tag name="KSO_WM_BEAUTIFY_FLAG" val="#wm#"/>
  <p:tag name="KSO_WM_UNIT_FILL_FORE_SCHEMECOLOR_INDEX" val="14"/>
  <p:tag name="KSO_WM_UNIT_FILL_TYPE" val="1"/>
  <p:tag name="KSO_WM_UNIT_TEXT_FILL_FORE_SCHEMECOLOR_INDEX" val="14"/>
  <p:tag name="KSO_WM_UNIT_TEXT_FILL_TYPE" val="1"/>
</p:tagLst>
</file>

<file path=ppt/tags/tag2.xml><?xml version="1.0" encoding="utf-8"?>
<p:tagLst xmlns:p="http://schemas.openxmlformats.org/presentationml/2006/main">
  <p:tag name="KSO_WM_UNIT_COLOR_SCHEME_SHAPE_ID" val="6"/>
  <p:tag name="KSO_WM_UNIT_COLOR_SCHEME_PARENT_PAGE" val="0_4"/>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87477_4*l_h_i*1_3_1"/>
  <p:tag name="KSO_WM_TEMPLATE_CATEGORY" val="diagram"/>
  <p:tag name="KSO_WM_TEMPLATE_INDEX" val="20187477"/>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20.xml><?xml version="1.0" encoding="utf-8"?>
<p:tagLst xmlns:p="http://schemas.openxmlformats.org/presentationml/2006/main">
  <p:tag name="KSO_WM_UNIT_PRESET_TEXT" val="单击此处添加文本具体内容，简明扼要的阐述您的观点。"/>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3452_1*l_h_f*1_2_1"/>
  <p:tag name="KSO_WM_TEMPLATE_CATEGORY" val="diagram"/>
  <p:tag name="KSO_WM_TEMPLATE_INDEX" val="20203452"/>
  <p:tag name="KSO_WM_UNIT_LAYERLEVEL" val="1_1_1"/>
  <p:tag name="KSO_WM_TAG_VERSION" val="1.0"/>
  <p:tag name="KSO_WM_BEAUTIFY_FLAG" val="#wm#"/>
  <p:tag name="KSO_WM_UNIT_TEXT_FILL_FORE_SCHEMECOLOR_INDEX" val="14"/>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3452_1*l_h_i*1_3_1"/>
  <p:tag name="KSO_WM_TEMPLATE_CATEGORY" val="diagram"/>
  <p:tag name="KSO_WM_TEMPLATE_INDEX" val="20203452"/>
  <p:tag name="KSO_WM_UNIT_LAYERLEVEL" val="1_1_1"/>
  <p:tag name="KSO_WM_TAG_VERSION" val="1.0"/>
  <p:tag name="KSO_WM_BEAUTIFY_FLAG" val="#wm#"/>
  <p:tag name="KSO_WM_UNIT_FILL_FORE_SCHEMECOLOR_INDEX" val="7"/>
  <p:tag name="KSO_WM_UNIT_FILL_TYPE" val="1"/>
  <p:tag name="KSO_WM_UNIT_TEXT_FILL_FORE_SCHEMECOLOR_INDEX" val="1"/>
  <p:tag name="KSO_WM_UNIT_TEXT_FILL_TYPE" val="1"/>
</p:tagLst>
</file>

<file path=ppt/tags/tag22.xml><?xml version="1.0" encoding="utf-8"?>
<p:tagLst xmlns:p="http://schemas.openxmlformats.org/presentationml/2006/main">
  <p:tag name="KSO_WM_UNIT_PRESET_TEXT" val="单击此处添加文本具体内容，简明扼要的阐述您的观点。"/>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3452_1*l_h_f*1_3_1"/>
  <p:tag name="KSO_WM_TEMPLATE_CATEGORY" val="diagram"/>
  <p:tag name="KSO_WM_TEMPLATE_INDEX" val="20203452"/>
  <p:tag name="KSO_WM_UNIT_LAYERLEVEL" val="1_1_1"/>
  <p:tag name="KSO_WM_TAG_VERSION" val="1.0"/>
  <p:tag name="KSO_WM_BEAUTIFY_FLAG" val="#wm#"/>
  <p:tag name="KSO_WM_UNIT_TEXT_FILL_FORE_SCHEMECOLOR_INDEX" val="14"/>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03452_1*l_h_i*1_3_2"/>
  <p:tag name="KSO_WM_TEMPLATE_CATEGORY" val="diagram"/>
  <p:tag name="KSO_WM_TEMPLATE_INDEX" val="20203452"/>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3452_1*l_h_i*1_3_4"/>
  <p:tag name="KSO_WM_TEMPLATE_CATEGORY" val="diagram"/>
  <p:tag name="KSO_WM_TEMPLATE_INDEX" val="20203452"/>
  <p:tag name="KSO_WM_UNIT_LAYERLEVEL" val="1_1_1"/>
  <p:tag name="KSO_WM_TAG_VERSION" val="1.0"/>
  <p:tag name="KSO_WM_BEAUTIFY_FLAG" val="#wm#"/>
  <p:tag name="KSO_WM_UNIT_FILL_FORE_SCHEMECOLOR_INDEX" val="14"/>
  <p:tag name="KSO_WM_UNIT_FILL_TYPE" val="1"/>
  <p:tag name="KSO_WM_UNIT_TEXT_FILL_FORE_SCHEMECOLOR_INDEX" val="14"/>
  <p:tag name="KSO_WM_UNIT_TEXT_FILL_TYPE"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03452_1*l_h_i*1_1_2"/>
  <p:tag name="KSO_WM_TEMPLATE_CATEGORY" val="diagram"/>
  <p:tag name="KSO_WM_TEMPLATE_INDEX" val="20203452"/>
  <p:tag name="KSO_WM_UNIT_LAYERLEVEL" val="1_1_1"/>
  <p:tag name="KSO_WM_TAG_VERSION" val="1.0"/>
  <p:tag name="KSO_WM_BEAUTIFY_FLAG" val="#wm#"/>
  <p:tag name="KSO_WM_UNIT_FILL_FORE_SCHEMECOLOR_INDEX" val="14"/>
  <p:tag name="KSO_WM_UNIT_FILL_TYPE" val="1"/>
  <p:tag name="KSO_WM_UNIT_TEXT_FILL_FORE_SCHEMECOLOR_INDEX" val="14"/>
  <p:tag name="KSO_WM_UNIT_TEXT_FILL_TYPE"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3452_1*l_h_i*1_4_1"/>
  <p:tag name="KSO_WM_TEMPLATE_CATEGORY" val="diagram"/>
  <p:tag name="KSO_WM_TEMPLATE_INDEX" val="20203452"/>
  <p:tag name="KSO_WM_UNIT_LAYERLEVEL" val="1_1_1"/>
  <p:tag name="KSO_WM_TAG_VERSION" val="1.0"/>
  <p:tag name="KSO_WM_BEAUTIFY_FLAG" val="#wm#"/>
  <p:tag name="KSO_WM_UNIT_FILL_FORE_SCHEMECOLOR_INDEX" val="8"/>
  <p:tag name="KSO_WM_UNIT_FILL_TYPE" val="1"/>
  <p:tag name="KSO_WM_UNIT_TEXT_FILL_FORE_SCHEMECOLOR_INDEX" val="1"/>
  <p:tag name="KSO_WM_UNIT_TEXT_FILL_TYPE" val="1"/>
</p:tagLst>
</file>

<file path=ppt/tags/tag27.xml><?xml version="1.0" encoding="utf-8"?>
<p:tagLst xmlns:p="http://schemas.openxmlformats.org/presentationml/2006/main">
  <p:tag name="KSO_WM_UNIT_PRESET_TEXT" val="单击此处添加文本具体内容，简明扼要的阐述您的观点。"/>
  <p:tag name="KSO_WM_UNIT_NOCLEAR" val="0"/>
  <p:tag name="KSO_WM_UNIT_VALUE" val="27"/>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3452_1*l_h_f*1_4_1"/>
  <p:tag name="KSO_WM_TEMPLATE_CATEGORY" val="diagram"/>
  <p:tag name="KSO_WM_TEMPLATE_INDEX" val="20203452"/>
  <p:tag name="KSO_WM_UNIT_LAYERLEVEL" val="1_1_1"/>
  <p:tag name="KSO_WM_TAG_VERSION" val="1.0"/>
  <p:tag name="KSO_WM_BEAUTIFY_FLAG" val="#wm#"/>
  <p:tag name="KSO_WM_UNIT_TEXT_FILL_FORE_SCHEMECOLOR_INDEX" val="14"/>
  <p:tag name="KSO_WM_UNIT_TEXT_FILL_TYPE"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3452_1*l_h_i*1_4_4"/>
  <p:tag name="KSO_WM_TEMPLATE_CATEGORY" val="diagram"/>
  <p:tag name="KSO_WM_TEMPLATE_INDEX" val="20203452"/>
  <p:tag name="KSO_WM_UNIT_LAYERLEVEL" val="1_1_1"/>
  <p:tag name="KSO_WM_TAG_VERSION" val="1.0"/>
  <p:tag name="KSO_WM_BEAUTIFY_FLAG" val="#wm#"/>
  <p:tag name="KSO_WM_UNIT_FILL_FORE_SCHEMECOLOR_INDEX" val="14"/>
  <p:tag name="KSO_WM_UNIT_FILL_TYPE" val="1"/>
  <p:tag name="KSO_WM_UNIT_TEXT_FILL_FORE_SCHEMECOLOR_INDEX" val="14"/>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03452_1*l_h_i*1_4_2"/>
  <p:tag name="KSO_WM_TEMPLATE_CATEGORY" val="diagram"/>
  <p:tag name="KSO_WM_TEMPLATE_INDEX" val="20203452"/>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Lst>
</file>

<file path=ppt/tags/tag3.xml><?xml version="1.0" encoding="utf-8"?>
<p:tagLst xmlns:p="http://schemas.openxmlformats.org/presentationml/2006/main">
  <p:tag name="KSO_WM_UNIT_COLOR_SCHEME_SHAPE_ID" val="4"/>
  <p:tag name="KSO_WM_UNIT_COLOR_SCHEME_PARENT_PAGE" val="0_4"/>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87477_4*l_h_i*1_2_1"/>
  <p:tag name="KSO_WM_TEMPLATE_CATEGORY" val="diagram"/>
  <p:tag name="KSO_WM_TEMPLATE_INDEX" val="20187477"/>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3452_1*l_h_i*1_4_4"/>
  <p:tag name="KSO_WM_TEMPLATE_CATEGORY" val="diagram"/>
  <p:tag name="KSO_WM_TEMPLATE_INDEX" val="20203452"/>
  <p:tag name="KSO_WM_UNIT_LAYERLEVEL" val="1_1_1"/>
  <p:tag name="KSO_WM_TAG_VERSION" val="1.0"/>
  <p:tag name="KSO_WM_BEAUTIFY_FLAG" val="#wm#"/>
  <p:tag name="KSO_WM_UNIT_FILL_FORE_SCHEMECOLOR_INDEX" val="14"/>
  <p:tag name="KSO_WM_UNIT_FILL_TYPE" val="1"/>
  <p:tag name="KSO_WM_UNIT_TEXT_FILL_FORE_SCHEMECOLOR_INDEX" val="14"/>
  <p:tag name="KSO_WM_UNIT_TEXT_FILL_TYPE" val="1"/>
</p:tagLst>
</file>

<file path=ppt/tags/tag4.xml><?xml version="1.0" encoding="utf-8"?>
<p:tagLst xmlns:p="http://schemas.openxmlformats.org/presentationml/2006/main">
  <p:tag name="KSO_WM_UNIT_COLOR_SCHEME_SHAPE_ID" val="24"/>
  <p:tag name="KSO_WM_UNIT_COLOR_SCHEME_PARENT_PAGE" val="0_4"/>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187477_4*l_h_i*1_4_1"/>
  <p:tag name="KSO_WM_TEMPLATE_CATEGORY" val="diagram"/>
  <p:tag name="KSO_WM_TEMPLATE_INDEX" val="20187477"/>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USESOURCEFORMAT_APPLY" val="1"/>
</p:tagLst>
</file>

<file path=ppt/tags/tag5.xml><?xml version="1.0" encoding="utf-8"?>
<p:tagLst xmlns:p="http://schemas.openxmlformats.org/presentationml/2006/main">
  <p:tag name="KSO_WM_UNIT_COLOR_SCHEME_SHAPE_ID" val="23"/>
  <p:tag name="KSO_WM_UNIT_COLOR_SCHEME_PARENT_PAGE" val="0_6"/>
  <p:tag name="KSO_WM_UNIT_PRESET_TEXT" val="单击此处添加文本具体内容，简明扼要的阐述您的观点。"/>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87477_4*l_h_f*1_1_1"/>
  <p:tag name="KSO_WM_TEMPLATE_CATEGORY" val="diagram"/>
  <p:tag name="KSO_WM_TEMPLATE_INDEX" val="2018747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6.xml><?xml version="1.0" encoding="utf-8"?>
<p:tagLst xmlns:p="http://schemas.openxmlformats.org/presentationml/2006/main">
  <p:tag name="KSO_WM_UNIT_COLOR_SCHEME_SHAPE_ID" val="26"/>
  <p:tag name="KSO_WM_UNIT_COLOR_SCHEME_PARENT_PAGE" val="0_6"/>
  <p:tag name="KSO_WM_UNIT_PRESET_TEXT" val="单击此处添加文本具体内容，简明扼要的阐述您的观点。"/>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187477_4*l_h_f*1_3_1"/>
  <p:tag name="KSO_WM_TEMPLATE_CATEGORY" val="diagram"/>
  <p:tag name="KSO_WM_TEMPLATE_INDEX" val="2018747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xml><?xml version="1.0" encoding="utf-8"?>
<p:tagLst xmlns:p="http://schemas.openxmlformats.org/presentationml/2006/main">
  <p:tag name="KSO_WM_UNIT_COLOR_SCHEME_SHAPE_ID" val="31"/>
  <p:tag name="KSO_WM_UNIT_COLOR_SCHEME_PARENT_PAGE" val="0_6"/>
  <p:tag name="KSO_WM_UNIT_PRESET_TEXT" val="单击此处添加文本具体内容，简明扼要的阐述您的观点。"/>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87477_4*l_h_f*1_2_1"/>
  <p:tag name="KSO_WM_TEMPLATE_CATEGORY" val="diagram"/>
  <p:tag name="KSO_WM_TEMPLATE_INDEX" val="2018747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8.xml><?xml version="1.0" encoding="utf-8"?>
<p:tagLst xmlns:p="http://schemas.openxmlformats.org/presentationml/2006/main">
  <p:tag name="KSO_WM_UNIT_COLOR_SCHEME_SHAPE_ID" val="29"/>
  <p:tag name="KSO_WM_UNIT_COLOR_SCHEME_PARENT_PAGE" val="0_6"/>
  <p:tag name="KSO_WM_UNIT_PRESET_TEXT" val="单击此处添加文本具体内容，简明扼要的阐述您的观点。"/>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187477_4*l_h_f*1_4_1"/>
  <p:tag name="KSO_WM_TEMPLATE_CATEGORY" val="diagram"/>
  <p:tag name="KSO_WM_TEMPLATE_INDEX" val="20187477"/>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9.xml><?xml version="1.0" encoding="utf-8"?>
<p:tagLst xmlns:p="http://schemas.openxmlformats.org/presentationml/2006/main">
  <p:tag name="ORIGINALNOUSEDACCENT" val="1"/>
  <p:tag name="STRIPEENUMTEXTTINT" val="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crgbClr r="0" g="0" b="0">
        <a:alpha val="100000"/>
      </a:scrgbClr>
    </a:dk1>
    <a:lt1>
      <a:scrgbClr r="100000" g="100000" b="100000">
        <a:alpha val="100000"/>
      </a:scrgbClr>
    </a:lt1>
    <a:dk2>
      <a:scrgbClr r="12549" g="10196" b="14117">
        <a:alpha val="100000"/>
      </a:scrgbClr>
    </a:dk2>
    <a:lt2>
      <a:scrgbClr r="100000" g="100000" b="100000">
        <a:alpha val="100000"/>
      </a:scrgbClr>
    </a:lt2>
    <a:accent1>
      <a:scrgbClr r="62745" g="43921" b="90588">
        <a:alpha val="100000"/>
      </a:scrgbClr>
    </a:accent1>
    <a:accent2>
      <a:scrgbClr r="83529" g="41176" b="78431">
        <a:alpha val="100000"/>
      </a:scrgbClr>
    </a:accent2>
    <a:accent3>
      <a:scrgbClr r="94117" g="41568" b="65098">
        <a:alpha val="100000"/>
      </a:scrgbClr>
    </a:accent3>
    <a:accent4>
      <a:scrgbClr r="98039" g="47058" b="54117">
        <a:alpha val="100000"/>
      </a:scrgbClr>
    </a:accent4>
    <a:accent5>
      <a:scrgbClr r="96078" g="55686" b="47450">
        <a:alpha val="100000"/>
      </a:scrgbClr>
    </a:accent5>
    <a:accent6>
      <a:scrgbClr r="90588" g="62745" b="43921">
        <a:alpha val="100000"/>
      </a:scrgbClr>
    </a:accent6>
    <a:hlink>
      <a:scrgbClr r="39607" g="54509" b="83529">
        <a:alpha val="100000"/>
      </a:scrgbClr>
    </a:hlink>
    <a:folHlink>
      <a:scrgbClr r="62352" g="41176" b="63921">
        <a:alpha val="100000"/>
      </a:scrgbClr>
    </a:folHlink>
  </a:clrScheme>
</a:themeOverride>
</file>

<file path=docProps/app.xml><?xml version="1.0" encoding="utf-8"?>
<Properties xmlns="http://schemas.openxmlformats.org/officeDocument/2006/extended-properties" xmlns:vt="http://schemas.openxmlformats.org/officeDocument/2006/docPropsVTypes">
  <TotalTime>0</TotalTime>
  <Words>5482</Words>
  <Application>WPS 演示</Application>
  <PresentationFormat>宽屏</PresentationFormat>
  <Paragraphs>372</Paragraphs>
  <Slides>43</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43</vt:i4>
      </vt:variant>
    </vt:vector>
  </HeadingPairs>
  <TitlesOfParts>
    <vt:vector size="56" baseType="lpstr">
      <vt:lpstr>Arial</vt:lpstr>
      <vt:lpstr>宋体</vt:lpstr>
      <vt:lpstr>Wingdings</vt:lpstr>
      <vt:lpstr>Calibri</vt:lpstr>
      <vt:lpstr>黑体</vt:lpstr>
      <vt:lpstr>微软雅黑</vt:lpstr>
      <vt:lpstr>Wingdings</vt:lpstr>
      <vt:lpstr>Arial Unicode MS</vt:lpstr>
      <vt:lpstr>Calibri Light</vt:lpstr>
      <vt:lpstr>Wingdings 2</vt:lpstr>
      <vt:lpstr>方正楷体_GB2312</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WPS_1559734811</cp:lastModifiedBy>
  <cp:revision>40</cp:revision>
  <dcterms:created xsi:type="dcterms:W3CDTF">2017-01-12T06:11:00Z</dcterms:created>
  <dcterms:modified xsi:type="dcterms:W3CDTF">2020-07-06T08:25:43Z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