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heme/themeOverride1.xml" ContentType="application/vnd.openxmlformats-officedocument.themeOverr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9" r:id="rId2"/>
  </p:sldMasterIdLst>
  <p:sldIdLst>
    <p:sldId id="256" r:id="rId3"/>
    <p:sldId id="258" r:id="rId4"/>
    <p:sldId id="259" r:id="rId5"/>
    <p:sldId id="257" r:id="rId6"/>
    <p:sldId id="456" r:id="rId7"/>
    <p:sldId id="277" r:id="rId8"/>
    <p:sldId id="457" r:id="rId9"/>
    <p:sldId id="458" r:id="rId10"/>
    <p:sldId id="462" r:id="rId11"/>
    <p:sldId id="499" r:id="rId12"/>
    <p:sldId id="278" r:id="rId13"/>
    <p:sldId id="281" r:id="rId14"/>
    <p:sldId id="286" r:id="rId15"/>
    <p:sldId id="461" r:id="rId16"/>
    <p:sldId id="481" r:id="rId17"/>
    <p:sldId id="487" r:id="rId18"/>
    <p:sldId id="482" r:id="rId19"/>
    <p:sldId id="288" r:id="rId20"/>
    <p:sldId id="459" r:id="rId21"/>
    <p:sldId id="460" r:id="rId22"/>
    <p:sldId id="486" r:id="rId23"/>
    <p:sldId id="483" r:id="rId24"/>
    <p:sldId id="485" r:id="rId25"/>
    <p:sldId id="295" r:id="rId26"/>
    <p:sldId id="489" r:id="rId27"/>
    <p:sldId id="322" r:id="rId28"/>
    <p:sldId id="491" r:id="rId29"/>
    <p:sldId id="282" r:id="rId30"/>
    <p:sldId id="490" r:id="rId31"/>
    <p:sldId id="336" r:id="rId32"/>
    <p:sldId id="402" r:id="rId33"/>
    <p:sldId id="297" r:id="rId34"/>
    <p:sldId id="396" r:id="rId35"/>
    <p:sldId id="409" r:id="rId36"/>
    <p:sldId id="301" r:id="rId37"/>
    <p:sldId id="410" r:id="rId38"/>
    <p:sldId id="303" r:id="rId39"/>
    <p:sldId id="302" r:id="rId40"/>
    <p:sldId id="399" r:id="rId41"/>
    <p:sldId id="495" r:id="rId42"/>
    <p:sldId id="418" r:id="rId43"/>
    <p:sldId id="498" r:id="rId44"/>
    <p:sldId id="420" r:id="rId45"/>
    <p:sldId id="319" r:id="rId46"/>
    <p:sldId id="298" r:id="rId47"/>
    <p:sldId id="407" r:id="rId48"/>
    <p:sldId id="415" r:id="rId49"/>
    <p:sldId id="311" r:id="rId50"/>
    <p:sldId id="414" r:id="rId51"/>
    <p:sldId id="312" r:id="rId52"/>
    <p:sldId id="313" r:id="rId53"/>
    <p:sldId id="314" r:id="rId54"/>
    <p:sldId id="365" r:id="rId55"/>
    <p:sldId id="317" r:id="rId56"/>
    <p:sldId id="318" r:id="rId57"/>
    <p:sldId id="416" r:id="rId58"/>
    <p:sldId id="463" r:id="rId59"/>
    <p:sldId id="471" r:id="rId60"/>
    <p:sldId id="477" r:id="rId61"/>
    <p:sldId id="470" r:id="rId62"/>
    <p:sldId id="464" r:id="rId63"/>
    <p:sldId id="469" r:id="rId64"/>
    <p:sldId id="468" r:id="rId65"/>
    <p:sldId id="467" r:id="rId66"/>
    <p:sldId id="466" r:id="rId67"/>
    <p:sldId id="465" r:id="rId68"/>
    <p:sldId id="473" r:id="rId69"/>
    <p:sldId id="472" r:id="rId70"/>
    <p:sldId id="479" r:id="rId71"/>
    <p:sldId id="474" r:id="rId72"/>
    <p:sldId id="475" r:id="rId73"/>
    <p:sldId id="476" r:id="rId74"/>
    <p:sldId id="276" r:id="rId75"/>
  </p:sldIdLst>
  <p:sldSz cx="12192000" cy="6858000"/>
  <p:notesSz cx="7104063" cy="10234613"/>
  <p:embeddedFontLst>
    <p:embeddedFont>
      <p:font typeface="Calibri" panose="020F0502020204030204" pitchFamily="34" charset="0"/>
      <p:regular r:id="rId76"/>
      <p:bold r:id="rId77"/>
      <p:italic r:id="rId78"/>
      <p:boldItalic r:id="rId79"/>
    </p:embeddedFont>
    <p:embeddedFont>
      <p:font typeface="Calibri Light" panose="020F0302020204030204" pitchFamily="34" charset="0"/>
      <p:regular r:id="rId80"/>
      <p:italic r:id="rId81"/>
    </p:embeddedFont>
    <p:embeddedFont>
      <p:font typeface="黑体" panose="02010609060101010101" pitchFamily="49" charset="-122"/>
      <p:regular r:id="rId82"/>
    </p:embeddedFont>
    <p:embeddedFont>
      <p:font typeface="微软雅黑" panose="020B0503020204020204" pitchFamily="34" charset="-122"/>
      <p:regular r:id="rId83"/>
      <p:bold r:id="rId84"/>
    </p:embeddedFont>
  </p:embeddedFontLst>
  <p:custDataLst>
    <p:tags r:id="rId85"/>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331">
          <p15:clr>
            <a:srgbClr val="A4A3A4"/>
          </p15:clr>
        </p15:guide>
        <p15:guide id="2" pos="38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ECE05D"/>
    <a:srgbClr val="FAC650"/>
    <a:srgbClr val="FFF3F3"/>
    <a:srgbClr val="FF7D7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p:restoredTop sz="94660"/>
  </p:normalViewPr>
  <p:slideViewPr>
    <p:cSldViewPr snapToGrid="0" showGuides="1">
      <p:cViewPr varScale="1">
        <p:scale>
          <a:sx n="113" d="100"/>
          <a:sy n="113" d="100"/>
        </p:scale>
        <p:origin x="456" y="84"/>
      </p:cViewPr>
      <p:guideLst>
        <p:guide orient="horz" pos="2331"/>
        <p:guide pos="38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font" Target="fonts/font1.fntdata"/><Relationship Id="rId84" Type="http://schemas.openxmlformats.org/officeDocument/2006/relationships/font" Target="fonts/font9.fntdata"/><Relationship Id="rId89"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font" Target="fonts/font4.fntdata"/><Relationship Id="rId87"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font" Target="fonts/font7.fntdata"/><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font" Target="fonts/font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font" Target="fonts/font5.fntdata"/><Relationship Id="rId85"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font" Target="fonts/font8.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pic>
        <p:nvPicPr>
          <p:cNvPr id="2" name="图片 1" descr="2c92315d517f1f68432285bab588cc7"/>
          <p:cNvPicPr>
            <a:picLocks noChangeAspect="1"/>
          </p:cNvPicPr>
          <p:nvPr userDrawn="1"/>
        </p:nvPicPr>
        <p:blipFill>
          <a:blip r:embed="rId13"/>
          <a:stretch>
            <a:fillRect/>
          </a:stretch>
        </p:blipFill>
        <p:spPr>
          <a:xfrm>
            <a:off x="0" y="259080"/>
            <a:ext cx="2437130" cy="51308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2022/11/22</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t>‹#›</a:t>
            </a:fld>
            <a:endParaRPr lang="zh-CN" altLang="en-US" dirty="0">
              <a:latin typeface="Calibri" panose="020F0502020204030204" pitchFamily="34" charset="0"/>
            </a:endParaRPr>
          </a:p>
        </p:txBody>
      </p:sp>
      <p:pic>
        <p:nvPicPr>
          <p:cNvPr id="2" name="图片 1" descr="2c92315d517f1f68432285bab588cc7"/>
          <p:cNvPicPr>
            <a:picLocks noChangeAspect="1"/>
          </p:cNvPicPr>
          <p:nvPr userDrawn="1"/>
        </p:nvPicPr>
        <p:blipFill>
          <a:blip r:embed="rId13"/>
          <a:stretch>
            <a:fillRect/>
          </a:stretch>
        </p:blipFill>
        <p:spPr>
          <a:xfrm>
            <a:off x="0" y="245745"/>
            <a:ext cx="2437130" cy="514350"/>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14.jpe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image" Target="../media/image4.png"/><Relationship Id="rId2" Type="http://schemas.openxmlformats.org/officeDocument/2006/relationships/tags" Target="../tags/tag3.xml"/><Relationship Id="rId16"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tags" Target="../tags/tag29.xml"/><Relationship Id="rId18" Type="http://schemas.openxmlformats.org/officeDocument/2006/relationships/tags" Target="../tags/tag34.xml"/><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tags" Target="../tags/tag28.xml"/><Relationship Id="rId17" Type="http://schemas.openxmlformats.org/officeDocument/2006/relationships/tags" Target="../tags/tag33.xml"/><Relationship Id="rId2" Type="http://schemas.openxmlformats.org/officeDocument/2006/relationships/tags" Target="../tags/tag18.xml"/><Relationship Id="rId16" Type="http://schemas.openxmlformats.org/officeDocument/2006/relationships/tags" Target="../tags/tag32.xml"/><Relationship Id="rId20" Type="http://schemas.openxmlformats.org/officeDocument/2006/relationships/image" Target="../media/image4.png"/><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tags" Target="../tags/tag27.xml"/><Relationship Id="rId5" Type="http://schemas.openxmlformats.org/officeDocument/2006/relationships/tags" Target="../tags/tag21.xml"/><Relationship Id="rId15" Type="http://schemas.openxmlformats.org/officeDocument/2006/relationships/tags" Target="../tags/tag31.xml"/><Relationship Id="rId10" Type="http://schemas.openxmlformats.org/officeDocument/2006/relationships/tags" Target="../tags/tag26.xml"/><Relationship Id="rId19" Type="http://schemas.openxmlformats.org/officeDocument/2006/relationships/slideLayout" Target="../slideLayouts/slideLayout12.xml"/><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tags" Target="../tags/tag30.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image" Target="../media/image4.png"/><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slideLayout" Target="../slideLayouts/slideLayout1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tags" Target="../tags/tag46.xml"/><Relationship Id="rId5" Type="http://schemas.openxmlformats.org/officeDocument/2006/relationships/tags" Target="../tags/tag40.xml"/><Relationship Id="rId10" Type="http://schemas.openxmlformats.org/officeDocument/2006/relationships/tags" Target="../tags/tag45.xml"/><Relationship Id="rId4" Type="http://schemas.openxmlformats.org/officeDocument/2006/relationships/tags" Target="../tags/tag39.xml"/><Relationship Id="rId9" Type="http://schemas.openxmlformats.org/officeDocument/2006/relationships/tags" Target="../tags/tag44.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image" Target="../media/image17.png"/><Relationship Id="rId18" Type="http://schemas.openxmlformats.org/officeDocument/2006/relationships/image" Target="../media/image22.svg"/><Relationship Id="rId3" Type="http://schemas.openxmlformats.org/officeDocument/2006/relationships/tags" Target="../tags/tag48.xml"/><Relationship Id="rId21" Type="http://schemas.openxmlformats.org/officeDocument/2006/relationships/image" Target="../media/image25.png"/><Relationship Id="rId7" Type="http://schemas.openxmlformats.org/officeDocument/2006/relationships/tags" Target="../tags/tag52.xml"/><Relationship Id="rId12" Type="http://schemas.openxmlformats.org/officeDocument/2006/relationships/slideLayout" Target="../slideLayouts/slideLayout12.xml"/><Relationship Id="rId17" Type="http://schemas.openxmlformats.org/officeDocument/2006/relationships/image" Target="../media/image21.png"/><Relationship Id="rId2" Type="http://schemas.openxmlformats.org/officeDocument/2006/relationships/tags" Target="../tags/tag47.xml"/><Relationship Id="rId16" Type="http://schemas.openxmlformats.org/officeDocument/2006/relationships/image" Target="../media/image20.svg"/><Relationship Id="rId20" Type="http://schemas.openxmlformats.org/officeDocument/2006/relationships/image" Target="../media/image24.svg"/><Relationship Id="rId1" Type="http://schemas.openxmlformats.org/officeDocument/2006/relationships/themeOverride" Target="../theme/themeOverride1.xml"/><Relationship Id="rId6" Type="http://schemas.openxmlformats.org/officeDocument/2006/relationships/tags" Target="../tags/tag51.xml"/><Relationship Id="rId11" Type="http://schemas.openxmlformats.org/officeDocument/2006/relationships/tags" Target="../tags/tag56.xml"/><Relationship Id="rId5" Type="http://schemas.openxmlformats.org/officeDocument/2006/relationships/tags" Target="../tags/tag50.xml"/><Relationship Id="rId15" Type="http://schemas.openxmlformats.org/officeDocument/2006/relationships/image" Target="../media/image19.png"/><Relationship Id="rId23" Type="http://schemas.openxmlformats.org/officeDocument/2006/relationships/image" Target="../media/image4.png"/><Relationship Id="rId10" Type="http://schemas.openxmlformats.org/officeDocument/2006/relationships/tags" Target="../tags/tag55.xml"/><Relationship Id="rId19" Type="http://schemas.openxmlformats.org/officeDocument/2006/relationships/image" Target="../media/image23.png"/><Relationship Id="rId4" Type="http://schemas.openxmlformats.org/officeDocument/2006/relationships/tags" Target="../tags/tag49.xml"/><Relationship Id="rId9" Type="http://schemas.openxmlformats.org/officeDocument/2006/relationships/tags" Target="../tags/tag54.xml"/><Relationship Id="rId14" Type="http://schemas.openxmlformats.org/officeDocument/2006/relationships/image" Target="../media/image18.svg"/><Relationship Id="rId22" Type="http://schemas.openxmlformats.org/officeDocument/2006/relationships/image" Target="../media/image26.svg"/></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8" Type="http://schemas.openxmlformats.org/officeDocument/2006/relationships/tags" Target="../tags/tag64.xml"/><Relationship Id="rId13" Type="http://schemas.openxmlformats.org/officeDocument/2006/relationships/tags" Target="../tags/tag69.xml"/><Relationship Id="rId18" Type="http://schemas.openxmlformats.org/officeDocument/2006/relationships/image" Target="../media/image4.png"/><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tags" Target="../tags/tag68.xml"/><Relationship Id="rId17" Type="http://schemas.openxmlformats.org/officeDocument/2006/relationships/slideLayout" Target="../slideLayouts/slideLayout12.xml"/><Relationship Id="rId2" Type="http://schemas.openxmlformats.org/officeDocument/2006/relationships/tags" Target="../tags/tag58.xml"/><Relationship Id="rId16" Type="http://schemas.openxmlformats.org/officeDocument/2006/relationships/tags" Target="../tags/tag72.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tags" Target="../tags/tag67.xml"/><Relationship Id="rId5" Type="http://schemas.openxmlformats.org/officeDocument/2006/relationships/tags" Target="../tags/tag61.xml"/><Relationship Id="rId15" Type="http://schemas.openxmlformats.org/officeDocument/2006/relationships/tags" Target="../tags/tag71.xml"/><Relationship Id="rId10" Type="http://schemas.openxmlformats.org/officeDocument/2006/relationships/tags" Target="../tags/tag66.xml"/><Relationship Id="rId4" Type="http://schemas.openxmlformats.org/officeDocument/2006/relationships/tags" Target="../tags/tag60.xml"/><Relationship Id="rId9" Type="http://schemas.openxmlformats.org/officeDocument/2006/relationships/tags" Target="../tags/tag65.xml"/><Relationship Id="rId14" Type="http://schemas.openxmlformats.org/officeDocument/2006/relationships/tags" Target="../tags/tag70.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561272" y="1959429"/>
            <a:ext cx="7069455"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职业健康你、我、他</a:t>
            </a:r>
          </a:p>
        </p:txBody>
      </p:sp>
      <p:sp>
        <p:nvSpPr>
          <p:cNvPr id="2052" name="文本框 9"/>
          <p:cNvSpPr txBox="1"/>
          <p:nvPr/>
        </p:nvSpPr>
        <p:spPr>
          <a:xfrm>
            <a:off x="4566286" y="4045585"/>
            <a:ext cx="2926080" cy="460375"/>
          </a:xfrm>
          <a:prstGeom prst="rect">
            <a:avLst/>
          </a:prstGeom>
          <a:noFill/>
          <a:ln w="9525">
            <a:noFill/>
          </a:ln>
        </p:spPr>
        <p:txBody>
          <a:bodyPr wrap="none">
            <a:spAutoFit/>
          </a:bodyPr>
          <a:lstStyle/>
          <a:p>
            <a:pPr algn="ctr" eaLnBrk="1" hangingPunct="1"/>
            <a:r>
              <a:rPr lang="zh-CN" altLang="en-US" sz="2400" dirty="0">
                <a:solidFill>
                  <a:srgbClr val="C00000"/>
                </a:solidFill>
                <a:latin typeface="黑体" panose="02010609060101010101" pitchFamily="49" charset="-122"/>
                <a:ea typeface="黑体" panose="02010609060101010101" pitchFamily="49" charset="-122"/>
              </a:rPr>
              <a:t>专家组成员：闵盛海</a:t>
            </a:r>
          </a:p>
        </p:txBody>
      </p:sp>
      <p:sp>
        <p:nvSpPr>
          <p:cNvPr id="2" name="文本框 1"/>
          <p:cNvSpPr txBox="1"/>
          <p:nvPr/>
        </p:nvSpPr>
        <p:spPr>
          <a:xfrm>
            <a:off x="3459480" y="3306445"/>
            <a:ext cx="6059170" cy="521970"/>
          </a:xfrm>
          <a:prstGeom prst="rect">
            <a:avLst/>
          </a:prstGeom>
          <a:noFill/>
        </p:spPr>
        <p:txBody>
          <a:bodyPr wrap="square" rtlCol="0">
            <a:spAutoFit/>
            <a:scene3d>
              <a:camera prst="orthographicFront"/>
              <a:lightRig rig="threePt" dir="t"/>
            </a:scene3d>
          </a:bodyPr>
          <a:lstStyle/>
          <a:p>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海南省工伤预防宣传教育环岛行</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85CA3D-8B55-F182-792B-539FA13D5FFE}"/>
              </a:ext>
            </a:extLst>
          </p:cNvPr>
          <p:cNvSpPr>
            <a:spLocks noGrp="1"/>
          </p:cNvSpPr>
          <p:nvPr>
            <p:ph type="title"/>
          </p:nvPr>
        </p:nvSpPr>
        <p:spPr/>
        <p:txBody>
          <a:bodyPr/>
          <a:lstStyle/>
          <a:p>
            <a:pPr algn="ctr"/>
            <a:r>
              <a:rPr lang="zh-CN" altLang="en-US" sz="4400" dirty="0">
                <a:solidFill>
                  <a:srgbClr val="000000"/>
                </a:solidFill>
                <a:effectLst/>
                <a:ea typeface="宋体" panose="02010600030101010101" pitchFamily="2" charset="-122"/>
                <a:cs typeface="Arial" panose="020B0604020202020204" pitchFamily="34" charset="0"/>
              </a:rPr>
              <a:t>一起有限空间</a:t>
            </a:r>
            <a:r>
              <a:rPr lang="zh-CN" altLang="zh-CN" sz="4400" dirty="0">
                <a:solidFill>
                  <a:srgbClr val="000000"/>
                </a:solidFill>
                <a:effectLst/>
                <a:ea typeface="宋体" panose="02010600030101010101" pitchFamily="2" charset="-122"/>
                <a:cs typeface="Arial" panose="020B0604020202020204" pitchFamily="34" charset="0"/>
              </a:rPr>
              <a:t>硫化氢中毒事故</a:t>
            </a:r>
            <a:endParaRPr lang="zh-CN" altLang="en-US" dirty="0"/>
          </a:p>
        </p:txBody>
      </p:sp>
      <p:sp>
        <p:nvSpPr>
          <p:cNvPr id="3" name="内容占位符 2">
            <a:extLst>
              <a:ext uri="{FF2B5EF4-FFF2-40B4-BE49-F238E27FC236}">
                <a16:creationId xmlns:a16="http://schemas.microsoft.com/office/drawing/2014/main" id="{E7B5DEF6-AF26-9AAA-1420-2B956858A5FD}"/>
              </a:ext>
            </a:extLst>
          </p:cNvPr>
          <p:cNvSpPr>
            <a:spLocks noGrp="1"/>
          </p:cNvSpPr>
          <p:nvPr>
            <p:ph idx="1"/>
          </p:nvPr>
        </p:nvSpPr>
        <p:spPr/>
        <p:txBody>
          <a:bodyPr/>
          <a:lstStyle/>
          <a:p>
            <a:pPr marL="0" indent="0">
              <a:buNone/>
            </a:pPr>
            <a:r>
              <a:rPr lang="en-US" altLang="zh-CN" sz="3200" dirty="0">
                <a:solidFill>
                  <a:srgbClr val="000000"/>
                </a:solidFill>
                <a:effectLst/>
                <a:latin typeface="宋体" panose="02010600030101010101" pitchFamily="2" charset="-122"/>
                <a:cs typeface="Arial" panose="020B0604020202020204" pitchFamily="34" charset="0"/>
              </a:rPr>
              <a:t>    2020</a:t>
            </a:r>
            <a:r>
              <a:rPr lang="zh-CN" altLang="zh-CN" sz="3200" dirty="0">
                <a:solidFill>
                  <a:srgbClr val="000000"/>
                </a:solidFill>
                <a:effectLst/>
                <a:ea typeface="宋体" panose="02010600030101010101" pitchFamily="2" charset="-122"/>
                <a:cs typeface="Arial" panose="020B0604020202020204" pitchFamily="34" charset="0"/>
              </a:rPr>
              <a:t>年</a:t>
            </a:r>
            <a:r>
              <a:rPr lang="en-US" altLang="zh-CN" sz="3200" dirty="0">
                <a:solidFill>
                  <a:srgbClr val="000000"/>
                </a:solidFill>
                <a:effectLst/>
                <a:ea typeface="宋体" panose="02010600030101010101" pitchFamily="2" charset="-122"/>
                <a:cs typeface="Arial" panose="020B0604020202020204" pitchFamily="34" charset="0"/>
              </a:rPr>
              <a:t>5</a:t>
            </a:r>
            <a:r>
              <a:rPr lang="zh-CN" altLang="zh-CN" sz="3200" dirty="0">
                <a:solidFill>
                  <a:srgbClr val="000000"/>
                </a:solidFill>
                <a:effectLst/>
                <a:ea typeface="宋体" panose="02010600030101010101" pitchFamily="2" charset="-122"/>
                <a:cs typeface="Arial" panose="020B0604020202020204" pitchFamily="34" charset="0"/>
              </a:rPr>
              <a:t>月，某印染有限公司发生</a:t>
            </a:r>
            <a:r>
              <a:rPr lang="zh-CN" altLang="en-US" sz="3200" dirty="0">
                <a:solidFill>
                  <a:srgbClr val="000000"/>
                </a:solidFill>
                <a:effectLst/>
                <a:ea typeface="宋体" panose="02010600030101010101" pitchFamily="2" charset="-122"/>
                <a:cs typeface="Arial" panose="020B0604020202020204" pitchFamily="34" charset="0"/>
              </a:rPr>
              <a:t>一起有限空间</a:t>
            </a:r>
            <a:r>
              <a:rPr lang="zh-CN" altLang="zh-CN" sz="3200" dirty="0">
                <a:solidFill>
                  <a:srgbClr val="000000"/>
                </a:solidFill>
                <a:effectLst/>
                <a:ea typeface="宋体" panose="02010600030101010101" pitchFamily="2" charset="-122"/>
                <a:cs typeface="Arial" panose="020B0604020202020204" pitchFamily="34" charset="0"/>
              </a:rPr>
              <a:t>硫化氢中毒事故。</a:t>
            </a:r>
            <a:br>
              <a:rPr lang="en-US" altLang="zh-CN" sz="3200" dirty="0">
                <a:solidFill>
                  <a:srgbClr val="000000"/>
                </a:solidFill>
                <a:effectLst/>
                <a:latin typeface="宋体" panose="02010600030101010101" pitchFamily="2" charset="-122"/>
                <a:cs typeface="Arial" panose="020B0604020202020204" pitchFamily="34" charset="0"/>
              </a:rPr>
            </a:br>
            <a:r>
              <a:rPr lang="en-US" altLang="zh-CN" sz="3200" dirty="0">
                <a:solidFill>
                  <a:srgbClr val="000000"/>
                </a:solidFill>
                <a:effectLst/>
                <a:latin typeface="宋体" panose="02010600030101010101" pitchFamily="2" charset="-122"/>
                <a:cs typeface="Arial" panose="020B0604020202020204" pitchFamily="34" charset="0"/>
              </a:rPr>
              <a:t>    </a:t>
            </a:r>
            <a:r>
              <a:rPr lang="zh-CN" altLang="zh-CN" sz="3200" dirty="0">
                <a:solidFill>
                  <a:srgbClr val="000000"/>
                </a:solidFill>
                <a:effectLst/>
                <a:ea typeface="宋体" panose="02010600030101010101" pitchFamily="2" charset="-122"/>
                <a:cs typeface="Arial" panose="020B0604020202020204" pitchFamily="34" charset="0"/>
              </a:rPr>
              <a:t>某印染有限公司总经理</a:t>
            </a:r>
            <a:r>
              <a:rPr lang="en-US" altLang="zh-CN" sz="3200" dirty="0">
                <a:solidFill>
                  <a:srgbClr val="000000"/>
                </a:solidFill>
                <a:effectLst/>
                <a:ea typeface="宋体" panose="02010600030101010101" pitchFamily="2" charset="-122"/>
                <a:cs typeface="Arial" panose="020B0604020202020204" pitchFamily="34" charset="0"/>
              </a:rPr>
              <a:t>XX</a:t>
            </a:r>
            <a:r>
              <a:rPr lang="zh-CN" altLang="zh-CN" sz="3200" dirty="0">
                <a:solidFill>
                  <a:srgbClr val="000000"/>
                </a:solidFill>
                <a:effectLst/>
                <a:ea typeface="宋体" panose="02010600030101010101" pitchFamily="2" charset="-122"/>
                <a:cs typeface="Arial" panose="020B0604020202020204" pitchFamily="34" charset="0"/>
              </a:rPr>
              <a:t>将清理蓄水池（该池为圆形，直径</a:t>
            </a:r>
            <a:r>
              <a:rPr lang="en-US" altLang="zh-CN" sz="3200" dirty="0">
                <a:solidFill>
                  <a:srgbClr val="000000"/>
                </a:solidFill>
                <a:effectLst/>
                <a:ea typeface="宋体" panose="02010600030101010101" pitchFamily="2" charset="-122"/>
                <a:cs typeface="Arial" panose="020B0604020202020204" pitchFamily="34" charset="0"/>
              </a:rPr>
              <a:t>2.8m</a:t>
            </a:r>
            <a:r>
              <a:rPr lang="zh-CN" altLang="zh-CN" sz="3200" dirty="0">
                <a:solidFill>
                  <a:srgbClr val="000000"/>
                </a:solidFill>
                <a:effectLst/>
                <a:ea typeface="宋体" panose="02010600030101010101" pitchFamily="2" charset="-122"/>
                <a:cs typeface="Arial" panose="020B0604020202020204" pitchFamily="34" charset="0"/>
              </a:rPr>
              <a:t>，深约</a:t>
            </a:r>
            <a:r>
              <a:rPr lang="en-US" altLang="zh-CN" sz="3200" dirty="0">
                <a:solidFill>
                  <a:srgbClr val="000000"/>
                </a:solidFill>
                <a:effectLst/>
                <a:ea typeface="宋体" panose="02010600030101010101" pitchFamily="2" charset="-122"/>
                <a:cs typeface="Arial" panose="020B0604020202020204" pitchFamily="34" charset="0"/>
              </a:rPr>
              <a:t>8m</a:t>
            </a:r>
            <a:r>
              <a:rPr lang="zh-CN" altLang="zh-CN" sz="3200" dirty="0">
                <a:solidFill>
                  <a:srgbClr val="000000"/>
                </a:solidFill>
                <a:effectLst/>
                <a:ea typeface="宋体" panose="02010600030101010101" pitchFamily="2" charset="-122"/>
                <a:cs typeface="Arial" panose="020B0604020202020204" pitchFamily="34" charset="0"/>
              </a:rPr>
              <a:t>）的工作包给了其他人，在进行清理工作的时候，施工现场作业人员安全意识淡薄，冒险下池作业，导致中毒昏倒，而施救人员未采取任何防护措施下池施救，造成伤亡人员增加。最终导致</a:t>
            </a:r>
            <a:r>
              <a:rPr lang="en-US" altLang="zh-CN" sz="3200" dirty="0">
                <a:solidFill>
                  <a:srgbClr val="000000"/>
                </a:solidFill>
                <a:effectLst/>
                <a:ea typeface="宋体" panose="02010600030101010101" pitchFamily="2" charset="-122"/>
                <a:cs typeface="Arial" panose="020B0604020202020204" pitchFamily="34" charset="0"/>
              </a:rPr>
              <a:t>3</a:t>
            </a:r>
            <a:r>
              <a:rPr lang="zh-CN" altLang="zh-CN" sz="3200" dirty="0">
                <a:solidFill>
                  <a:srgbClr val="000000"/>
                </a:solidFill>
                <a:effectLst/>
                <a:ea typeface="宋体" panose="02010600030101010101" pitchFamily="2" charset="-122"/>
                <a:cs typeface="Arial" panose="020B0604020202020204" pitchFamily="34" charset="0"/>
              </a:rPr>
              <a:t>人死亡，</a:t>
            </a:r>
            <a:r>
              <a:rPr lang="en-US" altLang="zh-CN" sz="3200" dirty="0">
                <a:solidFill>
                  <a:srgbClr val="000000"/>
                </a:solidFill>
                <a:effectLst/>
                <a:ea typeface="宋体" panose="02010600030101010101" pitchFamily="2" charset="-122"/>
                <a:cs typeface="Arial" panose="020B0604020202020204" pitchFamily="34" charset="0"/>
              </a:rPr>
              <a:t>3</a:t>
            </a:r>
            <a:r>
              <a:rPr lang="zh-CN" altLang="zh-CN" sz="3200" dirty="0">
                <a:solidFill>
                  <a:srgbClr val="000000"/>
                </a:solidFill>
                <a:effectLst/>
                <a:ea typeface="宋体" panose="02010600030101010101" pitchFamily="2" charset="-122"/>
                <a:cs typeface="Arial" panose="020B0604020202020204" pitchFamily="34" charset="0"/>
              </a:rPr>
              <a:t>人受伤的硫化氢中毒事故。</a:t>
            </a:r>
            <a:br>
              <a:rPr lang="en-US" altLang="zh-CN" sz="3200" dirty="0">
                <a:solidFill>
                  <a:srgbClr val="000000"/>
                </a:solidFill>
                <a:effectLst/>
                <a:latin typeface="宋体" panose="02010600030101010101" pitchFamily="2" charset="-122"/>
                <a:cs typeface="Arial" panose="020B0604020202020204" pitchFamily="34" charset="0"/>
              </a:rPr>
            </a:br>
            <a:br>
              <a:rPr lang="en-US" altLang="zh-CN" sz="1800" dirty="0">
                <a:solidFill>
                  <a:srgbClr val="000000"/>
                </a:solidFill>
                <a:effectLst/>
                <a:latin typeface="宋体" panose="02010600030101010101" pitchFamily="2" charset="-122"/>
                <a:cs typeface="Arial" panose="020B0604020202020204" pitchFamily="34" charset="0"/>
              </a:rPr>
            </a:br>
            <a:endParaRPr lang="zh-CN" altLang="en-US" dirty="0"/>
          </a:p>
        </p:txBody>
      </p:sp>
      <p:pic>
        <p:nvPicPr>
          <p:cNvPr id="4" name="图片 3" descr="246de5d3ff26528e22228fd3489e033c">
            <a:extLst>
              <a:ext uri="{FF2B5EF4-FFF2-40B4-BE49-F238E27FC236}">
                <a16:creationId xmlns:a16="http://schemas.microsoft.com/office/drawing/2014/main" id="{1C965445-3A4D-5106-E85D-B94DD161C6C5}"/>
              </a:ext>
            </a:extLst>
          </p:cNvPr>
          <p:cNvPicPr>
            <a:picLocks noChangeAspect="1"/>
          </p:cNvPicPr>
          <p:nvPr/>
        </p:nvPicPr>
        <p:blipFill>
          <a:blip r:embed="rId2"/>
          <a:stretch>
            <a:fillRect/>
          </a:stretch>
        </p:blipFill>
        <p:spPr>
          <a:xfrm>
            <a:off x="-14287" y="5540374"/>
            <a:ext cx="12215812" cy="1385888"/>
          </a:xfrm>
          <a:prstGeom prst="rect">
            <a:avLst/>
          </a:prstGeom>
          <a:noFill/>
          <a:ln w="9525">
            <a:noFill/>
          </a:ln>
        </p:spPr>
      </p:pic>
    </p:spTree>
    <p:extLst>
      <p:ext uri="{BB962C8B-B14F-4D97-AF65-F5344CB8AC3E}">
        <p14:creationId xmlns:p14="http://schemas.microsoft.com/office/powerpoint/2010/main" val="1395709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12" name="矩形 11"/>
          <p:cNvSpPr/>
          <p:nvPr/>
        </p:nvSpPr>
        <p:spPr>
          <a:xfrm>
            <a:off x="4947285" y="1055370"/>
            <a:ext cx="6139180" cy="5247399"/>
          </a:xfrm>
          <a:prstGeom prst="rect">
            <a:avLst/>
          </a:prstGeom>
          <a:noFill/>
          <a:ln w="9525">
            <a:noFill/>
          </a:ln>
        </p:spPr>
        <p:txBody>
          <a:bodyPr wrap="square">
            <a:spAutoFit/>
          </a:bodyPr>
          <a:lstStyle/>
          <a:p>
            <a:pPr marL="457200">
              <a:lnSpc>
                <a:spcPct val="125000"/>
              </a:lnSpc>
            </a:pPr>
            <a:r>
              <a:rPr lang="zh-CN" altLang="zh-CN" sz="2800" dirty="0">
                <a:solidFill>
                  <a:srgbClr val="FF0000"/>
                </a:solidFill>
                <a:sym typeface="+mn-ea"/>
              </a:rPr>
              <a:t>第六，职业卫生投入明显不足</a:t>
            </a:r>
            <a:r>
              <a:rPr lang="zh-CN" altLang="en-US" sz="2800" dirty="0">
                <a:solidFill>
                  <a:srgbClr val="FF0000"/>
                </a:solidFill>
                <a:sym typeface="+mn-ea"/>
              </a:rPr>
              <a:t>。</a:t>
            </a:r>
            <a:endParaRPr lang="zh-CN" altLang="zh-CN" sz="2800" dirty="0">
              <a:solidFill>
                <a:srgbClr val="FF0000"/>
              </a:solidFill>
            </a:endParaRPr>
          </a:p>
          <a:p>
            <a:pPr marL="457200">
              <a:lnSpc>
                <a:spcPct val="125000"/>
              </a:lnSpc>
            </a:pPr>
            <a:r>
              <a:rPr lang="zh-CN" altLang="zh-CN" sz="2200" dirty="0">
                <a:sym typeface="+mn-ea"/>
              </a:rPr>
              <a:t>对我国职业卫生投入调查表明，</a:t>
            </a:r>
            <a:r>
              <a:rPr lang="zh-CN" altLang="en-US" sz="2200" dirty="0">
                <a:sym typeface="+mn-ea"/>
              </a:rPr>
              <a:t>虽然</a:t>
            </a:r>
            <a:r>
              <a:rPr lang="zh-CN" altLang="zh-CN" sz="2200" dirty="0">
                <a:sym typeface="+mn-ea"/>
              </a:rPr>
              <a:t>各级政府自</a:t>
            </a:r>
            <a:r>
              <a:rPr lang="en-US" altLang="zh-CN" sz="2200" dirty="0">
                <a:sym typeface="+mn-ea"/>
              </a:rPr>
              <a:t>1999</a:t>
            </a:r>
            <a:r>
              <a:rPr lang="zh-CN" altLang="zh-CN" sz="2200" dirty="0">
                <a:sym typeface="+mn-ea"/>
              </a:rPr>
              <a:t>年起职业卫生投入呈逐年增加的趋势</a:t>
            </a:r>
            <a:r>
              <a:rPr lang="zh-CN" altLang="en-US" sz="2200" dirty="0">
                <a:sym typeface="+mn-ea"/>
              </a:rPr>
              <a:t>；</a:t>
            </a:r>
            <a:r>
              <a:rPr lang="zh-CN" altLang="zh-CN" sz="2200" dirty="0">
                <a:sym typeface="+mn-ea"/>
              </a:rPr>
              <a:t>但由于基数低，人均职业卫生投入明显不足，与经济发展水平极不适应，造成职业卫生监督与技术服务得不到保证。</a:t>
            </a:r>
            <a:endParaRPr lang="en-US" altLang="zh-CN" sz="2200" dirty="0">
              <a:sym typeface="+mn-ea"/>
            </a:endParaRPr>
          </a:p>
          <a:p>
            <a:pPr marL="457200">
              <a:lnSpc>
                <a:spcPct val="125000"/>
              </a:lnSpc>
            </a:pPr>
            <a:r>
              <a:rPr lang="zh-CN" altLang="zh-CN" sz="2200" dirty="0">
                <a:sym typeface="+mn-ea"/>
              </a:rPr>
              <a:t>对职业卫生机构和队伍现状调查表明，我国已经初步形成职业卫生监督与技术服务网络，但依然存在队伍数量少，质量不高；文化素质偏低，现场技术服务人员比例较低以及后备力量不足等问题。</a:t>
            </a:r>
            <a:endParaRPr lang="zh-CN" altLang="zh-CN" sz="2200" dirty="0"/>
          </a:p>
          <a:p>
            <a:pPr marL="457200" indent="0">
              <a:lnSpc>
                <a:spcPct val="125000"/>
              </a:lnSpc>
            </a:pPr>
            <a:endParaRPr lang="zh-CN" altLang="en-US" sz="22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550545" y="1952625"/>
            <a:ext cx="4290695" cy="297243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15" name="矩形 46"/>
          <p:cNvSpPr/>
          <p:nvPr/>
        </p:nvSpPr>
        <p:spPr>
          <a:xfrm>
            <a:off x="692468" y="776923"/>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（二）产生问题的原因分析</a:t>
            </a:r>
          </a:p>
        </p:txBody>
      </p:sp>
      <p:sp>
        <p:nvSpPr>
          <p:cNvPr id="12" name="矩形 11"/>
          <p:cNvSpPr/>
          <p:nvPr/>
        </p:nvSpPr>
        <p:spPr>
          <a:xfrm>
            <a:off x="692785" y="1328420"/>
            <a:ext cx="5934710" cy="2060179"/>
          </a:xfrm>
          <a:prstGeom prst="rect">
            <a:avLst/>
          </a:prstGeom>
          <a:noFill/>
          <a:ln w="9525">
            <a:noFill/>
          </a:ln>
        </p:spPr>
        <p:txBody>
          <a:bodyPr wrap="square">
            <a:spAutoFit/>
          </a:bodyPr>
          <a:lstStyle/>
          <a:p>
            <a:pPr>
              <a:lnSpc>
                <a:spcPct val="150000"/>
              </a:lnSpc>
              <a:buFont typeface="Wingdings" panose="05000000000000000000" charset="0"/>
              <a:buChar char="Ø"/>
            </a:pPr>
            <a:endParaRPr lang="en-US" altLang="zh-CN" sz="2200" b="1" dirty="0">
              <a:solidFill>
                <a:srgbClr val="FF0000"/>
              </a:solidFill>
              <a:sym typeface="+mn-ea"/>
            </a:endParaRPr>
          </a:p>
          <a:p>
            <a:pPr>
              <a:lnSpc>
                <a:spcPct val="150000"/>
              </a:lnSpc>
            </a:pPr>
            <a:r>
              <a:rPr lang="zh-CN" altLang="zh-CN" sz="2200" b="1" dirty="0">
                <a:solidFill>
                  <a:srgbClr val="FF0000"/>
                </a:solidFill>
                <a:sym typeface="+mn-ea"/>
              </a:rPr>
              <a:t>第一，</a:t>
            </a:r>
            <a:r>
              <a:rPr lang="zh-CN" altLang="zh-CN" sz="2200" dirty="0">
                <a:solidFill>
                  <a:srgbClr val="FF0000"/>
                </a:solidFill>
                <a:sym typeface="+mn-ea"/>
              </a:rPr>
              <a:t>传统的职业危害尚未得到完全控制，新的职业危害不断产生，对劳动者的健康构成新的威胁。</a:t>
            </a:r>
            <a:endParaRPr lang="zh-CN" altLang="en-US" sz="2200" dirty="0">
              <a:latin typeface="微软雅黑" panose="020B0503020204020204" pitchFamily="34" charset="-122"/>
              <a:ea typeface="微软雅黑" panose="020B0503020204020204" pitchFamily="34" charset="-122"/>
            </a:endParaRPr>
          </a:p>
        </p:txBody>
      </p:sp>
      <p:pic>
        <p:nvPicPr>
          <p:cNvPr id="7170" name="Picture 2"/>
          <p:cNvPicPr>
            <a:picLocks noChangeAspect="1" noChangeArrowheads="1"/>
          </p:cNvPicPr>
          <p:nvPr/>
        </p:nvPicPr>
        <p:blipFill>
          <a:blip r:embed="rId3" cstate="print"/>
          <a:srcRect/>
          <a:stretch>
            <a:fillRect/>
          </a:stretch>
        </p:blipFill>
        <p:spPr bwMode="auto">
          <a:xfrm>
            <a:off x="7248525" y="1983105"/>
            <a:ext cx="3629660" cy="336804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12" name="矩形 11"/>
          <p:cNvSpPr/>
          <p:nvPr/>
        </p:nvSpPr>
        <p:spPr>
          <a:xfrm>
            <a:off x="586740" y="1363345"/>
            <a:ext cx="11042015" cy="4095160"/>
          </a:xfrm>
          <a:prstGeom prst="rect">
            <a:avLst/>
          </a:prstGeom>
          <a:noFill/>
          <a:ln w="9525">
            <a:noFill/>
          </a:ln>
        </p:spPr>
        <p:txBody>
          <a:bodyPr wrap="square">
            <a:spAutoFit/>
          </a:bodyPr>
          <a:lstStyle/>
          <a:p>
            <a:pPr>
              <a:lnSpc>
                <a:spcPct val="150000"/>
              </a:lnSpc>
            </a:pPr>
            <a:r>
              <a:rPr lang="zh-CN" altLang="zh-CN" sz="2200" b="1" dirty="0">
                <a:solidFill>
                  <a:srgbClr val="FF0000"/>
                </a:solidFill>
                <a:sym typeface="+mn-ea"/>
              </a:rPr>
              <a:t>第二，企业不重视</a:t>
            </a:r>
            <a:r>
              <a:rPr lang="zh-CN" altLang="en-US" sz="2200" b="1" dirty="0">
                <a:solidFill>
                  <a:srgbClr val="FF0000"/>
                </a:solidFill>
                <a:sym typeface="+mn-ea"/>
              </a:rPr>
              <a:t>，主要表现为用人单位职业病防治主体责任没有得到有效落实。</a:t>
            </a:r>
            <a:endParaRPr lang="en-US" altLang="zh-CN" sz="2200" b="1" dirty="0">
              <a:solidFill>
                <a:srgbClr val="FF0000"/>
              </a:solidFill>
              <a:sym typeface="+mn-ea"/>
            </a:endParaRPr>
          </a:p>
          <a:p>
            <a:pPr>
              <a:lnSpc>
                <a:spcPct val="150000"/>
              </a:lnSpc>
            </a:pPr>
            <a:r>
              <a:rPr lang="zh-CN" altLang="zh-CN" sz="2200" dirty="0">
                <a:sym typeface="+mn-ea"/>
              </a:rPr>
              <a:t>一些乡镇企业、个体经济企业生产力低下，设备简陋，无任何防护设施；管理混乱，制度不全；人员整体素质低，法制观念淡漠和愚昧无知等；</a:t>
            </a:r>
            <a:endParaRPr lang="en-US" altLang="zh-CN" sz="2200" dirty="0">
              <a:sym typeface="+mn-ea"/>
            </a:endParaRPr>
          </a:p>
          <a:p>
            <a:pPr>
              <a:lnSpc>
                <a:spcPct val="150000"/>
              </a:lnSpc>
            </a:pPr>
            <a:r>
              <a:rPr lang="zh-CN" altLang="zh-CN" sz="2200" dirty="0">
                <a:sym typeface="+mn-ea"/>
              </a:rPr>
              <a:t>个别企业无视劳动者健康权益，特别是农民工的健康权益得不到保护</a:t>
            </a:r>
            <a:r>
              <a:rPr lang="zh-CN" altLang="en-US" sz="2200" dirty="0">
                <a:sym typeface="+mn-ea"/>
              </a:rPr>
              <a:t>，</a:t>
            </a:r>
            <a:r>
              <a:rPr lang="zh-CN" altLang="zh-CN" sz="2200" dirty="0">
                <a:sym typeface="+mn-ea"/>
              </a:rPr>
              <a:t>职业病危害问题突出</a:t>
            </a:r>
            <a:r>
              <a:rPr lang="zh-CN" altLang="en-US" sz="2200" dirty="0">
                <a:sym typeface="+mn-ea"/>
              </a:rPr>
              <a:t>；</a:t>
            </a:r>
            <a:endParaRPr lang="en-US" altLang="zh-CN" sz="2200" dirty="0">
              <a:sym typeface="+mn-ea"/>
            </a:endParaRPr>
          </a:p>
          <a:p>
            <a:pPr>
              <a:lnSpc>
                <a:spcPct val="150000"/>
              </a:lnSpc>
            </a:pPr>
            <a:r>
              <a:rPr lang="zh-CN" altLang="zh-CN" sz="2200" dirty="0">
                <a:sym typeface="+mn-ea"/>
              </a:rPr>
              <a:t>农民工</a:t>
            </a:r>
            <a:r>
              <a:rPr lang="zh-CN" altLang="en-US" sz="2200" dirty="0">
                <a:sym typeface="+mn-ea"/>
              </a:rPr>
              <a:t>所</a:t>
            </a:r>
            <a:r>
              <a:rPr lang="zh-CN" altLang="zh-CN" sz="2200" dirty="0">
                <a:sym typeface="+mn-ea"/>
              </a:rPr>
              <a:t>从事的职业多为职业危害严重的职业，其职业</a:t>
            </a:r>
            <a:r>
              <a:rPr lang="zh-CN" altLang="en-US" sz="2200" dirty="0">
                <a:sym typeface="+mn-ea"/>
              </a:rPr>
              <a:t>病</a:t>
            </a:r>
            <a:r>
              <a:rPr lang="zh-CN" altLang="zh-CN" sz="2200" dirty="0">
                <a:sym typeface="+mn-ea"/>
              </a:rPr>
              <a:t>防护</a:t>
            </a:r>
            <a:r>
              <a:rPr lang="zh-CN" altLang="en-US" sz="2200" dirty="0">
                <a:sym typeface="+mn-ea"/>
              </a:rPr>
              <a:t>、</a:t>
            </a:r>
            <a:r>
              <a:rPr lang="zh-CN" altLang="zh-CN" sz="2200" dirty="0">
                <a:sym typeface="+mn-ea"/>
              </a:rPr>
              <a:t>社会保障等都难以得到保障，职业危害不可预见因素明显增加，</a:t>
            </a:r>
            <a:r>
              <a:rPr lang="zh-CN" altLang="en-US" sz="2200" dirty="0">
                <a:sym typeface="+mn-ea"/>
              </a:rPr>
              <a:t>对劳动者的</a:t>
            </a:r>
            <a:r>
              <a:rPr lang="zh-CN" altLang="zh-CN" sz="2200" dirty="0">
                <a:sym typeface="+mn-ea"/>
              </a:rPr>
              <a:t>健康影响</a:t>
            </a:r>
            <a:r>
              <a:rPr lang="zh-CN" altLang="en-US" sz="2200" dirty="0">
                <a:sym typeface="+mn-ea"/>
              </a:rPr>
              <a:t>往往</a:t>
            </a:r>
            <a:r>
              <a:rPr lang="zh-CN" altLang="zh-CN" sz="2200" dirty="0">
                <a:sym typeface="+mn-ea"/>
              </a:rPr>
              <a:t>难以估计和控制。 </a:t>
            </a:r>
          </a:p>
          <a:p>
            <a:pPr>
              <a:lnSpc>
                <a:spcPct val="150000"/>
              </a:lnSpc>
              <a:buFont typeface="Wingdings" panose="05000000000000000000" charset="0"/>
              <a:buChar char="Ø"/>
            </a:pPr>
            <a:endParaRPr lang="zh-CN" altLang="en-US" sz="2200" dirty="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00BC57-475C-8309-0513-C0DC3C696798}"/>
              </a:ext>
            </a:extLst>
          </p:cNvPr>
          <p:cNvSpPr>
            <a:spLocks noGrp="1"/>
          </p:cNvSpPr>
          <p:nvPr>
            <p:ph type="title"/>
          </p:nvPr>
        </p:nvSpPr>
        <p:spPr/>
        <p:txBody>
          <a:bodyPr/>
          <a:lstStyle/>
          <a:p>
            <a:pPr algn="ctr"/>
            <a:r>
              <a:rPr lang="zh-CN" altLang="zh-CN" sz="4000" b="1" dirty="0">
                <a:solidFill>
                  <a:srgbClr val="FF0000"/>
                </a:solidFill>
                <a:sym typeface="+mn-ea"/>
              </a:rPr>
              <a:t>第三，职业病危害转移非常严重。</a:t>
            </a:r>
            <a:endParaRPr lang="zh-CN" altLang="en-US" sz="4000" dirty="0"/>
          </a:p>
        </p:txBody>
      </p:sp>
      <p:sp>
        <p:nvSpPr>
          <p:cNvPr id="3" name="内容占位符 2">
            <a:extLst>
              <a:ext uri="{FF2B5EF4-FFF2-40B4-BE49-F238E27FC236}">
                <a16:creationId xmlns:a16="http://schemas.microsoft.com/office/drawing/2014/main" id="{F430A68E-0868-833A-75D8-E5324C0913DF}"/>
              </a:ext>
            </a:extLst>
          </p:cNvPr>
          <p:cNvSpPr>
            <a:spLocks noGrp="1"/>
          </p:cNvSpPr>
          <p:nvPr>
            <p:ph idx="1"/>
          </p:nvPr>
        </p:nvSpPr>
        <p:spPr/>
        <p:txBody>
          <a:bodyPr/>
          <a:lstStyle/>
          <a:p>
            <a:pPr marL="0" indent="0">
              <a:buNone/>
            </a:pPr>
            <a:endParaRPr lang="en-US" altLang="zh-CN" sz="3200" dirty="0">
              <a:sym typeface="+mn-ea"/>
            </a:endParaRPr>
          </a:p>
          <a:p>
            <a:pPr marL="0" indent="0">
              <a:buNone/>
            </a:pPr>
            <a:r>
              <a:rPr lang="en-US" altLang="zh-CN" sz="3200" dirty="0">
                <a:sym typeface="+mn-ea"/>
              </a:rPr>
              <a:t>         </a:t>
            </a:r>
            <a:r>
              <a:rPr lang="zh-CN" altLang="zh-CN" sz="3200" dirty="0">
                <a:sym typeface="+mn-ea"/>
              </a:rPr>
              <a:t>在我国对外开放、引进外资和先进技术的同时，一些具有风险性的产品由境外向境内转移，从城市和工业区向农村迅速转移，从经济发达地区向欠发达地区转移，从大中型企业向中小型企业转移。职业病危害转移非常严重。</a:t>
            </a:r>
            <a:endParaRPr lang="zh-CN" altLang="en-US" sz="3200" dirty="0"/>
          </a:p>
          <a:p>
            <a:endParaRPr lang="zh-CN" altLang="en-US" dirty="0"/>
          </a:p>
        </p:txBody>
      </p:sp>
      <p:pic>
        <p:nvPicPr>
          <p:cNvPr id="6" name="图片 3" descr="246de5d3ff26528e22228fd3489e033c">
            <a:extLst>
              <a:ext uri="{FF2B5EF4-FFF2-40B4-BE49-F238E27FC236}">
                <a16:creationId xmlns:a16="http://schemas.microsoft.com/office/drawing/2014/main" id="{3D728B79-5525-031D-8048-0A44A5BD8F80}"/>
              </a:ext>
            </a:extLst>
          </p:cNvPr>
          <p:cNvPicPr>
            <a:picLocks noChangeAspect="1"/>
          </p:cNvPicPr>
          <p:nvPr/>
        </p:nvPicPr>
        <p:blipFill>
          <a:blip r:embed="rId2"/>
          <a:stretch>
            <a:fillRect/>
          </a:stretch>
        </p:blipFill>
        <p:spPr>
          <a:xfrm>
            <a:off x="-14287" y="5523442"/>
            <a:ext cx="12215812" cy="1385888"/>
          </a:xfrm>
          <a:prstGeom prst="rect">
            <a:avLst/>
          </a:prstGeom>
          <a:noFill/>
          <a:ln w="9525">
            <a:noFill/>
          </a:ln>
        </p:spPr>
      </p:pic>
    </p:spTree>
    <p:extLst>
      <p:ext uri="{BB962C8B-B14F-4D97-AF65-F5344CB8AC3E}">
        <p14:creationId xmlns:p14="http://schemas.microsoft.com/office/powerpoint/2010/main" val="755117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0616D3-4471-625D-C193-544C1AACF0E7}"/>
              </a:ext>
            </a:extLst>
          </p:cNvPr>
          <p:cNvSpPr>
            <a:spLocks noGrp="1"/>
          </p:cNvSpPr>
          <p:nvPr>
            <p:ph type="title"/>
          </p:nvPr>
        </p:nvSpPr>
        <p:spPr/>
        <p:txBody>
          <a:bodyPr/>
          <a:lstStyle/>
          <a:p>
            <a:pPr algn="ctr"/>
            <a:r>
              <a:rPr lang="zh-CN" altLang="zh-CN" sz="3600" dirty="0">
                <a:solidFill>
                  <a:srgbClr val="FF0000"/>
                </a:solidFill>
                <a:sym typeface="+mn-ea"/>
              </a:rPr>
              <a:t>第四，</a:t>
            </a:r>
            <a:r>
              <a:rPr lang="zh-CN" altLang="en-US" sz="3600" dirty="0">
                <a:solidFill>
                  <a:srgbClr val="FF0000"/>
                </a:solidFill>
                <a:sym typeface="+mn-ea"/>
              </a:rPr>
              <a:t>政府</a:t>
            </a:r>
            <a:r>
              <a:rPr lang="zh-CN" altLang="zh-CN" sz="3600" dirty="0">
                <a:solidFill>
                  <a:srgbClr val="FF0000"/>
                </a:solidFill>
                <a:sym typeface="+mn-ea"/>
              </a:rPr>
              <a:t>职业病防治经费投入严重不足</a:t>
            </a:r>
            <a:r>
              <a:rPr lang="zh-CN" altLang="en-US" sz="3600" dirty="0">
                <a:solidFill>
                  <a:srgbClr val="FF0000"/>
                </a:solidFill>
                <a:sym typeface="+mn-ea"/>
              </a:rPr>
              <a:t>。</a:t>
            </a:r>
            <a:endParaRPr lang="zh-CN" altLang="en-US" sz="3600" dirty="0">
              <a:solidFill>
                <a:srgbClr val="FF0000"/>
              </a:solidFill>
            </a:endParaRPr>
          </a:p>
        </p:txBody>
      </p:sp>
      <p:sp>
        <p:nvSpPr>
          <p:cNvPr id="3" name="内容占位符 2">
            <a:extLst>
              <a:ext uri="{FF2B5EF4-FFF2-40B4-BE49-F238E27FC236}">
                <a16:creationId xmlns:a16="http://schemas.microsoft.com/office/drawing/2014/main" id="{D1B9746B-F0B9-D03E-8612-56C4E6DA9D76}"/>
              </a:ext>
            </a:extLst>
          </p:cNvPr>
          <p:cNvSpPr>
            <a:spLocks noGrp="1"/>
          </p:cNvSpPr>
          <p:nvPr>
            <p:ph idx="1"/>
          </p:nvPr>
        </p:nvSpPr>
        <p:spPr/>
        <p:txBody>
          <a:bodyPr/>
          <a:lstStyle/>
          <a:p>
            <a:pPr marL="0" indent="0">
              <a:buNone/>
            </a:pPr>
            <a:endParaRPr lang="en-US" altLang="zh-CN" sz="2800" dirty="0">
              <a:sym typeface="+mn-ea"/>
            </a:endParaRPr>
          </a:p>
          <a:p>
            <a:pPr marL="0" indent="0">
              <a:buNone/>
            </a:pPr>
            <a:r>
              <a:rPr lang="en-US" altLang="zh-CN" dirty="0">
                <a:sym typeface="+mn-ea"/>
              </a:rPr>
              <a:t>        </a:t>
            </a:r>
            <a:r>
              <a:rPr lang="zh-CN" altLang="zh-CN" sz="2800" dirty="0">
                <a:sym typeface="+mn-ea"/>
              </a:rPr>
              <a:t>职业卫生资源整体效率低，配置不平衡</a:t>
            </a:r>
            <a:r>
              <a:rPr lang="zh-CN" altLang="en-US" dirty="0">
                <a:sym typeface="+mn-ea"/>
              </a:rPr>
              <a:t>；</a:t>
            </a:r>
            <a:endParaRPr lang="en-US" altLang="zh-CN" sz="2800" dirty="0">
              <a:sym typeface="+mn-ea"/>
            </a:endParaRPr>
          </a:p>
          <a:p>
            <a:pPr marL="0" indent="0">
              <a:buNone/>
            </a:pPr>
            <a:r>
              <a:rPr lang="en-US" altLang="zh-CN" sz="2800" dirty="0">
                <a:sym typeface="+mn-ea"/>
              </a:rPr>
              <a:t>        </a:t>
            </a:r>
            <a:r>
              <a:rPr lang="zh-CN" altLang="zh-CN" sz="2800" dirty="0">
                <a:sym typeface="+mn-ea"/>
              </a:rPr>
              <a:t>职业卫生技术服务水平不高</a:t>
            </a:r>
            <a:r>
              <a:rPr lang="zh-CN" altLang="en-US" sz="2800" dirty="0">
                <a:sym typeface="+mn-ea"/>
              </a:rPr>
              <a:t>；</a:t>
            </a:r>
            <a:endParaRPr lang="en-US" altLang="zh-CN" sz="2800" dirty="0">
              <a:sym typeface="+mn-ea"/>
            </a:endParaRPr>
          </a:p>
          <a:p>
            <a:pPr marL="0" indent="0">
              <a:buNone/>
            </a:pPr>
            <a:r>
              <a:rPr lang="en-US" altLang="zh-CN" sz="2800" dirty="0">
                <a:sym typeface="+mn-ea"/>
              </a:rPr>
              <a:t>        </a:t>
            </a:r>
            <a:r>
              <a:rPr lang="zh-CN" altLang="zh-CN" sz="2800" dirty="0">
                <a:sym typeface="+mn-ea"/>
              </a:rPr>
              <a:t>疾病信息监测系统不健全。</a:t>
            </a:r>
            <a:endParaRPr lang="zh-CN" altLang="en-US" dirty="0"/>
          </a:p>
        </p:txBody>
      </p:sp>
      <p:pic>
        <p:nvPicPr>
          <p:cNvPr id="4" name="图片 3" descr="246de5d3ff26528e22228fd3489e033c">
            <a:extLst>
              <a:ext uri="{FF2B5EF4-FFF2-40B4-BE49-F238E27FC236}">
                <a16:creationId xmlns:a16="http://schemas.microsoft.com/office/drawing/2014/main" id="{7D6EC43A-B48E-4C6E-F44C-DCC490C2887E}"/>
              </a:ext>
            </a:extLst>
          </p:cNvPr>
          <p:cNvPicPr>
            <a:picLocks noChangeAspect="1"/>
          </p:cNvPicPr>
          <p:nvPr/>
        </p:nvPicPr>
        <p:blipFill>
          <a:blip r:embed="rId2"/>
          <a:stretch>
            <a:fillRect/>
          </a:stretch>
        </p:blipFill>
        <p:spPr>
          <a:xfrm>
            <a:off x="-14287" y="5523442"/>
            <a:ext cx="12215812" cy="1385888"/>
          </a:xfrm>
          <a:prstGeom prst="rect">
            <a:avLst/>
          </a:prstGeom>
          <a:noFill/>
          <a:ln w="9525">
            <a:noFill/>
          </a:ln>
        </p:spPr>
      </p:pic>
    </p:spTree>
    <p:extLst>
      <p:ext uri="{BB962C8B-B14F-4D97-AF65-F5344CB8AC3E}">
        <p14:creationId xmlns:p14="http://schemas.microsoft.com/office/powerpoint/2010/main" val="589709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pic>
        <p:nvPicPr>
          <p:cNvPr id="3" name="图片 2"/>
          <p:cNvPicPr>
            <a:picLocks noChangeAspect="1"/>
          </p:cNvPicPr>
          <p:nvPr/>
        </p:nvPicPr>
        <p:blipFill>
          <a:blip r:embed="rId3"/>
          <a:stretch>
            <a:fillRect/>
          </a:stretch>
        </p:blipFill>
        <p:spPr>
          <a:xfrm>
            <a:off x="8383482" y="1178739"/>
            <a:ext cx="2990215" cy="3963458"/>
          </a:xfrm>
          <a:prstGeom prst="rect">
            <a:avLst/>
          </a:prstGeom>
        </p:spPr>
      </p:pic>
      <p:sp>
        <p:nvSpPr>
          <p:cNvPr id="4" name="文本框 3">
            <a:extLst>
              <a:ext uri="{FF2B5EF4-FFF2-40B4-BE49-F238E27FC236}">
                <a16:creationId xmlns:a16="http://schemas.microsoft.com/office/drawing/2014/main" id="{BEF3AEA9-860F-2222-8864-E6C1C4DACD21}"/>
              </a:ext>
            </a:extLst>
          </p:cNvPr>
          <p:cNvSpPr txBox="1"/>
          <p:nvPr/>
        </p:nvSpPr>
        <p:spPr>
          <a:xfrm>
            <a:off x="220133" y="2616200"/>
            <a:ext cx="8009467" cy="2677656"/>
          </a:xfrm>
          <a:prstGeom prst="rect">
            <a:avLst/>
          </a:prstGeom>
          <a:noFill/>
        </p:spPr>
        <p:txBody>
          <a:bodyPr wrap="square">
            <a:spAutoFit/>
          </a:bodyPr>
          <a:lstStyle/>
          <a:p>
            <a:pPr marL="0" indent="0">
              <a:buNone/>
            </a:pPr>
            <a:r>
              <a:rPr lang="en-US" altLang="zh-CN" sz="2400" dirty="0">
                <a:sym typeface="+mn-ea"/>
              </a:rPr>
              <a:t>        </a:t>
            </a:r>
            <a:r>
              <a:rPr lang="zh-CN" altLang="zh-CN" sz="2400" dirty="0">
                <a:sym typeface="+mn-ea"/>
              </a:rPr>
              <a:t>近十年工作场所职业病危害因素检测点数每年保持在</a:t>
            </a:r>
            <a:r>
              <a:rPr lang="en-US" altLang="zh-CN" sz="2400" dirty="0">
                <a:sym typeface="+mn-ea"/>
              </a:rPr>
              <a:t> 70 </a:t>
            </a:r>
            <a:r>
              <a:rPr lang="zh-CN" altLang="zh-CN" sz="2400" dirty="0">
                <a:sym typeface="+mn-ea"/>
              </a:rPr>
              <a:t>万个点次，但检测企业数呈逐年下降趋势，下降了近</a:t>
            </a:r>
            <a:r>
              <a:rPr lang="en-US" altLang="zh-CN" sz="2400" dirty="0">
                <a:sym typeface="+mn-ea"/>
              </a:rPr>
              <a:t>40%</a:t>
            </a:r>
            <a:r>
              <a:rPr lang="zh-CN" altLang="zh-CN" sz="2400" dirty="0">
                <a:sym typeface="+mn-ea"/>
              </a:rPr>
              <a:t>，而工作场所职业病危害因素达标率则增加到</a:t>
            </a:r>
            <a:r>
              <a:rPr lang="en-US" altLang="zh-CN" sz="2400" dirty="0">
                <a:sym typeface="+mn-ea"/>
              </a:rPr>
              <a:t> 75 %</a:t>
            </a:r>
            <a:r>
              <a:rPr lang="zh-CN" altLang="zh-CN" sz="2400" dirty="0">
                <a:sym typeface="+mn-ea"/>
              </a:rPr>
              <a:t>。</a:t>
            </a:r>
            <a:endParaRPr lang="en-US" altLang="zh-CN" sz="2400" dirty="0">
              <a:sym typeface="+mn-ea"/>
            </a:endParaRPr>
          </a:p>
          <a:p>
            <a:pPr marL="0" indent="0">
              <a:buNone/>
            </a:pPr>
            <a:r>
              <a:rPr lang="zh-CN" altLang="zh-CN" sz="2400" dirty="0">
                <a:sym typeface="+mn-ea"/>
              </a:rPr>
              <a:t>检测企业数的减少和达标率的升高这一相互背离的结果，反映随</a:t>
            </a:r>
            <a:r>
              <a:rPr lang="en-US" altLang="zh-CN" sz="2400" dirty="0">
                <a:sym typeface="+mn-ea"/>
              </a:rPr>
              <a:t> </a:t>
            </a:r>
            <a:r>
              <a:rPr lang="zh-CN" altLang="zh-CN" sz="2400" dirty="0">
                <a:sym typeface="+mn-ea"/>
              </a:rPr>
              <a:t>着职业卫生技术服务市场化，检测的数据不能真实地反映用人单位工作场所职业危害的实际情况。</a:t>
            </a:r>
            <a:endParaRPr lang="en-US" altLang="zh-CN" sz="2400" dirty="0">
              <a:sym typeface="+mn-ea"/>
            </a:endParaRPr>
          </a:p>
          <a:p>
            <a:pPr marL="0" indent="0">
              <a:buNone/>
            </a:pPr>
            <a:r>
              <a:rPr lang="en-US" altLang="zh-CN" sz="2400" dirty="0">
                <a:sym typeface="+mn-ea"/>
              </a:rPr>
              <a:t>   </a:t>
            </a:r>
            <a:endParaRPr lang="zh-CN" altLang="en-US" sz="2400" dirty="0"/>
          </a:p>
        </p:txBody>
      </p:sp>
      <p:sp>
        <p:nvSpPr>
          <p:cNvPr id="6" name="文本框 5">
            <a:extLst>
              <a:ext uri="{FF2B5EF4-FFF2-40B4-BE49-F238E27FC236}">
                <a16:creationId xmlns:a16="http://schemas.microsoft.com/office/drawing/2014/main" id="{67016823-E462-9268-3A2E-29470F2E1174}"/>
              </a:ext>
            </a:extLst>
          </p:cNvPr>
          <p:cNvSpPr txBox="1"/>
          <p:nvPr/>
        </p:nvSpPr>
        <p:spPr>
          <a:xfrm rot="10800000" flipV="1">
            <a:off x="1845732" y="915062"/>
            <a:ext cx="6053667" cy="707886"/>
          </a:xfrm>
          <a:prstGeom prst="rect">
            <a:avLst/>
          </a:prstGeom>
          <a:noFill/>
        </p:spPr>
        <p:txBody>
          <a:bodyPr wrap="square" rtlCol="0">
            <a:spAutoFit/>
          </a:bodyPr>
          <a:lstStyle/>
          <a:p>
            <a:pPr algn="ctr"/>
            <a:r>
              <a:rPr lang="zh-CN" altLang="en-US" sz="4000" dirty="0">
                <a:solidFill>
                  <a:srgbClr val="FF0000"/>
                </a:solidFill>
                <a:sym typeface="+mn-ea"/>
              </a:rPr>
              <a:t>第五、</a:t>
            </a:r>
            <a:r>
              <a:rPr lang="zh-CN" altLang="zh-CN" sz="4000" dirty="0">
                <a:solidFill>
                  <a:srgbClr val="FF0000"/>
                </a:solidFill>
                <a:sym typeface="+mn-ea"/>
              </a:rPr>
              <a:t>防治检测不到位</a:t>
            </a:r>
            <a:r>
              <a:rPr lang="zh-CN" altLang="en-US" sz="4000" dirty="0">
                <a:solidFill>
                  <a:srgbClr val="FF0000"/>
                </a:solidFill>
                <a:sym typeface="+mn-ea"/>
              </a:rPr>
              <a:t>。</a:t>
            </a:r>
            <a:endParaRPr lang="zh-CN" altLang="en-US" sz="4000" dirty="0"/>
          </a:p>
        </p:txBody>
      </p:sp>
    </p:spTree>
    <p:extLst>
      <p:ext uri="{BB962C8B-B14F-4D97-AF65-F5344CB8AC3E}">
        <p14:creationId xmlns:p14="http://schemas.microsoft.com/office/powerpoint/2010/main" val="214456203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F22D76-912C-F091-F81F-353FE33BACE7}"/>
              </a:ext>
            </a:extLst>
          </p:cNvPr>
          <p:cNvSpPr>
            <a:spLocks noGrp="1"/>
          </p:cNvSpPr>
          <p:nvPr>
            <p:ph type="title"/>
          </p:nvPr>
        </p:nvSpPr>
        <p:spPr/>
        <p:txBody>
          <a:bodyPr/>
          <a:lstStyle/>
          <a:p>
            <a:pPr algn="ctr"/>
            <a:r>
              <a:rPr lang="zh-CN" altLang="zh-CN" sz="2800" dirty="0">
                <a:solidFill>
                  <a:srgbClr val="FF0000"/>
                </a:solidFill>
                <a:sym typeface="+mn-ea"/>
              </a:rPr>
              <a:t>第</a:t>
            </a:r>
            <a:r>
              <a:rPr lang="zh-CN" altLang="en-US" sz="2800" dirty="0">
                <a:solidFill>
                  <a:srgbClr val="FF0000"/>
                </a:solidFill>
                <a:sym typeface="+mn-ea"/>
              </a:rPr>
              <a:t>六</a:t>
            </a:r>
            <a:r>
              <a:rPr lang="zh-CN" altLang="zh-CN" sz="2800" dirty="0">
                <a:solidFill>
                  <a:srgbClr val="FF0000"/>
                </a:solidFill>
                <a:sym typeface="+mn-ea"/>
              </a:rPr>
              <a:t>，职业卫生涉及多个部门，协同工作机制尚未充分建立。</a:t>
            </a:r>
            <a:endParaRPr lang="zh-CN" altLang="en-US" sz="2800" dirty="0">
              <a:solidFill>
                <a:srgbClr val="FF0000"/>
              </a:solidFill>
            </a:endParaRPr>
          </a:p>
        </p:txBody>
      </p:sp>
      <p:sp>
        <p:nvSpPr>
          <p:cNvPr id="3" name="内容占位符 2">
            <a:extLst>
              <a:ext uri="{FF2B5EF4-FFF2-40B4-BE49-F238E27FC236}">
                <a16:creationId xmlns:a16="http://schemas.microsoft.com/office/drawing/2014/main" id="{685FBAE5-4175-0E02-E3E9-EA78B92363A0}"/>
              </a:ext>
            </a:extLst>
          </p:cNvPr>
          <p:cNvSpPr>
            <a:spLocks noGrp="1"/>
          </p:cNvSpPr>
          <p:nvPr>
            <p:ph idx="1"/>
          </p:nvPr>
        </p:nvSpPr>
        <p:spPr/>
        <p:txBody>
          <a:bodyPr/>
          <a:lstStyle/>
          <a:p>
            <a:pPr marL="0" indent="0">
              <a:buNone/>
            </a:pPr>
            <a:r>
              <a:rPr lang="zh-CN" altLang="zh-CN" sz="2800" dirty="0">
                <a:sym typeface="+mn-ea"/>
              </a:rPr>
              <a:t>在一个部门内部，也往往有职能交叉，职业卫生决策、协调、指挥不够充分，部门之间缺乏协同机制，</a:t>
            </a:r>
            <a:r>
              <a:rPr lang="zh-CN" altLang="zh-CN" sz="2800" dirty="0">
                <a:solidFill>
                  <a:srgbClr val="FF0000"/>
                </a:solidFill>
                <a:sym typeface="+mn-ea"/>
              </a:rPr>
              <a:t>职业病危害前期预防措施得不到有效落实</a:t>
            </a:r>
            <a:r>
              <a:rPr lang="zh-CN" altLang="en-US" sz="2800" dirty="0">
                <a:solidFill>
                  <a:srgbClr val="FF0000"/>
                </a:solidFill>
                <a:sym typeface="+mn-ea"/>
              </a:rPr>
              <a:t>（建设项目职业病防护设施“三同时”）</a:t>
            </a:r>
            <a:r>
              <a:rPr lang="zh-CN" altLang="zh-CN" sz="2800" dirty="0">
                <a:solidFill>
                  <a:srgbClr val="FF0000"/>
                </a:solidFill>
                <a:sym typeface="+mn-ea"/>
              </a:rPr>
              <a:t>。 </a:t>
            </a:r>
            <a:endParaRPr lang="zh-CN" altLang="zh-CN" sz="2800" dirty="0">
              <a:solidFill>
                <a:srgbClr val="FF0000"/>
              </a:solidFill>
            </a:endParaRPr>
          </a:p>
          <a:p>
            <a:pPr marL="0" indent="0">
              <a:buNone/>
            </a:pPr>
            <a:r>
              <a:rPr lang="zh-CN" altLang="zh-CN" sz="2800" dirty="0">
                <a:sym typeface="+mn-ea"/>
              </a:rPr>
              <a:t>由于职业病防治法的宣传仍存在盲区，职业卫生标准及其配套能力不能满足执法的要求，职业卫生标准尚未与国际接轨</a:t>
            </a:r>
            <a:r>
              <a:rPr lang="zh-CN" altLang="en-US" sz="2800" dirty="0">
                <a:sym typeface="+mn-ea"/>
              </a:rPr>
              <a:t>，</a:t>
            </a:r>
            <a:r>
              <a:rPr lang="zh-CN" altLang="zh-CN" sz="2800" dirty="0">
                <a:sym typeface="+mn-ea"/>
              </a:rPr>
              <a:t> 地方经济保护等导致</a:t>
            </a:r>
            <a:r>
              <a:rPr lang="zh-CN" altLang="en-US" sz="2800" dirty="0">
                <a:sym typeface="+mn-ea"/>
              </a:rPr>
              <a:t>职业卫生监督执法力度</a:t>
            </a:r>
            <a:r>
              <a:rPr lang="zh-CN" altLang="zh-CN" sz="2800" dirty="0">
                <a:sym typeface="+mn-ea"/>
              </a:rPr>
              <a:t>不够强。</a:t>
            </a:r>
            <a:endParaRPr lang="zh-CN" altLang="zh-CN" sz="2800" dirty="0"/>
          </a:p>
          <a:p>
            <a:endParaRPr lang="zh-CN" altLang="en-US" dirty="0"/>
          </a:p>
        </p:txBody>
      </p:sp>
      <p:pic>
        <p:nvPicPr>
          <p:cNvPr id="4" name="图片 3" descr="246de5d3ff26528e22228fd3489e033c">
            <a:extLst>
              <a:ext uri="{FF2B5EF4-FFF2-40B4-BE49-F238E27FC236}">
                <a16:creationId xmlns:a16="http://schemas.microsoft.com/office/drawing/2014/main" id="{BDE710FD-60D7-16E4-353F-ACF2781600F5}"/>
              </a:ext>
            </a:extLst>
          </p:cNvPr>
          <p:cNvPicPr>
            <a:picLocks noChangeAspect="1"/>
          </p:cNvPicPr>
          <p:nvPr/>
        </p:nvPicPr>
        <p:blipFill>
          <a:blip r:embed="rId2"/>
          <a:stretch>
            <a:fillRect/>
          </a:stretch>
        </p:blipFill>
        <p:spPr>
          <a:xfrm>
            <a:off x="-13970" y="6032500"/>
            <a:ext cx="12215495" cy="843280"/>
          </a:xfrm>
          <a:prstGeom prst="rect">
            <a:avLst/>
          </a:prstGeom>
          <a:noFill/>
          <a:ln w="9525">
            <a:noFill/>
          </a:ln>
        </p:spPr>
      </p:pic>
    </p:spTree>
    <p:extLst>
      <p:ext uri="{BB962C8B-B14F-4D97-AF65-F5344CB8AC3E}">
        <p14:creationId xmlns:p14="http://schemas.microsoft.com/office/powerpoint/2010/main" val="3042352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15" name="矩形 46"/>
          <p:cNvSpPr/>
          <p:nvPr/>
        </p:nvSpPr>
        <p:spPr>
          <a:xfrm>
            <a:off x="317818" y="91979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（三）职业病防治对策</a:t>
            </a:r>
          </a:p>
        </p:txBody>
      </p:sp>
      <p:sp>
        <p:nvSpPr>
          <p:cNvPr id="12" name="矩形 11"/>
          <p:cNvSpPr/>
          <p:nvPr/>
        </p:nvSpPr>
        <p:spPr>
          <a:xfrm>
            <a:off x="541867" y="1643380"/>
            <a:ext cx="11650133" cy="1050096"/>
          </a:xfrm>
          <a:prstGeom prst="rect">
            <a:avLst/>
          </a:prstGeom>
          <a:noFill/>
          <a:ln w="9525">
            <a:noFill/>
          </a:ln>
        </p:spPr>
        <p:txBody>
          <a:bodyPr wrap="square">
            <a:spAutoFit/>
          </a:bodyPr>
          <a:lstStyle/>
          <a:p>
            <a:pPr marL="0" indent="558800">
              <a:lnSpc>
                <a:spcPct val="150000"/>
              </a:lnSpc>
              <a:buNone/>
              <a:extLst>
                <a:ext uri="{35155182-B16C-46BC-9424-99874614C6A1}">
                  <wpsdc:indentchars xmlns:wpsdc="http://www.wps.cn/officeDocument/2017/drawingmlCustomData" xmlns="" val="200" checksum="1956455923"/>
                </a:ext>
              </a:extLst>
            </a:pPr>
            <a:r>
              <a:rPr lang="zh-CN" altLang="zh-CN" sz="2200" b="1" dirty="0">
                <a:solidFill>
                  <a:srgbClr val="C00000"/>
                </a:solidFill>
                <a:sym typeface="+mn-ea"/>
              </a:rPr>
              <a:t>职业病防治工作关系到广大劳动者身体健康和生命安全，关系到经济社会可持续发展，是</a:t>
            </a:r>
            <a:r>
              <a:rPr lang="zh-CN" altLang="en-US" sz="2200" b="1" dirty="0">
                <a:solidFill>
                  <a:srgbClr val="C00000"/>
                </a:solidFill>
                <a:sym typeface="+mn-ea"/>
              </a:rPr>
              <a:t>贯彻</a:t>
            </a:r>
            <a:r>
              <a:rPr lang="zh-CN" altLang="zh-CN" sz="2200" b="1" dirty="0">
                <a:solidFill>
                  <a:srgbClr val="C00000"/>
                </a:solidFill>
                <a:sym typeface="+mn-ea"/>
              </a:rPr>
              <a:t>落实</a:t>
            </a:r>
            <a:r>
              <a:rPr lang="zh-CN" altLang="en-US" sz="2200" b="1" dirty="0">
                <a:solidFill>
                  <a:srgbClr val="C00000"/>
                </a:solidFill>
                <a:sym typeface="+mn-ea"/>
              </a:rPr>
              <a:t>“以人民为中心”的发展理念和奋力推进海南自由贸易港建设的</a:t>
            </a:r>
            <a:r>
              <a:rPr lang="zh-CN" altLang="zh-CN" sz="2200" b="1" dirty="0">
                <a:solidFill>
                  <a:srgbClr val="C00000"/>
                </a:solidFill>
                <a:sym typeface="+mn-ea"/>
              </a:rPr>
              <a:t>必然要求。 </a:t>
            </a:r>
            <a:endParaRPr lang="zh-CN" altLang="zh-CN" sz="2200" b="1" dirty="0">
              <a:solidFill>
                <a:srgbClr val="C00000"/>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775970" y="3067050"/>
            <a:ext cx="6198870" cy="2738507"/>
          </a:xfrm>
          <a:prstGeom prst="rect">
            <a:avLst/>
          </a:prstGeom>
          <a:noFill/>
        </p:spPr>
        <p:txBody>
          <a:bodyPr wrap="square" rtlCol="0">
            <a:spAutoFit/>
          </a:bodyPr>
          <a:lstStyle/>
          <a:p>
            <a:pPr>
              <a:lnSpc>
                <a:spcPct val="125000"/>
              </a:lnSpc>
            </a:pPr>
            <a:r>
              <a:rPr lang="en-US" altLang="zh-CN" sz="2800" dirty="0">
                <a:solidFill>
                  <a:srgbClr val="FF0000"/>
                </a:solidFill>
                <a:sym typeface="+mn-ea"/>
              </a:rPr>
              <a:t>1</a:t>
            </a:r>
            <a:r>
              <a:rPr lang="zh-CN" altLang="en-US" sz="2800" dirty="0">
                <a:solidFill>
                  <a:srgbClr val="FF0000"/>
                </a:solidFill>
                <a:sym typeface="+mn-ea"/>
              </a:rPr>
              <a:t>、</a:t>
            </a:r>
            <a:r>
              <a:rPr lang="zh-CN" altLang="zh-CN" sz="2800" dirty="0">
                <a:solidFill>
                  <a:srgbClr val="FF0000"/>
                </a:solidFill>
                <a:sym typeface="+mn-ea"/>
              </a:rPr>
              <a:t>进一步充分认识职业病防治工作的重要性</a:t>
            </a:r>
            <a:r>
              <a:rPr lang="zh-CN" altLang="en-US" sz="2800" dirty="0">
                <a:solidFill>
                  <a:srgbClr val="FF0000"/>
                </a:solidFill>
                <a:sym typeface="+mn-ea"/>
              </a:rPr>
              <a:t>。</a:t>
            </a:r>
            <a:r>
              <a:rPr lang="zh-CN" altLang="zh-CN" sz="2800" dirty="0">
                <a:sym typeface="+mn-ea"/>
              </a:rPr>
              <a:t>加强领导，继续坚持预防为主、防治结合的方针，制定和落实职业卫生政策措施，</a:t>
            </a:r>
            <a:r>
              <a:rPr lang="zh-CN" altLang="en-US" sz="2800" dirty="0">
                <a:sym typeface="+mn-ea"/>
              </a:rPr>
              <a:t>创建和改善</a:t>
            </a:r>
            <a:r>
              <a:rPr lang="zh-CN" altLang="zh-CN" sz="2800" dirty="0">
                <a:sym typeface="+mn-ea"/>
              </a:rPr>
              <a:t>职业卫生发展的大环境。</a:t>
            </a:r>
            <a:endParaRPr lang="zh-CN" altLang="en-US" sz="2800" dirty="0"/>
          </a:p>
        </p:txBody>
      </p:sp>
      <p:pic>
        <p:nvPicPr>
          <p:cNvPr id="4" name="图片 3"/>
          <p:cNvPicPr>
            <a:picLocks noChangeAspect="1"/>
          </p:cNvPicPr>
          <p:nvPr/>
        </p:nvPicPr>
        <p:blipFill>
          <a:blip r:embed="rId3"/>
          <a:stretch>
            <a:fillRect/>
          </a:stretch>
        </p:blipFill>
        <p:spPr>
          <a:xfrm>
            <a:off x="7942580" y="3228340"/>
            <a:ext cx="3425825" cy="25704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35E029B-4501-13B2-0166-E58A10C9F4E7}"/>
              </a:ext>
            </a:extLst>
          </p:cNvPr>
          <p:cNvSpPr>
            <a:spLocks noGrp="1"/>
          </p:cNvSpPr>
          <p:nvPr>
            <p:ph type="title"/>
          </p:nvPr>
        </p:nvSpPr>
        <p:spPr/>
        <p:txBody>
          <a:bodyPr/>
          <a:lstStyle/>
          <a:p>
            <a:pPr algn="ctr"/>
            <a:br>
              <a:rPr lang="en-US" altLang="zh-CN" sz="4400" dirty="0">
                <a:solidFill>
                  <a:srgbClr val="FF0000"/>
                </a:solidFill>
                <a:sym typeface="+mn-ea"/>
              </a:rPr>
            </a:br>
            <a:r>
              <a:rPr lang="en-US" altLang="zh-CN" sz="4400" dirty="0">
                <a:solidFill>
                  <a:srgbClr val="FF0000"/>
                </a:solidFill>
                <a:sym typeface="+mn-ea"/>
              </a:rPr>
              <a:t>2</a:t>
            </a:r>
            <a:r>
              <a:rPr lang="zh-CN" altLang="en-US" sz="4400" dirty="0">
                <a:solidFill>
                  <a:srgbClr val="FF0000"/>
                </a:solidFill>
                <a:sym typeface="+mn-ea"/>
              </a:rPr>
              <a:t>、</a:t>
            </a:r>
            <a:r>
              <a:rPr lang="zh-CN" altLang="zh-CN" sz="4400" dirty="0">
                <a:solidFill>
                  <a:srgbClr val="FF0000"/>
                </a:solidFill>
                <a:sym typeface="+mn-ea"/>
              </a:rPr>
              <a:t>建立完善的职业卫生保障机制。</a:t>
            </a:r>
            <a:br>
              <a:rPr lang="en-US" altLang="zh-CN" sz="4400" dirty="0">
                <a:sym typeface="+mn-ea"/>
              </a:rPr>
            </a:br>
            <a:endParaRPr lang="zh-CN" altLang="en-US" dirty="0"/>
          </a:p>
        </p:txBody>
      </p:sp>
      <p:sp>
        <p:nvSpPr>
          <p:cNvPr id="3" name="内容占位符 2">
            <a:extLst>
              <a:ext uri="{FF2B5EF4-FFF2-40B4-BE49-F238E27FC236}">
                <a16:creationId xmlns:a16="http://schemas.microsoft.com/office/drawing/2014/main" id="{2F0DE4E5-0866-1481-1329-93E781604B7E}"/>
              </a:ext>
            </a:extLst>
          </p:cNvPr>
          <p:cNvSpPr>
            <a:spLocks noGrp="1"/>
          </p:cNvSpPr>
          <p:nvPr>
            <p:ph idx="1"/>
          </p:nvPr>
        </p:nvSpPr>
        <p:spPr/>
        <p:txBody>
          <a:bodyPr/>
          <a:lstStyle/>
          <a:p>
            <a:pPr marL="0" indent="0">
              <a:buNone/>
            </a:pPr>
            <a:r>
              <a:rPr lang="zh-CN" altLang="zh-CN" sz="3200" dirty="0">
                <a:sym typeface="+mn-ea"/>
              </a:rPr>
              <a:t>依法建立符合我国国情的职业卫生管理体制和信息决策机制</a:t>
            </a:r>
            <a:endParaRPr lang="en-US" altLang="zh-CN" sz="3200" dirty="0">
              <a:sym typeface="+mn-ea"/>
            </a:endParaRPr>
          </a:p>
          <a:p>
            <a:pPr marL="0" indent="0">
              <a:buNone/>
            </a:pPr>
            <a:r>
              <a:rPr lang="zh-CN" altLang="zh-CN" sz="3200" dirty="0">
                <a:sym typeface="+mn-ea"/>
              </a:rPr>
              <a:t>完善的职业病工伤保险机制</a:t>
            </a:r>
            <a:endParaRPr lang="en-US" altLang="zh-CN" sz="3200" dirty="0">
              <a:sym typeface="+mn-ea"/>
            </a:endParaRPr>
          </a:p>
          <a:p>
            <a:pPr marL="0" indent="0">
              <a:buNone/>
            </a:pPr>
            <a:r>
              <a:rPr lang="zh-CN" altLang="zh-CN" sz="3200" dirty="0">
                <a:sym typeface="+mn-ea"/>
              </a:rPr>
              <a:t>稳定的、多渠道职业卫生投入机制</a:t>
            </a:r>
            <a:endParaRPr lang="en-US" altLang="zh-CN" sz="3200" dirty="0">
              <a:sym typeface="+mn-ea"/>
            </a:endParaRPr>
          </a:p>
          <a:p>
            <a:pPr marL="0" indent="0">
              <a:buNone/>
            </a:pPr>
            <a:r>
              <a:rPr lang="zh-CN" altLang="zh-CN" sz="3200" dirty="0">
                <a:sym typeface="+mn-ea"/>
              </a:rPr>
              <a:t>以市场机制合理配置职业卫生技术服务资源</a:t>
            </a:r>
            <a:endParaRPr lang="zh-CN" altLang="en-US" sz="3200" dirty="0"/>
          </a:p>
          <a:p>
            <a:endParaRPr lang="zh-CN" altLang="en-US" dirty="0"/>
          </a:p>
        </p:txBody>
      </p:sp>
      <p:pic>
        <p:nvPicPr>
          <p:cNvPr id="4" name="图片 3" descr="246de5d3ff26528e22228fd3489e033c">
            <a:extLst>
              <a:ext uri="{FF2B5EF4-FFF2-40B4-BE49-F238E27FC236}">
                <a16:creationId xmlns:a16="http://schemas.microsoft.com/office/drawing/2014/main" id="{3EDF8A5B-D8C8-4E02-E160-E1C093D2D5A3}"/>
              </a:ext>
            </a:extLst>
          </p:cNvPr>
          <p:cNvPicPr>
            <a:picLocks noChangeAspect="1"/>
          </p:cNvPicPr>
          <p:nvPr/>
        </p:nvPicPr>
        <p:blipFill>
          <a:blip r:embed="rId2"/>
          <a:stretch>
            <a:fillRect/>
          </a:stretch>
        </p:blipFill>
        <p:spPr>
          <a:xfrm>
            <a:off x="-14287" y="5489575"/>
            <a:ext cx="12215812" cy="1385888"/>
          </a:xfrm>
          <a:prstGeom prst="rect">
            <a:avLst/>
          </a:prstGeom>
          <a:noFill/>
          <a:ln w="9525">
            <a:noFill/>
          </a:ln>
        </p:spPr>
      </p:pic>
    </p:spTree>
    <p:extLst>
      <p:ext uri="{BB962C8B-B14F-4D97-AF65-F5344CB8AC3E}">
        <p14:creationId xmlns:p14="http://schemas.microsoft.com/office/powerpoint/2010/main" val="127575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5" descr="246de5d3ff26528e22228fd3489e033c"/>
          <p:cNvPicPr>
            <a:picLocks noChangeAspect="1"/>
          </p:cNvPicPr>
          <p:nvPr/>
        </p:nvPicPr>
        <p:blipFill>
          <a:blip r:embed="rId2"/>
          <a:stretch>
            <a:fillRect/>
          </a:stretch>
        </p:blipFill>
        <p:spPr>
          <a:xfrm>
            <a:off x="-68262" y="5186363"/>
            <a:ext cx="12215812" cy="1674812"/>
          </a:xfrm>
          <a:prstGeom prst="rect">
            <a:avLst/>
          </a:prstGeom>
          <a:noFill/>
          <a:ln w="9525">
            <a:noFill/>
          </a:ln>
        </p:spPr>
      </p:pic>
      <p:sp>
        <p:nvSpPr>
          <p:cNvPr id="15" name="TextBox 14"/>
          <p:cNvSpPr txBox="1"/>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1391920" y="1644650"/>
            <a:ext cx="5521325" cy="3060065"/>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b="1" dirty="0">
                <a:solidFill>
                  <a:srgbClr val="FF0000"/>
                </a:solidFill>
                <a:latin typeface="微软雅黑" panose="020B0503020204020204" pitchFamily="34" charset="-122"/>
                <a:ea typeface="微软雅黑" panose="020B0503020204020204" pitchFamily="34" charset="-122"/>
              </a:rPr>
              <a:t>一、</a:t>
            </a:r>
            <a:r>
              <a:rPr lang="zh-CN" altLang="en-US" sz="2000" b="1" dirty="0">
                <a:solidFill>
                  <a:srgbClr val="FF0000"/>
                </a:solidFill>
                <a:latin typeface="微软雅黑" panose="020B0503020204020204" pitchFamily="34" charset="-122"/>
                <a:ea typeface="微软雅黑" panose="020B0503020204020204" pitchFamily="34" charset="-122"/>
              </a:rPr>
              <a:t>目前职业病防治现状</a:t>
            </a:r>
          </a:p>
          <a:p>
            <a:pPr marL="457200" lvl="1" indent="0" defTabSz="913130" eaLnBrk="0" hangingPunct="0">
              <a:lnSpc>
                <a:spcPct val="150000"/>
              </a:lnSpc>
              <a:spcBef>
                <a:spcPct val="0"/>
              </a:spcBef>
              <a:buFontTx/>
              <a:buNone/>
            </a:pPr>
            <a:r>
              <a:rPr lang="zh-CN" altLang="en-US" sz="3085"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（一）我国职业病发病形势依然严峻</a:t>
            </a:r>
            <a:endParaRPr lang="zh-CN" altLang="en-US" sz="1710" b="1" dirty="0">
              <a:solidFill>
                <a:srgbClr val="FF0000"/>
              </a:solidFill>
              <a:latin typeface="微软雅黑" panose="020B0503020204020204" pitchFamily="34" charset="-122"/>
              <a:ea typeface="微软雅黑" panose="020B0503020204020204" pitchFamily="34" charset="-122"/>
            </a:endParaRPr>
          </a:p>
          <a:p>
            <a:pPr marL="457200" lvl="1" indent="0" defTabSz="913130" eaLnBrk="0" hangingPunct="0">
              <a:lnSpc>
                <a:spcPct val="150000"/>
              </a:lnSpc>
              <a:spcBef>
                <a:spcPct val="0"/>
              </a:spcBef>
              <a:buFontTx/>
              <a:buNone/>
            </a:pPr>
            <a:r>
              <a:rPr lang="zh-CN" altLang="en-US" sz="3085"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（二）产生问题的原因分析</a:t>
            </a:r>
          </a:p>
          <a:p>
            <a:pPr marL="457200" lvl="1" indent="0" defTabSz="913130" eaLnBrk="0" hangingPunct="0">
              <a:lnSpc>
                <a:spcPct val="150000"/>
              </a:lnSpc>
              <a:spcBef>
                <a:spcPct val="0"/>
              </a:spcBef>
              <a:buFontTx/>
              <a:buNone/>
            </a:pPr>
            <a:r>
              <a:rPr lang="zh-CN" altLang="en-US" sz="3085"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（三）职业病防治对策</a:t>
            </a: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3"/>
          <a:stretch>
            <a:fillRect/>
          </a:stretch>
        </p:blipFill>
        <p:spPr>
          <a:xfrm>
            <a:off x="9380538" y="150813"/>
            <a:ext cx="2627312" cy="2686050"/>
          </a:xfrm>
          <a:prstGeom prst="rect">
            <a:avLst/>
          </a:prstGeom>
          <a:noFill/>
          <a:ln w="9525">
            <a:noFill/>
          </a:ln>
        </p:spPr>
      </p:pic>
      <p:sp>
        <p:nvSpPr>
          <p:cNvPr id="11" name="TextBox 16"/>
          <p:cNvSpPr txBox="1"/>
          <p:nvPr/>
        </p:nvSpPr>
        <p:spPr>
          <a:xfrm>
            <a:off x="6414135" y="1644650"/>
            <a:ext cx="5010150" cy="2561689"/>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b="1" dirty="0">
                <a:solidFill>
                  <a:srgbClr val="FF0000"/>
                </a:solidFill>
                <a:latin typeface="微软雅黑" panose="020B0503020204020204" pitchFamily="34" charset="-122"/>
                <a:ea typeface="微软雅黑" panose="020B0503020204020204" pitchFamily="34" charset="-122"/>
              </a:rPr>
              <a:t>二</a:t>
            </a:r>
            <a:r>
              <a:rPr lang="zh-CN" altLang="en-US" sz="3600" b="1" dirty="0">
                <a:solidFill>
                  <a:srgbClr val="FF0000"/>
                </a:solidFill>
                <a:latin typeface="微软雅黑" panose="020B0503020204020204" pitchFamily="34" charset="-122"/>
                <a:ea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rPr>
              <a:t>职业病基础知识</a:t>
            </a:r>
          </a:p>
          <a:p>
            <a:pPr marL="0" lvl="0" defTabSz="913130" eaLnBrk="0" hangingPunct="0">
              <a:lnSpc>
                <a:spcPct val="150000"/>
              </a:lnSpc>
              <a:buNone/>
            </a:pPr>
            <a:r>
              <a:rPr lang="zh-CN" altLang="en-US" sz="2000" b="1" dirty="0">
                <a:solidFill>
                  <a:srgbClr val="FF0000"/>
                </a:solidFill>
                <a:latin typeface="微软雅黑" panose="020B0503020204020204" pitchFamily="34" charset="-122"/>
                <a:ea typeface="微软雅黑" panose="020B0503020204020204" pitchFamily="34" charset="-122"/>
              </a:rPr>
              <a:t>● （一）职业健康检查概要</a:t>
            </a:r>
          </a:p>
          <a:p>
            <a:pPr marL="0" lvl="0" defTabSz="913130" eaLnBrk="0" hangingPunct="0">
              <a:lnSpc>
                <a:spcPct val="150000"/>
              </a:lnSpc>
              <a:buNone/>
            </a:pPr>
            <a:r>
              <a:rPr lang="zh-CN" altLang="en-US" sz="2000" b="1" dirty="0">
                <a:solidFill>
                  <a:srgbClr val="FF0000"/>
                </a:solidFill>
                <a:latin typeface="微软雅黑" panose="020B0503020204020204" pitchFamily="34" charset="-122"/>
                <a:ea typeface="微软雅黑" panose="020B0503020204020204" pitchFamily="34" charset="-122"/>
                <a:sym typeface="+mn-ea"/>
              </a:rPr>
              <a:t>● （二）</a:t>
            </a:r>
            <a:r>
              <a:rPr lang="zh-CN" altLang="en-US" sz="2000" b="1" dirty="0">
                <a:solidFill>
                  <a:srgbClr val="FF0000"/>
                </a:solidFill>
                <a:latin typeface="微软雅黑" panose="020B0503020204020204" pitchFamily="34" charset="-122"/>
                <a:ea typeface="微软雅黑" panose="020B0503020204020204" pitchFamily="34" charset="-122"/>
              </a:rPr>
              <a:t>职业病诊断</a:t>
            </a:r>
          </a:p>
          <a:p>
            <a:pPr marL="0" lvl="0" defTabSz="913130" eaLnBrk="0" hangingPunct="0">
              <a:lnSpc>
                <a:spcPct val="150000"/>
              </a:lnSpc>
              <a:spcBef>
                <a:spcPts val="400"/>
              </a:spcBef>
              <a:buNone/>
            </a:pPr>
            <a:r>
              <a:rPr lang="zh-CN" altLang="en-US" sz="2000" b="1" dirty="0">
                <a:solidFill>
                  <a:srgbClr val="FF0000"/>
                </a:solidFill>
                <a:latin typeface="微软雅黑" panose="020B0503020204020204" pitchFamily="34" charset="-122"/>
                <a:ea typeface="微软雅黑" panose="020B0503020204020204" pitchFamily="34" charset="-122"/>
              </a:rPr>
              <a:t>● （三）职业病危害的预防和控制</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par>
                          <p:cTn id="24" fill="hold">
                            <p:stCondLst>
                              <p:cond delay="225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ECEBF0-DDF2-9444-2544-DD117448CB63}"/>
              </a:ext>
            </a:extLst>
          </p:cNvPr>
          <p:cNvSpPr>
            <a:spLocks noGrp="1"/>
          </p:cNvSpPr>
          <p:nvPr>
            <p:ph type="title"/>
          </p:nvPr>
        </p:nvSpPr>
        <p:spPr/>
        <p:txBody>
          <a:bodyPr/>
          <a:lstStyle/>
          <a:p>
            <a:pPr algn="ctr"/>
            <a:r>
              <a:rPr lang="en-US" altLang="zh-CN" sz="3600" dirty="0">
                <a:solidFill>
                  <a:srgbClr val="FF0000"/>
                </a:solidFill>
                <a:sym typeface="+mn-ea"/>
              </a:rPr>
              <a:t>3</a:t>
            </a:r>
            <a:r>
              <a:rPr lang="zh-CN" altLang="en-US" sz="3600" dirty="0">
                <a:solidFill>
                  <a:srgbClr val="FF0000"/>
                </a:solidFill>
                <a:sym typeface="+mn-ea"/>
              </a:rPr>
              <a:t>、全面落实“十四五”</a:t>
            </a:r>
            <a:r>
              <a:rPr lang="zh-CN" altLang="zh-CN" sz="3600" dirty="0">
                <a:solidFill>
                  <a:srgbClr val="FF0000"/>
                </a:solidFill>
                <a:sym typeface="+mn-ea"/>
              </a:rPr>
              <a:t>国家职业病防治规划</a:t>
            </a:r>
            <a:endParaRPr lang="zh-CN" altLang="en-US" sz="3600" dirty="0">
              <a:solidFill>
                <a:srgbClr val="FF0000"/>
              </a:solidFill>
            </a:endParaRPr>
          </a:p>
        </p:txBody>
      </p:sp>
      <p:sp>
        <p:nvSpPr>
          <p:cNvPr id="3" name="内容占位符 2">
            <a:extLst>
              <a:ext uri="{FF2B5EF4-FFF2-40B4-BE49-F238E27FC236}">
                <a16:creationId xmlns:a16="http://schemas.microsoft.com/office/drawing/2014/main" id="{703330E0-85A1-9F6E-542D-2631CC746849}"/>
              </a:ext>
            </a:extLst>
          </p:cNvPr>
          <p:cNvSpPr>
            <a:spLocks noGrp="1"/>
          </p:cNvSpPr>
          <p:nvPr>
            <p:ph idx="1"/>
          </p:nvPr>
        </p:nvSpPr>
        <p:spPr/>
        <p:txBody>
          <a:bodyPr/>
          <a:lstStyle/>
          <a:p>
            <a:pPr marL="0" indent="0">
              <a:buNone/>
            </a:pPr>
            <a:r>
              <a:rPr lang="zh-CN" altLang="en-US" sz="2400" dirty="0">
                <a:sym typeface="+mn-ea"/>
              </a:rPr>
              <a:t>        </a:t>
            </a:r>
            <a:endParaRPr lang="en-US" altLang="zh-CN" sz="2400" dirty="0">
              <a:sym typeface="+mn-ea"/>
            </a:endParaRPr>
          </a:p>
          <a:p>
            <a:pPr marL="0" indent="0">
              <a:buNone/>
            </a:pPr>
            <a:r>
              <a:rPr lang="en-US" altLang="zh-CN" sz="2400" dirty="0">
                <a:sym typeface="+mn-ea"/>
              </a:rPr>
              <a:t>        </a:t>
            </a:r>
            <a:r>
              <a:rPr lang="zh-CN" altLang="en-US" sz="2400" dirty="0">
                <a:sym typeface="+mn-ea"/>
              </a:rPr>
              <a:t> 继续广泛宣传贯彻</a:t>
            </a:r>
            <a:r>
              <a:rPr lang="zh-CN" altLang="zh-CN" sz="2400" dirty="0">
                <a:sym typeface="+mn-ea"/>
              </a:rPr>
              <a:t>《职业病防治法》</a:t>
            </a:r>
            <a:endParaRPr lang="en-US" altLang="zh-CN" sz="2400" dirty="0">
              <a:sym typeface="+mn-ea"/>
            </a:endParaRPr>
          </a:p>
          <a:p>
            <a:pPr marL="0" indent="0">
              <a:buNone/>
            </a:pPr>
            <a:r>
              <a:rPr lang="en-US" altLang="zh-CN" sz="2400" dirty="0">
                <a:sym typeface="+mn-ea"/>
              </a:rPr>
              <a:t>         </a:t>
            </a:r>
            <a:r>
              <a:rPr lang="zh-CN" altLang="zh-CN" sz="2400" dirty="0">
                <a:sym typeface="+mn-ea"/>
              </a:rPr>
              <a:t>职业病防治工作纳入社会经济</a:t>
            </a:r>
            <a:r>
              <a:rPr lang="zh-CN" altLang="en-US" sz="2400" dirty="0">
                <a:sym typeface="+mn-ea"/>
              </a:rPr>
              <a:t>发展</a:t>
            </a:r>
            <a:r>
              <a:rPr lang="zh-CN" altLang="zh-CN" sz="2400" dirty="0">
                <a:sym typeface="+mn-ea"/>
              </a:rPr>
              <a:t>计划</a:t>
            </a:r>
            <a:endParaRPr lang="en-US" altLang="zh-CN" sz="2400" dirty="0">
              <a:sym typeface="+mn-ea"/>
            </a:endParaRPr>
          </a:p>
          <a:p>
            <a:pPr marL="0" indent="0">
              <a:buNone/>
            </a:pPr>
            <a:r>
              <a:rPr lang="zh-CN" altLang="en-US" sz="2400" dirty="0">
                <a:sym typeface="+mn-ea"/>
              </a:rPr>
              <a:t>         全面落实“十四五”</a:t>
            </a:r>
            <a:r>
              <a:rPr lang="zh-CN" altLang="zh-CN" sz="2400" dirty="0">
                <a:sym typeface="+mn-ea"/>
              </a:rPr>
              <a:t>国家职业病防治规划</a:t>
            </a:r>
            <a:endParaRPr lang="en-US" altLang="zh-CN" sz="2400" dirty="0">
              <a:sym typeface="+mn-ea"/>
            </a:endParaRPr>
          </a:p>
          <a:p>
            <a:pPr marL="0" indent="0">
              <a:buNone/>
            </a:pPr>
            <a:r>
              <a:rPr lang="zh-CN" altLang="en-US" sz="2400" dirty="0">
                <a:sym typeface="+mn-ea"/>
              </a:rPr>
              <a:t>         制定工作方案并组织实施，如期完成各项规划目标。</a:t>
            </a:r>
            <a:endParaRPr lang="en-US" altLang="zh-CN" sz="2400" dirty="0">
              <a:sym typeface="+mn-ea"/>
            </a:endParaRPr>
          </a:p>
          <a:p>
            <a:pPr marL="0" indent="0">
              <a:buNone/>
            </a:pPr>
            <a:r>
              <a:rPr lang="en-US" altLang="zh-CN" sz="2400" dirty="0">
                <a:sym typeface="+mn-ea"/>
              </a:rPr>
              <a:t>         </a:t>
            </a:r>
            <a:r>
              <a:rPr lang="zh-CN" altLang="zh-CN" sz="2400" dirty="0">
                <a:sym typeface="+mn-ea"/>
              </a:rPr>
              <a:t>促进</a:t>
            </a:r>
            <a:r>
              <a:rPr lang="zh-CN" altLang="en-US" sz="2400" dirty="0">
                <a:sym typeface="+mn-ea"/>
              </a:rPr>
              <a:t>社会</a:t>
            </a:r>
            <a:r>
              <a:rPr lang="zh-CN" altLang="zh-CN" sz="2400" dirty="0">
                <a:sym typeface="+mn-ea"/>
              </a:rPr>
              <a:t>经济发展与职业病防治工作</a:t>
            </a:r>
            <a:r>
              <a:rPr lang="zh-CN" altLang="en-US" sz="2400" dirty="0">
                <a:sym typeface="+mn-ea"/>
              </a:rPr>
              <a:t>可持续</a:t>
            </a:r>
            <a:r>
              <a:rPr lang="zh-CN" altLang="zh-CN" sz="2400" dirty="0">
                <a:sym typeface="+mn-ea"/>
              </a:rPr>
              <a:t>协调发展 </a:t>
            </a:r>
            <a:endParaRPr lang="zh-CN" altLang="zh-CN" sz="2400" dirty="0"/>
          </a:p>
          <a:p>
            <a:endParaRPr lang="zh-CN" altLang="en-US" dirty="0"/>
          </a:p>
        </p:txBody>
      </p:sp>
      <p:pic>
        <p:nvPicPr>
          <p:cNvPr id="4" name="图片 3" descr="246de5d3ff26528e22228fd3489e033c">
            <a:extLst>
              <a:ext uri="{FF2B5EF4-FFF2-40B4-BE49-F238E27FC236}">
                <a16:creationId xmlns:a16="http://schemas.microsoft.com/office/drawing/2014/main" id="{9261C4C9-0F99-444F-4F4E-9D11F1A968CB}"/>
              </a:ext>
            </a:extLst>
          </p:cNvPr>
          <p:cNvPicPr>
            <a:picLocks noChangeAspect="1"/>
          </p:cNvPicPr>
          <p:nvPr/>
        </p:nvPicPr>
        <p:blipFill>
          <a:blip r:embed="rId2"/>
          <a:stretch>
            <a:fillRect/>
          </a:stretch>
        </p:blipFill>
        <p:spPr>
          <a:xfrm>
            <a:off x="-14287" y="5523441"/>
            <a:ext cx="12215812" cy="1393825"/>
          </a:xfrm>
          <a:prstGeom prst="rect">
            <a:avLst/>
          </a:prstGeom>
          <a:noFill/>
          <a:ln w="9525">
            <a:noFill/>
          </a:ln>
        </p:spPr>
      </p:pic>
      <p:pic>
        <p:nvPicPr>
          <p:cNvPr id="6" name="图片 5">
            <a:extLst>
              <a:ext uri="{FF2B5EF4-FFF2-40B4-BE49-F238E27FC236}">
                <a16:creationId xmlns:a16="http://schemas.microsoft.com/office/drawing/2014/main" id="{B30BBCA1-2C2A-5949-5A1A-6FD63DE97997}"/>
              </a:ext>
            </a:extLst>
          </p:cNvPr>
          <p:cNvPicPr>
            <a:picLocks noChangeAspect="1"/>
          </p:cNvPicPr>
          <p:nvPr/>
        </p:nvPicPr>
        <p:blipFill>
          <a:blip r:embed="rId3"/>
          <a:stretch>
            <a:fillRect/>
          </a:stretch>
        </p:blipFill>
        <p:spPr>
          <a:xfrm>
            <a:off x="8573558" y="1899285"/>
            <a:ext cx="3381375" cy="3059430"/>
          </a:xfrm>
          <a:prstGeom prst="rect">
            <a:avLst/>
          </a:prstGeom>
        </p:spPr>
      </p:pic>
    </p:spTree>
    <p:extLst>
      <p:ext uri="{BB962C8B-B14F-4D97-AF65-F5344CB8AC3E}">
        <p14:creationId xmlns:p14="http://schemas.microsoft.com/office/powerpoint/2010/main" val="3013361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52EE5E-2A0D-D43A-7D4C-8A14556E9068}"/>
              </a:ext>
            </a:extLst>
          </p:cNvPr>
          <p:cNvSpPr>
            <a:spLocks noGrp="1"/>
          </p:cNvSpPr>
          <p:nvPr>
            <p:ph type="title"/>
          </p:nvPr>
        </p:nvSpPr>
        <p:spPr/>
        <p:txBody>
          <a:bodyPr/>
          <a:lstStyle/>
          <a:p>
            <a:pPr algn="ctr"/>
            <a:r>
              <a:rPr lang="en-US" altLang="zh-CN" sz="3200" dirty="0">
                <a:solidFill>
                  <a:srgbClr val="FF0000"/>
                </a:solidFill>
                <a:sym typeface="+mn-ea"/>
              </a:rPr>
              <a:t>4</a:t>
            </a:r>
            <a:r>
              <a:rPr lang="zh-CN" altLang="en-US" sz="3200" dirty="0">
                <a:solidFill>
                  <a:srgbClr val="FF0000"/>
                </a:solidFill>
                <a:sym typeface="+mn-ea"/>
              </a:rPr>
              <a:t>、</a:t>
            </a:r>
            <a:r>
              <a:rPr lang="zh-CN" altLang="zh-CN" sz="3200" dirty="0">
                <a:solidFill>
                  <a:srgbClr val="FF0000"/>
                </a:solidFill>
                <a:sym typeface="+mn-ea"/>
              </a:rPr>
              <a:t> 建立相关部门分工合作、相互协调的工作机制。</a:t>
            </a:r>
            <a:endParaRPr lang="zh-CN" altLang="en-US" sz="3200" dirty="0"/>
          </a:p>
        </p:txBody>
      </p:sp>
      <p:sp>
        <p:nvSpPr>
          <p:cNvPr id="6" name="内容占位符 5">
            <a:extLst>
              <a:ext uri="{FF2B5EF4-FFF2-40B4-BE49-F238E27FC236}">
                <a16:creationId xmlns:a16="http://schemas.microsoft.com/office/drawing/2014/main" id="{FEE2003B-FF7C-51E4-1736-F834BC5604C7}"/>
              </a:ext>
            </a:extLst>
          </p:cNvPr>
          <p:cNvSpPr>
            <a:spLocks noGrp="1"/>
          </p:cNvSpPr>
          <p:nvPr>
            <p:ph idx="1"/>
          </p:nvPr>
        </p:nvSpPr>
        <p:spPr>
          <a:xfrm>
            <a:off x="838200" y="1540933"/>
            <a:ext cx="10515600" cy="4636030"/>
          </a:xfrm>
        </p:spPr>
        <p:txBody>
          <a:bodyPr/>
          <a:lstStyle/>
          <a:p>
            <a:pPr marL="0" indent="0">
              <a:lnSpc>
                <a:spcPct val="150000"/>
              </a:lnSpc>
              <a:buNone/>
            </a:pPr>
            <a:r>
              <a:rPr lang="zh-CN" altLang="en-US" sz="2000" dirty="0">
                <a:sym typeface="+mn-ea"/>
              </a:rPr>
              <a:t>强化政府监管，加大职业卫生监督执法力度，督促用人单位落实职业病防治主体责任。</a:t>
            </a:r>
            <a:r>
              <a:rPr lang="zh-CN" altLang="zh-CN" sz="2000" dirty="0">
                <a:sym typeface="+mn-ea"/>
              </a:rPr>
              <a:t>大力实施职业卫生管理人才培养计划，建立一支既精通业务，又熟谙法律的高素质的职业卫生管理队伍。</a:t>
            </a:r>
            <a:endParaRPr lang="en-US" altLang="zh-CN" sz="2000" dirty="0">
              <a:sym typeface="+mn-ea"/>
            </a:endParaRPr>
          </a:p>
          <a:p>
            <a:pPr marL="0" indent="0">
              <a:lnSpc>
                <a:spcPct val="150000"/>
              </a:lnSpc>
              <a:buNone/>
            </a:pPr>
            <a:r>
              <a:rPr lang="zh-CN" altLang="zh-CN" sz="2000" dirty="0">
                <a:sym typeface="+mn-ea"/>
              </a:rPr>
              <a:t>有针对性地开展以尘肺病防治、职业中毒检测检验、诊断、救治、控制、用人单位职业卫生科学管理为中心的科学研究工作，力争突破束缚我国职业病防治工作的</a:t>
            </a:r>
            <a:r>
              <a:rPr lang="zh-CN" altLang="en-US" sz="2000" dirty="0">
                <a:sym typeface="+mn-ea"/>
              </a:rPr>
              <a:t>瓶</a:t>
            </a:r>
            <a:r>
              <a:rPr lang="zh-CN" altLang="zh-CN" sz="2000" dirty="0">
                <a:sym typeface="+mn-ea"/>
              </a:rPr>
              <a:t>颈，提高我国的职业病防治水平。</a:t>
            </a:r>
            <a:endParaRPr lang="zh-CN" altLang="zh-CN" sz="2000" dirty="0"/>
          </a:p>
          <a:p>
            <a:pPr marL="0" indent="0">
              <a:lnSpc>
                <a:spcPct val="150000"/>
              </a:lnSpc>
              <a:buNone/>
            </a:pPr>
            <a:r>
              <a:rPr lang="zh-CN" altLang="zh-CN" sz="2000" dirty="0">
                <a:sym typeface="+mn-ea"/>
              </a:rPr>
              <a:t>按照《突发公共卫生事件应急处理法》要求，建设以国家中毒救治为中心，辐射各级地方的重大职业中毒救治体系，做好各种重大职业中毒的预防和应急救治工作。 </a:t>
            </a:r>
            <a:endParaRPr lang="zh-CN" altLang="en-US" sz="2000" dirty="0">
              <a:latin typeface="微软雅黑" panose="020B0503020204020204" pitchFamily="34" charset="-122"/>
              <a:ea typeface="微软雅黑" panose="020B0503020204020204" pitchFamily="34" charset="-122"/>
            </a:endParaRPr>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zh-CN" altLang="en-US" dirty="0"/>
          </a:p>
        </p:txBody>
      </p:sp>
      <p:pic>
        <p:nvPicPr>
          <p:cNvPr id="7" name="图片 6" descr="246de5d3ff26528e22228fd3489e033c">
            <a:extLst>
              <a:ext uri="{FF2B5EF4-FFF2-40B4-BE49-F238E27FC236}">
                <a16:creationId xmlns:a16="http://schemas.microsoft.com/office/drawing/2014/main" id="{96BA3D94-6498-A5B2-990F-A643C67EA235}"/>
              </a:ext>
            </a:extLst>
          </p:cNvPr>
          <p:cNvPicPr>
            <a:picLocks noChangeAspect="1"/>
          </p:cNvPicPr>
          <p:nvPr/>
        </p:nvPicPr>
        <p:blipFill>
          <a:blip r:embed="rId2"/>
          <a:stretch>
            <a:fillRect/>
          </a:stretch>
        </p:blipFill>
        <p:spPr>
          <a:xfrm>
            <a:off x="-14287" y="5489575"/>
            <a:ext cx="12215812" cy="1385888"/>
          </a:xfrm>
          <a:prstGeom prst="rect">
            <a:avLst/>
          </a:prstGeom>
          <a:noFill/>
          <a:ln w="9525">
            <a:noFill/>
          </a:ln>
        </p:spPr>
      </p:pic>
      <p:pic>
        <p:nvPicPr>
          <p:cNvPr id="8" name="图片 7" descr="246de5d3ff26528e22228fd3489e033c">
            <a:extLst>
              <a:ext uri="{FF2B5EF4-FFF2-40B4-BE49-F238E27FC236}">
                <a16:creationId xmlns:a16="http://schemas.microsoft.com/office/drawing/2014/main" id="{0778F2DD-7851-A78E-7EAD-1746C720A7D9}"/>
              </a:ext>
            </a:extLst>
          </p:cNvPr>
          <p:cNvPicPr>
            <a:picLocks noChangeAspect="1"/>
          </p:cNvPicPr>
          <p:nvPr/>
        </p:nvPicPr>
        <p:blipFill>
          <a:blip r:embed="rId2"/>
          <a:stretch>
            <a:fillRect/>
          </a:stretch>
        </p:blipFill>
        <p:spPr>
          <a:xfrm>
            <a:off x="-12382" y="5497195"/>
            <a:ext cx="12215812" cy="1385888"/>
          </a:xfrm>
          <a:prstGeom prst="rect">
            <a:avLst/>
          </a:prstGeom>
          <a:noFill/>
          <a:ln w="9525">
            <a:noFill/>
          </a:ln>
        </p:spPr>
      </p:pic>
    </p:spTree>
    <p:extLst>
      <p:ext uri="{BB962C8B-B14F-4D97-AF65-F5344CB8AC3E}">
        <p14:creationId xmlns:p14="http://schemas.microsoft.com/office/powerpoint/2010/main" val="3552204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FCAAEA-EDC8-E93B-81E3-F778F4ED5373}"/>
              </a:ext>
            </a:extLst>
          </p:cNvPr>
          <p:cNvSpPr>
            <a:spLocks noGrp="1"/>
          </p:cNvSpPr>
          <p:nvPr>
            <p:ph type="title"/>
          </p:nvPr>
        </p:nvSpPr>
        <p:spPr/>
        <p:txBody>
          <a:bodyPr/>
          <a:lstStyle/>
          <a:p>
            <a:pPr algn="ctr"/>
            <a:r>
              <a:rPr lang="en-US" altLang="zh-CN" sz="2800" dirty="0">
                <a:solidFill>
                  <a:srgbClr val="FF0000"/>
                </a:solidFill>
                <a:sym typeface="+mn-ea"/>
              </a:rPr>
              <a:t>5</a:t>
            </a:r>
            <a:r>
              <a:rPr lang="zh-CN" altLang="en-US" sz="2800" dirty="0">
                <a:solidFill>
                  <a:srgbClr val="FF0000"/>
                </a:solidFill>
                <a:sym typeface="+mn-ea"/>
              </a:rPr>
              <a:t>、</a:t>
            </a:r>
            <a:r>
              <a:rPr lang="zh-CN" altLang="zh-CN" sz="2800" dirty="0">
                <a:solidFill>
                  <a:srgbClr val="FF0000"/>
                </a:solidFill>
                <a:sym typeface="+mn-ea"/>
              </a:rPr>
              <a:t>建立系统的职业卫生信息与职业病防治评估体系</a:t>
            </a:r>
            <a:endParaRPr lang="zh-CN" altLang="en-US" sz="2800" dirty="0"/>
          </a:p>
        </p:txBody>
      </p:sp>
      <p:sp>
        <p:nvSpPr>
          <p:cNvPr id="3" name="内容占位符 2">
            <a:extLst>
              <a:ext uri="{FF2B5EF4-FFF2-40B4-BE49-F238E27FC236}">
                <a16:creationId xmlns:a16="http://schemas.microsoft.com/office/drawing/2014/main" id="{CF85C7AD-EC15-FE0B-8145-CC511752D619}"/>
              </a:ext>
            </a:extLst>
          </p:cNvPr>
          <p:cNvSpPr>
            <a:spLocks noGrp="1"/>
          </p:cNvSpPr>
          <p:nvPr>
            <p:ph idx="1"/>
          </p:nvPr>
        </p:nvSpPr>
        <p:spPr>
          <a:xfrm>
            <a:off x="838200" y="1820333"/>
            <a:ext cx="10515600" cy="4356630"/>
          </a:xfrm>
        </p:spPr>
        <p:txBody>
          <a:bodyPr/>
          <a:lstStyle/>
          <a:p>
            <a:pPr marL="0" indent="0">
              <a:lnSpc>
                <a:spcPct val="150000"/>
              </a:lnSpc>
              <a:buNone/>
            </a:pPr>
            <a:r>
              <a:rPr lang="zh-CN" altLang="en-US" sz="2000" dirty="0">
                <a:sym typeface="+mn-ea"/>
              </a:rPr>
              <a:t>对</a:t>
            </a:r>
            <a:r>
              <a:rPr lang="zh-CN" altLang="zh-CN" sz="2000" dirty="0">
                <a:sym typeface="+mn-ea"/>
              </a:rPr>
              <a:t>现有职业病防治信息网络</a:t>
            </a:r>
            <a:r>
              <a:rPr lang="zh-CN" altLang="en-US" sz="2000" dirty="0">
                <a:sym typeface="+mn-ea"/>
              </a:rPr>
              <a:t>进行</a:t>
            </a:r>
            <a:r>
              <a:rPr lang="zh-CN" altLang="zh-CN" sz="2000" dirty="0">
                <a:sym typeface="+mn-ea"/>
              </a:rPr>
              <a:t>重新整合</a:t>
            </a:r>
            <a:r>
              <a:rPr lang="zh-CN" altLang="en-US" sz="2000" dirty="0">
                <a:sym typeface="+mn-ea"/>
              </a:rPr>
              <a:t>、</a:t>
            </a:r>
            <a:r>
              <a:rPr lang="zh-CN" altLang="zh-CN" sz="2000" dirty="0">
                <a:sym typeface="+mn-ea"/>
              </a:rPr>
              <a:t>整体规划</a:t>
            </a:r>
            <a:r>
              <a:rPr lang="zh-CN" altLang="en-US" sz="2000" dirty="0">
                <a:sym typeface="+mn-ea"/>
              </a:rPr>
              <a:t>，</a:t>
            </a:r>
            <a:r>
              <a:rPr lang="zh-CN" altLang="zh-CN" sz="2000" dirty="0">
                <a:sym typeface="+mn-ea"/>
              </a:rPr>
              <a:t>进一步完善职业病监测体系；统一职业病、工作相关疾病统计口径，并与国际接轨及互认</a:t>
            </a:r>
            <a:r>
              <a:rPr lang="zh-CN" altLang="en-US" sz="2000" dirty="0">
                <a:sym typeface="+mn-ea"/>
              </a:rPr>
              <a:t>。</a:t>
            </a:r>
            <a:endParaRPr lang="en-US" altLang="zh-CN" sz="2000" dirty="0">
              <a:sym typeface="+mn-ea"/>
            </a:endParaRPr>
          </a:p>
          <a:p>
            <a:pPr marL="0" indent="0">
              <a:lnSpc>
                <a:spcPct val="150000"/>
              </a:lnSpc>
              <a:buNone/>
            </a:pPr>
            <a:r>
              <a:rPr lang="zh-CN" altLang="zh-CN" sz="2000" dirty="0">
                <a:sym typeface="+mn-ea"/>
              </a:rPr>
              <a:t>建立适</a:t>
            </a:r>
            <a:r>
              <a:rPr lang="zh-CN" altLang="en-US" sz="2000" dirty="0">
                <a:sym typeface="+mn-ea"/>
              </a:rPr>
              <a:t>用</a:t>
            </a:r>
            <a:r>
              <a:rPr lang="zh-CN" altLang="zh-CN" sz="2000" dirty="0">
                <a:sym typeface="+mn-ea"/>
              </a:rPr>
              <a:t>于我国职业病防治实际工作需要的职业卫生标准体系</a:t>
            </a:r>
            <a:r>
              <a:rPr lang="zh-CN" altLang="en-US" sz="2000" dirty="0">
                <a:sym typeface="+mn-ea"/>
              </a:rPr>
              <a:t>，</a:t>
            </a:r>
            <a:r>
              <a:rPr lang="zh-CN" altLang="zh-CN" sz="2000" dirty="0">
                <a:sym typeface="+mn-ea"/>
              </a:rPr>
              <a:t>进一步提高职业卫生标准的可操作性及其可应用性</a:t>
            </a:r>
            <a:r>
              <a:rPr lang="zh-CN" altLang="en-US" sz="2000" dirty="0">
                <a:sym typeface="+mn-ea"/>
              </a:rPr>
              <a:t>；</a:t>
            </a:r>
            <a:r>
              <a:rPr lang="zh-CN" altLang="zh-CN" sz="2000" dirty="0">
                <a:sym typeface="+mn-ea"/>
              </a:rPr>
              <a:t>通过等同采用国际标准尽可能使我国的职业卫生标准与国际接轨； </a:t>
            </a:r>
            <a:endParaRPr lang="en-US" altLang="zh-CN" sz="2000" dirty="0">
              <a:sym typeface="+mn-ea"/>
            </a:endParaRPr>
          </a:p>
          <a:p>
            <a:pPr marL="0" indent="0">
              <a:lnSpc>
                <a:spcPct val="150000"/>
              </a:lnSpc>
              <a:buNone/>
            </a:pPr>
            <a:r>
              <a:rPr lang="zh-CN" altLang="zh-CN" sz="2000" dirty="0">
                <a:sym typeface="+mn-ea"/>
              </a:rPr>
              <a:t>建立系统的职业卫生信息与职业病防治评估体系，通过科学分析信息，加强职业中毒事故的预测、预警，及时、准确评估职业病防治效果，为职业病防治决策提供准确、科学的依据，全面提升急性职业中毒控制信息水平。</a:t>
            </a:r>
            <a:endParaRPr lang="en-US" altLang="zh-CN" sz="2000" dirty="0">
              <a:sym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0CFF3095-F2C4-B336-7BDE-45F0F56F817D}"/>
              </a:ext>
            </a:extLst>
          </p:cNvPr>
          <p:cNvPicPr>
            <a:picLocks noChangeAspect="1"/>
          </p:cNvPicPr>
          <p:nvPr/>
        </p:nvPicPr>
        <p:blipFill>
          <a:blip r:embed="rId2"/>
          <a:stretch>
            <a:fillRect/>
          </a:stretch>
        </p:blipFill>
        <p:spPr>
          <a:xfrm>
            <a:off x="-12382" y="5497195"/>
            <a:ext cx="12215812" cy="1385888"/>
          </a:xfrm>
          <a:prstGeom prst="rect">
            <a:avLst/>
          </a:prstGeom>
          <a:noFill/>
          <a:ln w="9525">
            <a:noFill/>
          </a:ln>
        </p:spPr>
      </p:pic>
    </p:spTree>
    <p:extLst>
      <p:ext uri="{BB962C8B-B14F-4D97-AF65-F5344CB8AC3E}">
        <p14:creationId xmlns:p14="http://schemas.microsoft.com/office/powerpoint/2010/main" val="1132138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2F94F6-C209-4746-0D00-432957DA5475}"/>
              </a:ext>
            </a:extLst>
          </p:cNvPr>
          <p:cNvSpPr>
            <a:spLocks noGrp="1"/>
          </p:cNvSpPr>
          <p:nvPr>
            <p:ph type="title"/>
          </p:nvPr>
        </p:nvSpPr>
        <p:spPr/>
        <p:txBody>
          <a:bodyPr/>
          <a:lstStyle/>
          <a:p>
            <a:pPr algn="ctr"/>
            <a:r>
              <a:rPr lang="en-US" altLang="zh-CN" sz="3600" dirty="0">
                <a:solidFill>
                  <a:srgbClr val="FF0000"/>
                </a:solidFill>
                <a:sym typeface="+mn-ea"/>
              </a:rPr>
              <a:t>6</a:t>
            </a:r>
            <a:r>
              <a:rPr lang="zh-CN" altLang="en-US" sz="3600" dirty="0">
                <a:solidFill>
                  <a:srgbClr val="FF0000"/>
                </a:solidFill>
                <a:sym typeface="+mn-ea"/>
              </a:rPr>
              <a:t>、</a:t>
            </a:r>
            <a:r>
              <a:rPr lang="zh-CN" altLang="zh-CN" sz="3600" dirty="0">
                <a:solidFill>
                  <a:srgbClr val="FF0000"/>
                </a:solidFill>
                <a:sym typeface="+mn-ea"/>
              </a:rPr>
              <a:t>建立符合我国国情的工作场所健康促进体系。</a:t>
            </a:r>
            <a:endParaRPr lang="zh-CN" altLang="en-US" sz="3600" dirty="0"/>
          </a:p>
        </p:txBody>
      </p:sp>
      <p:sp>
        <p:nvSpPr>
          <p:cNvPr id="3" name="内容占位符 2">
            <a:extLst>
              <a:ext uri="{FF2B5EF4-FFF2-40B4-BE49-F238E27FC236}">
                <a16:creationId xmlns:a16="http://schemas.microsoft.com/office/drawing/2014/main" id="{7C910BC9-D542-CC3C-4608-FFABE30C29AA}"/>
              </a:ext>
            </a:extLst>
          </p:cNvPr>
          <p:cNvSpPr>
            <a:spLocks noGrp="1"/>
          </p:cNvSpPr>
          <p:nvPr>
            <p:ph idx="1"/>
          </p:nvPr>
        </p:nvSpPr>
        <p:spPr/>
        <p:txBody>
          <a:bodyPr/>
          <a:lstStyle/>
          <a:p>
            <a:pPr marL="0" indent="0">
              <a:lnSpc>
                <a:spcPct val="150000"/>
              </a:lnSpc>
              <a:buNone/>
            </a:pPr>
            <a:r>
              <a:rPr lang="zh-CN" altLang="zh-CN" sz="2800" dirty="0">
                <a:sym typeface="+mn-ea"/>
              </a:rPr>
              <a:t>通过</a:t>
            </a:r>
            <a:r>
              <a:rPr lang="zh-CN" altLang="en-US" sz="2800" dirty="0">
                <a:sym typeface="+mn-ea"/>
              </a:rPr>
              <a:t>“健康中国”、“健康企业”建设，开展</a:t>
            </a:r>
            <a:r>
              <a:rPr lang="zh-CN" altLang="zh-CN" sz="2800" dirty="0">
                <a:sym typeface="+mn-ea"/>
              </a:rPr>
              <a:t>工作场所健康促进与健康教育活动，提高用人单位遵法、守法的法律意识，切实履行职业病防治工作的法律责任；创造安全、舒适、健康的作业环境；发挥用人单位的积极性，推动用人单位在追求经济效益的同时，切实履行企业的社会责任。普及职业卫生知识，加强劳动者的自我防范意识。</a:t>
            </a:r>
          </a:p>
          <a:p>
            <a:pPr>
              <a:lnSpc>
                <a:spcPct val="150000"/>
              </a:lnSpc>
              <a:buFont typeface="Wingdings" panose="05000000000000000000" charset="0"/>
            </a:pPr>
            <a:endParaRPr lang="zh-CN" altLang="zh-CN" sz="2800" dirty="0"/>
          </a:p>
          <a:p>
            <a:endParaRPr lang="zh-CN" altLang="en-US" dirty="0"/>
          </a:p>
        </p:txBody>
      </p:sp>
      <p:pic>
        <p:nvPicPr>
          <p:cNvPr id="4" name="图片 3" descr="246de5d3ff26528e22228fd3489e033c">
            <a:extLst>
              <a:ext uri="{FF2B5EF4-FFF2-40B4-BE49-F238E27FC236}">
                <a16:creationId xmlns:a16="http://schemas.microsoft.com/office/drawing/2014/main" id="{2A9BFFDA-346B-8F8A-5626-AD603C90D78C}"/>
              </a:ext>
            </a:extLst>
          </p:cNvPr>
          <p:cNvPicPr>
            <a:picLocks noChangeAspect="1"/>
          </p:cNvPicPr>
          <p:nvPr/>
        </p:nvPicPr>
        <p:blipFill>
          <a:blip r:embed="rId2"/>
          <a:stretch>
            <a:fillRect/>
          </a:stretch>
        </p:blipFill>
        <p:spPr>
          <a:xfrm>
            <a:off x="-12382" y="5497195"/>
            <a:ext cx="12215812" cy="1385888"/>
          </a:xfrm>
          <a:prstGeom prst="rect">
            <a:avLst/>
          </a:prstGeom>
          <a:noFill/>
          <a:ln w="9525">
            <a:noFill/>
          </a:ln>
        </p:spPr>
      </p:pic>
    </p:spTree>
    <p:extLst>
      <p:ext uri="{BB962C8B-B14F-4D97-AF65-F5344CB8AC3E}">
        <p14:creationId xmlns:p14="http://schemas.microsoft.com/office/powerpoint/2010/main" val="2546369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23" name="标题 4"/>
          <p:cNvSpPr txBox="1"/>
          <p:nvPr/>
        </p:nvSpPr>
        <p:spPr>
          <a:xfrm>
            <a:off x="2791460" y="2262505"/>
            <a:ext cx="6321425" cy="873125"/>
          </a:xfrm>
          <a:prstGeom prst="rect">
            <a:avLst/>
          </a:prstGeom>
          <a:noFill/>
          <a:ln w="9525">
            <a:noFill/>
          </a:ln>
        </p:spPr>
        <p:txBody>
          <a:bodyPr anchor="ctr"/>
          <a:lstStyle/>
          <a:p>
            <a:pPr algn="ctr" eaLnBrk="1" hangingPunct="1"/>
            <a:r>
              <a:rPr lang="zh-CN" altLang="en-US" sz="4800" b="1" dirty="0">
                <a:solidFill>
                  <a:srgbClr val="FF0000"/>
                </a:solidFill>
                <a:latin typeface="微软雅黑" panose="020B0503020204020204" pitchFamily="34" charset="-122"/>
                <a:ea typeface="微软雅黑" panose="020B0503020204020204" pitchFamily="34" charset="-122"/>
              </a:rPr>
              <a:t>二、职业病基础知识</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
        <p:nvSpPr>
          <p:cNvPr id="2" name="内容占位符 1"/>
          <p:cNvSpPr>
            <a:spLocks noGrp="1"/>
          </p:cNvSpPr>
          <p:nvPr>
            <p:ph idx="1"/>
          </p:nvPr>
        </p:nvSpPr>
        <p:spPr>
          <a:xfrm>
            <a:off x="889635" y="1638300"/>
            <a:ext cx="5723255" cy="4351655"/>
          </a:xfrm>
        </p:spPr>
        <p:txBody>
          <a:bodyPr/>
          <a:lstStyle/>
          <a:p>
            <a:pPr marL="0" indent="0">
              <a:lnSpc>
                <a:spcPct val="130000"/>
              </a:lnSpc>
              <a:buNone/>
            </a:pPr>
            <a:r>
              <a:rPr lang="zh-CN" altLang="en-US" b="1" dirty="0">
                <a:solidFill>
                  <a:srgbClr val="FF0000"/>
                </a:solidFill>
                <a:latin typeface="宋体" panose="02010600030101010101" pitchFamily="2" charset="-122"/>
                <a:sym typeface="+mn-ea"/>
              </a:rPr>
              <a:t>职业病：</a:t>
            </a:r>
            <a:r>
              <a:rPr lang="zh-CN" altLang="en-US" b="1" dirty="0">
                <a:solidFill>
                  <a:schemeClr val="tx1"/>
                </a:solidFill>
                <a:latin typeface="宋体" panose="02010600030101010101" pitchFamily="2" charset="-122"/>
                <a:sym typeface="+mn-ea"/>
              </a:rPr>
              <a:t>是指企业、事业单位和个体经济组织等用人单位的劳动者在职业活动中，因接触粉尘、放射性物质和其他有毒、有害因素而引起的疾病。</a:t>
            </a:r>
          </a:p>
          <a:p>
            <a:pPr marL="0" indent="0">
              <a:buNone/>
            </a:pPr>
            <a:r>
              <a:rPr lang="zh-CN" altLang="zh-CN" b="1" dirty="0">
                <a:sym typeface="+mn-ea"/>
              </a:rPr>
              <a:t>职业病的分类和目录由</a:t>
            </a:r>
            <a:r>
              <a:rPr lang="zh-CN" altLang="zh-CN" b="1" dirty="0">
                <a:solidFill>
                  <a:srgbClr val="FF0000"/>
                </a:solidFill>
                <a:sym typeface="+mn-ea"/>
              </a:rPr>
              <a:t>国务院卫生行政部门</a:t>
            </a:r>
            <a:r>
              <a:rPr lang="zh-CN" altLang="zh-CN" b="1" dirty="0">
                <a:sym typeface="+mn-ea"/>
              </a:rPr>
              <a:t>会同</a:t>
            </a:r>
            <a:r>
              <a:rPr lang="zh-CN" altLang="zh-CN" b="1" dirty="0">
                <a:solidFill>
                  <a:srgbClr val="FF0000"/>
                </a:solidFill>
                <a:sym typeface="+mn-ea"/>
              </a:rPr>
              <a:t>国务院劳动保障行政部门</a:t>
            </a:r>
            <a:r>
              <a:rPr lang="zh-CN" altLang="zh-CN" b="1" dirty="0">
                <a:sym typeface="+mn-ea"/>
              </a:rPr>
              <a:t>制定、调整并公布。</a:t>
            </a:r>
            <a:endParaRPr lang="zh-CN" altLang="en-US" dirty="0"/>
          </a:p>
        </p:txBody>
      </p:sp>
      <p:pic>
        <p:nvPicPr>
          <p:cNvPr id="3" name="图片 2"/>
          <p:cNvPicPr>
            <a:picLocks noChangeAspect="1"/>
          </p:cNvPicPr>
          <p:nvPr/>
        </p:nvPicPr>
        <p:blipFill>
          <a:blip r:embed="rId3"/>
          <a:stretch>
            <a:fillRect/>
          </a:stretch>
        </p:blipFill>
        <p:spPr>
          <a:xfrm>
            <a:off x="7329805" y="2131695"/>
            <a:ext cx="3765550" cy="2832100"/>
          </a:xfrm>
          <a:prstGeom prst="rect">
            <a:avLst/>
          </a:prstGeom>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7"/>
          <a:stretch>
            <a:fillRect/>
          </a:stretch>
        </p:blipFill>
        <p:spPr>
          <a:xfrm>
            <a:off x="635" y="6186170"/>
            <a:ext cx="12215495" cy="671830"/>
          </a:xfrm>
          <a:prstGeom prst="rect">
            <a:avLst/>
          </a:prstGeom>
          <a:noFill/>
          <a:ln w="9525">
            <a:noFill/>
          </a:ln>
        </p:spPr>
      </p:pic>
      <p:sp>
        <p:nvSpPr>
          <p:cNvPr id="2" name="内容占位符 1"/>
          <p:cNvSpPr>
            <a:spLocks noGrp="1"/>
          </p:cNvSpPr>
          <p:nvPr>
            <p:ph idx="1"/>
          </p:nvPr>
        </p:nvSpPr>
        <p:spPr>
          <a:xfrm>
            <a:off x="838200" y="1152525"/>
            <a:ext cx="10515600" cy="4351338"/>
          </a:xfrm>
        </p:spPr>
        <p:txBody>
          <a:bodyPr/>
          <a:lstStyle/>
          <a:p>
            <a:r>
              <a:rPr lang="en-US" altLang="zh-CN" b="1" dirty="0" err="1">
                <a:solidFill>
                  <a:srgbClr val="FF0000"/>
                </a:solidFill>
                <a:sym typeface="+mn-ea"/>
              </a:rPr>
              <a:t>职业病构成要件</a:t>
            </a:r>
            <a:endParaRPr lang="en-US" altLang="zh-CN" b="1" dirty="0">
              <a:solidFill>
                <a:srgbClr val="FF0000"/>
              </a:solidFill>
              <a:sym typeface="+mn-ea"/>
            </a:endParaRPr>
          </a:p>
          <a:p>
            <a:pPr marL="0" indent="609600">
              <a:buNone/>
            </a:pPr>
            <a:r>
              <a:rPr lang="zh-CN" altLang="zh-CN" dirty="0">
                <a:sym typeface="+mn-ea"/>
              </a:rPr>
              <a:t>《中华人民共和国职业病防治法》规定的职业病，必须具备以下四个</a:t>
            </a:r>
            <a:r>
              <a:rPr lang="zh-CN" altLang="en-US" dirty="0">
                <a:sym typeface="+mn-ea"/>
              </a:rPr>
              <a:t>要</a:t>
            </a:r>
            <a:r>
              <a:rPr lang="zh-CN" altLang="zh-CN" dirty="0">
                <a:sym typeface="+mn-ea"/>
              </a:rPr>
              <a:t>件</a:t>
            </a:r>
            <a:r>
              <a:rPr lang="en-US" altLang="zh-CN" dirty="0">
                <a:sym typeface="+mn-ea"/>
              </a:rPr>
              <a:t>,</a:t>
            </a:r>
            <a:r>
              <a:rPr lang="zh-CN" altLang="zh-CN" dirty="0">
                <a:sym typeface="+mn-ea"/>
              </a:rPr>
              <a:t>四个</a:t>
            </a:r>
            <a:r>
              <a:rPr lang="zh-CN" altLang="en-US" dirty="0">
                <a:sym typeface="+mn-ea"/>
              </a:rPr>
              <a:t>要</a:t>
            </a:r>
            <a:r>
              <a:rPr lang="zh-CN" altLang="zh-CN" dirty="0">
                <a:sym typeface="+mn-ea"/>
              </a:rPr>
              <a:t>件缺一不可：</a:t>
            </a:r>
            <a:endParaRPr lang="zh-CN" altLang="zh-CN" dirty="0"/>
          </a:p>
          <a:p>
            <a:pPr marL="0" indent="0">
              <a:buNone/>
            </a:pPr>
            <a:endParaRPr lang="zh-CN" altLang="en-US" dirty="0"/>
          </a:p>
        </p:txBody>
      </p:sp>
      <p:sp>
        <p:nvSpPr>
          <p:cNvPr id="31" name="任意多边形 30"/>
          <p:cNvSpPr/>
          <p:nvPr>
            <p:custDataLst>
              <p:tags r:id="rId1"/>
            </p:custDataLst>
          </p:nvPr>
        </p:nvSpPr>
        <p:spPr>
          <a:xfrm>
            <a:off x="1175576" y="3970890"/>
            <a:ext cx="2555394" cy="2072149"/>
          </a:xfrm>
          <a:custGeom>
            <a:avLst/>
            <a:gdLst>
              <a:gd name="connsiteX0" fmla="*/ 2197509 w 3598606"/>
              <a:gd name="connsiteY0" fmla="*/ 0 h 2772696"/>
              <a:gd name="connsiteX1" fmla="*/ 3598606 w 3598606"/>
              <a:gd name="connsiteY1" fmla="*/ 1386348 h 2772696"/>
              <a:gd name="connsiteX2" fmla="*/ 2197509 w 3598606"/>
              <a:gd name="connsiteY2" fmla="*/ 2772696 h 2772696"/>
              <a:gd name="connsiteX3" fmla="*/ 1206784 w 3598606"/>
              <a:gd name="connsiteY3" fmla="*/ 2366644 h 2772696"/>
              <a:gd name="connsiteX4" fmla="*/ 1182168 w 3598606"/>
              <a:gd name="connsiteY4" fmla="*/ 2339845 h 2772696"/>
              <a:gd name="connsiteX5" fmla="*/ 1179866 w 3598606"/>
              <a:gd name="connsiteY5" fmla="*/ 2340077 h 2772696"/>
              <a:gd name="connsiteX6" fmla="*/ 235979 w 3598606"/>
              <a:gd name="connsiteY6" fmla="*/ 2340077 h 2772696"/>
              <a:gd name="connsiteX7" fmla="*/ 0 w 3598606"/>
              <a:gd name="connsiteY7" fmla="*/ 2104098 h 2772696"/>
              <a:gd name="connsiteX8" fmla="*/ 0 w 3598606"/>
              <a:gd name="connsiteY8" fmla="*/ 934069 h 2772696"/>
              <a:gd name="connsiteX9" fmla="*/ 235979 w 3598606"/>
              <a:gd name="connsiteY9" fmla="*/ 698090 h 2772696"/>
              <a:gd name="connsiteX10" fmla="*/ 982366 w 3598606"/>
              <a:gd name="connsiteY10" fmla="*/ 698090 h 2772696"/>
              <a:gd name="connsiteX11" fmla="*/ 1035697 w 3598606"/>
              <a:gd name="connsiteY11" fmla="*/ 611228 h 2772696"/>
              <a:gd name="connsiteX12" fmla="*/ 2197509 w 3598606"/>
              <a:gd name="connsiteY12" fmla="*/ 0 h 277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98606" h="2772696">
                <a:moveTo>
                  <a:pt x="2197509" y="0"/>
                </a:moveTo>
                <a:cubicBezTo>
                  <a:pt x="2971314" y="0"/>
                  <a:pt x="3598606" y="620689"/>
                  <a:pt x="3598606" y="1386348"/>
                </a:cubicBezTo>
                <a:cubicBezTo>
                  <a:pt x="3598606" y="2152007"/>
                  <a:pt x="2971314" y="2772696"/>
                  <a:pt x="2197509" y="2772696"/>
                </a:cubicBezTo>
                <a:cubicBezTo>
                  <a:pt x="1810607" y="2772696"/>
                  <a:pt x="1460332" y="2617524"/>
                  <a:pt x="1206784" y="2366644"/>
                </a:cubicBezTo>
                <a:lnTo>
                  <a:pt x="1182168" y="2339845"/>
                </a:lnTo>
                <a:lnTo>
                  <a:pt x="1179866" y="2340077"/>
                </a:lnTo>
                <a:lnTo>
                  <a:pt x="235979" y="2340077"/>
                </a:lnTo>
                <a:cubicBezTo>
                  <a:pt x="105651" y="2340077"/>
                  <a:pt x="0" y="2234426"/>
                  <a:pt x="0" y="2104098"/>
                </a:cubicBezTo>
                <a:lnTo>
                  <a:pt x="0" y="934069"/>
                </a:lnTo>
                <a:cubicBezTo>
                  <a:pt x="0" y="803741"/>
                  <a:pt x="105651" y="698090"/>
                  <a:pt x="235979" y="698090"/>
                </a:cubicBezTo>
                <a:lnTo>
                  <a:pt x="982366" y="698090"/>
                </a:lnTo>
                <a:lnTo>
                  <a:pt x="1035697" y="611228"/>
                </a:lnTo>
                <a:cubicBezTo>
                  <a:pt x="1287485" y="242457"/>
                  <a:pt x="1713881" y="0"/>
                  <a:pt x="2197509" y="0"/>
                </a:cubicBezTo>
                <a:close/>
              </a:path>
            </a:pathLst>
          </a:custGeom>
          <a:blipFill>
            <a:blip r:embed="rId18">
              <a:extLst>
                <a:ext uri="{28A0092B-C50C-407E-A947-70E740481C1C}">
                  <a14:useLocalDpi xmlns:a14="http://schemas.microsoft.com/office/drawing/2010/main" val="0"/>
                </a:ext>
              </a:extLst>
            </a:blip>
            <a:stretch>
              <a:fillRect/>
            </a:stretch>
          </a:blipFill>
          <a:ln w="12700" cap="flat" cmpd="sng" algn="ctr">
            <a:noFill/>
            <a:prstDash val="solid"/>
            <a:miter lim="800000"/>
          </a:ln>
          <a:effectLst/>
        </p:spPr>
        <p:txBody>
          <a:bodyPr wrap="square" rtlCol="0" anchor="ctr">
            <a:noAutofit/>
          </a:bodyPr>
          <a:lstStyle/>
          <a:p>
            <a:pPr algn="ctr"/>
            <a:endParaRPr lang="zh-CN" altLang="en-US" sz="1350" dirty="0">
              <a:latin typeface="Arial" panose="020B0604020202020204" pitchFamily="34" charset="0"/>
              <a:ea typeface="微软雅黑" panose="020B0503020204020204" pitchFamily="34" charset="-122"/>
              <a:sym typeface="Arial" panose="020B0604020202020204" pitchFamily="34" charset="0"/>
            </a:endParaRPr>
          </a:p>
        </p:txBody>
      </p:sp>
      <p:sp>
        <p:nvSpPr>
          <p:cNvPr id="5" name="任意多边形 30"/>
          <p:cNvSpPr/>
          <p:nvPr>
            <p:custDataLst>
              <p:tags r:id="rId2"/>
            </p:custDataLst>
          </p:nvPr>
        </p:nvSpPr>
        <p:spPr>
          <a:xfrm>
            <a:off x="1326426" y="4112898"/>
            <a:ext cx="2253695" cy="1827503"/>
          </a:xfrm>
          <a:custGeom>
            <a:avLst/>
            <a:gdLst>
              <a:gd name="connsiteX0" fmla="*/ 2197509 w 3598606"/>
              <a:gd name="connsiteY0" fmla="*/ 0 h 2772696"/>
              <a:gd name="connsiteX1" fmla="*/ 3598606 w 3598606"/>
              <a:gd name="connsiteY1" fmla="*/ 1386348 h 2772696"/>
              <a:gd name="connsiteX2" fmla="*/ 2197509 w 3598606"/>
              <a:gd name="connsiteY2" fmla="*/ 2772696 h 2772696"/>
              <a:gd name="connsiteX3" fmla="*/ 1206784 w 3598606"/>
              <a:gd name="connsiteY3" fmla="*/ 2366644 h 2772696"/>
              <a:gd name="connsiteX4" fmla="*/ 1182168 w 3598606"/>
              <a:gd name="connsiteY4" fmla="*/ 2339845 h 2772696"/>
              <a:gd name="connsiteX5" fmla="*/ 1179866 w 3598606"/>
              <a:gd name="connsiteY5" fmla="*/ 2340077 h 2772696"/>
              <a:gd name="connsiteX6" fmla="*/ 235979 w 3598606"/>
              <a:gd name="connsiteY6" fmla="*/ 2340077 h 2772696"/>
              <a:gd name="connsiteX7" fmla="*/ 0 w 3598606"/>
              <a:gd name="connsiteY7" fmla="*/ 2104098 h 2772696"/>
              <a:gd name="connsiteX8" fmla="*/ 0 w 3598606"/>
              <a:gd name="connsiteY8" fmla="*/ 934069 h 2772696"/>
              <a:gd name="connsiteX9" fmla="*/ 235979 w 3598606"/>
              <a:gd name="connsiteY9" fmla="*/ 698090 h 2772696"/>
              <a:gd name="connsiteX10" fmla="*/ 982366 w 3598606"/>
              <a:gd name="connsiteY10" fmla="*/ 698090 h 2772696"/>
              <a:gd name="connsiteX11" fmla="*/ 1035697 w 3598606"/>
              <a:gd name="connsiteY11" fmla="*/ 611228 h 2772696"/>
              <a:gd name="connsiteX12" fmla="*/ 2197509 w 3598606"/>
              <a:gd name="connsiteY12" fmla="*/ 0 h 277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98606" h="2772696">
                <a:moveTo>
                  <a:pt x="2197509" y="0"/>
                </a:moveTo>
                <a:cubicBezTo>
                  <a:pt x="2971314" y="0"/>
                  <a:pt x="3598606" y="620689"/>
                  <a:pt x="3598606" y="1386348"/>
                </a:cubicBezTo>
                <a:cubicBezTo>
                  <a:pt x="3598606" y="2152007"/>
                  <a:pt x="2971314" y="2772696"/>
                  <a:pt x="2197509" y="2772696"/>
                </a:cubicBezTo>
                <a:cubicBezTo>
                  <a:pt x="1810607" y="2772696"/>
                  <a:pt x="1460332" y="2617524"/>
                  <a:pt x="1206784" y="2366644"/>
                </a:cubicBezTo>
                <a:lnTo>
                  <a:pt x="1182168" y="2339845"/>
                </a:lnTo>
                <a:lnTo>
                  <a:pt x="1179866" y="2340077"/>
                </a:lnTo>
                <a:lnTo>
                  <a:pt x="235979" y="2340077"/>
                </a:lnTo>
                <a:cubicBezTo>
                  <a:pt x="105651" y="2340077"/>
                  <a:pt x="0" y="2234426"/>
                  <a:pt x="0" y="2104098"/>
                </a:cubicBezTo>
                <a:lnTo>
                  <a:pt x="0" y="934069"/>
                </a:lnTo>
                <a:cubicBezTo>
                  <a:pt x="0" y="803741"/>
                  <a:pt x="105651" y="698090"/>
                  <a:pt x="235979" y="698090"/>
                </a:cubicBezTo>
                <a:lnTo>
                  <a:pt x="982366" y="698090"/>
                </a:lnTo>
                <a:lnTo>
                  <a:pt x="1035697" y="611228"/>
                </a:lnTo>
                <a:cubicBezTo>
                  <a:pt x="1287485" y="242457"/>
                  <a:pt x="1713881" y="0"/>
                  <a:pt x="2197509" y="0"/>
                </a:cubicBezTo>
                <a:close/>
              </a:path>
            </a:pathLst>
          </a:custGeom>
          <a:solidFill>
            <a:srgbClr val="FFFFFF">
              <a:alpha val="90000"/>
            </a:srgbClr>
          </a:solidFill>
          <a:ln w="12700" cap="flat" cmpd="sng" algn="ctr">
            <a:noFill/>
            <a:prstDash val="solid"/>
            <a:miter lim="800000"/>
          </a:ln>
          <a:effectLst/>
        </p:spPr>
        <p:txBody>
          <a:bodyPr wrap="square" rtlCol="0" anchor="ctr">
            <a:noAutofit/>
          </a:bodyPr>
          <a:lstStyle/>
          <a:p>
            <a:pPr algn="ctr"/>
            <a:endParaRPr lang="zh-CN" altLang="en-US" sz="1350" dirty="0">
              <a:latin typeface="Arial" panose="020B0604020202020204" pitchFamily="34" charset="0"/>
              <a:ea typeface="微软雅黑" panose="020B0503020204020204" pitchFamily="34" charset="-122"/>
              <a:sym typeface="Arial" panose="020B0604020202020204" pitchFamily="34" charset="0"/>
            </a:endParaRPr>
          </a:p>
        </p:txBody>
      </p:sp>
      <p:sp>
        <p:nvSpPr>
          <p:cNvPr id="6" name="文本框 5"/>
          <p:cNvSpPr txBox="1"/>
          <p:nvPr>
            <p:custDataLst>
              <p:tags r:id="rId3"/>
            </p:custDataLst>
          </p:nvPr>
        </p:nvSpPr>
        <p:spPr>
          <a:xfrm>
            <a:off x="1601080" y="4579890"/>
            <a:ext cx="1972447" cy="992579"/>
          </a:xfrm>
          <a:prstGeom prst="rect">
            <a:avLst/>
          </a:prstGeom>
          <a:noFill/>
        </p:spPr>
        <p:txBody>
          <a:bodyPr wrap="square" rtlCol="0">
            <a:normAutofit lnSpcReduction="10000"/>
          </a:bodyPr>
          <a:lstStyle/>
          <a:p>
            <a:r>
              <a:rPr lang="zh-CN" altLang="zh-CN" sz="3000" b="1" dirty="0">
                <a:sym typeface="+mn-ea"/>
              </a:rPr>
              <a:t>职业病构成</a:t>
            </a:r>
            <a:r>
              <a:rPr lang="zh-CN" altLang="en-US" sz="3000" b="1" dirty="0">
                <a:sym typeface="+mn-ea"/>
              </a:rPr>
              <a:t>要</a:t>
            </a:r>
            <a:r>
              <a:rPr lang="zh-CN" altLang="zh-CN" sz="3000" b="1" dirty="0">
                <a:sym typeface="+mn-ea"/>
              </a:rPr>
              <a:t>件</a:t>
            </a:r>
            <a:endParaRPr lang="zh-CN" altLang="en-US" sz="3000" b="1" spc="300" dirty="0">
              <a:latin typeface="Arial" panose="020B0604020202020204" pitchFamily="34" charset="0"/>
              <a:ea typeface="微软雅黑" panose="020B0503020204020204" pitchFamily="34" charset="-122"/>
              <a:sym typeface="Arial" panose="020B0604020202020204" pitchFamily="34" charset="0"/>
            </a:endParaRPr>
          </a:p>
        </p:txBody>
      </p:sp>
      <p:sp>
        <p:nvSpPr>
          <p:cNvPr id="9" name="矩形: 圆角 4"/>
          <p:cNvSpPr/>
          <p:nvPr>
            <p:custDataLst>
              <p:tags r:id="rId4"/>
            </p:custDataLst>
          </p:nvPr>
        </p:nvSpPr>
        <p:spPr>
          <a:xfrm rot="20700000">
            <a:off x="2767536" y="3194089"/>
            <a:ext cx="1223969" cy="576584"/>
          </a:xfrm>
          <a:prstGeom prst="roundRect">
            <a:avLst>
              <a:gd name="adj" fmla="val 50000"/>
            </a:avLst>
          </a:prstGeom>
          <a:solidFill>
            <a:srgbClr val="FF170C"/>
          </a:solidFill>
          <a:ln w="12700" cap="flat" cmpd="sng" algn="ctr">
            <a:noFill/>
            <a:prstDash val="solid"/>
            <a:miter lim="800000"/>
          </a:ln>
          <a:effectLst/>
        </p:spPr>
        <p:txBody>
          <a:bodyPr lIns="68580" tIns="34290" rIns="68580" bIns="34290" rtlCol="0" anchor="ctr"/>
          <a:lstStyle/>
          <a:p>
            <a:pPr algn="ctr"/>
            <a:endParaRPr lang="zh-CN" altLang="en-US" sz="1350"/>
          </a:p>
        </p:txBody>
      </p:sp>
      <p:sp>
        <p:nvSpPr>
          <p:cNvPr id="11" name="文本框 10"/>
          <p:cNvSpPr txBox="1"/>
          <p:nvPr>
            <p:custDataLst>
              <p:tags r:id="rId5"/>
            </p:custDataLst>
          </p:nvPr>
        </p:nvSpPr>
        <p:spPr>
          <a:xfrm rot="20690508">
            <a:off x="2751455" y="3195320"/>
            <a:ext cx="1207135" cy="448310"/>
          </a:xfrm>
          <a:prstGeom prst="rect">
            <a:avLst/>
          </a:prstGeom>
          <a:noFill/>
        </p:spPr>
        <p:txBody>
          <a:bodyPr wrap="square" rtlCol="0">
            <a:noAutofit/>
          </a:bodyPr>
          <a:lstStyle/>
          <a:p>
            <a:pPr algn="ctr">
              <a:lnSpc>
                <a:spcPct val="120000"/>
              </a:lnSpc>
            </a:pPr>
            <a:r>
              <a:rPr lang="en-US" altLang="zh-CN" sz="1800" b="1" spc="300">
                <a:solidFill>
                  <a:srgbClr val="FFFFFF"/>
                </a:solidFill>
                <a:latin typeface="Arial" panose="020B0604020202020204" pitchFamily="34" charset="0"/>
                <a:ea typeface="微软雅黑" panose="020B0503020204020204" pitchFamily="34" charset="-122"/>
              </a:rPr>
              <a:t>1</a:t>
            </a:r>
          </a:p>
        </p:txBody>
      </p:sp>
      <p:sp>
        <p:nvSpPr>
          <p:cNvPr id="28" name="矩形: 圆角 27"/>
          <p:cNvSpPr/>
          <p:nvPr>
            <p:custDataLst>
              <p:tags r:id="rId6"/>
            </p:custDataLst>
          </p:nvPr>
        </p:nvSpPr>
        <p:spPr>
          <a:xfrm rot="20817892">
            <a:off x="3599776" y="4006298"/>
            <a:ext cx="1502551" cy="408821"/>
          </a:xfrm>
          <a:prstGeom prst="roundRect">
            <a:avLst>
              <a:gd name="adj" fmla="val 50000"/>
            </a:avLst>
          </a:prstGeom>
          <a:solidFill>
            <a:srgbClr val="FF4200"/>
          </a:solidFill>
          <a:ln w="12700" cap="flat" cmpd="sng" algn="ctr">
            <a:noFill/>
            <a:prstDash val="solid"/>
            <a:miter lim="800000"/>
          </a:ln>
          <a:effectLst/>
        </p:spPr>
        <p:txBody>
          <a:bodyPr lIns="68580" tIns="34290" rIns="68580" bIns="34290" rtlCol="0" anchor="ctr"/>
          <a:lstStyle/>
          <a:p>
            <a:pPr algn="ctr"/>
            <a:endParaRPr lang="zh-CN" altLang="en-US" sz="1350">
              <a:solidFill>
                <a:srgbClr val="FFFFFF"/>
              </a:solidFill>
            </a:endParaRPr>
          </a:p>
        </p:txBody>
      </p:sp>
      <p:sp>
        <p:nvSpPr>
          <p:cNvPr id="22" name="文本框 21"/>
          <p:cNvSpPr txBox="1"/>
          <p:nvPr>
            <p:custDataLst>
              <p:tags r:id="rId7"/>
            </p:custDataLst>
          </p:nvPr>
        </p:nvSpPr>
        <p:spPr>
          <a:xfrm rot="20799727">
            <a:off x="3757236" y="3928965"/>
            <a:ext cx="1211762" cy="372987"/>
          </a:xfrm>
          <a:prstGeom prst="rect">
            <a:avLst/>
          </a:prstGeom>
          <a:noFill/>
        </p:spPr>
        <p:txBody>
          <a:bodyPr wrap="square" rtlCol="0">
            <a:noAutofit/>
          </a:bodyPr>
          <a:lstStyle/>
          <a:p>
            <a:pPr algn="ctr">
              <a:lnSpc>
                <a:spcPct val="120000"/>
              </a:lnSpc>
            </a:pPr>
            <a:r>
              <a:rPr lang="en-US" altLang="zh-CN" sz="2300" b="1" spc="300">
                <a:solidFill>
                  <a:srgbClr val="FFFFFF"/>
                </a:solidFill>
                <a:latin typeface="Arial" panose="020B0604020202020204" pitchFamily="34" charset="0"/>
                <a:ea typeface="微软雅黑" panose="020B0503020204020204" pitchFamily="34" charset="-122"/>
              </a:rPr>
              <a:t>2</a:t>
            </a:r>
          </a:p>
        </p:txBody>
      </p:sp>
      <p:sp>
        <p:nvSpPr>
          <p:cNvPr id="29" name="矩形: 圆角 28"/>
          <p:cNvSpPr/>
          <p:nvPr>
            <p:custDataLst>
              <p:tags r:id="rId8"/>
            </p:custDataLst>
          </p:nvPr>
        </p:nvSpPr>
        <p:spPr>
          <a:xfrm>
            <a:off x="3767949" y="4782059"/>
            <a:ext cx="1696227" cy="408821"/>
          </a:xfrm>
          <a:prstGeom prst="roundRect">
            <a:avLst>
              <a:gd name="adj" fmla="val 50000"/>
            </a:avLst>
          </a:prstGeom>
          <a:solidFill>
            <a:srgbClr val="FF6000"/>
          </a:solidFill>
          <a:ln w="12700" cap="flat" cmpd="sng" algn="ctr">
            <a:noFill/>
            <a:prstDash val="solid"/>
            <a:miter lim="800000"/>
          </a:ln>
          <a:effectLst/>
        </p:spPr>
        <p:txBody>
          <a:bodyPr lIns="68580" tIns="34290" rIns="68580" bIns="34290" rtlCol="0" anchor="ctr"/>
          <a:lstStyle/>
          <a:p>
            <a:pPr algn="ctr"/>
            <a:endParaRPr lang="zh-CN" altLang="en-US" sz="1350"/>
          </a:p>
        </p:txBody>
      </p:sp>
      <p:sp>
        <p:nvSpPr>
          <p:cNvPr id="34" name="文本框 33"/>
          <p:cNvSpPr txBox="1"/>
          <p:nvPr>
            <p:custDataLst>
              <p:tags r:id="rId9"/>
            </p:custDataLst>
          </p:nvPr>
        </p:nvSpPr>
        <p:spPr>
          <a:xfrm>
            <a:off x="4020977" y="4733301"/>
            <a:ext cx="1211762" cy="372987"/>
          </a:xfrm>
          <a:prstGeom prst="rect">
            <a:avLst/>
          </a:prstGeom>
          <a:noFill/>
        </p:spPr>
        <p:txBody>
          <a:bodyPr wrap="square" rtlCol="0">
            <a:noAutofit/>
          </a:bodyPr>
          <a:lstStyle/>
          <a:p>
            <a:pPr algn="ctr">
              <a:lnSpc>
                <a:spcPct val="120000"/>
              </a:lnSpc>
            </a:pPr>
            <a:r>
              <a:rPr lang="en-US" altLang="zh-CN" sz="2300" b="1" spc="300">
                <a:solidFill>
                  <a:srgbClr val="FFFFFF"/>
                </a:solidFill>
                <a:latin typeface="Arial" panose="020B0604020202020204" pitchFamily="34" charset="0"/>
                <a:ea typeface="微软雅黑" panose="020B0503020204020204" pitchFamily="34" charset="-122"/>
              </a:rPr>
              <a:t>3</a:t>
            </a:r>
          </a:p>
        </p:txBody>
      </p:sp>
      <p:sp>
        <p:nvSpPr>
          <p:cNvPr id="30" name="矩形: 圆角 29"/>
          <p:cNvSpPr/>
          <p:nvPr>
            <p:custDataLst>
              <p:tags r:id="rId10"/>
            </p:custDataLst>
          </p:nvPr>
        </p:nvSpPr>
        <p:spPr>
          <a:xfrm rot="485062">
            <a:off x="3700504" y="5453714"/>
            <a:ext cx="1452904" cy="408821"/>
          </a:xfrm>
          <a:prstGeom prst="roundRect">
            <a:avLst>
              <a:gd name="adj" fmla="val 50000"/>
            </a:avLst>
          </a:prstGeom>
          <a:solidFill>
            <a:srgbClr val="FF9C00"/>
          </a:solidFill>
          <a:ln w="12700" cap="flat" cmpd="sng" algn="ctr">
            <a:noFill/>
            <a:prstDash val="solid"/>
            <a:miter lim="800000"/>
          </a:ln>
          <a:effectLst/>
        </p:spPr>
        <p:txBody>
          <a:bodyPr lIns="68580" tIns="34290" rIns="68580" bIns="34290" rtlCol="0" anchor="ctr"/>
          <a:lstStyle/>
          <a:p>
            <a:pPr algn="ctr"/>
            <a:endParaRPr lang="zh-CN" altLang="en-US" sz="1350"/>
          </a:p>
        </p:txBody>
      </p:sp>
      <p:sp>
        <p:nvSpPr>
          <p:cNvPr id="35" name="文本框 34"/>
          <p:cNvSpPr txBox="1"/>
          <p:nvPr>
            <p:custDataLst>
              <p:tags r:id="rId11"/>
            </p:custDataLst>
          </p:nvPr>
        </p:nvSpPr>
        <p:spPr>
          <a:xfrm rot="525667">
            <a:off x="3821710" y="5369396"/>
            <a:ext cx="1211762" cy="372987"/>
          </a:xfrm>
          <a:prstGeom prst="rect">
            <a:avLst/>
          </a:prstGeom>
          <a:noFill/>
        </p:spPr>
        <p:txBody>
          <a:bodyPr wrap="square" rtlCol="0">
            <a:noAutofit/>
          </a:bodyPr>
          <a:lstStyle/>
          <a:p>
            <a:pPr algn="ctr">
              <a:lnSpc>
                <a:spcPct val="120000"/>
              </a:lnSpc>
            </a:pPr>
            <a:r>
              <a:rPr lang="en-US" altLang="zh-CN" sz="2300" b="1" spc="300">
                <a:solidFill>
                  <a:srgbClr val="FFFFFF"/>
                </a:solidFill>
                <a:latin typeface="Arial" panose="020B0604020202020204" pitchFamily="34" charset="0"/>
                <a:ea typeface="微软雅黑" panose="020B0503020204020204" pitchFamily="34" charset="-122"/>
              </a:rPr>
              <a:t>4</a:t>
            </a:r>
          </a:p>
        </p:txBody>
      </p:sp>
      <p:sp>
        <p:nvSpPr>
          <p:cNvPr id="24" name="文本框 23"/>
          <p:cNvSpPr txBox="1"/>
          <p:nvPr>
            <p:custDataLst>
              <p:tags r:id="rId12"/>
            </p:custDataLst>
          </p:nvPr>
        </p:nvSpPr>
        <p:spPr>
          <a:xfrm>
            <a:off x="4242435" y="2745740"/>
            <a:ext cx="6569075" cy="546100"/>
          </a:xfrm>
          <a:prstGeom prst="rect">
            <a:avLst/>
          </a:prstGeom>
          <a:noFill/>
        </p:spPr>
        <p:txBody>
          <a:bodyPr wrap="square" lIns="68580" tIns="34290" rIns="68580" bIns="34290" rtlCol="0">
            <a:noAutofit/>
          </a:bodyPr>
          <a:lstStyle/>
          <a:p>
            <a:pPr>
              <a:lnSpc>
                <a:spcPct val="120000"/>
              </a:lnSpc>
            </a:pPr>
            <a:r>
              <a:rPr lang="zh-CN" altLang="zh-CN" sz="2000" b="1" dirty="0">
                <a:sym typeface="+mn-ea"/>
              </a:rPr>
              <a:t>患病主体是企业、事业单位或个体经济组织的劳动者；</a:t>
            </a:r>
            <a:endParaRPr lang="zh-CN" altLang="zh-CN" sz="2000" b="1" spc="150" dirty="0">
              <a:latin typeface="Arial" panose="020B0604020202020204" pitchFamily="34" charset="0"/>
              <a:ea typeface="微软雅黑" panose="020B0503020204020204" pitchFamily="34" charset="-122"/>
              <a:sym typeface="+mn-ea"/>
            </a:endParaRPr>
          </a:p>
        </p:txBody>
      </p:sp>
      <p:sp>
        <p:nvSpPr>
          <p:cNvPr id="46" name="文本框 45"/>
          <p:cNvSpPr txBox="1"/>
          <p:nvPr>
            <p:custDataLst>
              <p:tags r:id="rId13"/>
            </p:custDataLst>
          </p:nvPr>
        </p:nvSpPr>
        <p:spPr>
          <a:xfrm>
            <a:off x="5340350" y="3652520"/>
            <a:ext cx="5140960" cy="546100"/>
          </a:xfrm>
          <a:prstGeom prst="rect">
            <a:avLst/>
          </a:prstGeom>
          <a:noFill/>
        </p:spPr>
        <p:txBody>
          <a:bodyPr wrap="square" lIns="68580" tIns="34290" rIns="68580" bIns="34290" rtlCol="0">
            <a:noAutofit/>
          </a:bodyPr>
          <a:lstStyle/>
          <a:p>
            <a:pPr>
              <a:lnSpc>
                <a:spcPct val="120000"/>
              </a:lnSpc>
            </a:pPr>
            <a:r>
              <a:rPr lang="zh-CN" altLang="zh-CN" sz="2000" b="1" dirty="0">
                <a:sym typeface="+mn-ea"/>
              </a:rPr>
              <a:t>必须是在从事职业活动的过程中产生的；</a:t>
            </a:r>
            <a:endParaRPr lang="zh-CN" altLang="zh-CN" sz="2000" b="1" spc="150" dirty="0">
              <a:latin typeface="Arial" panose="020B0604020202020204" pitchFamily="34" charset="0"/>
              <a:ea typeface="微软雅黑" panose="020B0503020204020204" pitchFamily="34" charset="-122"/>
              <a:sym typeface="+mn-ea"/>
            </a:endParaRPr>
          </a:p>
        </p:txBody>
      </p:sp>
      <p:sp>
        <p:nvSpPr>
          <p:cNvPr id="47" name="文本框 46"/>
          <p:cNvSpPr txBox="1"/>
          <p:nvPr>
            <p:custDataLst>
              <p:tags r:id="rId14"/>
            </p:custDataLst>
          </p:nvPr>
        </p:nvSpPr>
        <p:spPr>
          <a:xfrm>
            <a:off x="5694045" y="4559935"/>
            <a:ext cx="5671820" cy="719455"/>
          </a:xfrm>
          <a:prstGeom prst="rect">
            <a:avLst/>
          </a:prstGeom>
          <a:noFill/>
        </p:spPr>
        <p:txBody>
          <a:bodyPr wrap="square" lIns="68580" tIns="34290" rIns="68580" bIns="34290" rtlCol="0">
            <a:noAutofit/>
          </a:bodyPr>
          <a:lstStyle/>
          <a:p>
            <a:pPr>
              <a:lnSpc>
                <a:spcPct val="120000"/>
              </a:lnSpc>
            </a:pPr>
            <a:r>
              <a:rPr lang="zh-CN" altLang="zh-CN" sz="2000" b="1" dirty="0">
                <a:sym typeface="+mn-ea"/>
              </a:rPr>
              <a:t>必须是因接触粉尘、放射性物质和其他有毒、有害物质等职业病危害因素引起的；</a:t>
            </a:r>
            <a:endParaRPr lang="zh-CN" altLang="zh-CN" sz="2000" b="1" spc="150" dirty="0">
              <a:latin typeface="Arial" panose="020B0604020202020204" pitchFamily="34" charset="0"/>
              <a:ea typeface="微软雅黑" panose="020B0503020204020204" pitchFamily="34" charset="-122"/>
              <a:sym typeface="+mn-ea"/>
            </a:endParaRPr>
          </a:p>
        </p:txBody>
      </p:sp>
      <p:sp>
        <p:nvSpPr>
          <p:cNvPr id="48" name="文本框 47"/>
          <p:cNvSpPr txBox="1"/>
          <p:nvPr>
            <p:custDataLst>
              <p:tags r:id="rId15"/>
            </p:custDataLst>
          </p:nvPr>
        </p:nvSpPr>
        <p:spPr>
          <a:xfrm>
            <a:off x="5464175" y="5572125"/>
            <a:ext cx="6203950" cy="546100"/>
          </a:xfrm>
          <a:prstGeom prst="rect">
            <a:avLst/>
          </a:prstGeom>
          <a:noFill/>
        </p:spPr>
        <p:txBody>
          <a:bodyPr wrap="square" lIns="68580" tIns="34290" rIns="68580" bIns="34290" rtlCol="0">
            <a:noAutofit/>
          </a:bodyPr>
          <a:lstStyle/>
          <a:p>
            <a:pPr>
              <a:lnSpc>
                <a:spcPct val="120000"/>
              </a:lnSpc>
            </a:pPr>
            <a:r>
              <a:rPr lang="zh-CN" altLang="zh-CN" sz="2000" b="1" dirty="0">
                <a:sym typeface="+mn-ea"/>
              </a:rPr>
              <a:t>必须是国家公布的职业病分类和目录所列的职业病。</a:t>
            </a:r>
            <a:endParaRPr lang="zh-CN" altLang="zh-CN" sz="2000" b="1" spc="150" dirty="0">
              <a:latin typeface="Arial" panose="020B0604020202020204" pitchFamily="34" charset="0"/>
              <a:ea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P spid="46" grpId="0"/>
      <p:bldP spid="46" grpId="1"/>
      <p:bldP spid="47" grpId="0"/>
      <p:bldP spid="47" grpId="1"/>
      <p:bldP spid="48" grpId="0"/>
      <p:bldP spid="48"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495FC4-8055-3FAE-E868-806C4D5A5505}"/>
              </a:ext>
            </a:extLst>
          </p:cNvPr>
          <p:cNvSpPr>
            <a:spLocks noGrp="1"/>
          </p:cNvSpPr>
          <p:nvPr>
            <p:ph type="title"/>
          </p:nvPr>
        </p:nvSpPr>
        <p:spPr/>
        <p:txBody>
          <a:bodyPr/>
          <a:lstStyle/>
          <a:p>
            <a:pPr algn="ctr"/>
            <a:r>
              <a:rPr lang="zh-CN" altLang="en-US" sz="4400" b="1" dirty="0">
                <a:solidFill>
                  <a:srgbClr val="FF0000"/>
                </a:solidFill>
                <a:sym typeface="+mn-ea"/>
              </a:rPr>
              <a:t>职业病危害与职业病危害因素</a:t>
            </a:r>
            <a:endParaRPr lang="zh-CN" altLang="en-US" dirty="0"/>
          </a:p>
        </p:txBody>
      </p:sp>
      <p:sp>
        <p:nvSpPr>
          <p:cNvPr id="3" name="内容占位符 2">
            <a:extLst>
              <a:ext uri="{FF2B5EF4-FFF2-40B4-BE49-F238E27FC236}">
                <a16:creationId xmlns:a16="http://schemas.microsoft.com/office/drawing/2014/main" id="{B31331D5-F1CF-F327-061F-DC849A5C5326}"/>
              </a:ext>
            </a:extLst>
          </p:cNvPr>
          <p:cNvSpPr>
            <a:spLocks noGrp="1"/>
          </p:cNvSpPr>
          <p:nvPr>
            <p:ph idx="1"/>
          </p:nvPr>
        </p:nvSpPr>
        <p:spPr/>
        <p:txBody>
          <a:bodyPr/>
          <a:lstStyle/>
          <a:p>
            <a:endParaRPr lang="en-US" altLang="zh-CN" sz="2800" b="1" dirty="0">
              <a:solidFill>
                <a:srgbClr val="FF0000"/>
              </a:solidFill>
              <a:sym typeface="+mn-ea"/>
            </a:endParaRPr>
          </a:p>
          <a:p>
            <a:pPr marL="0" indent="0">
              <a:buNone/>
            </a:pPr>
            <a:r>
              <a:rPr lang="zh-CN" altLang="en-US" sz="2800" b="1" dirty="0">
                <a:solidFill>
                  <a:srgbClr val="FF0000"/>
                </a:solidFill>
                <a:sym typeface="+mn-ea"/>
              </a:rPr>
              <a:t>职业病危害：</a:t>
            </a:r>
            <a:r>
              <a:rPr lang="zh-CN" altLang="en-US" sz="2800" b="1" dirty="0">
                <a:sym typeface="+mn-ea"/>
              </a:rPr>
              <a:t>是指对从事职业活动的劳动者可能导致职业病的各种危害。</a:t>
            </a:r>
            <a:endParaRPr lang="en-US" altLang="zh-CN" sz="2800" b="1" dirty="0">
              <a:solidFill>
                <a:srgbClr val="FF0000"/>
              </a:solidFill>
              <a:sym typeface="+mn-ea"/>
            </a:endParaRPr>
          </a:p>
          <a:p>
            <a:pPr marL="0" indent="0">
              <a:buNone/>
              <a:extLst>
                <a:ext uri="{35155182-B16C-46BC-9424-99874614C6A1}">
                  <wpsdc:indentchars xmlns:lc="http://schemas.openxmlformats.org/drawingml/2006/lockedCanvas" xmlns:wpsdc="http://www.wps.cn/officeDocument/2017/drawingmlCustomData" xmlns="" val="200" checksum="1956455923"/>
                </a:ext>
              </a:extLst>
            </a:pPr>
            <a:r>
              <a:rPr lang="zh-CN" altLang="en-US" sz="2800" b="1" dirty="0">
                <a:solidFill>
                  <a:srgbClr val="FF0000"/>
                </a:solidFill>
                <a:sym typeface="+mn-ea"/>
              </a:rPr>
              <a:t>职业病危害因素：</a:t>
            </a:r>
            <a:r>
              <a:rPr lang="zh-CN" altLang="zh-CN" sz="2800" dirty="0">
                <a:sym typeface="+mn-ea"/>
              </a:rPr>
              <a:t>是指在职业活动中产生和（或）存在的、可能对职业人群健康、安全和作业能力造成不良影响的因素或条件，包括化学、物理、生物等因素。</a:t>
            </a:r>
            <a:endParaRPr lang="en-US" altLang="zh-CN" sz="2800" dirty="0"/>
          </a:p>
          <a:p>
            <a:pPr marL="0" indent="0">
              <a:buNone/>
            </a:pPr>
            <a:r>
              <a:rPr lang="zh-CN" altLang="en-US" sz="2800" b="1" dirty="0">
                <a:sym typeface="+mn-ea"/>
              </a:rPr>
              <a:t>包括职业活动中存在的各种有害的化学、物理、生物因素以及在作业过程中产生的其他职业有害因素（</a:t>
            </a:r>
            <a:r>
              <a:rPr lang="zh-CN" altLang="en-US" dirty="0">
                <a:solidFill>
                  <a:srgbClr val="FF0000"/>
                </a:solidFill>
                <a:latin typeface="+mn-ea"/>
              </a:rPr>
              <a:t>分为六大类</a:t>
            </a:r>
            <a:r>
              <a:rPr lang="en-US" altLang="zh-CN" dirty="0">
                <a:solidFill>
                  <a:srgbClr val="FF0000"/>
                </a:solidFill>
                <a:latin typeface="+mn-ea"/>
              </a:rPr>
              <a:t>459</a:t>
            </a:r>
            <a:r>
              <a:rPr lang="zh-CN" altLang="en-US" dirty="0">
                <a:solidFill>
                  <a:srgbClr val="FF0000"/>
                </a:solidFill>
                <a:latin typeface="+mn-ea"/>
              </a:rPr>
              <a:t>项）。</a:t>
            </a:r>
            <a:endParaRPr lang="zh-CN" altLang="en-US" sz="2800" b="1" dirty="0">
              <a:solidFill>
                <a:srgbClr val="FF0000"/>
              </a:solidFill>
              <a:sym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526DB56D-FE24-9389-B9E7-1C90EB5BCEFE}"/>
              </a:ext>
            </a:extLst>
          </p:cNvPr>
          <p:cNvPicPr>
            <a:picLocks noChangeAspect="1"/>
          </p:cNvPicPr>
          <p:nvPr/>
        </p:nvPicPr>
        <p:blipFill>
          <a:blip r:embed="rId2"/>
          <a:stretch>
            <a:fillRect/>
          </a:stretch>
        </p:blipFill>
        <p:spPr>
          <a:xfrm>
            <a:off x="-317" y="5497195"/>
            <a:ext cx="12215812" cy="1385888"/>
          </a:xfrm>
          <a:prstGeom prst="rect">
            <a:avLst/>
          </a:prstGeom>
          <a:noFill/>
          <a:ln w="9525">
            <a:noFill/>
          </a:ln>
        </p:spPr>
      </p:pic>
    </p:spTree>
    <p:extLst>
      <p:ext uri="{BB962C8B-B14F-4D97-AF65-F5344CB8AC3E}">
        <p14:creationId xmlns:p14="http://schemas.microsoft.com/office/powerpoint/2010/main" val="3801687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0"/>
          <a:stretch>
            <a:fillRect/>
          </a:stretch>
        </p:blipFill>
        <p:spPr>
          <a:xfrm>
            <a:off x="-23812" y="5471795"/>
            <a:ext cx="12215812" cy="1385888"/>
          </a:xfrm>
          <a:prstGeom prst="rect">
            <a:avLst/>
          </a:prstGeom>
          <a:noFill/>
          <a:ln w="9525">
            <a:noFill/>
          </a:ln>
        </p:spPr>
      </p:pic>
      <p:sp>
        <p:nvSpPr>
          <p:cNvPr id="15" name="矩形 46"/>
          <p:cNvSpPr/>
          <p:nvPr/>
        </p:nvSpPr>
        <p:spPr>
          <a:xfrm>
            <a:off x="1080453" y="833438"/>
            <a:ext cx="5581009" cy="615549"/>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sz="32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《职业病危害因素分类目录》</a:t>
            </a:r>
          </a:p>
        </p:txBody>
      </p:sp>
      <p:grpSp>
        <p:nvGrpSpPr>
          <p:cNvPr id="6" name="组合 5"/>
          <p:cNvGrpSpPr/>
          <p:nvPr>
            <p:custDataLst>
              <p:tags r:id="rId1"/>
            </p:custDataLst>
          </p:nvPr>
        </p:nvGrpSpPr>
        <p:grpSpPr>
          <a:xfrm>
            <a:off x="4769199" y="1659471"/>
            <a:ext cx="3990477" cy="1502332"/>
            <a:chOff x="4185561" y="1507868"/>
            <a:chExt cx="4429335" cy="1667553"/>
          </a:xfrm>
        </p:grpSpPr>
        <p:sp>
          <p:nvSpPr>
            <p:cNvPr id="13" name="任意多边形 12"/>
            <p:cNvSpPr/>
            <p:nvPr>
              <p:custDataLst>
                <p:tags r:id="rId17"/>
              </p:custDataLst>
            </p:nvPr>
          </p:nvSpPr>
          <p:spPr>
            <a:xfrm>
              <a:off x="4185561" y="1507868"/>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DDB405"/>
            </a:solidFill>
            <a:ln w="76200" cap="flat" cmpd="sng" algn="ctr">
              <a:solidFill>
                <a:sysClr val="window" lastClr="FFFFFF"/>
              </a:solidFill>
              <a:prstDash val="solid"/>
              <a:miter lim="800000"/>
            </a:ln>
            <a:effectLst/>
          </p:spPr>
          <p:txBody>
            <a:bodyPr rtlCol="0" anchor="ctr"/>
            <a:lstStyle/>
            <a:p>
              <a:pPr algn="ctr"/>
              <a:endParaRPr lang="zh-CN" altLang="en-US">
                <a:sym typeface="Arial" panose="020B0604020202020204" pitchFamily="34" charset="0"/>
              </a:endParaRPr>
            </a:p>
          </p:txBody>
        </p:sp>
        <p:sp>
          <p:nvSpPr>
            <p:cNvPr id="20" name="文本框 19"/>
            <p:cNvSpPr txBox="1"/>
            <p:nvPr>
              <p:custDataLst>
                <p:tags r:id="rId18"/>
              </p:custDataLst>
            </p:nvPr>
          </p:nvSpPr>
          <p:spPr>
            <a:xfrm>
              <a:off x="5182040" y="2805727"/>
              <a:ext cx="3432856" cy="369694"/>
            </a:xfrm>
            <a:prstGeom prst="rect">
              <a:avLst/>
            </a:prstGeom>
            <a:noFill/>
          </p:spPr>
          <p:txBody>
            <a:bodyPr wrap="square" rtlCol="0" anchor="ctr" anchorCtr="0">
              <a:noAutofit/>
            </a:bodyPr>
            <a:lstStyle/>
            <a:p>
              <a:r>
                <a:rPr lang="en-US" altLang="zh-CN" sz="2000" b="1" dirty="0">
                  <a:sym typeface="+mn-ea"/>
                </a:rPr>
                <a:t>1</a:t>
              </a:r>
              <a:r>
                <a:rPr lang="zh-CN" altLang="en-US" sz="2000" b="1" dirty="0">
                  <a:sym typeface="+mn-ea"/>
                </a:rPr>
                <a:t>、粉尘（</a:t>
              </a:r>
              <a:r>
                <a:rPr lang="en-US" altLang="zh-CN" sz="2000" b="1" dirty="0">
                  <a:sym typeface="+mn-ea"/>
                </a:rPr>
                <a:t>52</a:t>
              </a:r>
              <a:r>
                <a:rPr lang="zh-CN" altLang="en-US" sz="2000" b="1" dirty="0">
                  <a:sym typeface="+mn-ea"/>
                </a:rPr>
                <a:t>种）</a:t>
              </a:r>
              <a:endParaRPr lang="zh-CN" altLang="en-US" sz="1100" b="1" dirty="0">
                <a:sym typeface="+mn-ea"/>
              </a:endParaRPr>
            </a:p>
          </p:txBody>
        </p:sp>
      </p:grpSp>
      <p:grpSp>
        <p:nvGrpSpPr>
          <p:cNvPr id="7" name="组合 6"/>
          <p:cNvGrpSpPr/>
          <p:nvPr>
            <p:custDataLst>
              <p:tags r:id="rId2"/>
            </p:custDataLst>
          </p:nvPr>
        </p:nvGrpSpPr>
        <p:grpSpPr>
          <a:xfrm>
            <a:off x="4195399" y="2137943"/>
            <a:ext cx="3987496" cy="1502585"/>
            <a:chOff x="3548657" y="2038961"/>
            <a:chExt cx="4426026" cy="1667834"/>
          </a:xfrm>
        </p:grpSpPr>
        <p:sp>
          <p:nvSpPr>
            <p:cNvPr id="8" name="任意多边形 7"/>
            <p:cNvSpPr/>
            <p:nvPr>
              <p:custDataLst>
                <p:tags r:id="rId15"/>
              </p:custDataLst>
            </p:nvPr>
          </p:nvSpPr>
          <p:spPr>
            <a:xfrm>
              <a:off x="3548657" y="2038961"/>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F95A23"/>
            </a:solidFill>
            <a:ln w="76200" cap="flat" cmpd="sng" algn="ctr">
              <a:solidFill>
                <a:sysClr val="window" lastClr="FFFFFF"/>
              </a:solidFill>
              <a:prstDash val="solid"/>
              <a:miter lim="800000"/>
            </a:ln>
            <a:effectLst/>
          </p:spPr>
          <p:txBody>
            <a:bodyPr rtlCol="0" anchor="ctr"/>
            <a:lstStyle/>
            <a:p>
              <a:pPr algn="ctr"/>
              <a:endParaRPr lang="zh-CN" altLang="en-US">
                <a:sym typeface="Arial" panose="020B0604020202020204" pitchFamily="34" charset="0"/>
              </a:endParaRPr>
            </a:p>
          </p:txBody>
        </p:sp>
        <p:sp>
          <p:nvSpPr>
            <p:cNvPr id="19" name="文本框 18"/>
            <p:cNvSpPr txBox="1"/>
            <p:nvPr>
              <p:custDataLst>
                <p:tags r:id="rId16"/>
              </p:custDataLst>
            </p:nvPr>
          </p:nvSpPr>
          <p:spPr>
            <a:xfrm>
              <a:off x="4541827" y="3337101"/>
              <a:ext cx="3432856" cy="369694"/>
            </a:xfrm>
            <a:prstGeom prst="rect">
              <a:avLst/>
            </a:prstGeom>
            <a:noFill/>
          </p:spPr>
          <p:txBody>
            <a:bodyPr wrap="square" rtlCol="0" anchor="ctr" anchorCtr="0">
              <a:noAutofit/>
            </a:bodyPr>
            <a:lstStyle/>
            <a:p>
              <a:r>
                <a:rPr lang="en-US" altLang="zh-CN" sz="1900" b="1" dirty="0">
                  <a:sym typeface="+mn-ea"/>
                </a:rPr>
                <a:t>2</a:t>
              </a:r>
              <a:r>
                <a:rPr lang="zh-CN" altLang="en-US" sz="1900" b="1" dirty="0">
                  <a:sym typeface="+mn-ea"/>
                </a:rPr>
                <a:t>、</a:t>
              </a:r>
              <a:r>
                <a:rPr lang="en-US" altLang="zh-CN" sz="1900" b="1" dirty="0">
                  <a:sym typeface="+mn-ea"/>
                </a:rPr>
                <a:t>化学因素（375种）</a:t>
              </a:r>
              <a:endParaRPr lang="en-US" altLang="zh-CN" sz="1300" b="1" dirty="0">
                <a:sym typeface="+mn-ea"/>
              </a:endParaRPr>
            </a:p>
          </p:txBody>
        </p:sp>
      </p:grpSp>
      <p:grpSp>
        <p:nvGrpSpPr>
          <p:cNvPr id="9" name="组合 8"/>
          <p:cNvGrpSpPr/>
          <p:nvPr>
            <p:custDataLst>
              <p:tags r:id="rId3"/>
            </p:custDataLst>
          </p:nvPr>
        </p:nvGrpSpPr>
        <p:grpSpPr>
          <a:xfrm>
            <a:off x="3621597" y="2616416"/>
            <a:ext cx="3984517" cy="1502839"/>
            <a:chOff x="2911751" y="2570054"/>
            <a:chExt cx="4422719" cy="1668115"/>
          </a:xfrm>
        </p:grpSpPr>
        <p:sp>
          <p:nvSpPr>
            <p:cNvPr id="11" name="任意多边形 10"/>
            <p:cNvSpPr/>
            <p:nvPr>
              <p:custDataLst>
                <p:tags r:id="rId13"/>
              </p:custDataLst>
            </p:nvPr>
          </p:nvSpPr>
          <p:spPr>
            <a:xfrm>
              <a:off x="2911751" y="2570054"/>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64AA54"/>
            </a:solidFill>
            <a:ln w="76200" cap="flat" cmpd="sng" algn="ctr">
              <a:solidFill>
                <a:sysClr val="window" lastClr="FFFFFF"/>
              </a:solidFill>
              <a:prstDash val="solid"/>
              <a:miter lim="800000"/>
            </a:ln>
            <a:effectLst/>
          </p:spPr>
          <p:txBody>
            <a:bodyPr rtlCol="0" anchor="ctr"/>
            <a:lstStyle/>
            <a:p>
              <a:pPr algn="ctr"/>
              <a:endParaRPr lang="zh-CN" altLang="en-US">
                <a:sym typeface="Arial" panose="020B0604020202020204" pitchFamily="34" charset="0"/>
              </a:endParaRPr>
            </a:p>
          </p:txBody>
        </p:sp>
        <p:sp>
          <p:nvSpPr>
            <p:cNvPr id="18" name="文本框 17"/>
            <p:cNvSpPr txBox="1"/>
            <p:nvPr>
              <p:custDataLst>
                <p:tags r:id="rId14"/>
              </p:custDataLst>
            </p:nvPr>
          </p:nvSpPr>
          <p:spPr>
            <a:xfrm>
              <a:off x="3901614" y="3868475"/>
              <a:ext cx="3432856" cy="369694"/>
            </a:xfrm>
            <a:prstGeom prst="rect">
              <a:avLst/>
            </a:prstGeom>
            <a:noFill/>
          </p:spPr>
          <p:txBody>
            <a:bodyPr wrap="square" rtlCol="0" anchor="ctr" anchorCtr="0">
              <a:noAutofit/>
            </a:bodyPr>
            <a:lstStyle/>
            <a:p>
              <a:r>
                <a:rPr lang="en-US" altLang="zh-CN" sz="2000" b="1" dirty="0">
                  <a:sym typeface="+mn-ea"/>
                </a:rPr>
                <a:t>3</a:t>
              </a:r>
              <a:r>
                <a:rPr lang="zh-CN" altLang="en-US" sz="2000" b="1" dirty="0">
                  <a:sym typeface="+mn-ea"/>
                </a:rPr>
                <a:t>、物理因素（</a:t>
              </a:r>
              <a:r>
                <a:rPr lang="en-US" altLang="zh-CN" sz="2000" b="1" dirty="0">
                  <a:sym typeface="+mn-ea"/>
                </a:rPr>
                <a:t>15</a:t>
              </a:r>
              <a:r>
                <a:rPr lang="zh-CN" altLang="en-US" sz="2000" b="1" dirty="0">
                  <a:sym typeface="+mn-ea"/>
                </a:rPr>
                <a:t>种）</a:t>
              </a:r>
              <a:endParaRPr lang="zh-CN" altLang="en-US" sz="1100" b="1" dirty="0">
                <a:sym typeface="+mn-ea"/>
              </a:endParaRPr>
            </a:p>
          </p:txBody>
        </p:sp>
      </p:grpSp>
      <p:grpSp>
        <p:nvGrpSpPr>
          <p:cNvPr id="10" name="组合 9"/>
          <p:cNvGrpSpPr/>
          <p:nvPr>
            <p:custDataLst>
              <p:tags r:id="rId4"/>
            </p:custDataLst>
          </p:nvPr>
        </p:nvGrpSpPr>
        <p:grpSpPr>
          <a:xfrm>
            <a:off x="3058591" y="3094888"/>
            <a:ext cx="3981538" cy="1503092"/>
            <a:chOff x="2274845" y="3101147"/>
            <a:chExt cx="4419412" cy="1668396"/>
          </a:xfrm>
        </p:grpSpPr>
        <p:sp>
          <p:nvSpPr>
            <p:cNvPr id="14" name="任意多边形 13"/>
            <p:cNvSpPr/>
            <p:nvPr>
              <p:custDataLst>
                <p:tags r:id="rId11"/>
              </p:custDataLst>
            </p:nvPr>
          </p:nvSpPr>
          <p:spPr>
            <a:xfrm>
              <a:off x="2274845" y="3101147"/>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3295D2"/>
            </a:solidFill>
            <a:ln w="76200" cap="flat" cmpd="sng" algn="ctr">
              <a:solidFill>
                <a:sysClr val="window" lastClr="FFFFFF"/>
              </a:solidFill>
              <a:prstDash val="solid"/>
              <a:miter lim="800000"/>
            </a:ln>
            <a:effectLst/>
          </p:spPr>
          <p:txBody>
            <a:bodyPr rtlCol="0" anchor="ctr"/>
            <a:lstStyle/>
            <a:p>
              <a:pPr algn="ctr"/>
              <a:endParaRPr lang="zh-CN" altLang="en-US">
                <a:sym typeface="Arial" panose="020B0604020202020204" pitchFamily="34" charset="0"/>
              </a:endParaRPr>
            </a:p>
          </p:txBody>
        </p:sp>
        <p:sp>
          <p:nvSpPr>
            <p:cNvPr id="17" name="文本框 16"/>
            <p:cNvSpPr txBox="1"/>
            <p:nvPr>
              <p:custDataLst>
                <p:tags r:id="rId12"/>
              </p:custDataLst>
            </p:nvPr>
          </p:nvSpPr>
          <p:spPr>
            <a:xfrm>
              <a:off x="3261401" y="4399849"/>
              <a:ext cx="3432856" cy="369694"/>
            </a:xfrm>
            <a:prstGeom prst="rect">
              <a:avLst/>
            </a:prstGeom>
            <a:noFill/>
          </p:spPr>
          <p:txBody>
            <a:bodyPr wrap="square" rtlCol="0" anchor="ctr" anchorCtr="0">
              <a:noAutofit/>
            </a:bodyPr>
            <a:lstStyle/>
            <a:p>
              <a:r>
                <a:rPr lang="en-US" altLang="zh-CN" sz="2000" b="1" dirty="0">
                  <a:sym typeface="+mn-ea"/>
                </a:rPr>
                <a:t>4</a:t>
              </a:r>
              <a:r>
                <a:rPr lang="zh-CN" altLang="en-US" sz="2000" b="1" dirty="0">
                  <a:sym typeface="+mn-ea"/>
                </a:rPr>
                <a:t>、放射性因素（</a:t>
              </a:r>
              <a:r>
                <a:rPr lang="en-US" altLang="zh-CN" sz="2000" b="1" dirty="0">
                  <a:sym typeface="+mn-ea"/>
                </a:rPr>
                <a:t>8</a:t>
              </a:r>
              <a:r>
                <a:rPr lang="zh-CN" altLang="en-US" sz="2000" b="1" dirty="0">
                  <a:sym typeface="+mn-ea"/>
                </a:rPr>
                <a:t>种）</a:t>
              </a:r>
              <a:endParaRPr lang="en-US" altLang="zh-CN" sz="2000" dirty="0" err="1">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sz="11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16" name="组合 15"/>
          <p:cNvGrpSpPr/>
          <p:nvPr>
            <p:custDataLst>
              <p:tags r:id="rId5"/>
            </p:custDataLst>
          </p:nvPr>
        </p:nvGrpSpPr>
        <p:grpSpPr>
          <a:xfrm>
            <a:off x="2473994" y="3573360"/>
            <a:ext cx="3978558" cy="1503345"/>
            <a:chOff x="1637939" y="3632240"/>
            <a:chExt cx="4416105" cy="1668677"/>
          </a:xfrm>
        </p:grpSpPr>
        <p:sp>
          <p:nvSpPr>
            <p:cNvPr id="21" name="任意多边形 20"/>
            <p:cNvSpPr/>
            <p:nvPr>
              <p:custDataLst>
                <p:tags r:id="rId9"/>
              </p:custDataLst>
            </p:nvPr>
          </p:nvSpPr>
          <p:spPr>
            <a:xfrm>
              <a:off x="1637939" y="3632240"/>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DDB405"/>
            </a:solidFill>
            <a:ln w="76200" cap="flat" cmpd="sng" algn="ctr">
              <a:solidFill>
                <a:sysClr val="window" lastClr="FFFFFF"/>
              </a:solidFill>
              <a:prstDash val="solid"/>
              <a:miter lim="800000"/>
            </a:ln>
            <a:effectLst/>
          </p:spPr>
          <p:txBody>
            <a:bodyPr rtlCol="0" anchor="ctr"/>
            <a:lstStyle/>
            <a:p>
              <a:pPr algn="ctr"/>
              <a:endParaRPr lang="zh-CN" altLang="en-US">
                <a:sym typeface="Arial" panose="020B0604020202020204" pitchFamily="34" charset="0"/>
              </a:endParaRPr>
            </a:p>
          </p:txBody>
        </p:sp>
        <p:sp>
          <p:nvSpPr>
            <p:cNvPr id="22" name="文本框 21"/>
            <p:cNvSpPr txBox="1"/>
            <p:nvPr>
              <p:custDataLst>
                <p:tags r:id="rId10"/>
              </p:custDataLst>
            </p:nvPr>
          </p:nvSpPr>
          <p:spPr>
            <a:xfrm>
              <a:off x="2621188" y="4931223"/>
              <a:ext cx="3432856" cy="369694"/>
            </a:xfrm>
            <a:prstGeom prst="rect">
              <a:avLst/>
            </a:prstGeom>
            <a:noFill/>
          </p:spPr>
          <p:txBody>
            <a:bodyPr wrap="square" rtlCol="0" anchor="ctr" anchorCtr="0">
              <a:noAutofit/>
            </a:bodyPr>
            <a:lstStyle/>
            <a:p>
              <a:r>
                <a:rPr lang="en-US" altLang="zh-CN" sz="2000" dirty="0" err="1">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2000" dirty="0" err="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000" dirty="0" err="1">
                  <a:latin typeface="微软雅黑" panose="020B0503020204020204" pitchFamily="34" charset="-122"/>
                  <a:ea typeface="微软雅黑" panose="020B0503020204020204" pitchFamily="34" charset="-122"/>
                  <a:cs typeface="微软雅黑" panose="020B0503020204020204" pitchFamily="34" charset="-122"/>
                  <a:sym typeface="+mn-ea"/>
                </a:rPr>
                <a:t>生物因素</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种）</a:t>
              </a:r>
              <a:endParaRPr lang="zh-CN" altLang="en-US" sz="1100" dirty="0">
                <a:sym typeface="+mn-ea"/>
              </a:endParaRPr>
            </a:p>
          </p:txBody>
        </p:sp>
      </p:grpSp>
      <p:sp>
        <p:nvSpPr>
          <p:cNvPr id="23" name="内容占位符 22"/>
          <p:cNvSpPr>
            <a:spLocks noGrp="1"/>
          </p:cNvSpPr>
          <p:nvPr>
            <p:ph idx="1"/>
          </p:nvPr>
        </p:nvSpPr>
        <p:spPr>
          <a:xfrm>
            <a:off x="6107430" y="1659255"/>
            <a:ext cx="3362960" cy="416560"/>
          </a:xfrm>
        </p:spPr>
        <p:txBody>
          <a:bodyPr/>
          <a:lstStyle/>
          <a:p>
            <a:pPr marL="0" indent="0">
              <a:buNone/>
            </a:pPr>
            <a:r>
              <a:rPr lang="zh-CN" altLang="en-US" sz="2400" dirty="0">
                <a:sym typeface="+mn-ea"/>
              </a:rPr>
              <a:t> 国卫疾控发[2015]92号</a:t>
            </a:r>
            <a:endParaRPr lang="en-US" altLang="zh-CN" sz="2400" dirty="0">
              <a:sym typeface="+mn-ea"/>
            </a:endParaRPr>
          </a:p>
          <a:p>
            <a:pPr marL="0" indent="0">
              <a:buNone/>
            </a:pPr>
            <a:endParaRPr lang="zh-CN" altLang="en-US" sz="2400"/>
          </a:p>
        </p:txBody>
      </p:sp>
      <p:grpSp>
        <p:nvGrpSpPr>
          <p:cNvPr id="5" name="组合 4"/>
          <p:cNvGrpSpPr/>
          <p:nvPr>
            <p:custDataLst>
              <p:tags r:id="rId6"/>
            </p:custDataLst>
          </p:nvPr>
        </p:nvGrpSpPr>
        <p:grpSpPr>
          <a:xfrm>
            <a:off x="1922099" y="4070883"/>
            <a:ext cx="3987496" cy="1502585"/>
            <a:chOff x="3548657" y="2038961"/>
            <a:chExt cx="4426026" cy="1667834"/>
          </a:xfrm>
        </p:grpSpPr>
        <p:sp>
          <p:nvSpPr>
            <p:cNvPr id="12" name="任意多边形 11"/>
            <p:cNvSpPr/>
            <p:nvPr>
              <p:custDataLst>
                <p:tags r:id="rId7"/>
              </p:custDataLst>
            </p:nvPr>
          </p:nvSpPr>
          <p:spPr>
            <a:xfrm>
              <a:off x="3548657" y="2038961"/>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F95A23"/>
            </a:solidFill>
            <a:ln w="76200" cap="flat" cmpd="sng" algn="ctr">
              <a:solidFill>
                <a:sysClr val="window" lastClr="FFFFFF"/>
              </a:solidFill>
              <a:prstDash val="solid"/>
              <a:miter lim="800000"/>
            </a:ln>
            <a:effectLst/>
          </p:spPr>
          <p:txBody>
            <a:bodyPr rtlCol="0" anchor="ctr"/>
            <a:lstStyle/>
            <a:p>
              <a:pPr algn="ctr"/>
              <a:endParaRPr lang="zh-CN" altLang="en-US">
                <a:sym typeface="Arial" panose="020B0604020202020204" pitchFamily="34" charset="0"/>
              </a:endParaRPr>
            </a:p>
          </p:txBody>
        </p:sp>
        <p:sp>
          <p:nvSpPr>
            <p:cNvPr id="24" name="文本框 23"/>
            <p:cNvSpPr txBox="1"/>
            <p:nvPr>
              <p:custDataLst>
                <p:tags r:id="rId8"/>
              </p:custDataLst>
            </p:nvPr>
          </p:nvSpPr>
          <p:spPr>
            <a:xfrm>
              <a:off x="4541827" y="3337101"/>
              <a:ext cx="3432856" cy="369694"/>
            </a:xfrm>
            <a:prstGeom prst="rect">
              <a:avLst/>
            </a:prstGeom>
            <a:noFill/>
          </p:spPr>
          <p:txBody>
            <a:bodyPr wrap="square" rtlCol="0" anchor="ctr" anchorCtr="0">
              <a:noAutofit/>
            </a:bodyPr>
            <a:lstStyle/>
            <a:p>
              <a:r>
                <a:rPr lang="en-US" altLang="zh-CN" sz="1900" b="1" dirty="0" err="1">
                  <a:sym typeface="+mn-ea"/>
                </a:rPr>
                <a:t>6</a:t>
              </a:r>
              <a:r>
                <a:rPr lang="zh-CN" altLang="en-US" sz="1900" b="1" dirty="0" err="1">
                  <a:sym typeface="+mn-ea"/>
                </a:rPr>
                <a:t>、</a:t>
              </a:r>
              <a:r>
                <a:rPr lang="en-US" altLang="zh-CN" sz="1900" b="1" dirty="0" err="1">
                  <a:sym typeface="+mn-ea"/>
                </a:rPr>
                <a:t>其他因素</a:t>
              </a:r>
              <a:r>
                <a:rPr lang="zh-CN" altLang="en-US" sz="1900" b="1" dirty="0">
                  <a:sym typeface="+mn-ea"/>
                </a:rPr>
                <a:t>（</a:t>
              </a:r>
              <a:r>
                <a:rPr lang="en-US" altLang="zh-CN" sz="1900" b="1" dirty="0">
                  <a:sym typeface="+mn-ea"/>
                </a:rPr>
                <a:t>3</a:t>
              </a:r>
              <a:r>
                <a:rPr lang="zh-CN" altLang="en-US" sz="1900" b="1" dirty="0">
                  <a:sym typeface="+mn-ea"/>
                </a:rPr>
                <a:t>种）</a:t>
              </a:r>
              <a:endParaRPr lang="en-US" altLang="zh-CN" sz="1300" b="1" dirty="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additive="base">
                                        <p:cTn id="42" dur="500" fill="hold"/>
                                        <p:tgtEl>
                                          <p:spTgt spid="5"/>
                                        </p:tgtEl>
                                        <p:attrNameLst>
                                          <p:attrName>ppt_x</p:attrName>
                                        </p:attrNameLst>
                                      </p:cBhvr>
                                      <p:tavLst>
                                        <p:tav tm="0">
                                          <p:val>
                                            <p:strVal val="#ppt_x"/>
                                          </p:val>
                                        </p:tav>
                                        <p:tav tm="100000">
                                          <p:val>
                                            <p:strVal val="#ppt_x"/>
                                          </p:val>
                                        </p:tav>
                                      </p:tavLst>
                                    </p:anim>
                                    <p:anim calcmode="lin" valueType="num">
                                      <p:cBhvr additive="base">
                                        <p:cTn id="4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21267" y="1481667"/>
            <a:ext cx="10543963" cy="4656666"/>
          </a:xfrm>
        </p:spPr>
        <p:txBody>
          <a:bodyPr/>
          <a:lstStyle/>
          <a:p>
            <a:pPr marL="0" indent="609600">
              <a:lnSpc>
                <a:spcPct val="150000"/>
              </a:lnSpc>
              <a:buNone/>
              <a:extLst>
                <a:ext uri="{35155182-B16C-46BC-9424-99874614C6A1}">
                  <wpsdc:indentchars xmlns:wpsdc="http://www.wps.cn/officeDocument/2017/drawingmlCustomData" xmlns="" val="200" checksum="4158780845"/>
                </a:ext>
              </a:extLst>
            </a:pPr>
            <a:r>
              <a:rPr lang="zh-CN" altLang="en-US" sz="2400" dirty="0"/>
              <a:t>2013年12月23日，国家卫生计生委、人力资源社会保障部、安全监管总局、全国总工会4部门联合印发《职业病分类和目录》 ，《职业病分类和目录》自印发之日起施行。2002年4月18日原卫生部和原劳动保障部联合印发的《职业病目录》予以废止。</a:t>
            </a:r>
            <a:endParaRPr lang="en-US" altLang="zh-CN" sz="2400" dirty="0"/>
          </a:p>
          <a:p>
            <a:pPr marL="0" indent="609600">
              <a:lnSpc>
                <a:spcPct val="150000"/>
              </a:lnSpc>
              <a:buNone/>
              <a:extLst>
                <a:ext uri="{35155182-B16C-46BC-9424-99874614C6A1}">
                  <wpsdc:indentchars xmlns:wpsdc="http://www.wps.cn/officeDocument/2017/drawingmlCustomData" xmlns="" val="200" checksum="4158780845"/>
                </a:ext>
              </a:extLst>
            </a:pPr>
            <a:r>
              <a:rPr lang="zh-CN" altLang="en-US" sz="2400" dirty="0"/>
              <a:t>该《职业病分类和目录》将职业病分为职业性尘肺病及其他呼吸系统疾病、职业性皮肤病、职业性眼病、职业性耳鼻喉口腔疾病、职业性化学中毒、物理因素所致职业病、职业性放射性疾病、职业性传染病、职业性肿瘤、其他职业病10类132种。</a:t>
            </a:r>
          </a:p>
        </p:txBody>
      </p:sp>
      <p:pic>
        <p:nvPicPr>
          <p:cNvPr id="5122" name="图片 3" descr="246de5d3ff26528e22228fd3489e033c"/>
          <p:cNvPicPr>
            <a:picLocks noChangeAspect="1"/>
          </p:cNvPicPr>
          <p:nvPr/>
        </p:nvPicPr>
        <p:blipFill>
          <a:blip r:embed="rId2"/>
          <a:stretch>
            <a:fillRect/>
          </a:stretch>
        </p:blipFill>
        <p:spPr>
          <a:xfrm>
            <a:off x="-12382" y="5471795"/>
            <a:ext cx="12215812" cy="1385888"/>
          </a:xfrm>
          <a:prstGeom prst="rect">
            <a:avLst/>
          </a:prstGeom>
          <a:noFill/>
          <a:ln w="9525">
            <a:noFill/>
          </a:ln>
        </p:spPr>
      </p:pic>
      <p:sp>
        <p:nvSpPr>
          <p:cNvPr id="10" name="文本框 9">
            <a:extLst>
              <a:ext uri="{FF2B5EF4-FFF2-40B4-BE49-F238E27FC236}">
                <a16:creationId xmlns:a16="http://schemas.microsoft.com/office/drawing/2014/main" id="{C1C14910-A093-A224-ED11-00CE46A5F8EB}"/>
              </a:ext>
            </a:extLst>
          </p:cNvPr>
          <p:cNvSpPr txBox="1"/>
          <p:nvPr/>
        </p:nvSpPr>
        <p:spPr>
          <a:xfrm>
            <a:off x="2142067" y="965199"/>
            <a:ext cx="7738533" cy="584775"/>
          </a:xfrm>
          <a:prstGeom prst="rect">
            <a:avLst/>
          </a:prstGeom>
          <a:noFill/>
        </p:spPr>
        <p:txBody>
          <a:bodyPr wrap="square" rtlCol="0">
            <a:spAutoFit/>
          </a:bodyPr>
          <a:lstStyle/>
          <a:p>
            <a:pPr algn="ctr"/>
            <a:r>
              <a:rPr lang="en-US" altLang="zh-CN" sz="3200" dirty="0">
                <a:solidFill>
                  <a:srgbClr val="FF0000"/>
                </a:solidFill>
              </a:rPr>
              <a:t>《</a:t>
            </a:r>
            <a:r>
              <a:rPr lang="zh-CN" altLang="en-US" sz="3200" dirty="0">
                <a:solidFill>
                  <a:srgbClr val="FF0000"/>
                </a:solidFill>
              </a:rPr>
              <a:t>职业病分类和目录</a:t>
            </a:r>
            <a:r>
              <a:rPr lang="en-US" altLang="zh-CN" sz="3200" dirty="0">
                <a:solidFill>
                  <a:srgbClr val="FF0000"/>
                </a:solidFill>
              </a:rPr>
              <a:t>》</a:t>
            </a:r>
            <a:endParaRPr lang="zh-CN" altLang="en-US" sz="3200" dirty="0">
              <a:solidFill>
                <a:srgbClr val="FF0000"/>
              </a:solidFill>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23" name="标题 4"/>
          <p:cNvSpPr txBox="1"/>
          <p:nvPr/>
        </p:nvSpPr>
        <p:spPr>
          <a:xfrm>
            <a:off x="2935605" y="1412875"/>
            <a:ext cx="6321425" cy="873125"/>
          </a:xfrm>
          <a:prstGeom prst="rect">
            <a:avLst/>
          </a:prstGeom>
          <a:noFill/>
          <a:ln w="9525">
            <a:noFill/>
          </a:ln>
        </p:spPr>
        <p:txBody>
          <a:bodyPr anchor="ctr"/>
          <a:lstStyle/>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rPr>
              <a:t>一、目前职业病防治现状</a:t>
            </a:r>
          </a:p>
        </p:txBody>
      </p:sp>
      <p:sp>
        <p:nvSpPr>
          <p:cNvPr id="2" name="文本框 1"/>
          <p:cNvSpPr txBox="1"/>
          <p:nvPr/>
        </p:nvSpPr>
        <p:spPr>
          <a:xfrm>
            <a:off x="4147820" y="2399665"/>
            <a:ext cx="4560570" cy="2306955"/>
          </a:xfrm>
          <a:prstGeom prst="rect">
            <a:avLst/>
          </a:prstGeom>
          <a:noFill/>
        </p:spPr>
        <p:txBody>
          <a:bodyPr wrap="square" rtlCol="0" anchor="t">
            <a:spAutoFit/>
          </a:bodyPr>
          <a:lstStyle/>
          <a:p>
            <a:pPr algn="ctr">
              <a:lnSpc>
                <a:spcPct val="150000"/>
              </a:lnSpc>
              <a:buNone/>
            </a:pPr>
            <a:r>
              <a:rPr lang="zh-CN" altLang="zh-CN" sz="2400" b="1" dirty="0">
                <a:solidFill>
                  <a:schemeClr val="tx1"/>
                </a:solidFill>
                <a:sym typeface="+mn-ea"/>
              </a:rPr>
              <a:t>我国职业病发病形势依然严峻</a:t>
            </a:r>
            <a:endParaRPr lang="en-US" altLang="zh-CN" sz="2400" b="1" dirty="0">
              <a:sym typeface="+mn-ea"/>
            </a:endParaRPr>
          </a:p>
          <a:p>
            <a:pPr algn="ctr">
              <a:lnSpc>
                <a:spcPct val="150000"/>
              </a:lnSpc>
              <a:buNone/>
            </a:pPr>
            <a:r>
              <a:rPr lang="zh-CN" altLang="en-US" sz="2400" b="1" dirty="0">
                <a:solidFill>
                  <a:schemeClr val="tx1"/>
                </a:solidFill>
                <a:sym typeface="+mn-ea"/>
              </a:rPr>
              <a:t>机遇与挑战并存</a:t>
            </a:r>
            <a:endParaRPr lang="zh-CN" altLang="en-US" sz="2400" b="1" dirty="0">
              <a:solidFill>
                <a:schemeClr val="tx1"/>
              </a:solidFill>
            </a:endParaRPr>
          </a:p>
          <a:p>
            <a:pPr algn="ctr">
              <a:lnSpc>
                <a:spcPct val="150000"/>
              </a:lnSpc>
              <a:buNone/>
            </a:pPr>
            <a:r>
              <a:rPr lang="zh-CN" altLang="en-US" sz="2400" b="1" dirty="0">
                <a:solidFill>
                  <a:schemeClr val="tx1"/>
                </a:solidFill>
                <a:sym typeface="+mn-ea"/>
              </a:rPr>
              <a:t>“不忘初心、牢记使命”</a:t>
            </a:r>
            <a:endParaRPr lang="en-US" altLang="zh-CN" sz="2400" b="1" dirty="0">
              <a:solidFill>
                <a:schemeClr val="tx1"/>
              </a:solidFill>
            </a:endParaRPr>
          </a:p>
          <a:p>
            <a:pPr algn="ctr">
              <a:lnSpc>
                <a:spcPct val="150000"/>
              </a:lnSpc>
              <a:buNone/>
            </a:pPr>
            <a:r>
              <a:rPr lang="zh-CN" altLang="en-US" sz="2400" b="1" dirty="0">
                <a:solidFill>
                  <a:schemeClr val="tx1"/>
                </a:solidFill>
                <a:sym typeface="+mn-ea"/>
              </a:rPr>
              <a:t>砥砺前行，任重道远。</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2" grpId="0"/>
      <p:bldP spid="2"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p:nvPr>
            <p:custDataLst>
              <p:tags r:id="rId1"/>
            </p:custDataLst>
          </p:nvPr>
        </p:nvGraphicFramePr>
        <p:xfrm>
          <a:off x="1283335" y="1447800"/>
          <a:ext cx="9648825" cy="467233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gridCol w="6956425">
                  <a:extLst>
                    <a:ext uri="{9D8B030D-6E8A-4147-A177-3AD203B41FA5}">
                      <a16:colId xmlns:a16="http://schemas.microsoft.com/office/drawing/2014/main" val="20001"/>
                    </a:ext>
                  </a:extLst>
                </a:gridCol>
              </a:tblGrid>
              <a:tr h="302260">
                <a:tc>
                  <a:txBody>
                    <a:bodyPr/>
                    <a:lstStyle/>
                    <a:p>
                      <a:pPr indent="0" algn="ctr">
                        <a:buNone/>
                      </a:pPr>
                      <a:r>
                        <a:rPr lang="zh-CN" sz="1600" b="1">
                          <a:solidFill>
                            <a:srgbClr val="C65911"/>
                          </a:solidFill>
                          <a:latin typeface="微软雅黑" panose="020B0503020204020204" pitchFamily="34" charset="-122"/>
                          <a:ea typeface="微软雅黑" panose="020B0503020204020204" pitchFamily="34" charset="-122"/>
                        </a:rPr>
                        <a:t>种类</a:t>
                      </a:r>
                      <a:endParaRPr lang="zh-CN" altLang="en-US" sz="1600" b="1">
                        <a:solidFill>
                          <a:srgbClr val="C65911"/>
                        </a:solidFill>
                        <a:latin typeface="微软雅黑" panose="020B0503020204020204" pitchFamily="34" charset="-122"/>
                        <a:ea typeface="微软雅黑" panose="020B0503020204020204" pitchFamily="34" charset="-122"/>
                      </a:endParaRPr>
                    </a:p>
                  </a:txBody>
                  <a:tcPr marL="12700" marR="12700" marT="12700" anchor="ctr">
                    <a:lnL>
                      <a:noFill/>
                    </a:lnL>
                    <a:lnR>
                      <a:noFill/>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c>
                  <a:txBody>
                    <a:bodyPr/>
                    <a:lstStyle/>
                    <a:p>
                      <a:pPr indent="0" algn="ctr">
                        <a:buNone/>
                      </a:pPr>
                      <a:r>
                        <a:rPr lang="zh-CN" sz="1600" b="1">
                          <a:solidFill>
                            <a:srgbClr val="C65911"/>
                          </a:solidFill>
                          <a:latin typeface="微软雅黑" panose="020B0503020204020204" pitchFamily="34" charset="-122"/>
                          <a:ea typeface="微软雅黑" panose="020B0503020204020204" pitchFamily="34" charset="-122"/>
                        </a:rPr>
                        <a:t>病种</a:t>
                      </a:r>
                      <a:endParaRPr lang="zh-CN" altLang="en-US" sz="1600" b="1">
                        <a:solidFill>
                          <a:srgbClr val="C65911"/>
                        </a:solidFill>
                        <a:latin typeface="微软雅黑" panose="020B0503020204020204" pitchFamily="34" charset="-122"/>
                        <a:ea typeface="微软雅黑" panose="020B0503020204020204" pitchFamily="34" charset="-122"/>
                      </a:endParaRPr>
                    </a:p>
                  </a:txBody>
                  <a:tcPr marL="12700" marR="12700" marT="12700" anchor="ctr">
                    <a:lnL>
                      <a:noFill/>
                    </a:lnL>
                    <a:lnR cap="flat">
                      <a:noFill/>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2745">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尘肺病（13种）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w="6350" cap="flat" cmpd="sng">
                      <a:solidFill>
                        <a:srgbClr val="ED7D31"/>
                      </a:solidFill>
                      <a:prstDash val="solid"/>
                      <a:headEnd type="none" w="med" len="med"/>
                      <a:tailEnd type="none" w="med" len="med"/>
                    </a:lnT>
                    <a:lnB cap="flat">
                      <a:noFill/>
                    </a:lnB>
                    <a:lnTlToBr>
                      <a:noFill/>
                    </a:lnTlToBr>
                    <a:lnBlToTr>
                      <a:noFill/>
                    </a:lnBlToTr>
                    <a:solidFill>
                      <a:srgbClr val="FCE4D6"/>
                    </a:solid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1.矽肺；2.煤工尘肺；3.石墨尘肺；4.碳黑尘肺；5.石棉肺等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w="6350" cap="flat" cmpd="sng">
                      <a:solidFill>
                        <a:srgbClr val="ED7D31"/>
                      </a:solidFill>
                      <a:prstDash val="solid"/>
                      <a:headEnd type="none" w="med" len="med"/>
                      <a:tailEnd type="none" w="med" len="med"/>
                    </a:lnT>
                    <a:lnB cap="flat">
                      <a:noFill/>
                    </a:lnB>
                    <a:lnTlToBr>
                      <a:noFill/>
                    </a:lnTlToBr>
                    <a:lnBlToTr>
                      <a:noFill/>
                    </a:lnBlToTr>
                    <a:solidFill>
                      <a:srgbClr val="FCE4D6"/>
                    </a:solidFill>
                  </a:tcPr>
                </a:tc>
                <a:extLst>
                  <a:ext uri="{0D108BD9-81ED-4DB2-BD59-A6C34878D82A}">
                    <a16:rowId xmlns:a16="http://schemas.microsoft.com/office/drawing/2014/main" val="10001"/>
                  </a:ext>
                </a:extLst>
              </a:tr>
              <a:tr h="371475">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其他呼吸系统疾病（6种）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no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1.过敏性肺炎；2.棉尘病；3.哮喘等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2"/>
                  </a:ext>
                </a:extLst>
              </a:tr>
              <a:tr h="372110">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职业性皮肤病（9种）</a:t>
                      </a:r>
                      <a:r>
                        <a:rPr 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solidFill>
                      <a:srgbClr val="FCE4D6"/>
                    </a:solid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1.接触性皮炎；2.光接触性皮炎；3.电光性皮炎；4.黑变病；5.痤疮等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solidFill>
                      <a:srgbClr val="FCE4D6"/>
                    </a:solidFill>
                  </a:tcPr>
                </a:tc>
                <a:extLst>
                  <a:ext uri="{0D108BD9-81ED-4DB2-BD59-A6C34878D82A}">
                    <a16:rowId xmlns:a16="http://schemas.microsoft.com/office/drawing/2014/main" val="10003"/>
                  </a:ext>
                </a:extLst>
              </a:tr>
              <a:tr h="302260">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职业性眼病（3种）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no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1.化学性眼部灼伤；2.电光性眼炎；3.白内障</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4"/>
                  </a:ext>
                </a:extLst>
              </a:tr>
              <a:tr h="372110">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职业性耳鼻喉口腔疾（4种）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solidFill>
                      <a:srgbClr val="FCE4D6"/>
                    </a:solid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1.噪声聋；2.铬鼻病；3.牙酸蚀病；4.爆震聋</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solidFill>
                      <a:srgbClr val="FCE4D6"/>
                    </a:solidFill>
                  </a:tcPr>
                </a:tc>
                <a:extLst>
                  <a:ext uri="{0D108BD9-81ED-4DB2-BD59-A6C34878D82A}">
                    <a16:rowId xmlns:a16="http://schemas.microsoft.com/office/drawing/2014/main" val="10005"/>
                  </a:ext>
                </a:extLst>
              </a:tr>
              <a:tr h="371475">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职业性化学中毒（60种）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no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1.锰及其化合物中毒（不包括四乙基铅）；2.氮氧化合物中毒；3.苯中毒等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6"/>
                  </a:ext>
                </a:extLst>
              </a:tr>
              <a:tr h="372745">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物理因素所致职业病（7种）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solidFill>
                      <a:srgbClr val="FCE4D6"/>
                    </a:solid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1.中暑；2.减压病；3.高原病；4.航空病；5.手臂振动病等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solidFill>
                      <a:srgbClr val="FCE4D6"/>
                    </a:solidFill>
                  </a:tcPr>
                </a:tc>
                <a:extLst>
                  <a:ext uri="{0D108BD9-81ED-4DB2-BD59-A6C34878D82A}">
                    <a16:rowId xmlns:a16="http://schemas.microsoft.com/office/drawing/2014/main" val="10007"/>
                  </a:ext>
                </a:extLst>
              </a:tr>
              <a:tr h="371475">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职业性放射性疾病（11种）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no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1.外照射急性放射病；2.外照射亚急性放射病；3.外照射慢性放射病等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8"/>
                  </a:ext>
                </a:extLst>
              </a:tr>
              <a:tr h="546100">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职业性传染病（5种）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solidFill>
                      <a:srgbClr val="FCE4D6"/>
                    </a:solid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1.炭疽；2.森林脑炎；3.布鲁氏菌病；4.艾滋病（限于医疗卫生人员及人民警察）；5.莱姆病</a:t>
                      </a:r>
                      <a:r>
                        <a:rPr 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solidFill>
                      <a:srgbClr val="FCE4D6"/>
                    </a:solidFill>
                  </a:tcPr>
                </a:tc>
                <a:extLst>
                  <a:ext uri="{0D108BD9-81ED-4DB2-BD59-A6C34878D82A}">
                    <a16:rowId xmlns:a16="http://schemas.microsoft.com/office/drawing/2014/main" val="10009"/>
                  </a:ext>
                </a:extLst>
              </a:tr>
              <a:tr h="371475">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职业性肿瘤（11种）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cap="flat">
                      <a:noFill/>
                    </a:lnB>
                    <a:lnTlToBr>
                      <a:noFill/>
                    </a:lnTlToBr>
                    <a:lnBlToTr>
                      <a:noFill/>
                    </a:lnBlToTr>
                    <a:no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1.石棉所致肺癌、间皮瘤；2.联苯胺所致膀胱癌；3.苯所致白血病等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10"/>
                  </a:ext>
                </a:extLst>
              </a:tr>
              <a:tr h="546100">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其他职业病（3种）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a:noFill/>
                    </a:lnR>
                    <a:lnT cap="flat">
                      <a:noFill/>
                    </a:lnT>
                    <a:lnB w="6350" cap="flat" cmpd="sng">
                      <a:solidFill>
                        <a:srgbClr val="ED7D31"/>
                      </a:solidFill>
                      <a:prstDash val="solid"/>
                      <a:headEnd type="none" w="med" len="med"/>
                      <a:tailEnd type="none" w="med" len="med"/>
                    </a:lnB>
                    <a:lnTlToBr>
                      <a:noFill/>
                    </a:lnTlToBr>
                    <a:lnBlToTr>
                      <a:noFill/>
                    </a:lnBlToTr>
                    <a:solidFill>
                      <a:srgbClr val="FCE4D6"/>
                    </a:solidFill>
                  </a:tcPr>
                </a:tc>
                <a:tc>
                  <a:txBody>
                    <a:bodyPr/>
                    <a:lstStyle/>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1.金属烟热；2.滑囊炎（限于井下工人）；3.股静脉血栓综合征、股动脉闭塞症或淋巴管闭塞症（限于刮研作业人员）</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a:noFill/>
                    </a:lnL>
                    <a:lnR cap="flat">
                      <a:noFill/>
                    </a:lnR>
                    <a:lnT cap="flat">
                      <a:noFill/>
                    </a:lnT>
                    <a:lnB w="6350" cap="flat" cmpd="sng">
                      <a:solidFill>
                        <a:srgbClr val="ED7D31"/>
                      </a:solidFill>
                      <a:prstDash val="solid"/>
                      <a:headEnd type="none" w="med" len="med"/>
                      <a:tailEnd type="none" w="med" len="med"/>
                    </a:lnB>
                    <a:lnTlToBr>
                      <a:noFill/>
                    </a:lnTlToBr>
                    <a:lnBlToTr>
                      <a:noFill/>
                    </a:lnBlToTr>
                    <a:solidFill>
                      <a:srgbClr val="FCE4D6"/>
                    </a:solidFill>
                  </a:tcPr>
                </a:tc>
                <a:extLst>
                  <a:ext uri="{0D108BD9-81ED-4DB2-BD59-A6C34878D82A}">
                    <a16:rowId xmlns:a16="http://schemas.microsoft.com/office/drawing/2014/main" val="10011"/>
                  </a:ext>
                </a:extLst>
              </a:tr>
            </a:tbl>
          </a:graphicData>
        </a:graphic>
      </p:graphicFrame>
      <p:pic>
        <p:nvPicPr>
          <p:cNvPr id="2" name="图片 3" descr="246de5d3ff26528e22228fd3489e033c">
            <a:extLst>
              <a:ext uri="{FF2B5EF4-FFF2-40B4-BE49-F238E27FC236}">
                <a16:creationId xmlns:a16="http://schemas.microsoft.com/office/drawing/2014/main" id="{578CA7EB-1CAB-E7FE-43D6-54E11F5A2A8E}"/>
              </a:ext>
            </a:extLst>
          </p:cNvPr>
          <p:cNvPicPr>
            <a:picLocks noChangeAspect="1"/>
          </p:cNvPicPr>
          <p:nvPr/>
        </p:nvPicPr>
        <p:blipFill>
          <a:blip r:embed="rId3"/>
          <a:stretch>
            <a:fillRect/>
          </a:stretch>
        </p:blipFill>
        <p:spPr>
          <a:xfrm>
            <a:off x="-317" y="5497195"/>
            <a:ext cx="12215812" cy="1385888"/>
          </a:xfrm>
          <a:prstGeom prst="rect">
            <a:avLst/>
          </a:prstGeom>
          <a:noFill/>
          <a:ln w="9525">
            <a:noFill/>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93395" y="1069340"/>
            <a:ext cx="5290820" cy="901700"/>
          </a:xfrm>
        </p:spPr>
        <p:txBody>
          <a:bodyPr/>
          <a:lstStyle/>
          <a:p>
            <a:r>
              <a:rPr lang="zh-CN" altLang="en-US" sz="36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（一）职业健康检查概要</a:t>
            </a:r>
          </a:p>
        </p:txBody>
      </p:sp>
      <p:sp>
        <p:nvSpPr>
          <p:cNvPr id="3" name="内容占位符 2"/>
          <p:cNvSpPr>
            <a:spLocks noGrp="1"/>
          </p:cNvSpPr>
          <p:nvPr>
            <p:ph idx="1"/>
          </p:nvPr>
        </p:nvSpPr>
        <p:spPr>
          <a:xfrm>
            <a:off x="665480" y="2091055"/>
            <a:ext cx="9839960" cy="3662045"/>
          </a:xfrm>
        </p:spPr>
        <p:txBody>
          <a:bodyPr/>
          <a:lstStyle/>
          <a:p>
            <a:pPr marL="12065" indent="0">
              <a:lnSpc>
                <a:spcPct val="100000"/>
              </a:lnSpc>
              <a:spcBef>
                <a:spcPts val="1770"/>
              </a:spcBef>
              <a:buSzPct val="96000"/>
              <a:buNone/>
              <a:tabLst>
                <a:tab pos="351790" algn="l"/>
              </a:tabLst>
            </a:pPr>
            <a:r>
              <a:rPr lang="en-US" altLang="zh-CN" sz="3200" noProof="0" dirty="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1</a:t>
            </a:r>
            <a:r>
              <a:rPr lang="zh-CN" altLang="en-US" sz="3200" noProof="0" dirty="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、法律法规依据</a:t>
            </a:r>
          </a:p>
          <a:p>
            <a:pPr marL="12065" indent="0">
              <a:lnSpc>
                <a:spcPct val="100000"/>
              </a:lnSpc>
              <a:spcBef>
                <a:spcPts val="1770"/>
              </a:spcBef>
              <a:buSzPct val="96000"/>
              <a:buNone/>
              <a:tabLst>
                <a:tab pos="351790" algn="l"/>
              </a:tabLst>
            </a:pPr>
            <a:r>
              <a:rPr lang="en-US" sz="2400" dirty="0">
                <a:latin typeface="黑体" panose="02010609060101010101" pitchFamily="49" charset="-122"/>
                <a:cs typeface="黑体" panose="02010609060101010101" pitchFamily="49" charset="-122"/>
                <a:sym typeface="+mn-ea"/>
              </a:rPr>
              <a:t> </a:t>
            </a:r>
            <a:r>
              <a:rPr sz="2400" dirty="0">
                <a:latin typeface="黑体" panose="02010609060101010101" pitchFamily="49" charset="-122"/>
                <a:cs typeface="黑体" panose="02010609060101010101" pitchFamily="49" charset="-122"/>
                <a:sym typeface="+mn-ea"/>
              </a:rPr>
              <a:t>中华人民共和国职业病防治法</a:t>
            </a:r>
            <a:r>
              <a:rPr sz="2400" spc="-5" dirty="0">
                <a:latin typeface="黑体" panose="02010609060101010101" pitchFamily="49" charset="-122"/>
                <a:cs typeface="黑体" panose="02010609060101010101" pitchFamily="49" charset="-122"/>
                <a:sym typeface="+mn-ea"/>
              </a:rPr>
              <a:t>（</a:t>
            </a:r>
            <a:r>
              <a:rPr sz="2400" spc="-5" dirty="0">
                <a:latin typeface="Arial" panose="020B0604020202020204"/>
                <a:cs typeface="Arial" panose="020B0604020202020204"/>
                <a:sym typeface="+mn-ea"/>
              </a:rPr>
              <a:t>200</a:t>
            </a:r>
            <a:r>
              <a:rPr lang="en-US" sz="2400" spc="-5" dirty="0">
                <a:latin typeface="Arial" panose="020B0604020202020204"/>
                <a:cs typeface="Arial" panose="020B0604020202020204"/>
                <a:sym typeface="+mn-ea"/>
              </a:rPr>
              <a:t>2</a:t>
            </a:r>
            <a:r>
              <a:rPr sz="2400" dirty="0">
                <a:latin typeface="黑体" panose="02010609060101010101" pitchFamily="49" charset="-122"/>
                <a:cs typeface="黑体" panose="02010609060101010101" pitchFamily="49" charset="-122"/>
                <a:sym typeface="+mn-ea"/>
              </a:rPr>
              <a:t>年</a:t>
            </a:r>
            <a:r>
              <a:rPr sz="2400" spc="-5" dirty="0">
                <a:latin typeface="Arial" panose="020B0604020202020204"/>
                <a:cs typeface="Arial" panose="020B0604020202020204"/>
                <a:sym typeface="+mn-ea"/>
              </a:rPr>
              <a:t>5</a:t>
            </a:r>
            <a:r>
              <a:rPr sz="2400" dirty="0">
                <a:latin typeface="黑体" panose="02010609060101010101" pitchFamily="49" charset="-122"/>
                <a:cs typeface="黑体" panose="02010609060101010101" pitchFamily="49" charset="-122"/>
                <a:sym typeface="+mn-ea"/>
              </a:rPr>
              <a:t>月</a:t>
            </a:r>
            <a:r>
              <a:rPr lang="en-US" sz="2400" dirty="0">
                <a:latin typeface="黑体" panose="02010609060101010101" pitchFamily="49" charset="-122"/>
                <a:cs typeface="黑体" panose="02010609060101010101" pitchFamily="49" charset="-122"/>
                <a:sym typeface="+mn-ea"/>
              </a:rPr>
              <a:t>1</a:t>
            </a:r>
            <a:r>
              <a:rPr lang="zh-CN" altLang="en-US" sz="2400" dirty="0">
                <a:latin typeface="黑体" panose="02010609060101010101" pitchFamily="49" charset="-122"/>
                <a:cs typeface="黑体" panose="02010609060101010101" pitchFamily="49" charset="-122"/>
                <a:sym typeface="+mn-ea"/>
              </a:rPr>
              <a:t>日</a:t>
            </a:r>
            <a:r>
              <a:rPr sz="2400" spc="-5" dirty="0">
                <a:latin typeface="黑体" panose="02010609060101010101" pitchFamily="49" charset="-122"/>
                <a:cs typeface="黑体" panose="02010609060101010101" pitchFamily="49" charset="-122"/>
                <a:sym typeface="+mn-ea"/>
              </a:rPr>
              <a:t>，</a:t>
            </a:r>
            <a:r>
              <a:rPr sz="2400" spc="-5" dirty="0">
                <a:latin typeface="Arial" panose="020B0604020202020204"/>
                <a:cs typeface="Arial" panose="020B0604020202020204"/>
                <a:sym typeface="+mn-ea"/>
              </a:rPr>
              <a:t>2018</a:t>
            </a:r>
            <a:r>
              <a:rPr sz="2400" dirty="0">
                <a:latin typeface="黑体" panose="02010609060101010101" pitchFamily="49" charset="-122"/>
                <a:cs typeface="黑体" panose="02010609060101010101" pitchFamily="49" charset="-122"/>
                <a:sym typeface="+mn-ea"/>
              </a:rPr>
              <a:t>年第四次修订</a:t>
            </a:r>
            <a:r>
              <a:rPr sz="2400" spc="-5" dirty="0">
                <a:latin typeface="黑体" panose="02010609060101010101" pitchFamily="49" charset="-122"/>
                <a:cs typeface="黑体" panose="02010609060101010101" pitchFamily="49" charset="-122"/>
                <a:sym typeface="+mn-ea"/>
              </a:rPr>
              <a:t>）</a:t>
            </a:r>
            <a:endParaRPr sz="2400" dirty="0">
              <a:latin typeface="黑体" panose="02010609060101010101" pitchFamily="49" charset="-122"/>
              <a:cs typeface="黑体" panose="02010609060101010101" pitchFamily="49" charset="-122"/>
            </a:endParaRPr>
          </a:p>
          <a:p>
            <a:pPr marL="12065" indent="0">
              <a:lnSpc>
                <a:spcPct val="100000"/>
              </a:lnSpc>
              <a:spcBef>
                <a:spcPts val="1670"/>
              </a:spcBef>
              <a:buSzPct val="96000"/>
              <a:buNone/>
              <a:tabLst>
                <a:tab pos="351790" algn="l"/>
              </a:tabLst>
            </a:pPr>
            <a:r>
              <a:rPr lang="en-US" sz="2400" dirty="0">
                <a:latin typeface="黑体" panose="02010609060101010101" pitchFamily="49" charset="-122"/>
                <a:cs typeface="黑体" panose="02010609060101010101" pitchFamily="49" charset="-122"/>
                <a:sym typeface="+mn-ea"/>
              </a:rPr>
              <a:t> </a:t>
            </a:r>
            <a:r>
              <a:rPr sz="2400" dirty="0" err="1">
                <a:latin typeface="黑体" panose="02010609060101010101" pitchFamily="49" charset="-122"/>
                <a:cs typeface="黑体" panose="02010609060101010101" pitchFamily="49" charset="-122"/>
                <a:sym typeface="+mn-ea"/>
              </a:rPr>
              <a:t>职业健康检查管理办</a:t>
            </a:r>
            <a:r>
              <a:rPr sz="2400" spc="-5" dirty="0" err="1">
                <a:latin typeface="黑体" panose="02010609060101010101" pitchFamily="49" charset="-122"/>
                <a:cs typeface="黑体" panose="02010609060101010101" pitchFamily="49" charset="-122"/>
                <a:sym typeface="+mn-ea"/>
              </a:rPr>
              <a:t>法</a:t>
            </a:r>
            <a:r>
              <a:rPr sz="2400" spc="140" dirty="0">
                <a:latin typeface="黑体" panose="02010609060101010101" pitchFamily="49" charset="-122"/>
                <a:cs typeface="黑体" panose="02010609060101010101" pitchFamily="49" charset="-122"/>
                <a:sym typeface="+mn-ea"/>
              </a:rPr>
              <a:t> </a:t>
            </a:r>
            <a:r>
              <a:rPr sz="2400" dirty="0">
                <a:latin typeface="黑体" panose="02010609060101010101" pitchFamily="49" charset="-122"/>
                <a:cs typeface="黑体" panose="02010609060101010101" pitchFamily="49" charset="-122"/>
                <a:sym typeface="+mn-ea"/>
              </a:rPr>
              <a:t>（卫健委</a:t>
            </a:r>
            <a:r>
              <a:rPr sz="2400" spc="-5" dirty="0">
                <a:latin typeface="Arial" panose="020B0604020202020204"/>
                <a:cs typeface="Arial" panose="020B0604020202020204"/>
                <a:sym typeface="+mn-ea"/>
              </a:rPr>
              <a:t>2015</a:t>
            </a:r>
            <a:r>
              <a:rPr sz="2400" dirty="0">
                <a:latin typeface="黑体" panose="02010609060101010101" pitchFamily="49" charset="-122"/>
                <a:cs typeface="黑体" panose="02010609060101010101" pitchFamily="49" charset="-122"/>
                <a:sym typeface="+mn-ea"/>
              </a:rPr>
              <a:t>年</a:t>
            </a:r>
            <a:r>
              <a:rPr sz="2400" spc="-5" dirty="0">
                <a:latin typeface="黑体" panose="02010609060101010101" pitchFamily="49" charset="-122"/>
                <a:cs typeface="黑体" panose="02010609060101010101" pitchFamily="49" charset="-122"/>
                <a:sym typeface="+mn-ea"/>
              </a:rPr>
              <a:t>，</a:t>
            </a:r>
            <a:r>
              <a:rPr sz="2400" spc="-5" dirty="0">
                <a:latin typeface="Arial" panose="020B0604020202020204"/>
                <a:cs typeface="Arial" panose="020B0604020202020204"/>
                <a:sym typeface="+mn-ea"/>
              </a:rPr>
              <a:t>2019</a:t>
            </a:r>
            <a:r>
              <a:rPr sz="2400" dirty="0">
                <a:latin typeface="黑体" panose="02010609060101010101" pitchFamily="49" charset="-122"/>
                <a:cs typeface="黑体" panose="02010609060101010101" pitchFamily="49" charset="-122"/>
                <a:sym typeface="+mn-ea"/>
              </a:rPr>
              <a:t>年第二次修订</a:t>
            </a:r>
            <a:r>
              <a:rPr sz="2400" spc="-5" dirty="0">
                <a:latin typeface="黑体" panose="02010609060101010101" pitchFamily="49" charset="-122"/>
                <a:cs typeface="黑体" panose="02010609060101010101" pitchFamily="49" charset="-122"/>
                <a:sym typeface="+mn-ea"/>
              </a:rPr>
              <a:t>）</a:t>
            </a:r>
            <a:endParaRPr sz="2400" dirty="0">
              <a:latin typeface="黑体" panose="02010609060101010101" pitchFamily="49" charset="-122"/>
              <a:cs typeface="黑体" panose="02010609060101010101" pitchFamily="49" charset="-122"/>
            </a:endParaRPr>
          </a:p>
          <a:p>
            <a:pPr marL="12065" indent="0">
              <a:lnSpc>
                <a:spcPct val="100000"/>
              </a:lnSpc>
              <a:spcBef>
                <a:spcPts val="1670"/>
              </a:spcBef>
              <a:buSzPct val="96000"/>
              <a:buNone/>
              <a:tabLst>
                <a:tab pos="351790" algn="l"/>
              </a:tabLst>
            </a:pPr>
            <a:r>
              <a:rPr lang="en-US" sz="2400" dirty="0">
                <a:latin typeface="黑体" panose="02010609060101010101" pitchFamily="49" charset="-122"/>
                <a:cs typeface="黑体" panose="02010609060101010101" pitchFamily="49" charset="-122"/>
                <a:sym typeface="+mn-ea"/>
              </a:rPr>
              <a:t> </a:t>
            </a:r>
            <a:r>
              <a:rPr sz="2400" dirty="0">
                <a:latin typeface="黑体" panose="02010609060101010101" pitchFamily="49" charset="-122"/>
                <a:cs typeface="黑体" panose="02010609060101010101" pitchFamily="49" charset="-122"/>
                <a:sym typeface="+mn-ea"/>
              </a:rPr>
              <a:t>职业健康监护技术规范</a:t>
            </a:r>
            <a:r>
              <a:rPr sz="2400" spc="-5" dirty="0">
                <a:latin typeface="黑体" panose="02010609060101010101" pitchFamily="49" charset="-122"/>
                <a:cs typeface="黑体" panose="02010609060101010101" pitchFamily="49" charset="-122"/>
                <a:sym typeface="+mn-ea"/>
              </a:rPr>
              <a:t>（</a:t>
            </a:r>
            <a:r>
              <a:rPr sz="2400" spc="-5" dirty="0">
                <a:latin typeface="Arial" panose="020B0604020202020204"/>
                <a:cs typeface="Arial" panose="020B0604020202020204"/>
                <a:sym typeface="+mn-ea"/>
              </a:rPr>
              <a:t>GBZ188-2014</a:t>
            </a:r>
            <a:r>
              <a:rPr sz="2400" spc="-5" dirty="0">
                <a:latin typeface="黑体" panose="02010609060101010101" pitchFamily="49" charset="-122"/>
                <a:cs typeface="黑体" panose="02010609060101010101" pitchFamily="49" charset="-122"/>
                <a:sym typeface="+mn-ea"/>
              </a:rPr>
              <a:t>，</a:t>
            </a:r>
            <a:r>
              <a:rPr lang="en-US" altLang="zh-CN" sz="2400" spc="-5" dirty="0">
                <a:latin typeface="黑体" panose="02010609060101010101" pitchFamily="49" charset="-122"/>
                <a:cs typeface="黑体" panose="02010609060101010101" pitchFamily="49" charset="-122"/>
                <a:sym typeface="+mn-ea"/>
              </a:rPr>
              <a:t>2019</a:t>
            </a:r>
            <a:r>
              <a:rPr sz="2400" spc="-5" dirty="0">
                <a:latin typeface="黑体" panose="02010609060101010101" pitchFamily="49" charset="-122"/>
                <a:cs typeface="黑体" panose="02010609060101010101" pitchFamily="49" charset="-122"/>
                <a:sym typeface="+mn-ea"/>
              </a:rPr>
              <a:t>报批）</a:t>
            </a:r>
            <a:endParaRPr sz="2400" dirty="0">
              <a:latin typeface="黑体" panose="02010609060101010101" pitchFamily="49" charset="-122"/>
              <a:cs typeface="黑体" panose="02010609060101010101" pitchFamily="49" charset="-122"/>
            </a:endParaRPr>
          </a:p>
          <a:p>
            <a:pPr marL="12065" indent="0">
              <a:lnSpc>
                <a:spcPct val="100000"/>
              </a:lnSpc>
              <a:spcBef>
                <a:spcPts val="1685"/>
              </a:spcBef>
              <a:buSzPct val="96000"/>
              <a:buNone/>
              <a:tabLst>
                <a:tab pos="351790" algn="l"/>
              </a:tabLst>
            </a:pPr>
            <a:r>
              <a:rPr lang="en-US" sz="2400" dirty="0">
                <a:latin typeface="黑体" panose="02010609060101010101" pitchFamily="49" charset="-122"/>
                <a:cs typeface="黑体" panose="02010609060101010101" pitchFamily="49" charset="-122"/>
                <a:sym typeface="+mn-ea"/>
              </a:rPr>
              <a:t> </a:t>
            </a:r>
            <a:r>
              <a:rPr sz="2400" dirty="0" err="1">
                <a:latin typeface="黑体" panose="02010609060101010101" pitchFamily="49" charset="-122"/>
                <a:cs typeface="黑体" panose="02010609060101010101" pitchFamily="49" charset="-122"/>
                <a:sym typeface="+mn-ea"/>
              </a:rPr>
              <a:t>女职工劳动保护特别规定（女职工禁忌从事的劳动范围</a:t>
            </a:r>
            <a:r>
              <a:rPr sz="2400" dirty="0">
                <a:latin typeface="黑体" panose="02010609060101010101" pitchFamily="49" charset="-122"/>
                <a:cs typeface="黑体" panose="02010609060101010101" pitchFamily="49" charset="-122"/>
                <a:sym typeface="+mn-ea"/>
              </a:rPr>
              <a:t>）（</a:t>
            </a:r>
            <a:r>
              <a:rPr sz="2400" spc="-5" dirty="0">
                <a:latin typeface="Arial" panose="020B0604020202020204"/>
                <a:cs typeface="Arial" panose="020B0604020202020204"/>
                <a:sym typeface="+mn-ea"/>
              </a:rPr>
              <a:t>2012</a:t>
            </a:r>
            <a:r>
              <a:rPr sz="2400" spc="-5" dirty="0">
                <a:latin typeface="黑体" panose="02010609060101010101" pitchFamily="49" charset="-122"/>
                <a:cs typeface="黑体" panose="02010609060101010101" pitchFamily="49" charset="-122"/>
                <a:sym typeface="+mn-ea"/>
              </a:rPr>
              <a:t>）</a:t>
            </a:r>
            <a:endParaRPr sz="2400" dirty="0">
              <a:latin typeface="黑体" panose="02010609060101010101" pitchFamily="49" charset="-122"/>
              <a:cs typeface="黑体" panose="02010609060101010101" pitchFamily="49" charset="-122"/>
            </a:endParaRPr>
          </a:p>
          <a:p>
            <a:pPr marL="12065" indent="0">
              <a:lnSpc>
                <a:spcPct val="100000"/>
              </a:lnSpc>
              <a:spcBef>
                <a:spcPts val="1655"/>
              </a:spcBef>
              <a:buSzPct val="96000"/>
              <a:buNone/>
              <a:tabLst>
                <a:tab pos="351790" algn="l"/>
              </a:tabLst>
            </a:pPr>
            <a:r>
              <a:rPr lang="zh-CN" altLang="en-US" sz="2400" b="1" dirty="0">
                <a:latin typeface="黑体" panose="02010609060101010101" pitchFamily="49" charset="-122"/>
                <a:cs typeface="黑体" panose="02010609060101010101" pitchFamily="49" charset="-122"/>
                <a:sym typeface="+mn-ea"/>
              </a:rPr>
              <a:t> 相关的国家职业卫生标</a:t>
            </a:r>
            <a:r>
              <a:rPr lang="zh-CN" altLang="en-US" sz="2400" b="1" spc="-5" dirty="0">
                <a:latin typeface="黑体" panose="02010609060101010101" pitchFamily="49" charset="-122"/>
                <a:cs typeface="黑体" panose="02010609060101010101" pitchFamily="49" charset="-122"/>
                <a:sym typeface="+mn-ea"/>
              </a:rPr>
              <a:t>准</a:t>
            </a:r>
          </a:p>
          <a:p>
            <a:pPr marL="351155" indent="-339090">
              <a:lnSpc>
                <a:spcPct val="100000"/>
              </a:lnSpc>
              <a:spcBef>
                <a:spcPts val="1655"/>
              </a:spcBef>
              <a:buSzPct val="96000"/>
              <a:buFont typeface="Wingdings" panose="05000000000000000000"/>
              <a:buChar char=""/>
              <a:tabLst>
                <a:tab pos="351790" algn="l"/>
              </a:tabLst>
            </a:pPr>
            <a:endParaRPr lang="en-US" altLang="zh-CN" dirty="0"/>
          </a:p>
          <a:p>
            <a:endParaRPr lang="zh-CN" altLang="en-US" dirty="0"/>
          </a:p>
        </p:txBody>
      </p:sp>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888365" y="1279525"/>
            <a:ext cx="5219065" cy="4298950"/>
          </a:xfrm>
        </p:spPr>
        <p:txBody>
          <a:bodyPr/>
          <a:lstStyle/>
          <a:p>
            <a:pPr marL="0" indent="0">
              <a:lnSpc>
                <a:spcPct val="150000"/>
              </a:lnSpc>
              <a:buNone/>
            </a:pPr>
            <a:r>
              <a:rPr lang="zh-CN" altLang="en-US" noProof="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2、什么是职业健康检查？</a:t>
            </a:r>
          </a:p>
          <a:p>
            <a:pPr marL="0" indent="0">
              <a:lnSpc>
                <a:spcPct val="150000"/>
              </a:lnSpc>
              <a:buNone/>
            </a:pPr>
            <a:r>
              <a:rPr lang="zh-CN" altLang="zh-CN" sz="2400" dirty="0">
                <a:solidFill>
                  <a:srgbClr val="FF0000"/>
                </a:solidFill>
                <a:uFillTx/>
                <a:sym typeface="+mn-ea"/>
              </a:rPr>
              <a:t>《</a:t>
            </a:r>
            <a:r>
              <a:rPr lang="zh-CN" altLang="en-US" sz="2400">
                <a:solidFill>
                  <a:srgbClr val="FF0000"/>
                </a:solidFill>
                <a:sym typeface="+mn-ea"/>
              </a:rPr>
              <a:t>职业健康检查管理办法》</a:t>
            </a:r>
            <a:r>
              <a:rPr lang="zh-CN" altLang="en-US" sz="2400">
                <a:sym typeface="+mn-ea"/>
              </a:rPr>
              <a:t>第二十条：职业健康检查是指医疗卫生机构按照国家有关规定，对从事接触职业病危害作业的劳动者进行的上岗前、在岗期间、离岗时的健康检查。</a:t>
            </a:r>
            <a:endParaRPr lang="zh-CN" altLang="zh-CN" sz="2400" dirty="0">
              <a:solidFill>
                <a:schemeClr val="tx1"/>
              </a:solidFill>
              <a:uFillTx/>
              <a:sym typeface="+mn-ea"/>
            </a:endParaRPr>
          </a:p>
          <a:p>
            <a:pPr marL="0" indent="609600">
              <a:lnSpc>
                <a:spcPct val="150000"/>
              </a:lnSpc>
              <a:buNone/>
              <a:extLst>
                <a:ext uri="{35155182-B16C-46BC-9424-99874614C6A1}">
                  <wpsdc:indentchars xmlns:wpsdc="http://www.wps.cn/officeDocument/2017/drawingmlCustomData" xmlns="" val="200" checksum="4158780845"/>
                </a:ext>
              </a:extLst>
            </a:pPr>
            <a:endParaRPr lang="zh-CN" altLang="zh-CN" sz="2400" dirty="0">
              <a:solidFill>
                <a:schemeClr val="tx1"/>
              </a:solidFill>
              <a:uFillTx/>
              <a:sym typeface="+mn-ea"/>
            </a:endParaRPr>
          </a:p>
        </p:txBody>
      </p:sp>
      <p:pic>
        <p:nvPicPr>
          <p:cNvPr id="5122" name="图片 3" descr="246de5d3ff26528e22228fd3489e033c"/>
          <p:cNvPicPr>
            <a:picLocks noChangeAspect="1"/>
          </p:cNvPicPr>
          <p:nvPr/>
        </p:nvPicPr>
        <p:blipFill>
          <a:blip r:embed="rId2"/>
          <a:stretch>
            <a:fillRect/>
          </a:stretch>
        </p:blipFill>
        <p:spPr>
          <a:xfrm>
            <a:off x="-317" y="5489575"/>
            <a:ext cx="12215812" cy="1385888"/>
          </a:xfrm>
          <a:prstGeom prst="rect">
            <a:avLst/>
          </a:prstGeom>
          <a:noFill/>
          <a:ln w="9525">
            <a:noFill/>
          </a:ln>
        </p:spPr>
      </p:pic>
      <p:pic>
        <p:nvPicPr>
          <p:cNvPr id="5" name="图片 4"/>
          <p:cNvPicPr>
            <a:picLocks noChangeAspect="1"/>
          </p:cNvPicPr>
          <p:nvPr/>
        </p:nvPicPr>
        <p:blipFill>
          <a:blip r:embed="rId3"/>
          <a:stretch>
            <a:fillRect/>
          </a:stretch>
        </p:blipFill>
        <p:spPr>
          <a:xfrm>
            <a:off x="6487795" y="1850390"/>
            <a:ext cx="4319270" cy="3157220"/>
          </a:xfrm>
          <a:prstGeom prst="rect">
            <a:avLst/>
          </a:prstGeom>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19430" y="1253490"/>
            <a:ext cx="10515600" cy="4351338"/>
          </a:xfrm>
        </p:spPr>
        <p:txBody>
          <a:bodyPr/>
          <a:lstStyle/>
          <a:p>
            <a:pPr marL="0" indent="0" algn="just" eaLnBrk="1" hangingPunct="1">
              <a:buFont typeface="Wingdings" panose="05000000000000000000" pitchFamily="2" charset="2"/>
              <a:buNone/>
            </a:pPr>
            <a:r>
              <a:rPr lang="en-US" altLang="zh-CN" noProof="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3</a:t>
            </a:r>
            <a:r>
              <a:rPr lang="zh-CN" altLang="en-US" noProof="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、职业健康监护目的</a:t>
            </a:r>
          </a:p>
          <a:p>
            <a:pPr marL="0" indent="0" algn="just" eaLnBrk="1" hangingPunct="1">
              <a:buFont typeface="Wingdings" panose="05000000000000000000" pitchFamily="2" charset="2"/>
              <a:buNone/>
            </a:pPr>
            <a:endParaRPr lang="zh-CN" altLang="en-US" noProof="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endParaRPr>
          </a:p>
          <a:p>
            <a:pPr marL="0" indent="0" algn="just" eaLnBrk="1" hangingPunct="1">
              <a:buFont typeface="Wingdings" panose="05000000000000000000" pitchFamily="2" charset="2"/>
              <a:buNone/>
            </a:pPr>
            <a:r>
              <a:rPr lang="zh-CN" altLang="en-US" sz="2400" dirty="0">
                <a:solidFill>
                  <a:schemeClr val="accent2"/>
                </a:solidFill>
                <a:latin typeface="宋体" panose="02010600030101010101" pitchFamily="2" charset="-122"/>
                <a:sym typeface="+mn-ea"/>
              </a:rPr>
              <a:t>（</a:t>
            </a:r>
            <a:r>
              <a:rPr lang="en-US" altLang="zh-CN" sz="2400" dirty="0">
                <a:solidFill>
                  <a:schemeClr val="accent2"/>
                </a:solidFill>
                <a:latin typeface="宋体" panose="02010600030101010101" pitchFamily="2" charset="-122"/>
                <a:sym typeface="+mn-ea"/>
              </a:rPr>
              <a:t>1</a:t>
            </a:r>
            <a:r>
              <a:rPr lang="zh-CN" altLang="en-US" sz="2400" dirty="0">
                <a:solidFill>
                  <a:schemeClr val="accent2"/>
                </a:solidFill>
                <a:latin typeface="宋体" panose="02010600030101010101" pitchFamily="2" charset="-122"/>
                <a:sym typeface="+mn-ea"/>
              </a:rPr>
              <a:t>）早期发现职业病、职业健康损害、职业禁忌证患者；</a:t>
            </a:r>
            <a:endParaRPr lang="zh-CN" altLang="en-US" sz="2400" dirty="0">
              <a:solidFill>
                <a:schemeClr val="accent2"/>
              </a:solidFill>
              <a:latin typeface="宋体" panose="02010600030101010101" pitchFamily="2" charset="-122"/>
            </a:endParaRPr>
          </a:p>
          <a:p>
            <a:pPr marL="0" indent="0" algn="just" eaLnBrk="1" hangingPunct="1">
              <a:buFont typeface="Wingdings" panose="05000000000000000000" pitchFamily="2" charset="2"/>
              <a:buNone/>
            </a:pP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a:t>
            </a:r>
            <a:r>
              <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2</a:t>
            </a: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）跟踪观察职业病及职业健康损害的发生发展规律及分布情况；</a:t>
            </a:r>
            <a:endPar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endParaRPr>
          </a:p>
          <a:p>
            <a:pPr marL="0" indent="0" algn="just" eaLnBrk="1" hangingPunct="1">
              <a:buFont typeface="Wingdings" panose="05000000000000000000" pitchFamily="2" charset="2"/>
              <a:buNone/>
            </a:pP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a:t>
            </a:r>
            <a:r>
              <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3</a:t>
            </a: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）评价职业健康损害与职业病危害因素的关系及危害程度；</a:t>
            </a:r>
            <a:endPar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endParaRPr>
          </a:p>
          <a:p>
            <a:pPr marL="0" indent="0" algn="just" eaLnBrk="1" hangingPunct="1">
              <a:buFont typeface="Wingdings" panose="05000000000000000000" pitchFamily="2" charset="2"/>
              <a:buNone/>
            </a:pP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a:t>
            </a:r>
            <a:r>
              <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4</a:t>
            </a: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）识别新的职业危害因素和高危人群；</a:t>
            </a:r>
            <a:endPar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endParaRPr>
          </a:p>
          <a:p>
            <a:pPr marL="0" indent="0" algn="just" eaLnBrk="1" hangingPunct="1">
              <a:buFont typeface="Wingdings" panose="05000000000000000000" pitchFamily="2" charset="2"/>
              <a:buNone/>
            </a:pP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a:t>
            </a:r>
            <a:r>
              <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5</a:t>
            </a: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）目标干预</a:t>
            </a:r>
            <a:r>
              <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a:t>
            </a: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包括改善作业条件、对疑似职业病人的处置。</a:t>
            </a:r>
            <a:endPar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endParaRPr>
          </a:p>
          <a:p>
            <a:pPr marL="0" indent="0" algn="just" eaLnBrk="1" hangingPunct="1">
              <a:buFont typeface="Wingdings" panose="05000000000000000000" pitchFamily="2" charset="2"/>
              <a:buNone/>
            </a:pP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a:t>
            </a:r>
            <a:r>
              <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6</a:t>
            </a: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）评价预防和干预措施的效果；</a:t>
            </a:r>
            <a:endPar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endParaRPr>
          </a:p>
          <a:p>
            <a:pPr marL="0" indent="0" algn="just" eaLnBrk="1" hangingPunct="1">
              <a:buFont typeface="Wingdings" panose="05000000000000000000" pitchFamily="2" charset="2"/>
              <a:buNone/>
            </a:pP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a:t>
            </a:r>
            <a:r>
              <a:rPr lang="en-US" altLang="zh-CN"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7</a:t>
            </a:r>
            <a:r>
              <a:rPr lang="zh-CN" altLang="en-US" sz="2400" dirty="0">
                <a:solidFill>
                  <a:schemeClr val="accent2"/>
                </a:solidFill>
                <a:effectLst>
                  <a:outerShdw blurRad="38100" dist="25400" dir="5400000" algn="ctr" rotWithShape="0">
                    <a:srgbClr val="6E747A">
                      <a:alpha val="43000"/>
                    </a:srgbClr>
                  </a:outerShdw>
                </a:effectLst>
                <a:latin typeface="宋体" panose="02010600030101010101" pitchFamily="2" charset="-122"/>
                <a:sym typeface="+mn-ea"/>
              </a:rPr>
              <a:t>）为制定或修订卫生政策和职业病防治对策服务。</a:t>
            </a:r>
          </a:p>
        </p:txBody>
      </p:sp>
      <p:pic>
        <p:nvPicPr>
          <p:cNvPr id="5122" name="图片 3" descr="246de5d3ff26528e22228fd3489e033c"/>
          <p:cNvPicPr>
            <a:picLocks noChangeAspect="1"/>
          </p:cNvPicPr>
          <p:nvPr/>
        </p:nvPicPr>
        <p:blipFill>
          <a:blip r:embed="rId2"/>
          <a:stretch>
            <a:fillRect/>
          </a:stretch>
        </p:blipFill>
        <p:spPr>
          <a:xfrm>
            <a:off x="-317" y="5489575"/>
            <a:ext cx="12215812" cy="1385888"/>
          </a:xfrm>
          <a:prstGeom prst="rect">
            <a:avLst/>
          </a:prstGeom>
          <a:noFill/>
          <a:ln w="9525">
            <a:noFill/>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546860"/>
            <a:ext cx="10515600" cy="2561590"/>
          </a:xfrm>
        </p:spPr>
        <p:txBody>
          <a:bodyPr/>
          <a:lstStyle/>
          <a:p>
            <a:pPr marL="0" algn="just">
              <a:buClrTx/>
              <a:buSzTx/>
              <a:buFont typeface="Wingdings" panose="05000000000000000000" pitchFamily="2" charset="2"/>
              <a:buNone/>
            </a:pPr>
            <a:r>
              <a:rPr lang="en-US" altLang="zh-CN" noProof="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  4、职业健康检查种类与周期</a:t>
            </a:r>
          </a:p>
          <a:p>
            <a:pPr marL="0" indent="0">
              <a:buNone/>
            </a:pPr>
            <a:r>
              <a:rPr lang="en-US" altLang="zh-CN" b="1" dirty="0">
                <a:solidFill>
                  <a:srgbClr val="FF0000"/>
                </a:solidFill>
                <a:sym typeface="+mn-ea"/>
              </a:rPr>
              <a:t>         </a:t>
            </a:r>
          </a:p>
          <a:p>
            <a:pPr marL="0" indent="0">
              <a:buNone/>
            </a:pPr>
            <a:r>
              <a:rPr lang="en-US" altLang="zh-CN" b="1" dirty="0">
                <a:solidFill>
                  <a:srgbClr val="FF0000"/>
                </a:solidFill>
                <a:sym typeface="+mn-ea"/>
              </a:rPr>
              <a:t>         </a:t>
            </a:r>
            <a:r>
              <a:rPr lang="zh-CN" altLang="zh-CN" dirty="0">
                <a:uFillTx/>
                <a:sym typeface="+mn-ea"/>
              </a:rPr>
              <a:t>职业健康检查分为上岗前检查、在岗期间检查和离岗检查。</a:t>
            </a:r>
          </a:p>
          <a:p>
            <a:pPr marL="0" indent="0">
              <a:buNone/>
            </a:pPr>
            <a:r>
              <a:rPr lang="zh-CN" altLang="zh-CN" dirty="0">
                <a:uFillTx/>
                <a:sym typeface="+mn-ea"/>
              </a:rPr>
              <a:t>此外，还有离岗后健康检查与应急健康检查。</a:t>
            </a:r>
            <a:endParaRPr lang="zh-CN" altLang="zh-CN" dirty="0">
              <a:solidFill>
                <a:schemeClr val="tx1"/>
              </a:solidFill>
              <a:uFillTx/>
              <a:sym typeface="+mn-ea"/>
            </a:endParaRPr>
          </a:p>
          <a:p>
            <a:endParaRPr lang="zh-CN" altLang="en-US"/>
          </a:p>
        </p:txBody>
      </p:sp>
      <p:pic>
        <p:nvPicPr>
          <p:cNvPr id="5122" name="图片 3" descr="246de5d3ff26528e22228fd3489e033c"/>
          <p:cNvPicPr>
            <a:picLocks noChangeAspect="1"/>
          </p:cNvPicPr>
          <p:nvPr/>
        </p:nvPicPr>
        <p:blipFill>
          <a:blip r:embed="rId2"/>
          <a:stretch>
            <a:fillRect/>
          </a:stretch>
        </p:blipFill>
        <p:spPr>
          <a:xfrm>
            <a:off x="-317" y="5489575"/>
            <a:ext cx="12215812" cy="1385888"/>
          </a:xfrm>
          <a:prstGeom prst="rect">
            <a:avLst/>
          </a:prstGeom>
          <a:noFill/>
          <a:ln w="9525">
            <a:noFill/>
          </a:ln>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3"/>
          <a:stretch>
            <a:fillRect/>
          </a:stretch>
        </p:blipFill>
        <p:spPr>
          <a:xfrm>
            <a:off x="-317" y="5471795"/>
            <a:ext cx="12215812" cy="1385888"/>
          </a:xfrm>
          <a:prstGeom prst="rect">
            <a:avLst/>
          </a:prstGeom>
          <a:noFill/>
          <a:ln w="9525">
            <a:noFill/>
          </a:ln>
        </p:spPr>
      </p:pic>
      <p:sp>
        <p:nvSpPr>
          <p:cNvPr id="3" name="六边形 2"/>
          <p:cNvSpPr/>
          <p:nvPr>
            <p:custDataLst>
              <p:tags r:id="rId1"/>
            </p:custDataLst>
          </p:nvPr>
        </p:nvSpPr>
        <p:spPr>
          <a:xfrm>
            <a:off x="641350" y="2719114"/>
            <a:ext cx="1695474" cy="1461917"/>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nchorCtr="0">
            <a:normAutofit/>
          </a:bodyPr>
          <a:lstStyle/>
          <a:p>
            <a:pPr algn="ctr" fontAlgn="auto">
              <a:lnSpc>
                <a:spcPct val="120000"/>
              </a:lnSpc>
            </a:pPr>
            <a:endParaRPr lang="zh-CN" altLang="en-US" sz="1400" spc="150">
              <a:latin typeface="Arial" panose="020B0604020202020204" pitchFamily="34" charset="0"/>
              <a:ea typeface="微软雅黑" panose="020B0503020204020204" pitchFamily="34" charset="-122"/>
              <a:sym typeface="Arial" panose="020B0604020202020204" pitchFamily="34" charset="0"/>
            </a:endParaRPr>
          </a:p>
        </p:txBody>
      </p:sp>
      <p:sp>
        <p:nvSpPr>
          <p:cNvPr id="34" name="文本框 33"/>
          <p:cNvSpPr txBox="1"/>
          <p:nvPr>
            <p:custDataLst>
              <p:tags r:id="rId2"/>
            </p:custDataLst>
          </p:nvPr>
        </p:nvSpPr>
        <p:spPr>
          <a:xfrm>
            <a:off x="783590" y="3068320"/>
            <a:ext cx="1410970" cy="765175"/>
          </a:xfrm>
          <a:prstGeom prst="rect">
            <a:avLst/>
          </a:prstGeom>
          <a:noFill/>
        </p:spPr>
        <p:txBody>
          <a:bodyPr wrap="square" rtlCol="0" anchor="ctr" anchorCtr="0">
            <a:noAutofit/>
          </a:bodyPr>
          <a:lstStyle/>
          <a:p>
            <a:pPr algn="ctr" fontAlgn="auto">
              <a:lnSpc>
                <a:spcPct val="120000"/>
              </a:lnSpc>
            </a:pPr>
            <a:r>
              <a:rPr lang="zh-CN" altLang="en-US" sz="23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职业健康检查</a:t>
            </a:r>
          </a:p>
        </p:txBody>
      </p:sp>
      <p:sp>
        <p:nvSpPr>
          <p:cNvPr id="16" name="矩形: 圆角 15"/>
          <p:cNvSpPr/>
          <p:nvPr>
            <p:custDataLst>
              <p:tags r:id="rId3"/>
            </p:custDataLst>
          </p:nvPr>
        </p:nvSpPr>
        <p:spPr>
          <a:xfrm>
            <a:off x="2698550" y="1294765"/>
            <a:ext cx="1525303" cy="704548"/>
          </a:xfrm>
          <a:prstGeom prst="roundRect">
            <a:avLst/>
          </a:prstGeom>
          <a:solidFill>
            <a:srgbClr val="FAC650"/>
          </a:solidFill>
          <a:ln w="12700" cap="flat" cmpd="sng" algn="ctr">
            <a:noFill/>
            <a:prstDash val="solid"/>
            <a:miter lim="800000"/>
          </a:ln>
          <a:effectLst/>
        </p:spPr>
        <p:txBody>
          <a:bodyPr rtlCol="0" anchor="ctr" anchorCtr="0">
            <a:normAutofit/>
            <a:scene3d>
              <a:camera prst="orthographicFront"/>
              <a:lightRig rig="soft" dir="t">
                <a:rot lat="0" lon="0" rev="15600000"/>
              </a:lightRig>
            </a:scene3d>
            <a:sp3d extrusionH="57150" prstMaterial="softEdge">
              <a:bevelT w="25400" h="38100"/>
            </a:sp3d>
          </a:bodyPr>
          <a:lstStyle/>
          <a:p>
            <a:pPr algn="ctr" fontAlgn="auto">
              <a:lnSpc>
                <a:spcPct val="120000"/>
              </a:lnSpc>
            </a:pPr>
            <a:endParaRPr lang="zh-CN" altLang="en-US" sz="1400" spc="150">
              <a:solidFill>
                <a:schemeClr val="accent4"/>
              </a:solidFill>
              <a:effectLst/>
              <a:latin typeface="Arial" panose="020B0604020202020204" pitchFamily="34" charset="0"/>
              <a:ea typeface="微软雅黑" panose="020B0503020204020204" pitchFamily="34" charset="-122"/>
              <a:sym typeface="Arial" panose="020B0604020202020204" pitchFamily="34" charset="0"/>
            </a:endParaRPr>
          </a:p>
        </p:txBody>
      </p:sp>
      <p:sp>
        <p:nvSpPr>
          <p:cNvPr id="17" name="矩形: 圆角 16"/>
          <p:cNvSpPr/>
          <p:nvPr>
            <p:custDataLst>
              <p:tags r:id="rId4"/>
            </p:custDataLst>
          </p:nvPr>
        </p:nvSpPr>
        <p:spPr>
          <a:xfrm>
            <a:off x="2716479" y="3067756"/>
            <a:ext cx="1506710" cy="714509"/>
          </a:xfrm>
          <a:prstGeom prst="roundRect">
            <a:avLst/>
          </a:prstGeom>
          <a:solidFill>
            <a:srgbClr val="FFC000"/>
          </a:solidFill>
          <a:ln w="12700" cap="flat" cmpd="sng" algn="ctr">
            <a:noFill/>
            <a:prstDash val="solid"/>
            <a:miter lim="800000"/>
          </a:ln>
          <a:effectLst/>
        </p:spPr>
        <p:txBody>
          <a:bodyPr rtlCol="0" anchor="ctr" anchorCtr="0">
            <a:normAutofit/>
          </a:bodyPr>
          <a:lstStyle/>
          <a:p>
            <a:pPr algn="ctr" fontAlgn="auto">
              <a:lnSpc>
                <a:spcPct val="120000"/>
              </a:lnSpc>
            </a:pPr>
            <a:endParaRPr lang="zh-CN" altLang="en-US" sz="1400" spc="150">
              <a:latin typeface="Arial" panose="020B0604020202020204" pitchFamily="34" charset="0"/>
              <a:ea typeface="微软雅黑" panose="020B0503020204020204" pitchFamily="34" charset="-122"/>
              <a:sym typeface="Arial" panose="020B0604020202020204" pitchFamily="34" charset="0"/>
            </a:endParaRPr>
          </a:p>
        </p:txBody>
      </p:sp>
      <p:sp>
        <p:nvSpPr>
          <p:cNvPr id="18" name="矩形: 圆角 17"/>
          <p:cNvSpPr/>
          <p:nvPr>
            <p:custDataLst>
              <p:tags r:id="rId5"/>
            </p:custDataLst>
          </p:nvPr>
        </p:nvSpPr>
        <p:spPr>
          <a:xfrm>
            <a:off x="2698550" y="4891213"/>
            <a:ext cx="1525967" cy="715837"/>
          </a:xfrm>
          <a:prstGeom prst="roundRect">
            <a:avLst/>
          </a:prstGeom>
          <a:solidFill>
            <a:srgbClr val="FFC000"/>
          </a:solidFill>
          <a:ln w="12700" cap="flat" cmpd="sng" algn="ctr">
            <a:noFill/>
            <a:prstDash val="solid"/>
            <a:miter lim="800000"/>
          </a:ln>
          <a:effectLst/>
        </p:spPr>
        <p:txBody>
          <a:bodyPr rtlCol="0" anchor="ctr" anchorCtr="0">
            <a:normAutofit/>
          </a:bodyPr>
          <a:lstStyle/>
          <a:p>
            <a:pPr algn="ctr" fontAlgn="auto">
              <a:lnSpc>
                <a:spcPct val="120000"/>
              </a:lnSpc>
            </a:pPr>
            <a:endParaRPr lang="zh-CN" altLang="en-US" sz="1400" spc="150">
              <a:latin typeface="Arial" panose="020B0604020202020204" pitchFamily="34" charset="0"/>
              <a:ea typeface="微软雅黑" panose="020B0503020204020204" pitchFamily="34" charset="-122"/>
              <a:sym typeface="Arial" panose="020B0604020202020204" pitchFamily="34" charset="0"/>
            </a:endParaRPr>
          </a:p>
        </p:txBody>
      </p:sp>
      <p:sp>
        <p:nvSpPr>
          <p:cNvPr id="35" name="文本框 34"/>
          <p:cNvSpPr txBox="1"/>
          <p:nvPr>
            <p:custDataLst>
              <p:tags r:id="rId6"/>
            </p:custDataLst>
          </p:nvPr>
        </p:nvSpPr>
        <p:spPr>
          <a:xfrm>
            <a:off x="2894588" y="1426114"/>
            <a:ext cx="1133457" cy="442210"/>
          </a:xfrm>
          <a:prstGeom prst="rect">
            <a:avLst/>
          </a:prstGeom>
          <a:noFill/>
        </p:spPr>
        <p:txBody>
          <a:bodyPr wrap="square" rtlCol="0" anchor="ctr" anchorCtr="0">
            <a:noAutofit/>
          </a:bodyPr>
          <a:lstStyle/>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上岗前</a:t>
            </a:r>
          </a:p>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检查</a:t>
            </a:r>
          </a:p>
        </p:txBody>
      </p:sp>
      <p:sp>
        <p:nvSpPr>
          <p:cNvPr id="36" name="文本框 35"/>
          <p:cNvSpPr txBox="1"/>
          <p:nvPr>
            <p:custDataLst>
              <p:tags r:id="rId7"/>
            </p:custDataLst>
          </p:nvPr>
        </p:nvSpPr>
        <p:spPr>
          <a:xfrm>
            <a:off x="2834679" y="3206540"/>
            <a:ext cx="1270311" cy="357918"/>
          </a:xfrm>
          <a:prstGeom prst="rect">
            <a:avLst/>
          </a:prstGeom>
          <a:noFill/>
        </p:spPr>
        <p:txBody>
          <a:bodyPr wrap="square" rtlCol="0" anchor="ctr" anchorCtr="0">
            <a:noAutofit/>
          </a:bodyPr>
          <a:lstStyle/>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在岗期间检查</a:t>
            </a:r>
          </a:p>
        </p:txBody>
      </p:sp>
      <p:sp>
        <p:nvSpPr>
          <p:cNvPr id="37" name="文本框 36"/>
          <p:cNvSpPr txBox="1"/>
          <p:nvPr>
            <p:custDataLst>
              <p:tags r:id="rId8"/>
            </p:custDataLst>
          </p:nvPr>
        </p:nvSpPr>
        <p:spPr>
          <a:xfrm>
            <a:off x="2830187" y="5004874"/>
            <a:ext cx="1133457" cy="442210"/>
          </a:xfrm>
          <a:prstGeom prst="rect">
            <a:avLst/>
          </a:prstGeom>
          <a:noFill/>
        </p:spPr>
        <p:txBody>
          <a:bodyPr wrap="square" rtlCol="0" anchor="ctr" anchorCtr="0">
            <a:noAutofit/>
          </a:bodyPr>
          <a:lstStyle/>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离岗时</a:t>
            </a:r>
          </a:p>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检查</a:t>
            </a:r>
          </a:p>
        </p:txBody>
      </p:sp>
      <p:cxnSp>
        <p:nvCxnSpPr>
          <p:cNvPr id="10" name="直接箭头连接符 9"/>
          <p:cNvCxnSpPr/>
          <p:nvPr>
            <p:custDataLst>
              <p:tags r:id="rId9"/>
            </p:custDataLst>
          </p:nvPr>
        </p:nvCxnSpPr>
        <p:spPr>
          <a:xfrm>
            <a:off x="1965960" y="1646907"/>
            <a:ext cx="722882" cy="0"/>
          </a:xfrm>
          <a:prstGeom prst="straightConnector1">
            <a:avLst/>
          </a:prstGeom>
          <a:noFill/>
          <a:ln w="6350" cap="flat" cmpd="sng" algn="ctr">
            <a:solidFill>
              <a:srgbClr val="4472C4"/>
            </a:solidFill>
            <a:prstDash val="solid"/>
            <a:miter lim="800000"/>
            <a:tailEnd type="triangle"/>
          </a:ln>
          <a:effectLst/>
        </p:spPr>
      </p:cxnSp>
      <p:cxnSp>
        <p:nvCxnSpPr>
          <p:cNvPr id="5" name="直接箭头连接符 4"/>
          <p:cNvCxnSpPr/>
          <p:nvPr>
            <p:custDataLst>
              <p:tags r:id="rId10"/>
            </p:custDataLst>
          </p:nvPr>
        </p:nvCxnSpPr>
        <p:spPr>
          <a:xfrm>
            <a:off x="2336824" y="3450073"/>
            <a:ext cx="361441" cy="0"/>
          </a:xfrm>
          <a:prstGeom prst="straightConnector1">
            <a:avLst/>
          </a:prstGeom>
          <a:noFill/>
          <a:ln w="6350" cap="flat" cmpd="sng" algn="ctr">
            <a:solidFill>
              <a:srgbClr val="4472C4"/>
            </a:solidFill>
            <a:prstDash val="solid"/>
            <a:miter lim="800000"/>
            <a:tailEnd type="triangle"/>
          </a:ln>
          <a:effectLst/>
        </p:spPr>
      </p:cxnSp>
      <p:cxnSp>
        <p:nvCxnSpPr>
          <p:cNvPr id="12" name="直接箭头连接符 11"/>
          <p:cNvCxnSpPr/>
          <p:nvPr>
            <p:custDataLst>
              <p:tags r:id="rId11"/>
            </p:custDataLst>
          </p:nvPr>
        </p:nvCxnSpPr>
        <p:spPr>
          <a:xfrm>
            <a:off x="1972691" y="5253239"/>
            <a:ext cx="725574" cy="0"/>
          </a:xfrm>
          <a:prstGeom prst="straightConnector1">
            <a:avLst/>
          </a:prstGeom>
          <a:noFill/>
          <a:ln w="6350" cap="flat" cmpd="sng" algn="ctr">
            <a:solidFill>
              <a:srgbClr val="4472C4"/>
            </a:solidFill>
            <a:prstDash val="solid"/>
            <a:miter lim="800000"/>
            <a:tailEnd type="triangle"/>
          </a:ln>
          <a:effectLst/>
        </p:spPr>
      </p:cxnSp>
      <p:sp>
        <p:nvSpPr>
          <p:cNvPr id="7" name="文本框 6"/>
          <p:cNvSpPr txBox="1"/>
          <p:nvPr/>
        </p:nvSpPr>
        <p:spPr>
          <a:xfrm>
            <a:off x="4305300" y="658495"/>
            <a:ext cx="6396355" cy="1129665"/>
          </a:xfrm>
          <a:prstGeom prst="rect">
            <a:avLst/>
          </a:prstGeom>
          <a:solidFill>
            <a:schemeClr val="accent2">
              <a:lumMod val="20000"/>
              <a:lumOff val="80000"/>
            </a:schemeClr>
          </a:solidFill>
          <a:ln>
            <a:solidFill>
              <a:schemeClr val="accent2">
                <a:lumMod val="20000"/>
                <a:lumOff val="80000"/>
              </a:schemeClr>
            </a:solidFill>
          </a:ln>
        </p:spPr>
        <p:txBody>
          <a:bodyPr wrap="square" rtlCol="0">
            <a:spAutoFit/>
          </a:bodyPr>
          <a:lstStyle/>
          <a:p>
            <a:pPr>
              <a:lnSpc>
                <a:spcPct val="125000"/>
              </a:lnSpc>
            </a:pPr>
            <a:r>
              <a:rPr lang="zh-CN" altLang="zh-CN" sz="1800" dirty="0">
                <a:solidFill>
                  <a:schemeClr val="tx1"/>
                </a:solidFill>
                <a:sym typeface="+mn-ea"/>
              </a:rPr>
              <a:t>主要目的是发现有无职业禁忌证，建立接触职业病危害因素人员的基础健康档案。上岗前健康检查均为强制性职业健康检查，应在开始从事有害作业前完成。</a:t>
            </a:r>
          </a:p>
        </p:txBody>
      </p:sp>
      <p:sp>
        <p:nvSpPr>
          <p:cNvPr id="11" name="文本框 10"/>
          <p:cNvSpPr txBox="1"/>
          <p:nvPr/>
        </p:nvSpPr>
        <p:spPr>
          <a:xfrm>
            <a:off x="4299585" y="2047875"/>
            <a:ext cx="6593840" cy="2168525"/>
          </a:xfrm>
          <a:prstGeom prst="rect">
            <a:avLst/>
          </a:prstGeom>
          <a:solidFill>
            <a:schemeClr val="accent2">
              <a:lumMod val="40000"/>
              <a:lumOff val="60000"/>
            </a:schemeClr>
          </a:solidFill>
        </p:spPr>
        <p:txBody>
          <a:bodyPr wrap="square" rtlCol="0">
            <a:spAutoFit/>
          </a:bodyPr>
          <a:lstStyle/>
          <a:p>
            <a:pPr algn="l">
              <a:lnSpc>
                <a:spcPct val="125000"/>
              </a:lnSpc>
              <a:buClrTx/>
              <a:buSzTx/>
              <a:buNone/>
            </a:pPr>
            <a:r>
              <a:rPr lang="zh-CN" altLang="zh-CN" sz="1800" dirty="0">
                <a:sym typeface="+mn-ea"/>
              </a:rPr>
              <a:t>长期从事规定的需要开展健康监护的职业病危害因素作业的劳动者，应进行在岗期间的定期健康检查。</a:t>
            </a:r>
            <a:endParaRPr lang="zh-CN" altLang="zh-CN" sz="1800" dirty="0"/>
          </a:p>
          <a:p>
            <a:pPr algn="l">
              <a:lnSpc>
                <a:spcPct val="125000"/>
              </a:lnSpc>
              <a:buClrTx/>
              <a:buSzTx/>
              <a:buNone/>
            </a:pPr>
            <a:r>
              <a:rPr lang="zh-CN" altLang="zh-CN" sz="1800" dirty="0">
                <a:sym typeface="+mn-ea"/>
              </a:rPr>
              <a:t>定期健康检查的目的主要是早期发现职业病病人、疑似职业病病人或劳动者的其他健康异常改变；及时发现有职业禁忌的劳动者；通过动态观察劳动者群体健康变化，评价工作场所职业病危害因素的控制效果。</a:t>
            </a:r>
            <a:endParaRPr lang="zh-CN" altLang="en-US" sz="1800"/>
          </a:p>
        </p:txBody>
      </p:sp>
      <p:sp>
        <p:nvSpPr>
          <p:cNvPr id="13" name="文本框 12"/>
          <p:cNvSpPr txBox="1"/>
          <p:nvPr/>
        </p:nvSpPr>
        <p:spPr>
          <a:xfrm>
            <a:off x="4299585" y="4396105"/>
            <a:ext cx="7214870" cy="1476375"/>
          </a:xfrm>
          <a:prstGeom prst="rect">
            <a:avLst/>
          </a:prstGeom>
          <a:solidFill>
            <a:schemeClr val="accent2">
              <a:lumMod val="60000"/>
              <a:lumOff val="40000"/>
            </a:schemeClr>
          </a:solidFill>
        </p:spPr>
        <p:txBody>
          <a:bodyPr wrap="square" rtlCol="0">
            <a:spAutoFit/>
          </a:bodyPr>
          <a:lstStyle/>
          <a:p>
            <a:pPr algn="l">
              <a:lnSpc>
                <a:spcPct val="125000"/>
              </a:lnSpc>
              <a:buClrTx/>
              <a:buSzTx/>
              <a:buNone/>
            </a:pPr>
            <a:r>
              <a:rPr lang="zh-CN" altLang="zh-CN" sz="1800" dirty="0">
                <a:sym typeface="+mn-ea"/>
              </a:rPr>
              <a:t>劳动者在准备离职或调离所从事的职业病危害岗位前，应进行离岗时健康检查；</a:t>
            </a:r>
            <a:endParaRPr lang="zh-CN" altLang="zh-CN" sz="1800" dirty="0"/>
          </a:p>
          <a:p>
            <a:pPr algn="l">
              <a:lnSpc>
                <a:spcPct val="125000"/>
              </a:lnSpc>
              <a:buClrTx/>
              <a:buSzTx/>
              <a:buNone/>
            </a:pPr>
            <a:r>
              <a:rPr lang="zh-CN" altLang="zh-CN" sz="1800" dirty="0">
                <a:sym typeface="+mn-ea"/>
              </a:rPr>
              <a:t> 主要目的是确定其在停止接触职业病危害因素时的健康状况。如最后一次在岗期间的健康检查是在离岗前的90天内，可视为离岗时检查。</a:t>
            </a:r>
            <a:endParaRPr lang="zh-CN" altLang="zh-CN" sz="1800" dirty="0"/>
          </a:p>
        </p:txBody>
      </p:sp>
      <p:cxnSp>
        <p:nvCxnSpPr>
          <p:cNvPr id="2" name="直接连接符 1"/>
          <p:cNvCxnSpPr/>
          <p:nvPr/>
        </p:nvCxnSpPr>
        <p:spPr>
          <a:xfrm flipH="1">
            <a:off x="1965960" y="1630680"/>
            <a:ext cx="23495" cy="1088390"/>
          </a:xfrm>
          <a:prstGeom prst="line">
            <a:avLst/>
          </a:prstGeom>
        </p:spPr>
        <p:style>
          <a:lnRef idx="1">
            <a:schemeClr val="accent5"/>
          </a:lnRef>
          <a:fillRef idx="0">
            <a:schemeClr val="accent5"/>
          </a:fillRef>
          <a:effectRef idx="0">
            <a:schemeClr val="accent5"/>
          </a:effectRef>
          <a:fontRef idx="minor">
            <a:schemeClr val="tx1"/>
          </a:fontRef>
        </p:style>
      </p:cxnSp>
      <p:cxnSp>
        <p:nvCxnSpPr>
          <p:cNvPr id="4" name="直接连接符 3"/>
          <p:cNvCxnSpPr>
            <a:stCxn id="3" idx="1"/>
          </p:cNvCxnSpPr>
          <p:nvPr/>
        </p:nvCxnSpPr>
        <p:spPr>
          <a:xfrm>
            <a:off x="1971675" y="4180840"/>
            <a:ext cx="12700" cy="1111885"/>
          </a:xfrm>
          <a:prstGeom prst="line">
            <a:avLst/>
          </a:prstGeom>
        </p:spPr>
        <p:style>
          <a:lnRef idx="1">
            <a:schemeClr val="accent5"/>
          </a:lnRef>
          <a:fillRef idx="0">
            <a:schemeClr val="accent5"/>
          </a:fillRef>
          <a:effectRef idx="0">
            <a:schemeClr val="accent5"/>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7" grpId="0" bldLvl="0" animBg="1"/>
      <p:bldP spid="7" grpId="1" animBg="1"/>
      <p:bldP spid="11" grpId="0" bldLvl="0" animBg="1"/>
      <p:bldP spid="11" grpId="1" animBg="1"/>
      <p:bldP spid="13" grpId="0" bldLvl="0" animBg="1"/>
      <p:bldP spid="13"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49630" y="1274445"/>
            <a:ext cx="10515600" cy="4351338"/>
          </a:xfrm>
        </p:spPr>
        <p:txBody>
          <a:bodyPr/>
          <a:lstStyle/>
          <a:p>
            <a:pPr marL="0" indent="0">
              <a:lnSpc>
                <a:spcPct val="150000"/>
              </a:lnSpc>
              <a:buFont typeface="Wingdings" panose="05000000000000000000" charset="0"/>
              <a:buNone/>
            </a:pPr>
            <a:r>
              <a:rPr lang="zh-CN" altLang="en-US" b="1" dirty="0">
                <a:solidFill>
                  <a:srgbClr val="FF0000"/>
                </a:solidFill>
                <a:sym typeface="+mn-ea"/>
              </a:rPr>
              <a:t>离岗后健康检查：</a:t>
            </a:r>
            <a:endParaRPr lang="zh-CN" altLang="en-US" b="1" dirty="0">
              <a:solidFill>
                <a:srgbClr val="FF0000"/>
              </a:solidFill>
            </a:endParaRPr>
          </a:p>
          <a:p>
            <a:pPr marL="0" indent="0">
              <a:lnSpc>
                <a:spcPct val="150000"/>
              </a:lnSpc>
              <a:buFont typeface="Wingdings" panose="05000000000000000000" charset="0"/>
              <a:buNone/>
            </a:pPr>
            <a:r>
              <a:rPr lang="en-US" altLang="zh-CN" dirty="0">
                <a:sym typeface="+mn-ea"/>
              </a:rPr>
              <a:t>        </a:t>
            </a:r>
            <a:r>
              <a:rPr lang="zh-CN" altLang="zh-CN" dirty="0">
                <a:sym typeface="+mn-ea"/>
              </a:rPr>
              <a:t>劳动者接触的职业病危害因素具有慢性健康影响，所致职业病常有较长的潜伏期，故脱离接触后仍有可能发生职业病；</a:t>
            </a:r>
            <a:endParaRPr lang="en-US" altLang="zh-CN" dirty="0"/>
          </a:p>
          <a:p>
            <a:pPr marL="0" indent="0">
              <a:lnSpc>
                <a:spcPct val="150000"/>
              </a:lnSpc>
              <a:buFont typeface="Wingdings" panose="05000000000000000000" charset="0"/>
              <a:buNone/>
            </a:pPr>
            <a:r>
              <a:rPr lang="en-US" altLang="zh-CN" dirty="0">
                <a:sym typeface="+mn-ea"/>
              </a:rPr>
              <a:t>        </a:t>
            </a:r>
            <a:r>
              <a:rPr lang="zh-CN" altLang="zh-CN" dirty="0">
                <a:sym typeface="+mn-ea"/>
              </a:rPr>
              <a:t>离岗后健康检查时间的长短应根据有害因素致病的流行病学及临床特点、劳动者从事该作业的时间长短、工作场所有害因素的浓度等因素综合考虑确定。</a:t>
            </a:r>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p:txBody>
      </p:sp>
      <p:pic>
        <p:nvPicPr>
          <p:cNvPr id="4"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1313180" y="1120140"/>
            <a:ext cx="8663305" cy="4351655"/>
          </a:xfrm>
        </p:spPr>
        <p:txBody>
          <a:bodyPr/>
          <a:lstStyle/>
          <a:p>
            <a:pPr marL="0" algn="l">
              <a:lnSpc>
                <a:spcPct val="150000"/>
              </a:lnSpc>
              <a:buFont typeface="Wingdings" panose="05000000000000000000" charset="0"/>
              <a:buNone/>
            </a:pPr>
            <a:r>
              <a:rPr lang="zh-CN" altLang="en-US" b="1" dirty="0">
                <a:solidFill>
                  <a:srgbClr val="FF0000"/>
                </a:solidFill>
                <a:sym typeface="+mn-ea"/>
              </a:rPr>
              <a:t>应急健康检查：</a:t>
            </a:r>
            <a:endParaRPr lang="zh-CN" altLang="en-US" sz="2400" b="1" dirty="0">
              <a:solidFill>
                <a:srgbClr val="FF0000"/>
              </a:solidFill>
            </a:endParaRPr>
          </a:p>
          <a:p>
            <a:pPr marL="0" indent="0">
              <a:lnSpc>
                <a:spcPct val="150000"/>
              </a:lnSpc>
              <a:buFont typeface="Wingdings" panose="05000000000000000000" charset="0"/>
              <a:buNone/>
            </a:pPr>
            <a:r>
              <a:rPr lang="en-US" altLang="zh-CN" sz="2200" dirty="0">
                <a:sym typeface="+mn-ea"/>
              </a:rPr>
              <a:t>         </a:t>
            </a:r>
            <a:r>
              <a:rPr lang="zh-CN" altLang="zh-CN" sz="2200" dirty="0">
                <a:sym typeface="+mn-ea"/>
              </a:rPr>
              <a:t>当发生急性职业病危害事故时，根据事故处理的要求，对遭受或者可能遭受急性职业病危害的劳动者，应及时组织健康检查。依据检查结果和现场劳动调查，确定危害因素，为急救和治疗提供依据，控制职业病危害的继续蔓延和发展。应急健康检查应在事故发生后立即开始。</a:t>
            </a:r>
            <a:endParaRPr lang="en-US" altLang="zh-CN" sz="2200" dirty="0"/>
          </a:p>
          <a:p>
            <a:pPr marL="0" indent="0">
              <a:lnSpc>
                <a:spcPct val="150000"/>
              </a:lnSpc>
              <a:buFont typeface="Wingdings" panose="05000000000000000000" charset="0"/>
              <a:buNone/>
            </a:pPr>
            <a:r>
              <a:rPr lang="en-US" altLang="zh-CN" sz="2200" dirty="0">
                <a:sym typeface="+mn-ea"/>
              </a:rPr>
              <a:t>         </a:t>
            </a:r>
            <a:r>
              <a:rPr lang="zh-CN" altLang="zh-CN" sz="2200" dirty="0">
                <a:sym typeface="+mn-ea"/>
              </a:rPr>
              <a:t>从事可能产生职业性传染病作业的劳动者，在疫情流行期或近期者，应及时开展应急健康检查，随时监测疫情动态。</a:t>
            </a:r>
            <a:endParaRPr lang="zh-CN" altLang="zh-CN" sz="2200" dirty="0">
              <a:solidFill>
                <a:schemeClr val="tx1"/>
              </a:solidFill>
              <a:uFillTx/>
              <a:sym typeface="+mn-ea"/>
            </a:endParaRPr>
          </a:p>
        </p:txBody>
      </p:sp>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959485" y="1438910"/>
            <a:ext cx="10046970" cy="3899535"/>
          </a:xfrm>
        </p:spPr>
        <p:txBody>
          <a:bodyPr/>
          <a:lstStyle/>
          <a:p>
            <a:pPr marL="0" indent="0">
              <a:lnSpc>
                <a:spcPct val="150000"/>
              </a:lnSpc>
              <a:buFont typeface="Wingdings" panose="05000000000000000000" charset="0"/>
              <a:buNone/>
            </a:pPr>
            <a:r>
              <a:rPr lang="en-US" altLang="zh-CN" b="1" dirty="0">
                <a:solidFill>
                  <a:srgbClr val="FF0000"/>
                </a:solidFill>
                <a:sym typeface="+mn-ea"/>
              </a:rPr>
              <a:t>5</a:t>
            </a:r>
            <a:r>
              <a:rPr lang="zh-CN" altLang="en-US" b="1" dirty="0">
                <a:solidFill>
                  <a:srgbClr val="FF0000"/>
                </a:solidFill>
                <a:sym typeface="+mn-ea"/>
              </a:rPr>
              <a:t>、如何确定上岗前体检人员？</a:t>
            </a:r>
            <a:endParaRPr lang="zh-CN" altLang="zh-CN" sz="2000" dirty="0">
              <a:sym typeface="+mn-ea"/>
            </a:endParaRPr>
          </a:p>
          <a:p>
            <a:pPr marL="0" indent="0">
              <a:lnSpc>
                <a:spcPct val="150000"/>
              </a:lnSpc>
              <a:buFont typeface="Wingdings" panose="05000000000000000000" charset="0"/>
              <a:buNone/>
            </a:pPr>
            <a:r>
              <a:rPr lang="en-US" altLang="zh-CN" sz="2000" dirty="0">
                <a:sym typeface="+mn-ea"/>
              </a:rPr>
              <a:t>         </a:t>
            </a:r>
            <a:r>
              <a:rPr lang="zh-CN" altLang="zh-CN" sz="2400" dirty="0">
                <a:sym typeface="+mn-ea"/>
              </a:rPr>
              <a:t>拟从事接触职业病危害因素作业的新录用人员，包括转岗到该种作业岗位的人员；</a:t>
            </a:r>
          </a:p>
          <a:p>
            <a:pPr marL="0" indent="0">
              <a:lnSpc>
                <a:spcPct val="150000"/>
              </a:lnSpc>
              <a:buFont typeface="Wingdings" panose="05000000000000000000" charset="0"/>
              <a:buNone/>
            </a:pPr>
            <a:endParaRPr lang="en-US" altLang="zh-CN" sz="2400" dirty="0"/>
          </a:p>
          <a:p>
            <a:pPr marL="0" indent="0">
              <a:lnSpc>
                <a:spcPct val="150000"/>
              </a:lnSpc>
              <a:spcAft>
                <a:spcPts val="1200"/>
              </a:spcAft>
              <a:buFont typeface="Wingdings" panose="05000000000000000000" charset="0"/>
              <a:buNone/>
            </a:pPr>
            <a:r>
              <a:rPr lang="en-US" altLang="zh-CN" sz="2400" dirty="0">
                <a:sym typeface="+mn-ea"/>
              </a:rPr>
              <a:t>        </a:t>
            </a:r>
            <a:r>
              <a:rPr lang="zh-CN" altLang="zh-CN" sz="2400" dirty="0">
                <a:sym typeface="+mn-ea"/>
              </a:rPr>
              <a:t>从事有特殊健康要求作业的人员，如高处作业、电工作业、职业机动车驾驶作业等。</a:t>
            </a:r>
            <a:endParaRPr lang="zh-CN" altLang="en-US" sz="2400" b="1" dirty="0">
              <a:solidFill>
                <a:srgbClr val="FF0000"/>
              </a:solidFill>
              <a:sym typeface="+mn-ea"/>
            </a:endParaRPr>
          </a:p>
          <a:p>
            <a:pPr marL="0" indent="0">
              <a:lnSpc>
                <a:spcPct val="150000"/>
              </a:lnSpc>
              <a:buNone/>
            </a:pPr>
            <a:endParaRPr lang="zh-CN" altLang="zh-CN" sz="2400" dirty="0">
              <a:solidFill>
                <a:schemeClr val="tx1"/>
              </a:solidFill>
              <a:uFillTx/>
              <a:sym typeface="+mn-ea"/>
            </a:endParaRPr>
          </a:p>
        </p:txBody>
      </p:sp>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591185"/>
            <a:ext cx="10515600" cy="1325563"/>
          </a:xfrm>
        </p:spPr>
        <p:txBody>
          <a:bodyPr/>
          <a:lstStyle/>
          <a:p>
            <a:pPr algn="ctr"/>
            <a:r>
              <a:rPr lang="zh-CN" altLang="en-US" sz="3600" b="1">
                <a:latin typeface="微软雅黑" panose="020B0503020204020204" pitchFamily="34" charset="-122"/>
                <a:ea typeface="微软雅黑" panose="020B0503020204020204" pitchFamily="34" charset="-122"/>
                <a:cs typeface="微软雅黑" panose="020B0503020204020204" pitchFamily="34" charset="-122"/>
                <a:sym typeface="+mn-ea"/>
              </a:rPr>
              <a:t>附录</a:t>
            </a:r>
            <a:r>
              <a:rPr lang="en-US" altLang="zh-CN" sz="3600" b="1">
                <a:latin typeface="微软雅黑" panose="020B0503020204020204" pitchFamily="34" charset="-122"/>
                <a:ea typeface="微软雅黑" panose="020B0503020204020204" pitchFamily="34" charset="-122"/>
                <a:cs typeface="微软雅黑" panose="020B0503020204020204" pitchFamily="34" charset="-122"/>
                <a:sym typeface="+mn-ea"/>
              </a:rPr>
              <a:t>A</a:t>
            </a:r>
            <a:r>
              <a:rPr sz="3600" b="1">
                <a:latin typeface="微软雅黑" panose="020B0503020204020204" pitchFamily="34" charset="-122"/>
                <a:ea typeface="微软雅黑" panose="020B0503020204020204" pitchFamily="34" charset="-122"/>
                <a:cs typeface="微软雅黑" panose="020B0503020204020204" pitchFamily="34" charset="-122"/>
                <a:sym typeface="+mn-ea"/>
              </a:rPr>
              <a:t>（新版）</a:t>
            </a:r>
            <a:endParaRPr lang="zh-CN" altLang="en-US" sz="36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内容占位符 2"/>
          <p:cNvSpPr>
            <a:spLocks noGrp="1"/>
          </p:cNvSpPr>
          <p:nvPr>
            <p:ph idx="1"/>
          </p:nvPr>
        </p:nvSpPr>
        <p:spPr>
          <a:xfrm>
            <a:off x="838200" y="2077720"/>
            <a:ext cx="10515600" cy="3251200"/>
          </a:xfrm>
        </p:spPr>
        <p:txBody>
          <a:bodyPr/>
          <a:lstStyle/>
          <a:p>
            <a:pPr marL="0" indent="0">
              <a:buNone/>
            </a:pPr>
            <a:r>
              <a:rPr lang="zh-CN" altLang="en-US" dirty="0">
                <a:sym typeface="+mn-ea"/>
              </a:rPr>
              <a:t>基本要求</a:t>
            </a:r>
            <a:endParaRPr lang="zh-CN" altLang="en-US" dirty="0"/>
          </a:p>
          <a:p>
            <a:pPr marL="0" indent="0">
              <a:buNone/>
            </a:pPr>
            <a:r>
              <a:rPr lang="zh-CN" altLang="en-US" dirty="0">
                <a:sym typeface="+mn-ea"/>
              </a:rPr>
              <a:t>         用人单位根据职业健康检查机构的建议决定项目和检查内容其他医学健康检查不能替代职业健康检查，鼓励用人单位将职业健康检查与其他医学健康检查结合。</a:t>
            </a:r>
            <a:endParaRPr lang="zh-CN" altLang="en-US" dirty="0"/>
          </a:p>
          <a:p>
            <a:pPr marL="0" indent="0">
              <a:buNone/>
            </a:pPr>
            <a:r>
              <a:rPr lang="zh-CN" altLang="en-US" dirty="0">
                <a:sym typeface="+mn-ea"/>
              </a:rPr>
              <a:t>        上岗前检查项目：血常规、尿常规、肝功能、心电图、胸部X射线摄片五项，目的是建立劳动者基础健康档案。</a:t>
            </a:r>
            <a:endParaRPr lang="zh-CN" altLang="en-US" dirty="0"/>
          </a:p>
          <a:p>
            <a:endParaRPr lang="zh-CN" altLang="en-US" dirty="0"/>
          </a:p>
          <a:p>
            <a:endParaRPr lang="zh-CN" altLang="en-US" dirty="0"/>
          </a:p>
          <a:p>
            <a:endParaRPr lang="zh-CN" altLang="en-US" dirty="0"/>
          </a:p>
        </p:txBody>
      </p:sp>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15" name="矩形 46"/>
          <p:cNvSpPr/>
          <p:nvPr/>
        </p:nvSpPr>
        <p:spPr>
          <a:xfrm>
            <a:off x="676593" y="923608"/>
            <a:ext cx="5932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（一）我国职业病发病形势依然严峻</a:t>
            </a:r>
          </a:p>
        </p:txBody>
      </p:sp>
      <p:sp>
        <p:nvSpPr>
          <p:cNvPr id="12" name="矩形 11"/>
          <p:cNvSpPr/>
          <p:nvPr/>
        </p:nvSpPr>
        <p:spPr>
          <a:xfrm>
            <a:off x="573405" y="1567815"/>
            <a:ext cx="7766262" cy="3521349"/>
          </a:xfrm>
          <a:prstGeom prst="rect">
            <a:avLst/>
          </a:prstGeom>
          <a:noFill/>
          <a:ln w="9525">
            <a:noFill/>
          </a:ln>
        </p:spPr>
        <p:txBody>
          <a:bodyPr wrap="square">
            <a:spAutoFit/>
          </a:bodyPr>
          <a:lstStyle/>
          <a:p>
            <a:pPr>
              <a:lnSpc>
                <a:spcPct val="125000"/>
              </a:lnSpc>
              <a:spcAft>
                <a:spcPts val="600"/>
              </a:spcAft>
            </a:pPr>
            <a:r>
              <a:rPr lang="zh-CN" altLang="zh-CN" sz="2400" dirty="0">
                <a:solidFill>
                  <a:srgbClr val="FF0000"/>
                </a:solidFill>
                <a:sym typeface="+mn-ea"/>
              </a:rPr>
              <a:t>第一，我国职业病危害因素分布广泛。</a:t>
            </a:r>
            <a:r>
              <a:rPr lang="en-US" altLang="zh-CN" sz="2800" dirty="0">
                <a:sym typeface="+mn-ea"/>
              </a:rPr>
              <a:t> </a:t>
            </a:r>
          </a:p>
          <a:p>
            <a:pPr>
              <a:lnSpc>
                <a:spcPct val="125000"/>
              </a:lnSpc>
              <a:spcAft>
                <a:spcPts val="600"/>
              </a:spcAft>
            </a:pPr>
            <a:r>
              <a:rPr lang="zh-CN" altLang="en-US" sz="2000" dirty="0">
                <a:sym typeface="+mn-ea"/>
              </a:rPr>
              <a:t>随着经济转型升级，新技术、新材料、新工艺广泛应用，新的职业、工种和劳动方式不断产生，职业病危害因素更为多样、复杂。</a:t>
            </a:r>
            <a:endParaRPr lang="en-US" altLang="zh-CN" sz="2000" dirty="0">
              <a:sym typeface="+mn-ea"/>
            </a:endParaRPr>
          </a:p>
          <a:p>
            <a:pPr>
              <a:lnSpc>
                <a:spcPct val="125000"/>
              </a:lnSpc>
              <a:spcAft>
                <a:spcPts val="600"/>
              </a:spcAft>
            </a:pPr>
            <a:r>
              <a:rPr lang="zh-CN" altLang="zh-CN" sz="2000" dirty="0">
                <a:sym typeface="+mn-ea"/>
              </a:rPr>
              <a:t>从传统工业，到新兴产业以及第三产业，接触职业病危害因素人群数以亿计，职业病防治工作涉及三十多个行业，法定职业病名单达</a:t>
            </a:r>
            <a:r>
              <a:rPr lang="en-US" altLang="zh-CN" sz="2000" dirty="0">
                <a:sym typeface="+mn-ea"/>
              </a:rPr>
              <a:t>132</a:t>
            </a:r>
            <a:r>
              <a:rPr lang="zh-CN" altLang="zh-CN" sz="2000" dirty="0">
                <a:sym typeface="+mn-ea"/>
              </a:rPr>
              <a:t>种。</a:t>
            </a:r>
            <a:endParaRPr lang="en-US" altLang="zh-CN" sz="2000" dirty="0">
              <a:sym typeface="+mn-ea"/>
            </a:endParaRPr>
          </a:p>
          <a:p>
            <a:pPr>
              <a:lnSpc>
                <a:spcPct val="125000"/>
              </a:lnSpc>
              <a:spcAft>
                <a:spcPts val="600"/>
              </a:spcAft>
            </a:pPr>
            <a:r>
              <a:rPr lang="zh-CN" altLang="zh-CN" sz="2000" dirty="0">
                <a:solidFill>
                  <a:srgbClr val="FF0000"/>
                </a:solidFill>
                <a:sym typeface="+mn-ea"/>
              </a:rPr>
              <a:t>接触职业危害人数、职业病患者累计数量、死亡数量及新发病人数量，都居世界首位。</a:t>
            </a:r>
          </a:p>
        </p:txBody>
      </p:sp>
      <p:pic>
        <p:nvPicPr>
          <p:cNvPr id="4" name="图片 3" descr="图片21.jpg"/>
          <p:cNvPicPr>
            <a:picLocks noChangeAspect="1"/>
          </p:cNvPicPr>
          <p:nvPr/>
        </p:nvPicPr>
        <p:blipFill>
          <a:blip r:embed="rId3" cstate="print"/>
          <a:stretch>
            <a:fillRect/>
          </a:stretch>
        </p:blipFill>
        <p:spPr>
          <a:xfrm>
            <a:off x="8668597" y="1474788"/>
            <a:ext cx="2887980" cy="36525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49630" y="1274445"/>
            <a:ext cx="10515600" cy="4351338"/>
          </a:xfrm>
        </p:spPr>
        <p:txBody>
          <a:bodyPr/>
          <a:lstStyle/>
          <a:p>
            <a:pPr marL="0" indent="0" eaLnBrk="1" hangingPunct="1">
              <a:lnSpc>
                <a:spcPct val="150000"/>
              </a:lnSpc>
              <a:buFont typeface="Wingdings" panose="05000000000000000000" charset="0"/>
              <a:buNone/>
            </a:pPr>
            <a:r>
              <a:rPr lang="en-US" altLang="zh-CN" dirty="0">
                <a:solidFill>
                  <a:schemeClr val="accent1"/>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rPr>
              <a:t>6</a:t>
            </a:r>
            <a:r>
              <a:rPr lang="zh-CN" altLang="en-US" dirty="0">
                <a:solidFill>
                  <a:schemeClr val="accent1"/>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rPr>
              <a:t>、</a:t>
            </a:r>
            <a:r>
              <a:rPr dirty="0">
                <a:solidFill>
                  <a:schemeClr val="accent1"/>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rPr>
              <a:t>什么是</a:t>
            </a:r>
            <a:r>
              <a:rPr lang="zh-CN" altLang="en-US" dirty="0">
                <a:solidFill>
                  <a:schemeClr val="accent1"/>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rPr>
              <a:t>职业禁忌证？</a:t>
            </a:r>
            <a:endParaRPr lang="en-US" altLang="zh-CN" dirty="0">
              <a:solidFill>
                <a:schemeClr val="accent1"/>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endParaRPr>
          </a:p>
          <a:p>
            <a:pPr marL="0" indent="0" eaLnBrk="1" hangingPunct="1">
              <a:lnSpc>
                <a:spcPct val="150000"/>
              </a:lnSpc>
              <a:buFont typeface="Wingdings" panose="05000000000000000000" charset="0"/>
              <a:buNone/>
            </a:pPr>
            <a:r>
              <a:rPr lang="zh-CN" altLang="en-US" sz="2800" b="1" dirty="0">
                <a:sym typeface="+mn-ea"/>
              </a:rPr>
              <a:t>         是指劳动者从事特定职业或者接触特定职业病危害因素时，比一般职业人群更易于遭受职业病危害和罹患职业病或者可能导致原有自身疾病病情加重，或者在从事作业过程中诱发可能导致对他人生命健康构成危险的疾病的个人特殊生理或者病理状态。 </a:t>
            </a:r>
            <a:endParaRPr lang="zh-CN" altLang="en-US" dirty="0">
              <a:solidFill>
                <a:schemeClr val="accent1"/>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endParaRPr>
          </a:p>
          <a:p>
            <a:endParaRPr lang="zh-CN" altLang="en-US" sz="2400" dirty="0"/>
          </a:p>
        </p:txBody>
      </p:sp>
      <p:pic>
        <p:nvPicPr>
          <p:cNvPr id="5122" name="图片 3" descr="246de5d3ff26528e22228fd3489e033c"/>
          <p:cNvPicPr>
            <a:picLocks noChangeAspect="1"/>
          </p:cNvPicPr>
          <p:nvPr/>
        </p:nvPicPr>
        <p:blipFill>
          <a:blip r:embed="rId2"/>
          <a:stretch>
            <a:fillRect/>
          </a:stretch>
        </p:blipFill>
        <p:spPr>
          <a:xfrm>
            <a:off x="679980" y="8427509"/>
            <a:ext cx="12215812" cy="1385888"/>
          </a:xfrm>
          <a:prstGeom prst="rect">
            <a:avLst/>
          </a:prstGeom>
          <a:noFill/>
          <a:ln w="9525">
            <a:noFill/>
          </a:ln>
        </p:spPr>
      </p:pic>
      <p:pic>
        <p:nvPicPr>
          <p:cNvPr id="2" name="图片 3" descr="246de5d3ff26528e22228fd3489e033c">
            <a:extLst>
              <a:ext uri="{FF2B5EF4-FFF2-40B4-BE49-F238E27FC236}">
                <a16:creationId xmlns:a16="http://schemas.microsoft.com/office/drawing/2014/main" id="{E71810BC-A9C0-6D70-29C6-FCDDCA39BFD0}"/>
              </a:ext>
            </a:extLst>
          </p:cNvPr>
          <p:cNvPicPr>
            <a:picLocks noChangeAspect="1"/>
          </p:cNvPicPr>
          <p:nvPr/>
        </p:nvPicPr>
        <p:blipFill>
          <a:blip r:embed="rId2"/>
          <a:stretch>
            <a:fillRect/>
          </a:stretch>
        </p:blipFill>
        <p:spPr>
          <a:xfrm>
            <a:off x="-14287" y="5489575"/>
            <a:ext cx="12215812" cy="1385888"/>
          </a:xfrm>
          <a:prstGeom prst="rect">
            <a:avLst/>
          </a:prstGeom>
          <a:noFill/>
          <a:ln w="9525">
            <a:noFill/>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178F64-8C38-63A7-B0E5-EADD203AEC32}"/>
              </a:ext>
            </a:extLst>
          </p:cNvPr>
          <p:cNvSpPr>
            <a:spLocks noGrp="1"/>
          </p:cNvSpPr>
          <p:nvPr>
            <p:ph type="title"/>
          </p:nvPr>
        </p:nvSpPr>
        <p:spPr/>
        <p:txBody>
          <a:bodyPr/>
          <a:lstStyle/>
          <a:p>
            <a:pPr algn="ctr"/>
            <a:r>
              <a:rPr lang="zh-CN" altLang="en-US" sz="4400" b="1" dirty="0">
                <a:solidFill>
                  <a:srgbClr val="FF0000"/>
                </a:solidFill>
                <a:sym typeface="+mn-ea"/>
              </a:rPr>
              <a:t>职业禁忌证</a:t>
            </a:r>
            <a:endParaRPr lang="zh-CN" altLang="en-US" dirty="0"/>
          </a:p>
        </p:txBody>
      </p:sp>
      <p:sp>
        <p:nvSpPr>
          <p:cNvPr id="3" name="内容占位符 2">
            <a:extLst>
              <a:ext uri="{FF2B5EF4-FFF2-40B4-BE49-F238E27FC236}">
                <a16:creationId xmlns:a16="http://schemas.microsoft.com/office/drawing/2014/main" id="{0009A289-81E8-323E-1CD6-B321C03308CC}"/>
              </a:ext>
            </a:extLst>
          </p:cNvPr>
          <p:cNvSpPr>
            <a:spLocks noGrp="1"/>
          </p:cNvSpPr>
          <p:nvPr>
            <p:ph idx="1"/>
          </p:nvPr>
        </p:nvSpPr>
        <p:spPr/>
        <p:txBody>
          <a:bodyPr/>
          <a:lstStyle/>
          <a:p>
            <a:pPr marL="0" indent="0">
              <a:lnSpc>
                <a:spcPct val="150000"/>
              </a:lnSpc>
              <a:buNone/>
            </a:pPr>
            <a:r>
              <a:rPr lang="zh-CN" altLang="en-US" sz="2800" dirty="0">
                <a:sym typeface="+mn-ea"/>
              </a:rPr>
              <a:t>        当其接触特定职业病危害因素时</a:t>
            </a:r>
            <a:endParaRPr lang="zh-CN" altLang="en-US" sz="2800" dirty="0"/>
          </a:p>
          <a:p>
            <a:pPr marL="0" indent="0" eaLnBrk="1" hangingPunct="1">
              <a:lnSpc>
                <a:spcPct val="150000"/>
              </a:lnSpc>
              <a:buFont typeface="Wingdings" panose="05000000000000000000" charset="0"/>
              <a:buNone/>
            </a:pPr>
            <a:r>
              <a:rPr lang="zh-CN" altLang="en-US" sz="2800" dirty="0">
                <a:sym typeface="+mn-ea"/>
              </a:rPr>
              <a:t>        比一般职业人群</a:t>
            </a:r>
            <a:r>
              <a:rPr lang="zh-CN" altLang="en-US" sz="2800" b="1" dirty="0">
                <a:sym typeface="+mn-ea"/>
              </a:rPr>
              <a:t>更易于</a:t>
            </a:r>
            <a:r>
              <a:rPr lang="zh-CN" altLang="en-US" sz="2800" dirty="0">
                <a:sym typeface="+mn-ea"/>
              </a:rPr>
              <a:t>遭受职业病危害和</a:t>
            </a:r>
            <a:r>
              <a:rPr lang="zh-CN" altLang="en-US" sz="2800" b="1" dirty="0">
                <a:sym typeface="+mn-ea"/>
              </a:rPr>
              <a:t>罹患职业病</a:t>
            </a:r>
            <a:endParaRPr lang="zh-CN" altLang="en-US" sz="2800" b="1" dirty="0"/>
          </a:p>
          <a:p>
            <a:pPr marL="0" indent="0" eaLnBrk="1" hangingPunct="1">
              <a:lnSpc>
                <a:spcPct val="150000"/>
              </a:lnSpc>
              <a:buNone/>
            </a:pPr>
            <a:r>
              <a:rPr lang="zh-CN" altLang="en-US" sz="2800" dirty="0">
                <a:sym typeface="+mn-ea"/>
              </a:rPr>
              <a:t>        可能导致原有自身疾病病情</a:t>
            </a:r>
            <a:r>
              <a:rPr lang="zh-CN" altLang="en-US" sz="2800" b="1" dirty="0">
                <a:sym typeface="+mn-ea"/>
              </a:rPr>
              <a:t>加重</a:t>
            </a:r>
            <a:r>
              <a:rPr lang="zh-CN" altLang="en-US" sz="2800" dirty="0">
                <a:sym typeface="+mn-ea"/>
              </a:rPr>
              <a:t> </a:t>
            </a:r>
            <a:endParaRPr lang="zh-CN" altLang="en-US" sz="2800" dirty="0"/>
          </a:p>
          <a:p>
            <a:pPr marL="0" indent="0" eaLnBrk="1" hangingPunct="1">
              <a:lnSpc>
                <a:spcPct val="150000"/>
              </a:lnSpc>
              <a:buNone/>
            </a:pPr>
            <a:r>
              <a:rPr lang="zh-CN" altLang="en-US" sz="2800" dirty="0">
                <a:sym typeface="+mn-ea"/>
              </a:rPr>
              <a:t>        </a:t>
            </a:r>
            <a:r>
              <a:rPr lang="zh-CN" altLang="en-US" sz="2800" b="1" dirty="0">
                <a:sym typeface="+mn-ea"/>
              </a:rPr>
              <a:t>诱发</a:t>
            </a:r>
            <a:r>
              <a:rPr lang="zh-CN" altLang="en-US" sz="2800" dirty="0">
                <a:sym typeface="+mn-ea"/>
              </a:rPr>
              <a:t>可能导致对他人生命健康构成危险</a:t>
            </a:r>
            <a:r>
              <a:rPr lang="zh-CN" altLang="en-US" sz="2800" b="1" dirty="0">
                <a:sym typeface="+mn-ea"/>
              </a:rPr>
              <a:t>的疾病</a:t>
            </a:r>
            <a:endParaRPr lang="en-US" altLang="zh-CN" sz="2800" b="1" dirty="0">
              <a:sym typeface="+mn-ea"/>
            </a:endParaRPr>
          </a:p>
          <a:p>
            <a:pPr marL="0" indent="0" eaLnBrk="1" hangingPunct="1">
              <a:lnSpc>
                <a:spcPct val="150000"/>
              </a:lnSpc>
              <a:buNone/>
            </a:pPr>
            <a:r>
              <a:rPr lang="en-US" altLang="zh-CN" b="1" dirty="0">
                <a:sym typeface="+mn-ea"/>
              </a:rPr>
              <a:t>       </a:t>
            </a:r>
            <a:r>
              <a:rPr lang="zh-CN" altLang="en-US" sz="2800" dirty="0">
                <a:sym typeface="+mn-ea"/>
              </a:rPr>
              <a:t>个人</a:t>
            </a:r>
            <a:r>
              <a:rPr lang="zh-CN" altLang="en-US" sz="2800" b="1" dirty="0">
                <a:sym typeface="+mn-ea"/>
              </a:rPr>
              <a:t>特殊生理或者病理</a:t>
            </a:r>
            <a:r>
              <a:rPr lang="zh-CN" altLang="en-US" sz="2800" b="1" dirty="0">
                <a:solidFill>
                  <a:schemeClr val="tx1"/>
                </a:solidFill>
                <a:sym typeface="+mn-ea"/>
              </a:rPr>
              <a:t>状态</a:t>
            </a:r>
            <a:endParaRPr lang="zh-CN" altLang="en-US" sz="2800" dirty="0"/>
          </a:p>
          <a:p>
            <a:endParaRPr lang="zh-CN" altLang="en-US" dirty="0"/>
          </a:p>
        </p:txBody>
      </p:sp>
      <p:pic>
        <p:nvPicPr>
          <p:cNvPr id="4" name="图片 3" descr="246de5d3ff26528e22228fd3489e033c">
            <a:extLst>
              <a:ext uri="{FF2B5EF4-FFF2-40B4-BE49-F238E27FC236}">
                <a16:creationId xmlns:a16="http://schemas.microsoft.com/office/drawing/2014/main" id="{62AF9B96-4216-8CF0-AA94-6FCDF90044CD}"/>
              </a:ext>
            </a:extLst>
          </p:cNvPr>
          <p:cNvPicPr>
            <a:picLocks noChangeAspect="1"/>
          </p:cNvPicPr>
          <p:nvPr/>
        </p:nvPicPr>
        <p:blipFill>
          <a:blip r:embed="rId2"/>
          <a:stretch>
            <a:fillRect/>
          </a:stretch>
        </p:blipFill>
        <p:spPr>
          <a:xfrm>
            <a:off x="-14287" y="5489575"/>
            <a:ext cx="12215812" cy="1385888"/>
          </a:xfrm>
          <a:prstGeom prst="rect">
            <a:avLst/>
          </a:prstGeom>
          <a:noFill/>
          <a:ln w="9525">
            <a:noFill/>
          </a:ln>
        </p:spPr>
      </p:pic>
    </p:spTree>
    <p:extLst>
      <p:ext uri="{BB962C8B-B14F-4D97-AF65-F5344CB8AC3E}">
        <p14:creationId xmlns:p14="http://schemas.microsoft.com/office/powerpoint/2010/main" val="4082872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1029123" y="1280583"/>
            <a:ext cx="7106285" cy="4417060"/>
          </a:xfrm>
        </p:spPr>
        <p:txBody>
          <a:bodyPr/>
          <a:lstStyle/>
          <a:p>
            <a:pPr marL="0">
              <a:lnSpc>
                <a:spcPct val="150000"/>
              </a:lnSpc>
              <a:buNone/>
            </a:pPr>
            <a:r>
              <a:rPr lang="en-US" altLang="zh-CN" sz="2800" b="1" dirty="0">
                <a:solidFill>
                  <a:srgbClr val="FF0000"/>
                </a:solidFill>
                <a:sym typeface="+mn-ea"/>
              </a:rPr>
              <a:t>7</a:t>
            </a:r>
            <a:r>
              <a:rPr lang="zh-CN" altLang="zh-CN" sz="2800" b="1" dirty="0">
                <a:solidFill>
                  <a:srgbClr val="FF0000"/>
                </a:solidFill>
                <a:sym typeface="+mn-ea"/>
              </a:rPr>
              <a:t>、职业健康检查项目</a:t>
            </a:r>
            <a:r>
              <a:rPr lang="zh-CN" altLang="en-US" b="1" dirty="0">
                <a:solidFill>
                  <a:srgbClr val="FF0000"/>
                </a:solidFill>
                <a:sym typeface="+mn-ea"/>
              </a:rPr>
              <a:t>与</a:t>
            </a:r>
            <a:r>
              <a:rPr lang="zh-CN" altLang="en-US" noProof="0" dirty="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职业健康监护周期</a:t>
            </a:r>
          </a:p>
          <a:p>
            <a:pPr marL="0" algn="l">
              <a:lnSpc>
                <a:spcPct val="150000"/>
              </a:lnSpc>
              <a:buClrTx/>
              <a:buSzTx/>
              <a:buNone/>
            </a:pPr>
            <a:r>
              <a:rPr lang="zh-CN" altLang="zh-CN" sz="2800" b="1" dirty="0">
                <a:solidFill>
                  <a:srgbClr val="FF0000"/>
                </a:solidFill>
                <a:sym typeface="+mn-ea"/>
              </a:rPr>
              <a:t>确定</a:t>
            </a:r>
            <a:endParaRPr lang="zh-CN" altLang="zh-CN" sz="2800" b="1" dirty="0">
              <a:solidFill>
                <a:srgbClr val="FF0000"/>
              </a:solidFill>
            </a:endParaRPr>
          </a:p>
          <a:p>
            <a:pPr marL="0" indent="0" algn="l">
              <a:lnSpc>
                <a:spcPct val="150000"/>
              </a:lnSpc>
              <a:buFont typeface="Wingdings" panose="05000000000000000000" charset="0"/>
              <a:buNone/>
            </a:pPr>
            <a:r>
              <a:rPr lang="en-US" altLang="zh-CN" sz="2400" dirty="0">
                <a:sym typeface="+mn-ea"/>
              </a:rPr>
              <a:t>         </a:t>
            </a:r>
            <a:r>
              <a:rPr lang="zh-CN" altLang="zh-CN" sz="2400" dirty="0">
                <a:sym typeface="+mn-ea"/>
              </a:rPr>
              <a:t>哪些岗位需要做</a:t>
            </a:r>
            <a:r>
              <a:rPr lang="en-US" altLang="zh-CN" sz="2400" dirty="0" err="1">
                <a:sym typeface="+mn-ea"/>
              </a:rPr>
              <a:t>职业病体检</a:t>
            </a:r>
            <a:r>
              <a:rPr lang="zh-CN" altLang="zh-CN" sz="2400" dirty="0">
                <a:sym typeface="+mn-ea"/>
              </a:rPr>
              <a:t>，要作哪些检查项目，多久做一次，都应根据不同的危害因素，对照相关标准的要求确定。</a:t>
            </a:r>
            <a:endParaRPr lang="en-US" altLang="zh-CN" sz="2400" dirty="0"/>
          </a:p>
          <a:p>
            <a:pPr algn="l">
              <a:lnSpc>
                <a:spcPct val="150000"/>
              </a:lnSpc>
              <a:buNone/>
            </a:pPr>
            <a:endParaRPr lang="zh-CN" altLang="zh-CN" sz="2400" dirty="0">
              <a:solidFill>
                <a:schemeClr val="tx1"/>
              </a:solidFill>
              <a:uFillTx/>
              <a:sym typeface="+mn-ea"/>
            </a:endParaRPr>
          </a:p>
        </p:txBody>
      </p:sp>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pic>
        <p:nvPicPr>
          <p:cNvPr id="3" name="图片 2"/>
          <p:cNvPicPr>
            <a:picLocks noChangeAspect="1"/>
          </p:cNvPicPr>
          <p:nvPr/>
        </p:nvPicPr>
        <p:blipFill>
          <a:blip r:embed="rId3"/>
          <a:stretch>
            <a:fillRect/>
          </a:stretch>
        </p:blipFill>
        <p:spPr>
          <a:xfrm>
            <a:off x="8206740" y="3189605"/>
            <a:ext cx="3481705" cy="2414905"/>
          </a:xfrm>
          <a:prstGeom prst="rect">
            <a:avLst/>
          </a:prstGeom>
        </p:spPr>
      </p:pic>
    </p:spTree>
    <p:extLst>
      <p:ext uri="{BB962C8B-B14F-4D97-AF65-F5344CB8AC3E}">
        <p14:creationId xmlns:p14="http://schemas.microsoft.com/office/powerpoint/2010/main" val="12944791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507846-F07D-F7DA-C032-EA91C3F3224C}"/>
              </a:ext>
            </a:extLst>
          </p:cNvPr>
          <p:cNvSpPr>
            <a:spLocks noGrp="1"/>
          </p:cNvSpPr>
          <p:nvPr>
            <p:ph type="title"/>
          </p:nvPr>
        </p:nvSpPr>
        <p:spPr/>
        <p:txBody>
          <a:bodyPr/>
          <a:lstStyle/>
          <a:p>
            <a:pPr marL="0" algn="ctr">
              <a:lnSpc>
                <a:spcPct val="150000"/>
              </a:lnSpc>
            </a:pPr>
            <a:br>
              <a:rPr lang="en-US" altLang="zh-CN" sz="2800" b="1" dirty="0">
                <a:solidFill>
                  <a:srgbClr val="FF0000"/>
                </a:solidFill>
                <a:sym typeface="+mn-ea"/>
              </a:rPr>
            </a:br>
            <a:br>
              <a:rPr lang="en-US" altLang="zh-CN" sz="2800" b="1" dirty="0">
                <a:solidFill>
                  <a:srgbClr val="FF0000"/>
                </a:solidFill>
                <a:sym typeface="+mn-ea"/>
              </a:rPr>
            </a:br>
            <a:r>
              <a:rPr lang="en-US" altLang="zh-CN" sz="2800" b="1" dirty="0">
                <a:solidFill>
                  <a:srgbClr val="FF0000"/>
                </a:solidFill>
                <a:sym typeface="+mn-ea"/>
              </a:rPr>
              <a:t>7</a:t>
            </a:r>
            <a:r>
              <a:rPr lang="zh-CN" altLang="zh-CN" sz="2800" b="1" dirty="0">
                <a:solidFill>
                  <a:srgbClr val="FF0000"/>
                </a:solidFill>
                <a:sym typeface="+mn-ea"/>
              </a:rPr>
              <a:t>、职业健康检查项目</a:t>
            </a:r>
            <a:r>
              <a:rPr lang="zh-CN" altLang="en-US" sz="2800" b="1" dirty="0">
                <a:solidFill>
                  <a:srgbClr val="FF0000"/>
                </a:solidFill>
                <a:sym typeface="+mn-ea"/>
              </a:rPr>
              <a:t>与</a:t>
            </a:r>
            <a:r>
              <a:rPr lang="zh-CN" altLang="en-US" sz="2800" noProof="0" dirty="0">
                <a:solidFill>
                  <a:srgbClr val="FF0000"/>
                </a:solidFill>
                <a:effectLst>
                  <a:outerShdw blurRad="38100" dist="19050" dir="2700000" algn="tl" rotWithShape="0">
                    <a:schemeClr val="dk1">
                      <a:alpha val="40000"/>
                    </a:schemeClr>
                  </a:outerShdw>
                </a:effectLst>
                <a:uLnTx/>
                <a:uFillTx/>
                <a:latin typeface="微软雅黑" panose="020B0503020204020204" pitchFamily="34" charset="-122"/>
                <a:sym typeface="+mn-ea"/>
              </a:rPr>
              <a:t>职业健康监护周期</a:t>
            </a:r>
            <a:r>
              <a:rPr lang="zh-CN" altLang="zh-CN" sz="2800" b="1" dirty="0">
                <a:solidFill>
                  <a:srgbClr val="FF0000"/>
                </a:solidFill>
                <a:sym typeface="+mn-ea"/>
              </a:rPr>
              <a:t>确定</a:t>
            </a:r>
            <a:br>
              <a:rPr lang="zh-CN" altLang="zh-CN" sz="4400" b="1" dirty="0">
                <a:solidFill>
                  <a:srgbClr val="FF0000"/>
                </a:solidFill>
              </a:rPr>
            </a:br>
            <a:endParaRPr lang="zh-CN" altLang="en-US" dirty="0"/>
          </a:p>
        </p:txBody>
      </p:sp>
      <p:sp>
        <p:nvSpPr>
          <p:cNvPr id="3" name="内容占位符 2">
            <a:extLst>
              <a:ext uri="{FF2B5EF4-FFF2-40B4-BE49-F238E27FC236}">
                <a16:creationId xmlns:a16="http://schemas.microsoft.com/office/drawing/2014/main" id="{2395578B-3B09-95AF-04FD-7B9416695D03}"/>
              </a:ext>
            </a:extLst>
          </p:cNvPr>
          <p:cNvSpPr>
            <a:spLocks noGrp="1"/>
          </p:cNvSpPr>
          <p:nvPr>
            <p:ph idx="1"/>
          </p:nvPr>
        </p:nvSpPr>
        <p:spPr/>
        <p:txBody>
          <a:bodyPr/>
          <a:lstStyle/>
          <a:p>
            <a:pPr marL="0" indent="711200">
              <a:lnSpc>
                <a:spcPct val="150000"/>
              </a:lnSpc>
              <a:buNone/>
              <a:extLst>
                <a:ext uri="{35155182-B16C-46BC-9424-99874614C6A1}">
                  <wpsdc:indentchars xmlns="" xmlns:wpsdc="http://www.wps.cn/officeDocument/2017/drawingmlCustomData" xmlns:lc="http://schemas.openxmlformats.org/drawingml/2006/lockedCanvas" val="200" checksum="3773799597"/>
                </a:ext>
              </a:extLst>
            </a:pPr>
            <a:r>
              <a:rPr lang="zh-CN" altLang="zh-CN" dirty="0">
                <a:solidFill>
                  <a:srgbClr val="FF0000"/>
                </a:solidFill>
                <a:latin typeface="+mn-ea"/>
                <a:sym typeface="+mn-ea"/>
              </a:rPr>
              <a:t>依据《职业健康监护技术规范》（GBZ188</a:t>
            </a:r>
            <a:r>
              <a:rPr lang="en-US" altLang="zh-CN" dirty="0">
                <a:solidFill>
                  <a:srgbClr val="FF0000"/>
                </a:solidFill>
                <a:latin typeface="+mn-ea"/>
                <a:sym typeface="+mn-ea"/>
              </a:rPr>
              <a:t>-2014</a:t>
            </a:r>
            <a:r>
              <a:rPr lang="zh-CN" altLang="zh-CN" dirty="0">
                <a:solidFill>
                  <a:srgbClr val="FF0000"/>
                </a:solidFill>
                <a:latin typeface="+mn-ea"/>
                <a:sym typeface="+mn-ea"/>
              </a:rPr>
              <a:t>），结合用人单位提交的资料，明确用人单位应当检查的项目和周期。</a:t>
            </a:r>
            <a:endParaRPr lang="en-US" altLang="zh-CN" dirty="0">
              <a:solidFill>
                <a:srgbClr val="FF0000"/>
              </a:solidFill>
              <a:latin typeface="+mn-ea"/>
              <a:sym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CF5AA88C-B896-D7C1-C2B0-35F5B68FB7C3}"/>
              </a:ext>
            </a:extLst>
          </p:cNvPr>
          <p:cNvPicPr>
            <a:picLocks noChangeAspect="1"/>
          </p:cNvPicPr>
          <p:nvPr/>
        </p:nvPicPr>
        <p:blipFill>
          <a:blip r:embed="rId2"/>
          <a:stretch>
            <a:fillRect/>
          </a:stretch>
        </p:blipFill>
        <p:spPr>
          <a:xfrm>
            <a:off x="-14287" y="5489575"/>
            <a:ext cx="12215812" cy="1385888"/>
          </a:xfrm>
          <a:prstGeom prst="rect">
            <a:avLst/>
          </a:prstGeom>
          <a:noFill/>
          <a:ln w="9525">
            <a:noFill/>
          </a:ln>
        </p:spPr>
      </p:pic>
    </p:spTree>
    <p:extLst>
      <p:ext uri="{BB962C8B-B14F-4D97-AF65-F5344CB8AC3E}">
        <p14:creationId xmlns:p14="http://schemas.microsoft.com/office/powerpoint/2010/main" val="47320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
        <p:nvSpPr>
          <p:cNvPr id="2" name="内容占位符 1"/>
          <p:cNvSpPr>
            <a:spLocks noGrp="1"/>
          </p:cNvSpPr>
          <p:nvPr>
            <p:ph idx="1"/>
          </p:nvPr>
        </p:nvSpPr>
        <p:spPr>
          <a:xfrm>
            <a:off x="354330" y="1130935"/>
            <a:ext cx="11506835" cy="5008245"/>
          </a:xfrm>
        </p:spPr>
        <p:txBody>
          <a:bodyPr/>
          <a:lstStyle/>
          <a:p>
            <a:pPr marL="0" algn="ctr" fontAlgn="auto">
              <a:spcAft>
                <a:spcPts val="1200"/>
              </a:spcAft>
              <a:buClrTx/>
              <a:buSzTx/>
              <a:buNone/>
            </a:pPr>
            <a:r>
              <a:rPr lang="en-US" altLang="zh-CN" b="1" dirty="0">
                <a:solidFill>
                  <a:srgbClr val="FF0000"/>
                </a:solidFill>
              </a:rPr>
              <a:t>8</a:t>
            </a:r>
            <a:r>
              <a:rPr lang="zh-CN" altLang="en-US" b="1" dirty="0">
                <a:solidFill>
                  <a:srgbClr val="FF0000"/>
                </a:solidFill>
              </a:rPr>
              <a:t>、</a:t>
            </a:r>
            <a:r>
              <a:rPr lang="zh-CN" altLang="zh-CN" b="1" dirty="0">
                <a:solidFill>
                  <a:srgbClr val="FF0000"/>
                </a:solidFill>
              </a:rPr>
              <a:t>用人单位的法定义务</a:t>
            </a:r>
          </a:p>
          <a:p>
            <a:pPr marL="0" indent="0" fontAlgn="auto">
              <a:lnSpc>
                <a:spcPct val="150000"/>
              </a:lnSpc>
              <a:buFont typeface="Wingdings" panose="05000000000000000000" charset="0"/>
              <a:buNone/>
            </a:pPr>
            <a:r>
              <a:rPr lang="zh-CN" altLang="zh-CN" sz="2000" dirty="0">
                <a:sym typeface="+mn-ea"/>
              </a:rPr>
              <a:t>（</a:t>
            </a:r>
            <a:r>
              <a:rPr lang="en-US" altLang="zh-CN" sz="2000" dirty="0">
                <a:sym typeface="+mn-ea"/>
              </a:rPr>
              <a:t>1</a:t>
            </a:r>
            <a:r>
              <a:rPr lang="zh-CN" altLang="en-US" sz="2000" dirty="0">
                <a:sym typeface="+mn-ea"/>
              </a:rPr>
              <a:t>）</a:t>
            </a:r>
            <a:r>
              <a:rPr lang="zh-CN" altLang="zh-CN" sz="2000" dirty="0">
                <a:sym typeface="+mn-ea"/>
              </a:rPr>
              <a:t>用人单位应当组织从事接触职业病危害作业的劳动者进行职业健康检查。 </a:t>
            </a:r>
            <a:endParaRPr lang="zh-CN" altLang="zh-CN" sz="2000" dirty="0"/>
          </a:p>
          <a:p>
            <a:pPr marL="0" indent="0" fontAlgn="auto">
              <a:lnSpc>
                <a:spcPct val="150000"/>
              </a:lnSpc>
              <a:buFont typeface="Wingdings" panose="05000000000000000000" charset="0"/>
              <a:buNone/>
            </a:pPr>
            <a:r>
              <a:rPr lang="zh-CN" altLang="zh-CN" sz="2000" dirty="0">
                <a:sym typeface="+mn-ea"/>
              </a:rPr>
              <a:t>（</a:t>
            </a:r>
            <a:r>
              <a:rPr lang="en-US" altLang="zh-CN" sz="2000" dirty="0">
                <a:sym typeface="+mn-ea"/>
              </a:rPr>
              <a:t>2</a:t>
            </a:r>
            <a:r>
              <a:rPr lang="zh-CN" altLang="en-US" sz="2000" dirty="0">
                <a:sym typeface="+mn-ea"/>
              </a:rPr>
              <a:t>）</a:t>
            </a:r>
            <a:r>
              <a:rPr lang="zh-CN" altLang="zh-CN" sz="2000" dirty="0">
                <a:sym typeface="+mn-ea"/>
              </a:rPr>
              <a:t>用人单位应当组织接触职业病危害因素的劳动者进行上岗前、在岗期间、离岗时的职业健康检查。 </a:t>
            </a:r>
          </a:p>
          <a:p>
            <a:pPr marL="0" indent="0" fontAlgn="auto">
              <a:lnSpc>
                <a:spcPct val="150000"/>
              </a:lnSpc>
              <a:buFont typeface="Wingdings" panose="05000000000000000000" charset="0"/>
              <a:buNone/>
            </a:pPr>
            <a:r>
              <a:rPr lang="zh-CN" altLang="zh-CN" sz="2000" dirty="0">
                <a:sym typeface="+mn-ea"/>
              </a:rPr>
              <a:t>（</a:t>
            </a:r>
            <a:r>
              <a:rPr lang="en-US" altLang="zh-CN" sz="2000" dirty="0">
                <a:sym typeface="+mn-ea"/>
              </a:rPr>
              <a:t>3</a:t>
            </a:r>
            <a:r>
              <a:rPr lang="zh-CN" altLang="en-US" sz="2000" dirty="0">
                <a:sym typeface="+mn-ea"/>
              </a:rPr>
              <a:t>）</a:t>
            </a:r>
            <a:r>
              <a:rPr lang="zh-CN" altLang="zh-CN" sz="2000" dirty="0">
                <a:sym typeface="+mn-ea"/>
              </a:rPr>
              <a:t>用人单位对遭受或者可能遭受急性职业病危害的劳动者，应当及时组织进行健康检查和医学观察。</a:t>
            </a:r>
          </a:p>
          <a:p>
            <a:pPr marL="0" indent="0" fontAlgn="auto">
              <a:lnSpc>
                <a:spcPct val="150000"/>
              </a:lnSpc>
              <a:buFont typeface="Wingdings" panose="05000000000000000000" charset="0"/>
              <a:buNone/>
            </a:pPr>
            <a:r>
              <a:rPr lang="zh-CN" altLang="en-US" sz="2000" dirty="0">
                <a:sym typeface="+mn-ea"/>
              </a:rPr>
              <a:t>（</a:t>
            </a:r>
            <a:r>
              <a:rPr lang="en-US" altLang="zh-CN" sz="2000" dirty="0">
                <a:sym typeface="+mn-ea"/>
              </a:rPr>
              <a:t>4</a:t>
            </a:r>
            <a:r>
              <a:rPr lang="zh-CN" altLang="en-US" sz="2000" dirty="0">
                <a:sym typeface="+mn-ea"/>
              </a:rPr>
              <a:t>）</a:t>
            </a:r>
            <a:r>
              <a:rPr lang="zh-CN" altLang="zh-CN" sz="2000" dirty="0">
                <a:sym typeface="+mn-ea"/>
              </a:rPr>
              <a:t>对需要复查和医学观察的劳动者，用人单位应当按照体检机构要求的时间，安排其复查和医学观察。</a:t>
            </a:r>
          </a:p>
          <a:p>
            <a:pPr marL="0" indent="0" fontAlgn="auto">
              <a:lnSpc>
                <a:spcPct val="150000"/>
              </a:lnSpc>
              <a:buFont typeface="Wingdings" panose="05000000000000000000" charset="0"/>
              <a:buNone/>
            </a:pPr>
            <a:r>
              <a:rPr lang="zh-CN" altLang="zh-CN" sz="2000" dirty="0">
                <a:sym typeface="+mn-ea"/>
              </a:rPr>
              <a:t>（</a:t>
            </a:r>
            <a:r>
              <a:rPr lang="en-US" altLang="zh-CN" sz="2000" dirty="0">
                <a:sym typeface="+mn-ea"/>
              </a:rPr>
              <a:t>5</a:t>
            </a:r>
            <a:r>
              <a:rPr lang="zh-CN" altLang="en-US" sz="2000" dirty="0">
                <a:sym typeface="+mn-ea"/>
              </a:rPr>
              <a:t>）</a:t>
            </a:r>
            <a:r>
              <a:rPr lang="zh-CN" altLang="zh-CN" sz="2000" dirty="0">
                <a:sym typeface="+mn-ea"/>
              </a:rPr>
              <a:t>用人单位对疑似职业病病人应当按规定向所在地卫生行政部门报告，并按照体检机构的要求安排其进行职业病诊断或者医学观察。 </a:t>
            </a:r>
            <a:endParaRPr lang="zh-CN" altLang="zh-CN" sz="2000" dirty="0"/>
          </a:p>
          <a:p>
            <a:pPr fontAlgn="auto">
              <a:lnSpc>
                <a:spcPct val="150000"/>
              </a:lnSpc>
              <a:buFont typeface="Wingdings" panose="05000000000000000000" charset="0"/>
              <a:buChar char="Ø"/>
            </a:pPr>
            <a:endParaRPr lang="zh-CN" altLang="zh-CN" sz="2000" b="1" dirty="0">
              <a:solidFill>
                <a:srgbClr val="FF0000"/>
              </a:solidFill>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
        <p:nvSpPr>
          <p:cNvPr id="15" name="矩形 46"/>
          <p:cNvSpPr/>
          <p:nvPr/>
        </p:nvSpPr>
        <p:spPr>
          <a:xfrm>
            <a:off x="924243" y="1135063"/>
            <a:ext cx="10342880" cy="67437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sz="3600" b="1">
                <a:solidFill>
                  <a:srgbClr val="FF0000"/>
                </a:solidFill>
                <a:sym typeface="+mn-ea"/>
              </a:rPr>
              <a:t>用人单位如何组织职业健康检查与体检结果的处理</a:t>
            </a:r>
            <a:endParaRPr lang="zh-CN" altLang="en-US" sz="3600"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 name="内容占位符 1"/>
          <p:cNvSpPr>
            <a:spLocks noGrp="1"/>
          </p:cNvSpPr>
          <p:nvPr>
            <p:ph idx="1"/>
          </p:nvPr>
        </p:nvSpPr>
        <p:spPr>
          <a:xfrm>
            <a:off x="838200" y="2162810"/>
            <a:ext cx="10515600" cy="2574290"/>
          </a:xfrm>
        </p:spPr>
        <p:txBody>
          <a:bodyPr/>
          <a:lstStyle/>
          <a:p>
            <a:pPr marL="0" indent="0">
              <a:lnSpc>
                <a:spcPct val="150000"/>
              </a:lnSpc>
              <a:buNone/>
            </a:pPr>
            <a:r>
              <a:rPr lang="zh-CN" altLang="zh-CN" sz="3600" b="1" dirty="0">
                <a:solidFill>
                  <a:srgbClr val="FF0000"/>
                </a:solidFill>
                <a:latin typeface="+mj-lt"/>
                <a:ea typeface="+mj-ea"/>
                <a:cs typeface="+mj-cs"/>
                <a:sym typeface="+mn-ea"/>
              </a:rPr>
              <a:t>（</a:t>
            </a:r>
            <a:r>
              <a:rPr lang="en-US" altLang="zh-CN" sz="3600" b="1" dirty="0">
                <a:solidFill>
                  <a:srgbClr val="FF0000"/>
                </a:solidFill>
                <a:latin typeface="+mj-lt"/>
                <a:ea typeface="+mj-ea"/>
                <a:cs typeface="+mj-cs"/>
                <a:sym typeface="+mn-ea"/>
              </a:rPr>
              <a:t>1</a:t>
            </a:r>
            <a:r>
              <a:rPr lang="zh-CN" altLang="zh-CN" sz="3600" b="1" dirty="0">
                <a:solidFill>
                  <a:srgbClr val="FF0000"/>
                </a:solidFill>
                <a:latin typeface="+mj-lt"/>
                <a:ea typeface="+mj-ea"/>
                <a:cs typeface="+mj-cs"/>
                <a:sym typeface="+mn-ea"/>
              </a:rPr>
              <a:t>）、谁能做职业健康检查？</a:t>
            </a:r>
            <a:endParaRPr lang="en-US" altLang="zh-CN" sz="3600" b="1" dirty="0">
              <a:solidFill>
                <a:srgbClr val="FF0000"/>
              </a:solidFill>
              <a:latin typeface="+mj-lt"/>
              <a:ea typeface="+mj-ea"/>
              <a:cs typeface="+mj-cs"/>
              <a:sym typeface="+mn-ea"/>
            </a:endParaRPr>
          </a:p>
          <a:p>
            <a:pPr marL="0" indent="0">
              <a:lnSpc>
                <a:spcPct val="150000"/>
              </a:lnSpc>
              <a:buNone/>
            </a:pPr>
            <a:r>
              <a:rPr lang="zh-CN" altLang="zh-CN" sz="2400" dirty="0">
                <a:sym typeface="+mn-ea"/>
              </a:rPr>
              <a:t>《职业健康检查管理办法》明确指出只有医疗卫生机构才能对从事接触职业病危害作业的劳动者进行上岗前、在岗期间、离岗时的健康检查。</a:t>
            </a:r>
            <a:endParaRPr lang="en-US" altLang="zh-CN" sz="2400" dirty="0">
              <a:sym typeface="+mn-ea"/>
            </a:endParaRPr>
          </a:p>
          <a:p>
            <a:pPr marL="0" algn="l">
              <a:spcAft>
                <a:spcPts val="1200"/>
              </a:spcAft>
              <a:buClrTx/>
              <a:buSzTx/>
              <a:buNone/>
            </a:pPr>
            <a:r>
              <a:rPr lang="zh-CN" altLang="en-US" sz="2400" dirty="0">
                <a:sym typeface="+mn-ea"/>
              </a:rPr>
              <a:t>（对职业健康检查机构实行备案管理）</a:t>
            </a:r>
            <a:endParaRPr lang="en-US" altLang="zh-CN" sz="2400" dirty="0">
              <a:sym typeface="+mn-ea"/>
            </a:endParaRPr>
          </a:p>
          <a:p>
            <a:pPr marL="0" algn="l">
              <a:spcAft>
                <a:spcPts val="1200"/>
              </a:spcAft>
              <a:buClrTx/>
              <a:buSzTx/>
              <a:buNone/>
            </a:pPr>
            <a:endParaRPr lang="zh-CN" altLang="zh-CN" sz="3200" dirty="0">
              <a:sym typeface="+mn-ea"/>
            </a:endParaRPr>
          </a:p>
          <a:p>
            <a:endParaRPr lang="zh-CN" altLang="zh-CN" sz="3200" dirty="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760855"/>
            <a:ext cx="10515600" cy="3728720"/>
          </a:xfrm>
        </p:spPr>
        <p:txBody>
          <a:bodyPr/>
          <a:lstStyle/>
          <a:p>
            <a:pPr marL="0" algn="l" eaLnBrk="1" hangingPunct="1">
              <a:lnSpc>
                <a:spcPct val="150000"/>
              </a:lnSpc>
              <a:buClrTx/>
              <a:buSzTx/>
              <a:buNone/>
            </a:pPr>
            <a:r>
              <a:rPr lang="zh-CN" altLang="zh-CN" sz="3600" b="1" dirty="0">
                <a:solidFill>
                  <a:srgbClr val="FF0000"/>
                </a:solidFill>
                <a:latin typeface="+mj-lt"/>
                <a:ea typeface="+mj-ea"/>
                <a:cs typeface="+mj-cs"/>
                <a:sym typeface="+mn-ea"/>
              </a:rPr>
              <a:t>（2）职业健康检查委托协议书的签订</a:t>
            </a:r>
          </a:p>
          <a:p>
            <a:pPr marL="0" indent="0" algn="just" eaLnBrk="1" hangingPunct="1">
              <a:buFont typeface="Wingdings" panose="05000000000000000000" pitchFamily="2" charset="2"/>
              <a:buNone/>
            </a:pP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用人单位应选择并委托备案的职业健康检查机构进行职业健康检查。</a:t>
            </a:r>
            <a:endParaRPr lang="en-US" altLang="zh-CN" sz="2400" dirty="0">
              <a:latin typeface="宋体" panose="02010600030101010101" pitchFamily="2" charset="-122"/>
            </a:endParaRPr>
          </a:p>
          <a:p>
            <a:pPr marL="0" indent="0" algn="just" eaLnBrk="1" hangingPunct="1">
              <a:buFont typeface="Wingdings" panose="05000000000000000000" pitchFamily="2" charset="2"/>
              <a:buNone/>
            </a:pPr>
            <a:r>
              <a:rPr lang="zh-CN" altLang="en-US" sz="2400" dirty="0">
                <a:latin typeface="宋体" panose="02010600030101010101" pitchFamily="2" charset="-122"/>
                <a:sym typeface="+mn-ea"/>
              </a:rPr>
              <a:t>签订委托协议书：</a:t>
            </a:r>
            <a:endParaRPr lang="zh-CN" altLang="en-US" sz="2400" dirty="0">
              <a:latin typeface="宋体" panose="02010600030101010101" pitchFamily="2" charset="-122"/>
            </a:endParaRPr>
          </a:p>
          <a:p>
            <a:pPr algn="just" eaLnBrk="1" hangingPunct="1"/>
            <a:r>
              <a:rPr lang="zh-CN" altLang="en-US" sz="2400" dirty="0">
                <a:latin typeface="宋体" panose="02010600030101010101" pitchFamily="2" charset="-122"/>
                <a:sym typeface="+mn-ea"/>
              </a:rPr>
              <a:t>接触人数、检查项目、检查时间、地点、查体费用等。</a:t>
            </a:r>
            <a:endParaRPr lang="zh-CN" altLang="en-US" sz="2400" dirty="0">
              <a:latin typeface="宋体" panose="02010600030101010101" pitchFamily="2" charset="-122"/>
            </a:endParaRPr>
          </a:p>
          <a:p>
            <a:pPr algn="just" eaLnBrk="1" hangingPunct="1"/>
            <a:r>
              <a:rPr sz="2400">
                <a:latin typeface="宋体" panose="02010600030101010101" pitchFamily="2" charset="-122"/>
                <a:sym typeface="+mn-ea"/>
              </a:rPr>
              <a:t>双方的责任和义务</a:t>
            </a:r>
            <a:endParaRPr lang="zh-CN" altLang="en-US" sz="2400" dirty="0">
              <a:latin typeface="宋体" panose="02010600030101010101" pitchFamily="2" charset="-122"/>
            </a:endParaRPr>
          </a:p>
          <a:p>
            <a:pPr algn="just" eaLnBrk="1" hangingPunct="1"/>
            <a:r>
              <a:rPr lang="zh-CN" altLang="en-US" sz="2400" dirty="0">
                <a:latin typeface="宋体" panose="02010600030101010101" pitchFamily="2" charset="-122"/>
                <a:sym typeface="+mn-ea"/>
              </a:rPr>
              <a:t>用人单位提供基础资料：基本情况、职业病危害因素、接触人数、生产技术、工艺、检测报告、人员清单等。</a:t>
            </a:r>
            <a:endParaRPr lang="en-US" altLang="zh-CN" sz="2400" dirty="0">
              <a:latin typeface="宋体" panose="02010600030101010101" pitchFamily="2" charset="-122"/>
            </a:endParaRPr>
          </a:p>
          <a:p>
            <a:pPr algn="just" eaLnBrk="1" hangingPunct="1"/>
            <a:r>
              <a:rPr lang="zh-CN" altLang="en-US" sz="2400" dirty="0">
                <a:latin typeface="宋体" panose="02010600030101010101" pitchFamily="2" charset="-122"/>
                <a:sym typeface="+mn-ea"/>
              </a:rPr>
              <a:t>体检机构在规定时间向企业提交职业健康检查报告。</a:t>
            </a:r>
            <a:endParaRPr lang="zh-CN" altLang="en-US" sz="2400"/>
          </a:p>
        </p:txBody>
      </p:sp>
      <p:pic>
        <p:nvPicPr>
          <p:cNvPr id="5122" name="图片 3" descr="246de5d3ff26528e22228fd3489e033c"/>
          <p:cNvPicPr>
            <a:picLocks noChangeAspect="1"/>
          </p:cNvPicPr>
          <p:nvPr/>
        </p:nvPicPr>
        <p:blipFill>
          <a:blip r:embed="rId2"/>
          <a:stretch>
            <a:fillRect/>
          </a:stretch>
        </p:blipFill>
        <p:spPr>
          <a:xfrm>
            <a:off x="-14287" y="5489575"/>
            <a:ext cx="12215812" cy="1385888"/>
          </a:xfrm>
          <a:prstGeom prst="rect">
            <a:avLst/>
          </a:prstGeom>
          <a:noFill/>
          <a:ln w="9525">
            <a:noFill/>
          </a:ln>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86105" y="1085215"/>
            <a:ext cx="10515600" cy="4955540"/>
          </a:xfrm>
        </p:spPr>
        <p:txBody>
          <a:bodyPr/>
          <a:lstStyle/>
          <a:p>
            <a:pPr marL="0" algn="l">
              <a:lnSpc>
                <a:spcPct val="150000"/>
              </a:lnSpc>
              <a:buClrTx/>
              <a:buSzTx/>
              <a:buNone/>
            </a:pPr>
            <a:r>
              <a:rPr lang="zh-CN" altLang="zh-CN" sz="3600" b="1" dirty="0">
                <a:solidFill>
                  <a:srgbClr val="FF0000"/>
                </a:solidFill>
                <a:latin typeface="+mj-lt"/>
                <a:ea typeface="+mj-ea"/>
                <a:cs typeface="+mj-cs"/>
                <a:sym typeface="+mn-ea"/>
              </a:rPr>
              <a:t>（3）职业健康检查的</a:t>
            </a:r>
            <a:r>
              <a:rPr lang="zh-CN" altLang="en-US" sz="3600" b="1" dirty="0">
                <a:solidFill>
                  <a:srgbClr val="FF0000"/>
                </a:solidFill>
                <a:latin typeface="+mj-lt"/>
                <a:ea typeface="+mj-ea"/>
                <a:cs typeface="+mj-cs"/>
                <a:sym typeface="+mn-ea"/>
              </a:rPr>
              <a:t>项目、周期</a:t>
            </a:r>
            <a:r>
              <a:rPr lang="zh-CN" altLang="zh-CN" sz="3600" b="1" dirty="0">
                <a:solidFill>
                  <a:srgbClr val="FF0000"/>
                </a:solidFill>
                <a:latin typeface="+mj-lt"/>
                <a:ea typeface="+mj-ea"/>
                <a:cs typeface="+mj-cs"/>
                <a:sym typeface="+mn-ea"/>
              </a:rPr>
              <a:t>是什么？</a:t>
            </a:r>
          </a:p>
          <a:p>
            <a:pPr marL="0" indent="711200" algn="l">
              <a:lnSpc>
                <a:spcPct val="150000"/>
              </a:lnSpc>
              <a:buNone/>
              <a:extLst>
                <a:ext uri="{35155182-B16C-46BC-9424-99874614C6A1}">
                  <wpsdc:indentchars xmlns:wpsdc="http://www.wps.cn/officeDocument/2017/drawingmlCustomData" xmlns="" val="200" checksum="3773799597"/>
                </a:ext>
              </a:extLst>
            </a:pPr>
            <a:r>
              <a:rPr lang="zh-CN" altLang="zh-CN" dirty="0">
                <a:sym typeface="+mn-ea"/>
              </a:rPr>
              <a:t>职业健康检查的项目、周期应按照《职业健康监护技术规范》（GBZ188）执行，放射工作人员职业健康检查按照《放射工作人员职业健康监护技术规范》（GBZ235）等规定执行。</a:t>
            </a:r>
            <a:endParaRPr lang="zh-CN" altLang="zh-CN" dirty="0"/>
          </a:p>
          <a:p>
            <a:pPr marL="0" indent="711200" algn="l">
              <a:lnSpc>
                <a:spcPct val="150000"/>
              </a:lnSpc>
              <a:buNone/>
              <a:extLst>
                <a:ext uri="{35155182-B16C-46BC-9424-99874614C6A1}">
                  <wpsdc:indentchars xmlns:wpsdc="http://www.wps.cn/officeDocument/2017/drawingmlCustomData" xmlns="" val="200" checksum="3773799597"/>
                </a:ext>
              </a:extLst>
            </a:pPr>
            <a:r>
              <a:rPr lang="zh-CN" altLang="zh-CN" dirty="0">
                <a:sym typeface="+mn-ea"/>
              </a:rPr>
              <a:t>只有接触粉尘类、化学因素类、物理因素、生物因素、放射因素类、其他类（特殊作业等）等六类职业病危害因素的劳动者，才需要职业健康检查，而且每类中包含不同检查项目。</a:t>
            </a:r>
            <a:endParaRPr lang="zh-CN" altLang="zh-CN" dirty="0"/>
          </a:p>
          <a:p>
            <a:endParaRPr lang="zh-CN" altLang="en-US" dirty="0"/>
          </a:p>
          <a:p>
            <a:endParaRPr lang="zh-CN" altLang="en-US" dirty="0"/>
          </a:p>
        </p:txBody>
      </p:sp>
      <p:pic>
        <p:nvPicPr>
          <p:cNvPr id="2" name="图片 3" descr="246de5d3ff26528e22228fd3489e033c">
            <a:extLst>
              <a:ext uri="{FF2B5EF4-FFF2-40B4-BE49-F238E27FC236}">
                <a16:creationId xmlns:a16="http://schemas.microsoft.com/office/drawing/2014/main" id="{36826A75-706D-DD75-B4FB-E765B7772391}"/>
              </a:ext>
            </a:extLst>
          </p:cNvPr>
          <p:cNvPicPr>
            <a:picLocks noChangeAspect="1"/>
          </p:cNvPicPr>
          <p:nvPr/>
        </p:nvPicPr>
        <p:blipFill>
          <a:blip r:embed="rId2"/>
          <a:stretch>
            <a:fillRect/>
          </a:stretch>
        </p:blipFill>
        <p:spPr>
          <a:xfrm>
            <a:off x="-317" y="5497195"/>
            <a:ext cx="12215812" cy="1385888"/>
          </a:xfrm>
          <a:prstGeom prst="rect">
            <a:avLst/>
          </a:prstGeom>
          <a:noFill/>
          <a:ln w="9525">
            <a:noFill/>
          </a:ln>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841375" y="1120140"/>
            <a:ext cx="10670540" cy="5130800"/>
          </a:xfrm>
        </p:spPr>
        <p:txBody>
          <a:bodyPr/>
          <a:lstStyle/>
          <a:p>
            <a:pPr marL="0" algn="l">
              <a:lnSpc>
                <a:spcPct val="150000"/>
              </a:lnSpc>
              <a:buNone/>
            </a:pPr>
            <a:r>
              <a:rPr lang="zh-CN" altLang="zh-CN" sz="2200" b="1" dirty="0">
                <a:solidFill>
                  <a:srgbClr val="FF0000"/>
                </a:solidFill>
                <a:latin typeface="+mj-lt"/>
                <a:ea typeface="+mj-ea"/>
                <a:cs typeface="+mj-cs"/>
                <a:sym typeface="+mn-ea"/>
              </a:rPr>
              <a:t>（</a:t>
            </a:r>
            <a:r>
              <a:rPr lang="en-US" altLang="zh-CN" sz="2200" b="1" dirty="0">
                <a:solidFill>
                  <a:srgbClr val="FF0000"/>
                </a:solidFill>
                <a:latin typeface="+mj-lt"/>
                <a:ea typeface="+mj-ea"/>
                <a:cs typeface="+mj-cs"/>
                <a:sym typeface="+mn-ea"/>
              </a:rPr>
              <a:t>4</a:t>
            </a:r>
            <a:r>
              <a:rPr lang="zh-CN" altLang="en-US" sz="2200" b="1" dirty="0">
                <a:solidFill>
                  <a:srgbClr val="FF0000"/>
                </a:solidFill>
                <a:latin typeface="+mj-lt"/>
                <a:ea typeface="+mj-ea"/>
                <a:cs typeface="+mj-cs"/>
                <a:sym typeface="+mn-ea"/>
              </a:rPr>
              <a:t>）</a:t>
            </a:r>
            <a:r>
              <a:rPr lang="zh-CN" altLang="zh-CN" sz="2200" b="1" dirty="0">
                <a:solidFill>
                  <a:srgbClr val="FF0000"/>
                </a:solidFill>
                <a:latin typeface="+mj-lt"/>
                <a:ea typeface="+mj-ea"/>
                <a:cs typeface="+mj-cs"/>
                <a:sym typeface="+mn-ea"/>
              </a:rPr>
              <a:t>职业健康检查中，用人单位应提供哪些相关资料？</a:t>
            </a:r>
          </a:p>
          <a:p>
            <a:pPr marL="0" algn="l">
              <a:lnSpc>
                <a:spcPct val="150000"/>
              </a:lnSpc>
              <a:buNone/>
            </a:pPr>
            <a:endParaRPr lang="zh-CN" altLang="zh-CN" sz="2200" dirty="0">
              <a:solidFill>
                <a:schemeClr val="tx1"/>
              </a:solidFill>
              <a:uFillTx/>
              <a:sym typeface="+mn-ea"/>
            </a:endParaRPr>
          </a:p>
        </p:txBody>
      </p:sp>
      <p:pic>
        <p:nvPicPr>
          <p:cNvPr id="14" name="图片 13" descr="1"/>
          <p:cNvPicPr>
            <a:picLocks noChangeAspect="1"/>
          </p:cNvPicPr>
          <p:nvPr>
            <p:custDataLst>
              <p:tags r:id="rId2"/>
            </p:custDataLst>
          </p:nvPr>
        </p:nvPicPr>
        <p:blipFill>
          <a:blip r:embed="rId13">
            <a:extLst>
              <a:ext uri="{96DAC541-7B7A-43D3-8B79-37D633B846F1}">
                <asvg:svgBlip xmlns:asvg="http://schemas.microsoft.com/office/drawing/2016/SVG/main" r:embed="rId14"/>
              </a:ext>
            </a:extLst>
          </a:blip>
          <a:stretch>
            <a:fillRect/>
          </a:stretch>
        </p:blipFill>
        <p:spPr>
          <a:xfrm rot="17280000">
            <a:off x="4589304" y="2223453"/>
            <a:ext cx="2143125" cy="1607344"/>
          </a:xfrm>
          <a:prstGeom prst="rect">
            <a:avLst/>
          </a:prstGeom>
        </p:spPr>
      </p:pic>
      <p:pic>
        <p:nvPicPr>
          <p:cNvPr id="19" name="图片 18" descr="1"/>
          <p:cNvPicPr>
            <a:picLocks noChangeAspect="1"/>
          </p:cNvPicPr>
          <p:nvPr>
            <p:custDataLst>
              <p:tags r:id="rId3"/>
            </p:custDataLst>
          </p:nvPr>
        </p:nvPicPr>
        <p:blipFill>
          <a:blip r:embed="rId15">
            <a:extLst>
              <a:ext uri="{96DAC541-7B7A-43D3-8B79-37D633B846F1}">
                <asvg:svgBlip xmlns:asvg="http://schemas.microsoft.com/office/drawing/2016/SVG/main" r:embed="rId16"/>
              </a:ext>
            </a:extLst>
          </a:blip>
          <a:stretch>
            <a:fillRect/>
          </a:stretch>
        </p:blipFill>
        <p:spPr>
          <a:xfrm>
            <a:off x="5386546" y="3029744"/>
            <a:ext cx="2143125" cy="1607344"/>
          </a:xfrm>
          <a:prstGeom prst="rect">
            <a:avLst/>
          </a:prstGeom>
        </p:spPr>
      </p:pic>
      <p:pic>
        <p:nvPicPr>
          <p:cNvPr id="13" name="图片 12" descr="1"/>
          <p:cNvPicPr>
            <a:picLocks noChangeAspect="1"/>
          </p:cNvPicPr>
          <p:nvPr>
            <p:custDataLst>
              <p:tags r:id="rId4"/>
            </p:custDataLst>
          </p:nvPr>
        </p:nvPicPr>
        <p:blipFill>
          <a:blip r:embed="rId17">
            <a:extLst>
              <a:ext uri="{96DAC541-7B7A-43D3-8B79-37D633B846F1}">
                <asvg:svgBlip xmlns:asvg="http://schemas.microsoft.com/office/drawing/2016/SVG/main" r:embed="rId18"/>
              </a:ext>
            </a:extLst>
          </a:blip>
          <a:stretch>
            <a:fillRect/>
          </a:stretch>
        </p:blipFill>
        <p:spPr>
          <a:xfrm rot="12960000">
            <a:off x="3583940" y="2797810"/>
            <a:ext cx="2143125" cy="1607344"/>
          </a:xfrm>
          <a:prstGeom prst="rect">
            <a:avLst/>
          </a:prstGeom>
        </p:spPr>
      </p:pic>
      <p:pic>
        <p:nvPicPr>
          <p:cNvPr id="11" name="图片 10" descr="1"/>
          <p:cNvPicPr>
            <a:picLocks noChangeAspect="1"/>
          </p:cNvPicPr>
          <p:nvPr>
            <p:custDataLst>
              <p:tags r:id="rId5"/>
            </p:custDataLst>
          </p:nvPr>
        </p:nvPicPr>
        <p:blipFill>
          <a:blip r:embed="rId19">
            <a:extLst>
              <a:ext uri="{96DAC541-7B7A-43D3-8B79-37D633B846F1}">
                <asvg:svgBlip xmlns:asvg="http://schemas.microsoft.com/office/drawing/2016/SVG/main" r:embed="rId20"/>
              </a:ext>
            </a:extLst>
          </a:blip>
          <a:stretch>
            <a:fillRect/>
          </a:stretch>
        </p:blipFill>
        <p:spPr>
          <a:xfrm rot="8640000">
            <a:off x="3778250" y="3866991"/>
            <a:ext cx="2143125" cy="1607344"/>
          </a:xfrm>
          <a:prstGeom prst="rect">
            <a:avLst/>
          </a:prstGeom>
        </p:spPr>
      </p:pic>
      <p:pic>
        <p:nvPicPr>
          <p:cNvPr id="9" name="图片 8" descr="1"/>
          <p:cNvPicPr>
            <a:picLocks noChangeAspect="1"/>
          </p:cNvPicPr>
          <p:nvPr>
            <p:custDataLst>
              <p:tags r:id="rId6"/>
            </p:custDataLst>
          </p:nvPr>
        </p:nvPicPr>
        <p:blipFill>
          <a:blip r:embed="rId21">
            <a:extLst>
              <a:ext uri="{96DAC541-7B7A-43D3-8B79-37D633B846F1}">
                <asvg:svgBlip xmlns:asvg="http://schemas.microsoft.com/office/drawing/2016/SVG/main" r:embed="rId22"/>
              </a:ext>
            </a:extLst>
          </a:blip>
          <a:stretch>
            <a:fillRect/>
          </a:stretch>
        </p:blipFill>
        <p:spPr>
          <a:xfrm rot="4320000">
            <a:off x="4900295" y="4004628"/>
            <a:ext cx="2143125" cy="1607344"/>
          </a:xfrm>
          <a:prstGeom prst="rect">
            <a:avLst/>
          </a:prstGeom>
        </p:spPr>
      </p:pic>
      <p:sp>
        <p:nvSpPr>
          <p:cNvPr id="22" name="文本框 21"/>
          <p:cNvSpPr txBox="1"/>
          <p:nvPr>
            <p:custDataLst>
              <p:tags r:id="rId7"/>
            </p:custDataLst>
          </p:nvPr>
        </p:nvSpPr>
        <p:spPr>
          <a:xfrm>
            <a:off x="6756400" y="1977390"/>
            <a:ext cx="2470150" cy="802005"/>
          </a:xfrm>
          <a:prstGeom prst="rect">
            <a:avLst/>
          </a:prstGeom>
          <a:noFill/>
        </p:spPr>
        <p:txBody>
          <a:bodyPr wrap="square" rtlCol="0" anchor="t">
            <a:noAutofit/>
          </a:bodyPr>
          <a:lstStyle/>
          <a:p>
            <a:pPr algn="ctr">
              <a:lnSpc>
                <a:spcPct val="120000"/>
              </a:lnSpc>
            </a:pPr>
            <a:r>
              <a:rPr lang="zh-CN" altLang="en-US" sz="1800" b="1">
                <a:solidFill>
                  <a:schemeClr val="tx1"/>
                </a:solidFill>
                <a:latin typeface="Arial" panose="020B0604020202020204" pitchFamily="34" charset="0"/>
                <a:ea typeface="微软雅黑" panose="020B0503020204020204" pitchFamily="34" charset="-122"/>
              </a:rPr>
              <a:t>用人单位的基本情况</a:t>
            </a:r>
          </a:p>
        </p:txBody>
      </p:sp>
      <p:sp>
        <p:nvSpPr>
          <p:cNvPr id="20" name="文本框 19"/>
          <p:cNvSpPr txBox="1"/>
          <p:nvPr>
            <p:custDataLst>
              <p:tags r:id="rId8"/>
            </p:custDataLst>
          </p:nvPr>
        </p:nvSpPr>
        <p:spPr>
          <a:xfrm>
            <a:off x="7614920" y="3312795"/>
            <a:ext cx="1905000" cy="1234440"/>
          </a:xfrm>
          <a:prstGeom prst="rect">
            <a:avLst/>
          </a:prstGeom>
          <a:noFill/>
        </p:spPr>
        <p:txBody>
          <a:bodyPr wrap="square" rtlCol="0" anchor="t">
            <a:noAutofit/>
          </a:bodyPr>
          <a:lstStyle/>
          <a:p>
            <a:pPr>
              <a:lnSpc>
                <a:spcPct val="120000"/>
              </a:lnSpc>
            </a:pPr>
            <a:r>
              <a:rPr lang="zh-CN" altLang="en-US" sz="1700" b="1">
                <a:solidFill>
                  <a:schemeClr val="tx1"/>
                </a:solidFill>
                <a:latin typeface="Arial" panose="020B0604020202020204" pitchFamily="34" charset="0"/>
                <a:ea typeface="微软雅黑" panose="020B0503020204020204" pitchFamily="34" charset="-122"/>
              </a:rPr>
              <a:t>工作场所职业病危害因素种类及其接触人员名单</a:t>
            </a:r>
          </a:p>
        </p:txBody>
      </p:sp>
      <p:sp>
        <p:nvSpPr>
          <p:cNvPr id="29" name="文本框 28"/>
          <p:cNvSpPr txBox="1"/>
          <p:nvPr>
            <p:custDataLst>
              <p:tags r:id="rId9"/>
            </p:custDataLst>
          </p:nvPr>
        </p:nvSpPr>
        <p:spPr>
          <a:xfrm>
            <a:off x="1536700" y="2395220"/>
            <a:ext cx="1727200" cy="995680"/>
          </a:xfrm>
          <a:prstGeom prst="rect">
            <a:avLst/>
          </a:prstGeom>
          <a:noFill/>
        </p:spPr>
        <p:txBody>
          <a:bodyPr wrap="square" rtlCol="0" anchor="t">
            <a:noAutofit/>
          </a:bodyPr>
          <a:lstStyle/>
          <a:p>
            <a:pPr algn="l">
              <a:lnSpc>
                <a:spcPct val="120000"/>
              </a:lnSpc>
            </a:pPr>
            <a:r>
              <a:rPr lang="zh-CN" altLang="en-US" sz="1700" b="1" dirty="0">
                <a:solidFill>
                  <a:schemeClr val="tx1"/>
                </a:solidFill>
                <a:latin typeface="Arial" panose="020B0604020202020204" pitchFamily="34" charset="0"/>
                <a:ea typeface="微软雅黑" panose="020B0503020204020204" pitchFamily="34" charset="-122"/>
              </a:rPr>
              <a:t>工作场所职业病</a:t>
            </a:r>
            <a:r>
              <a:rPr lang="zh-CN" altLang="en-US" sz="1700" b="1" dirty="0">
                <a:solidFill>
                  <a:schemeClr val="tx1"/>
                </a:solidFill>
                <a:ea typeface="微软雅黑" panose="020B0503020204020204" pitchFamily="34" charset="-122"/>
                <a:sym typeface="+mn-ea"/>
              </a:rPr>
              <a:t>危害因素定期检测等相关资料</a:t>
            </a:r>
            <a:endParaRPr lang="zh-CN" altLang="en-US" sz="1700" b="1" dirty="0">
              <a:solidFill>
                <a:schemeClr val="tx1"/>
              </a:solidFill>
              <a:latin typeface="Arial" panose="020B0604020202020204" pitchFamily="34" charset="0"/>
              <a:ea typeface="微软雅黑" panose="020B0503020204020204" pitchFamily="34" charset="-122"/>
              <a:sym typeface="+mn-ea"/>
            </a:endParaRPr>
          </a:p>
        </p:txBody>
      </p:sp>
      <p:sp>
        <p:nvSpPr>
          <p:cNvPr id="26" name="文本框 25"/>
          <p:cNvSpPr txBox="1"/>
          <p:nvPr>
            <p:custDataLst>
              <p:tags r:id="rId10"/>
            </p:custDataLst>
          </p:nvPr>
        </p:nvSpPr>
        <p:spPr>
          <a:xfrm>
            <a:off x="1675130" y="4881880"/>
            <a:ext cx="1450340" cy="297180"/>
          </a:xfrm>
          <a:prstGeom prst="rect">
            <a:avLst/>
          </a:prstGeom>
          <a:noFill/>
        </p:spPr>
        <p:txBody>
          <a:bodyPr wrap="square" rtlCol="0" anchor="t">
            <a:noAutofit/>
          </a:bodyPr>
          <a:lstStyle/>
          <a:p>
            <a:pPr algn="r">
              <a:lnSpc>
                <a:spcPct val="120000"/>
              </a:lnSpc>
            </a:pPr>
            <a:r>
              <a:rPr lang="zh-CN" altLang="en-US" sz="1800" b="1" dirty="0">
                <a:solidFill>
                  <a:schemeClr val="tx1"/>
                </a:solidFill>
                <a:latin typeface="Arial" panose="020B0604020202020204" pitchFamily="34" charset="0"/>
                <a:ea typeface="微软雅黑" panose="020B0503020204020204" pitchFamily="34" charset="-122"/>
              </a:rPr>
              <a:t>接触时间</a:t>
            </a:r>
          </a:p>
        </p:txBody>
      </p:sp>
      <p:sp>
        <p:nvSpPr>
          <p:cNvPr id="24" name="文本框 23"/>
          <p:cNvSpPr txBox="1"/>
          <p:nvPr>
            <p:custDataLst>
              <p:tags r:id="rId11"/>
            </p:custDataLst>
          </p:nvPr>
        </p:nvSpPr>
        <p:spPr>
          <a:xfrm>
            <a:off x="6756400" y="5375751"/>
            <a:ext cx="1905000" cy="297101"/>
          </a:xfrm>
          <a:prstGeom prst="rect">
            <a:avLst/>
          </a:prstGeom>
          <a:noFill/>
        </p:spPr>
        <p:txBody>
          <a:bodyPr wrap="square" rtlCol="0" anchor="t">
            <a:noAutofit/>
          </a:bodyPr>
          <a:lstStyle/>
          <a:p>
            <a:pPr algn="l">
              <a:lnSpc>
                <a:spcPct val="120000"/>
              </a:lnSpc>
            </a:pPr>
            <a:r>
              <a:rPr lang="zh-CN" altLang="en-US" sz="1800" b="1">
                <a:solidFill>
                  <a:schemeClr val="tx1"/>
                </a:solidFill>
                <a:latin typeface="Arial" panose="020B0604020202020204" pitchFamily="34" charset="0"/>
                <a:ea typeface="微软雅黑" panose="020B0503020204020204" pitchFamily="34" charset="-122"/>
              </a:rPr>
              <a:t>岗位（或工种）</a:t>
            </a:r>
          </a:p>
        </p:txBody>
      </p:sp>
      <p:pic>
        <p:nvPicPr>
          <p:cNvPr id="2" name="图片 3" descr="246de5d3ff26528e22228fd3489e033c">
            <a:extLst>
              <a:ext uri="{FF2B5EF4-FFF2-40B4-BE49-F238E27FC236}">
                <a16:creationId xmlns:a16="http://schemas.microsoft.com/office/drawing/2014/main" id="{7FB033DC-A9A5-A2EF-10F3-5A28E0B6B52F}"/>
              </a:ext>
            </a:extLst>
          </p:cNvPr>
          <p:cNvPicPr>
            <a:picLocks noChangeAspect="1"/>
          </p:cNvPicPr>
          <p:nvPr/>
        </p:nvPicPr>
        <p:blipFill>
          <a:blip r:embed="rId23"/>
          <a:stretch>
            <a:fillRect/>
          </a:stretch>
        </p:blipFill>
        <p:spPr>
          <a:xfrm>
            <a:off x="-317" y="5497195"/>
            <a:ext cx="12215812" cy="1385888"/>
          </a:xfrm>
          <a:prstGeom prst="rect">
            <a:avLst/>
          </a:prstGeom>
          <a:noFill/>
          <a:ln w="9525">
            <a:noFill/>
          </a:ln>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274445"/>
            <a:ext cx="10515600" cy="5000625"/>
          </a:xfrm>
        </p:spPr>
        <p:txBody>
          <a:bodyPr/>
          <a:lstStyle/>
          <a:p>
            <a:pPr marL="0" indent="0">
              <a:lnSpc>
                <a:spcPct val="150000"/>
              </a:lnSpc>
              <a:buNone/>
            </a:pPr>
            <a:r>
              <a:rPr lang="zh-CN" altLang="en-US" b="1" dirty="0">
                <a:solidFill>
                  <a:srgbClr val="FF0000"/>
                </a:solidFill>
                <a:latin typeface="+mj-lt"/>
                <a:ea typeface="+mj-ea"/>
                <a:cs typeface="+mj-cs"/>
                <a:sym typeface="+mn-ea"/>
              </a:rPr>
              <a:t>（</a:t>
            </a:r>
            <a:r>
              <a:rPr lang="en-US" altLang="zh-CN" b="1" dirty="0">
                <a:solidFill>
                  <a:srgbClr val="FF0000"/>
                </a:solidFill>
                <a:latin typeface="+mj-lt"/>
                <a:ea typeface="+mj-ea"/>
                <a:cs typeface="+mj-cs"/>
                <a:sym typeface="+mn-ea"/>
              </a:rPr>
              <a:t>5</a:t>
            </a:r>
            <a:r>
              <a:rPr lang="zh-CN" altLang="en-US" b="1" dirty="0">
                <a:solidFill>
                  <a:srgbClr val="FF0000"/>
                </a:solidFill>
                <a:latin typeface="+mj-lt"/>
                <a:ea typeface="+mj-ea"/>
                <a:cs typeface="+mj-cs"/>
                <a:sym typeface="+mn-ea"/>
              </a:rPr>
              <a:t>）职业健康检查时间如何安排？</a:t>
            </a:r>
          </a:p>
          <a:p>
            <a:pPr marL="0" indent="711200">
              <a:lnSpc>
                <a:spcPct val="150000"/>
              </a:lnSpc>
              <a:buNone/>
              <a:extLst>
                <a:ext uri="{35155182-B16C-46BC-9424-99874614C6A1}">
                  <wpsdc:indentchars xmlns:wpsdc="http://www.wps.cn/officeDocument/2017/drawingmlCustomData" xmlns="" val="200" checksum="3773799597"/>
                </a:ext>
              </a:extLst>
            </a:pPr>
            <a:r>
              <a:rPr lang="zh-CN" altLang="zh-CN" dirty="0">
                <a:sym typeface="+mn-ea"/>
              </a:rPr>
              <a:t>用人单位在每次体检之前，特别是大批集体体检之前，应与体检机构沟通协调，以确定合理的体检时间。</a:t>
            </a:r>
          </a:p>
          <a:p>
            <a:pPr marL="0" indent="711200">
              <a:lnSpc>
                <a:spcPct val="150000"/>
              </a:lnSpc>
              <a:buNone/>
              <a:extLst>
                <a:ext uri="{35155182-B16C-46BC-9424-99874614C6A1}">
                  <wpsdc:indentchars xmlns:wpsdc="http://www.wps.cn/officeDocument/2017/drawingmlCustomData" xmlns="" val="200" checksum="3773799597"/>
                </a:ext>
              </a:extLst>
            </a:pPr>
            <a:r>
              <a:rPr lang="zh-CN" altLang="zh-CN" dirty="0">
                <a:sym typeface="+mn-ea"/>
              </a:rPr>
              <a:t>一是企业合理安排工作，不影响正常生产活动；</a:t>
            </a:r>
            <a:endParaRPr lang="en-US" altLang="zh-CN" dirty="0"/>
          </a:p>
          <a:p>
            <a:pPr marL="0" indent="711200">
              <a:lnSpc>
                <a:spcPct val="150000"/>
              </a:lnSpc>
              <a:buNone/>
              <a:extLst>
                <a:ext uri="{35155182-B16C-46BC-9424-99874614C6A1}">
                  <wpsdc:indentchars xmlns:wpsdc="http://www.wps.cn/officeDocument/2017/drawingmlCustomData" xmlns="" val="200" checksum="3773799597"/>
                </a:ext>
              </a:extLst>
            </a:pPr>
            <a:r>
              <a:rPr lang="zh-CN" altLang="zh-CN" dirty="0">
                <a:sym typeface="+mn-ea"/>
              </a:rPr>
              <a:t>二是保证体检能真实反映员工身体健康状况，在有些体检项目体检之前，必须让员工离开接触有害因素的岗位足够时间，方可进行体检，事先确定体检时间也便于使企业合理调度人员。</a:t>
            </a:r>
            <a:endParaRPr lang="zh-CN" altLang="en-US" dirty="0"/>
          </a:p>
          <a:p>
            <a:endParaRPr lang="zh-CN" altLang="en-US" dirty="0"/>
          </a:p>
        </p:txBody>
      </p:sp>
      <p:pic>
        <p:nvPicPr>
          <p:cNvPr id="2" name="图片 3" descr="246de5d3ff26528e22228fd3489e033c">
            <a:extLst>
              <a:ext uri="{FF2B5EF4-FFF2-40B4-BE49-F238E27FC236}">
                <a16:creationId xmlns:a16="http://schemas.microsoft.com/office/drawing/2014/main" id="{D1C7FDEE-7302-F4D6-F619-07AAD01BE01E}"/>
              </a:ext>
            </a:extLst>
          </p:cNvPr>
          <p:cNvPicPr>
            <a:picLocks noChangeAspect="1"/>
          </p:cNvPicPr>
          <p:nvPr/>
        </p:nvPicPr>
        <p:blipFill>
          <a:blip r:embed="rId2"/>
          <a:stretch>
            <a:fillRect/>
          </a:stretch>
        </p:blipFill>
        <p:spPr>
          <a:xfrm>
            <a:off x="-317" y="5497195"/>
            <a:ext cx="12215812" cy="1385888"/>
          </a:xfrm>
          <a:prstGeom prst="rect">
            <a:avLst/>
          </a:prstGeom>
          <a:noFill/>
          <a:ln w="9525">
            <a:noFill/>
          </a:ln>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2E0971-BAE9-93C1-82D2-4BCC966FB2C6}"/>
              </a:ext>
            </a:extLst>
          </p:cNvPr>
          <p:cNvSpPr>
            <a:spLocks noGrp="1"/>
          </p:cNvSpPr>
          <p:nvPr>
            <p:ph type="title"/>
          </p:nvPr>
        </p:nvSpPr>
        <p:spPr/>
        <p:txBody>
          <a:bodyPr/>
          <a:lstStyle/>
          <a:p>
            <a:pPr algn="r"/>
            <a:r>
              <a:rPr lang="zh-CN" altLang="zh-CN" sz="4400" dirty="0">
                <a:solidFill>
                  <a:srgbClr val="FF0000"/>
                </a:solidFill>
                <a:sym typeface="+mn-ea"/>
              </a:rPr>
              <a:t>第二，我国职业病发病形势严峻。</a:t>
            </a:r>
            <a:endParaRPr lang="zh-CN" altLang="en-US" dirty="0"/>
          </a:p>
        </p:txBody>
      </p:sp>
      <p:sp>
        <p:nvSpPr>
          <p:cNvPr id="3" name="内容占位符 2">
            <a:extLst>
              <a:ext uri="{FF2B5EF4-FFF2-40B4-BE49-F238E27FC236}">
                <a16:creationId xmlns:a16="http://schemas.microsoft.com/office/drawing/2014/main" id="{9169CD51-C220-B7B6-3AE5-6BAD87D1C338}"/>
              </a:ext>
            </a:extLst>
          </p:cNvPr>
          <p:cNvSpPr>
            <a:spLocks noGrp="1"/>
          </p:cNvSpPr>
          <p:nvPr>
            <p:ph idx="1"/>
          </p:nvPr>
        </p:nvSpPr>
        <p:spPr/>
        <p:txBody>
          <a:bodyPr/>
          <a:lstStyle/>
          <a:p>
            <a:endParaRPr lang="en-US" altLang="zh-CN" sz="3600" dirty="0">
              <a:sym typeface="+mn-ea"/>
            </a:endParaRPr>
          </a:p>
          <a:p>
            <a:pPr marL="0" indent="0">
              <a:buNone/>
            </a:pPr>
            <a:r>
              <a:rPr lang="en-US" altLang="zh-CN" sz="3600" dirty="0">
                <a:solidFill>
                  <a:srgbClr val="FF0000"/>
                </a:solidFill>
                <a:sym typeface="+mn-ea"/>
              </a:rPr>
              <a:t>2021</a:t>
            </a:r>
            <a:r>
              <a:rPr lang="zh-CN" altLang="en-US" sz="3600" dirty="0">
                <a:solidFill>
                  <a:srgbClr val="FF0000"/>
                </a:solidFill>
                <a:sym typeface="+mn-ea"/>
              </a:rPr>
              <a:t>年，全国报告新发职业病病例数</a:t>
            </a:r>
            <a:r>
              <a:rPr lang="en-US" altLang="zh-CN" sz="3600" dirty="0">
                <a:solidFill>
                  <a:srgbClr val="FF0000"/>
                </a:solidFill>
                <a:sym typeface="+mn-ea"/>
              </a:rPr>
              <a:t>15407</a:t>
            </a:r>
            <a:r>
              <a:rPr lang="zh-CN" altLang="en-US" sz="3600" dirty="0">
                <a:solidFill>
                  <a:srgbClr val="FF0000"/>
                </a:solidFill>
                <a:sym typeface="+mn-ea"/>
              </a:rPr>
              <a:t>例，其中职业性尘肺病报告</a:t>
            </a:r>
            <a:r>
              <a:rPr lang="en-US" altLang="zh-CN" sz="3600" dirty="0">
                <a:solidFill>
                  <a:srgbClr val="FF0000"/>
                </a:solidFill>
                <a:sym typeface="+mn-ea"/>
              </a:rPr>
              <a:t>11809</a:t>
            </a:r>
            <a:r>
              <a:rPr lang="zh-CN" altLang="en-US" sz="3600" dirty="0">
                <a:solidFill>
                  <a:srgbClr val="FF0000"/>
                </a:solidFill>
                <a:sym typeface="+mn-ea"/>
              </a:rPr>
              <a:t>例。</a:t>
            </a:r>
          </a:p>
          <a:p>
            <a:pPr marL="0" indent="0">
              <a:buNone/>
            </a:pPr>
            <a:r>
              <a:rPr lang="zh-CN" altLang="en-US" sz="3600" dirty="0">
                <a:sym typeface="+mn-ea"/>
              </a:rPr>
              <a:t>据中国疾控中心职业卫生首席专家李涛介绍，截止</a:t>
            </a:r>
            <a:r>
              <a:rPr lang="en-US" altLang="zh-CN" sz="3600" dirty="0">
                <a:sym typeface="+mn-ea"/>
              </a:rPr>
              <a:t>2021</a:t>
            </a:r>
            <a:r>
              <a:rPr lang="zh-CN" altLang="en-US" sz="3600" dirty="0">
                <a:sym typeface="+mn-ea"/>
              </a:rPr>
              <a:t>年底，全国累计报告职业性尘肺病患者</a:t>
            </a:r>
            <a:r>
              <a:rPr lang="en-US" altLang="zh-CN" sz="3600" dirty="0">
                <a:sym typeface="+mn-ea"/>
              </a:rPr>
              <a:t>91.5</a:t>
            </a:r>
            <a:r>
              <a:rPr lang="zh-CN" altLang="en-US" sz="3600" dirty="0">
                <a:sym typeface="+mn-ea"/>
              </a:rPr>
              <a:t>万人，现存活的职业性尘肺病患者大概还有</a:t>
            </a:r>
            <a:r>
              <a:rPr lang="en-US" altLang="zh-CN" sz="3600" dirty="0">
                <a:sym typeface="+mn-ea"/>
              </a:rPr>
              <a:t>45</a:t>
            </a:r>
            <a:r>
              <a:rPr lang="zh-CN" altLang="en-US" sz="3600" dirty="0">
                <a:sym typeface="+mn-ea"/>
              </a:rPr>
              <a:t>万人。</a:t>
            </a:r>
            <a:endParaRPr lang="zh-CN" altLang="en-US" sz="3600" dirty="0">
              <a:solidFill>
                <a:schemeClr val="tx1"/>
              </a:solidFill>
              <a:sym typeface="+mn-ea"/>
            </a:endParaRPr>
          </a:p>
          <a:p>
            <a:endParaRPr lang="en-US" altLang="zh-CN" sz="3600" dirty="0">
              <a:sym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540ED743-9D98-4C99-C0CB-B4B63973DA7C}"/>
              </a:ext>
            </a:extLst>
          </p:cNvPr>
          <p:cNvPicPr>
            <a:picLocks noChangeAspect="1"/>
          </p:cNvPicPr>
          <p:nvPr/>
        </p:nvPicPr>
        <p:blipFill>
          <a:blip r:embed="rId2"/>
          <a:stretch>
            <a:fillRect/>
          </a:stretch>
        </p:blipFill>
        <p:spPr>
          <a:xfrm>
            <a:off x="-14287" y="5489575"/>
            <a:ext cx="12215812" cy="1385888"/>
          </a:xfrm>
          <a:prstGeom prst="rect">
            <a:avLst/>
          </a:prstGeom>
          <a:noFill/>
          <a:ln w="9525">
            <a:noFill/>
          </a:ln>
        </p:spPr>
      </p:pic>
    </p:spTree>
    <p:extLst>
      <p:ext uri="{BB962C8B-B14F-4D97-AF65-F5344CB8AC3E}">
        <p14:creationId xmlns:p14="http://schemas.microsoft.com/office/powerpoint/2010/main" val="583464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88010" y="1252855"/>
            <a:ext cx="6243955" cy="4351655"/>
          </a:xfrm>
        </p:spPr>
        <p:txBody>
          <a:bodyPr/>
          <a:lstStyle/>
          <a:p>
            <a:pPr marL="0" indent="0">
              <a:lnSpc>
                <a:spcPct val="150000"/>
              </a:lnSpc>
              <a:buNone/>
            </a:pPr>
            <a:r>
              <a:rPr lang="zh-CN" altLang="en-US" sz="2200" b="1" dirty="0">
                <a:solidFill>
                  <a:srgbClr val="FF0000"/>
                </a:solidFill>
                <a:latin typeface="+mj-lt"/>
                <a:ea typeface="+mj-ea"/>
                <a:cs typeface="+mj-cs"/>
                <a:sym typeface="+mn-ea"/>
              </a:rPr>
              <a:t>（</a:t>
            </a:r>
            <a:r>
              <a:rPr lang="en-US" altLang="zh-CN" sz="2200" b="1" dirty="0">
                <a:solidFill>
                  <a:srgbClr val="FF0000"/>
                </a:solidFill>
                <a:latin typeface="+mj-lt"/>
                <a:ea typeface="+mj-ea"/>
                <a:cs typeface="+mj-cs"/>
                <a:sym typeface="+mn-ea"/>
              </a:rPr>
              <a:t>6</a:t>
            </a:r>
            <a:r>
              <a:rPr lang="zh-CN" altLang="en-US" sz="2200" b="1" dirty="0">
                <a:solidFill>
                  <a:srgbClr val="FF0000"/>
                </a:solidFill>
                <a:latin typeface="+mj-lt"/>
                <a:ea typeface="+mj-ea"/>
                <a:cs typeface="+mj-cs"/>
                <a:sym typeface="+mn-ea"/>
              </a:rPr>
              <a:t>）</a:t>
            </a:r>
            <a:r>
              <a:rPr lang="zh-CN" altLang="zh-CN" sz="2200" b="1" dirty="0">
                <a:solidFill>
                  <a:srgbClr val="FF0000"/>
                </a:solidFill>
                <a:sym typeface="+mn-ea"/>
              </a:rPr>
              <a:t>职业健康检查应注意什么？</a:t>
            </a:r>
          </a:p>
          <a:p>
            <a:pPr marL="0" indent="558800">
              <a:lnSpc>
                <a:spcPct val="150000"/>
              </a:lnSpc>
              <a:buNone/>
              <a:extLst>
                <a:ext uri="{35155182-B16C-46BC-9424-99874614C6A1}">
                  <wpsdc:indentchars xmlns:wpsdc="http://www.wps.cn/officeDocument/2017/drawingmlCustomData" xmlns="" val="200" checksum="1956455923"/>
                </a:ext>
              </a:extLst>
            </a:pPr>
            <a:r>
              <a:rPr lang="zh-CN" altLang="zh-CN" sz="2200" dirty="0">
                <a:sym typeface="+mn-ea"/>
              </a:rPr>
              <a:t>体检前</a:t>
            </a:r>
            <a:r>
              <a:rPr lang="en-US" altLang="zh-CN" sz="2200" dirty="0">
                <a:sym typeface="+mn-ea"/>
              </a:rPr>
              <a:t>1</a:t>
            </a:r>
            <a:r>
              <a:rPr lang="zh-CN" altLang="zh-CN" sz="2200" dirty="0">
                <a:sym typeface="+mn-ea"/>
              </a:rPr>
              <a:t>～</a:t>
            </a:r>
            <a:r>
              <a:rPr lang="en-US" altLang="zh-CN" sz="2200" dirty="0">
                <a:sym typeface="+mn-ea"/>
              </a:rPr>
              <a:t>2</a:t>
            </a:r>
            <a:r>
              <a:rPr lang="zh-CN" altLang="zh-CN" sz="2200" dirty="0">
                <a:sym typeface="+mn-ea"/>
              </a:rPr>
              <a:t>天，一定要将“体检注意事项”清晰地传达给体检员工并确保体检人员知晓。体检过程中需要重点防止弄虚作假，这需要企业与体检机构共同把关。企业可指定专门部门或人员全程监控体检过程、逐一核对；体检机构可采取摄像、核对身份证、逐层核对等方式把关，发现异常情况，立即终止体检并及时通知企业。</a:t>
            </a:r>
            <a:endParaRPr lang="zh-CN" altLang="en-US" sz="2200" dirty="0"/>
          </a:p>
          <a:p>
            <a:pPr marL="0" algn="l">
              <a:lnSpc>
                <a:spcPct val="150000"/>
              </a:lnSpc>
              <a:buNone/>
            </a:pPr>
            <a:endParaRPr lang="zh-CN" altLang="zh-CN" sz="2200" dirty="0">
              <a:solidFill>
                <a:schemeClr val="tx1"/>
              </a:solidFill>
              <a:uFillTx/>
              <a:sym typeface="+mn-ea"/>
            </a:endParaRPr>
          </a:p>
        </p:txBody>
      </p:sp>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pic>
        <p:nvPicPr>
          <p:cNvPr id="2" name="图片 1"/>
          <p:cNvPicPr>
            <a:picLocks noChangeAspect="1"/>
          </p:cNvPicPr>
          <p:nvPr/>
        </p:nvPicPr>
        <p:blipFill>
          <a:blip r:embed="rId3"/>
          <a:stretch>
            <a:fillRect/>
          </a:stretch>
        </p:blipFill>
        <p:spPr>
          <a:xfrm>
            <a:off x="7696835" y="1931670"/>
            <a:ext cx="3576955" cy="3019425"/>
          </a:xfrm>
          <a:prstGeom prst="rect">
            <a:avLst/>
          </a:prstGeom>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78485" y="894715"/>
            <a:ext cx="11035030" cy="5110480"/>
          </a:xfrm>
        </p:spPr>
        <p:txBody>
          <a:bodyPr/>
          <a:lstStyle/>
          <a:p>
            <a:pPr marL="0" indent="0">
              <a:lnSpc>
                <a:spcPct val="150000"/>
              </a:lnSpc>
              <a:buNone/>
            </a:pPr>
            <a:r>
              <a:rPr lang="zh-CN" altLang="en-US" sz="2200" b="1" dirty="0">
                <a:solidFill>
                  <a:srgbClr val="FF0000"/>
                </a:solidFill>
                <a:latin typeface="+mj-lt"/>
                <a:ea typeface="+mj-ea"/>
                <a:cs typeface="+mj-cs"/>
                <a:sym typeface="+mn-ea"/>
              </a:rPr>
              <a:t>（</a:t>
            </a:r>
            <a:r>
              <a:rPr lang="en-US" altLang="zh-CN" sz="2200" b="1" dirty="0">
                <a:solidFill>
                  <a:srgbClr val="FF0000"/>
                </a:solidFill>
                <a:latin typeface="+mj-lt"/>
                <a:ea typeface="+mj-ea"/>
                <a:cs typeface="+mj-cs"/>
                <a:sym typeface="+mn-ea"/>
              </a:rPr>
              <a:t>7</a:t>
            </a:r>
            <a:r>
              <a:rPr lang="zh-CN" altLang="en-US" sz="2200" b="1" dirty="0">
                <a:solidFill>
                  <a:srgbClr val="FF0000"/>
                </a:solidFill>
                <a:latin typeface="+mj-lt"/>
                <a:ea typeface="+mj-ea"/>
                <a:cs typeface="+mj-cs"/>
                <a:sym typeface="+mn-ea"/>
              </a:rPr>
              <a:t>）</a:t>
            </a:r>
            <a:r>
              <a:rPr lang="zh-CN" altLang="zh-CN" sz="2200" b="1" dirty="0">
                <a:solidFill>
                  <a:srgbClr val="FF0000"/>
                </a:solidFill>
                <a:sym typeface="+mn-ea"/>
              </a:rPr>
              <a:t>职业健康检查结果如何处理？</a:t>
            </a:r>
          </a:p>
          <a:p>
            <a:pPr marL="0" indent="508000">
              <a:lnSpc>
                <a:spcPct val="150000"/>
              </a:lnSpc>
              <a:buNone/>
              <a:extLst>
                <a:ext uri="{35155182-B16C-46BC-9424-99874614C6A1}">
                  <wpsdc:indentchars xmlns:wpsdc="http://www.wps.cn/officeDocument/2017/drawingmlCustomData" xmlns="" val="200" checksum="282533468"/>
                </a:ext>
              </a:extLst>
            </a:pPr>
            <a:r>
              <a:rPr lang="zh-CN" altLang="zh-CN" sz="2000" dirty="0">
                <a:sym typeface="+mn-ea"/>
              </a:rPr>
              <a:t>用人单位职业卫生管理人员要及时向体检机构了解员工职业健康检查结果，为检查结果的正确分析作好准备。</a:t>
            </a:r>
            <a:endParaRPr lang="en-US" altLang="zh-CN" sz="2000" dirty="0"/>
          </a:p>
          <a:p>
            <a:pPr marL="0" indent="508000">
              <a:lnSpc>
                <a:spcPct val="150000"/>
              </a:lnSpc>
              <a:buNone/>
              <a:extLst>
                <a:ext uri="{35155182-B16C-46BC-9424-99874614C6A1}">
                  <wpsdc:indentchars xmlns:wpsdc="http://www.wps.cn/officeDocument/2017/drawingmlCustomData" xmlns="" val="200" checksum="282533468"/>
                </a:ext>
              </a:extLst>
            </a:pPr>
            <a:r>
              <a:rPr lang="zh-CN" altLang="zh-CN" sz="2000" dirty="0">
                <a:sym typeface="+mn-ea"/>
              </a:rPr>
              <a:t>检查结果分析包括如下几个方面：</a:t>
            </a:r>
            <a:endParaRPr lang="en-US" altLang="zh-CN" sz="2000" dirty="0"/>
          </a:p>
          <a:p>
            <a:pPr marL="0" indent="508000">
              <a:lnSpc>
                <a:spcPct val="150000"/>
              </a:lnSpc>
              <a:buNone/>
              <a:extLst>
                <a:ext uri="{35155182-B16C-46BC-9424-99874614C6A1}">
                  <wpsdc:indentchars xmlns:wpsdc="http://www.wps.cn/officeDocument/2017/drawingmlCustomData" xmlns="" val="200" checksum="282533468"/>
                </a:ext>
              </a:extLst>
            </a:pPr>
            <a:r>
              <a:rPr lang="zh-CN" altLang="zh-CN" sz="2000" dirty="0">
                <a:sym typeface="+mn-ea"/>
              </a:rPr>
              <a:t>（</a:t>
            </a:r>
            <a:r>
              <a:rPr lang="en-US" altLang="zh-CN" sz="2000" dirty="0">
                <a:sym typeface="+mn-ea"/>
              </a:rPr>
              <a:t>1</a:t>
            </a:r>
            <a:r>
              <a:rPr lang="zh-CN" altLang="zh-CN" sz="2000" dirty="0">
                <a:sym typeface="+mn-ea"/>
              </a:rPr>
              <a:t>）员工身体是否正常，产生异常的原因是什么？是否与工作因素有关</a:t>
            </a:r>
            <a:r>
              <a:rPr lang="en-US" altLang="zh-CN" sz="2000" dirty="0">
                <a:sym typeface="+mn-ea"/>
              </a:rPr>
              <a:t>?</a:t>
            </a:r>
            <a:endParaRPr lang="en-US" altLang="zh-CN" sz="2000" dirty="0"/>
          </a:p>
          <a:p>
            <a:pPr marL="0" indent="508000">
              <a:lnSpc>
                <a:spcPct val="150000"/>
              </a:lnSpc>
              <a:buNone/>
              <a:extLst>
                <a:ext uri="{35155182-B16C-46BC-9424-99874614C6A1}">
                  <wpsdc:indentchars xmlns:wpsdc="http://www.wps.cn/officeDocument/2017/drawingmlCustomData" xmlns="" val="200" checksum="282533468"/>
                </a:ext>
              </a:extLst>
            </a:pPr>
            <a:r>
              <a:rPr lang="zh-CN" altLang="zh-CN" sz="2000" dirty="0">
                <a:sym typeface="+mn-ea"/>
              </a:rPr>
              <a:t>（</a:t>
            </a:r>
            <a:r>
              <a:rPr lang="en-US" altLang="zh-CN" sz="2000" dirty="0">
                <a:sym typeface="+mn-ea"/>
              </a:rPr>
              <a:t>2</a:t>
            </a:r>
            <a:r>
              <a:rPr lang="zh-CN" altLang="zh-CN" sz="2000" dirty="0">
                <a:sym typeface="+mn-ea"/>
              </a:rPr>
              <a:t>）本次体检结果与既往体检结果有何不同，产生不同的原因是什么，是否与工作因素有关？</a:t>
            </a:r>
          </a:p>
          <a:p>
            <a:pPr marL="0" indent="508000">
              <a:lnSpc>
                <a:spcPct val="125000"/>
              </a:lnSpc>
              <a:buNone/>
              <a:extLst>
                <a:ext uri="{35155182-B16C-46BC-9424-99874614C6A1}">
                  <wpsdc:indentchars xmlns:wpsdc="http://www.wps.cn/officeDocument/2017/drawingmlCustomData" xmlns="" val="200" checksum="282533468"/>
                </a:ext>
              </a:extLst>
            </a:pPr>
            <a:r>
              <a:rPr lang="zh-CN" altLang="zh-CN" sz="2000" dirty="0">
                <a:sym typeface="+mn-ea"/>
              </a:rPr>
              <a:t>检查结果的分析是一件非常严肃且严谨的工作，其正确与否不仅关系到员工的正当权益能否得到保障，也关系到企业应承担怎样的法律责任。因此，体检结果分析人员除要具备一定的医学专业知识外，还要有较强的政策把握能力。经过分析后，要将检查结果书面通报给员工。此时，企业职业卫生管理人员应告知员工体检结果分析的真实情况，并认真细致地解答员工的询问。</a:t>
            </a:r>
          </a:p>
          <a:p>
            <a:pPr marL="0" algn="l">
              <a:lnSpc>
                <a:spcPct val="150000"/>
              </a:lnSpc>
              <a:buNone/>
            </a:pPr>
            <a:endParaRPr lang="zh-CN" altLang="zh-CN" sz="2000" dirty="0">
              <a:solidFill>
                <a:schemeClr val="tx1"/>
              </a:solidFill>
              <a:uFillTx/>
              <a:sym typeface="+mn-ea"/>
            </a:endParaRPr>
          </a:p>
        </p:txBody>
      </p:sp>
      <p:pic>
        <p:nvPicPr>
          <p:cNvPr id="2" name="图片 3" descr="246de5d3ff26528e22228fd3489e033c">
            <a:extLst>
              <a:ext uri="{FF2B5EF4-FFF2-40B4-BE49-F238E27FC236}">
                <a16:creationId xmlns:a16="http://schemas.microsoft.com/office/drawing/2014/main" id="{B20C5F1B-69EF-8D65-C6F2-97585F385F0B}"/>
              </a:ext>
            </a:extLst>
          </p:cNvPr>
          <p:cNvPicPr>
            <a:picLocks noChangeAspect="1"/>
          </p:cNvPicPr>
          <p:nvPr/>
        </p:nvPicPr>
        <p:blipFill>
          <a:blip r:embed="rId2"/>
          <a:stretch>
            <a:fillRect/>
          </a:stretch>
        </p:blipFill>
        <p:spPr>
          <a:xfrm>
            <a:off x="-317" y="5497195"/>
            <a:ext cx="12215812" cy="1385888"/>
          </a:xfrm>
          <a:prstGeom prst="rect">
            <a:avLst/>
          </a:prstGeom>
          <a:noFill/>
          <a:ln w="9525">
            <a:noFill/>
          </a:ln>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317" y="5497195"/>
            <a:ext cx="12215812" cy="1385888"/>
          </a:xfrm>
          <a:prstGeom prst="rect">
            <a:avLst/>
          </a:prstGeom>
          <a:noFill/>
          <a:ln w="9525">
            <a:noFill/>
          </a:ln>
        </p:spPr>
      </p:pic>
      <p:sp>
        <p:nvSpPr>
          <p:cNvPr id="15" name="矩形 46"/>
          <p:cNvSpPr/>
          <p:nvPr/>
        </p:nvSpPr>
        <p:spPr>
          <a:xfrm>
            <a:off x="1121095" y="756603"/>
            <a:ext cx="8615572" cy="677104"/>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20000"/>
              </a:spcBef>
              <a:buNone/>
            </a:pPr>
            <a:r>
              <a:rPr lang="zh-CN" altLang="en-US" sz="3600"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（四）职业病诊断</a:t>
            </a:r>
          </a:p>
        </p:txBody>
      </p:sp>
      <p:sp>
        <p:nvSpPr>
          <p:cNvPr id="2" name="内容占位符 1"/>
          <p:cNvSpPr>
            <a:spLocks noGrp="1"/>
          </p:cNvSpPr>
          <p:nvPr>
            <p:ph idx="1"/>
          </p:nvPr>
        </p:nvSpPr>
        <p:spPr>
          <a:xfrm>
            <a:off x="889635" y="1638300"/>
            <a:ext cx="10438765" cy="4351655"/>
          </a:xfrm>
        </p:spPr>
        <p:txBody>
          <a:bodyPr/>
          <a:lstStyle/>
          <a:p>
            <a:endParaRPr lang="en-US" altLang="zh-CN" sz="2400" dirty="0"/>
          </a:p>
          <a:p>
            <a:r>
              <a:rPr lang="zh-CN" altLang="en-US" sz="2400" dirty="0"/>
              <a:t>第十九条   劳动者可以在用人单位所在地、本人户籍所在地或者经常居住地的职业病诊断机构进行职业病诊断。</a:t>
            </a:r>
          </a:p>
          <a:p>
            <a:r>
              <a:rPr lang="zh-CN" altLang="en-US" sz="2400" dirty="0"/>
              <a:t>第二十条    职业病诊断应当按照《职业病防治法》、本办法的有关规定及《职业病分类和目录》、国家职业病诊断标准，依据劳动者的职业史、职业病危害接触史和工作场所职业病危害因素情况、临床表现以及辅助检查结果等，进行综合分析。材料齐全的情况下， 职业病诊断机构应当在收齐材料之日起三十日内作出诊断结论。</a:t>
            </a:r>
          </a:p>
          <a:p>
            <a:r>
              <a:rPr lang="zh-CN" altLang="en-US" sz="2400" dirty="0"/>
              <a:t>没有证据否定职业病危害因素与病人临床表现之间的必然联系的，应当诊断为职业病。</a:t>
            </a:r>
          </a:p>
          <a:p>
            <a:pPr>
              <a:lnSpc>
                <a:spcPct val="130000"/>
              </a:lnSpc>
              <a:buFont typeface="Wingdings" panose="05000000000000000000" charset="0"/>
              <a:buChar char="Ø"/>
            </a:pP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2770" y="1062990"/>
            <a:ext cx="10781030" cy="5114290"/>
          </a:xfrm>
        </p:spPr>
        <p:txBody>
          <a:bodyPr/>
          <a:lstStyle/>
          <a:p>
            <a:pPr marL="0" indent="0" algn="l">
              <a:buClrTx/>
              <a:buSzTx/>
              <a:buNone/>
            </a:pPr>
            <a:r>
              <a:rPr lang="en-US" altLang="zh-CN" b="1" dirty="0">
                <a:solidFill>
                  <a:srgbClr val="FF0000"/>
                </a:solidFill>
                <a:sym typeface="+mn-ea"/>
              </a:rPr>
              <a:t>1</a:t>
            </a:r>
            <a:r>
              <a:rPr lang="zh-CN" altLang="en-US" b="1" dirty="0">
                <a:solidFill>
                  <a:srgbClr val="FF0000"/>
                </a:solidFill>
                <a:sym typeface="+mn-ea"/>
              </a:rPr>
              <a:t>、</a:t>
            </a:r>
            <a:r>
              <a:rPr lang="zh-CN" altLang="zh-CN" b="1" dirty="0">
                <a:solidFill>
                  <a:srgbClr val="FF0000"/>
                </a:solidFill>
                <a:sym typeface="+mn-ea"/>
              </a:rPr>
              <a:t>职业病的特点？</a:t>
            </a:r>
          </a:p>
          <a:p>
            <a:pPr marL="0" indent="0">
              <a:buNone/>
            </a:pPr>
            <a:r>
              <a:rPr lang="zh-CN" altLang="en-US" sz="2000" dirty="0"/>
              <a:t>职业病与其他疾病相比，有以下几个特点：</a:t>
            </a:r>
          </a:p>
          <a:p>
            <a:pPr marL="0" indent="0">
              <a:buNone/>
            </a:pPr>
            <a:r>
              <a:rPr lang="zh-CN" altLang="en-US" sz="2000" dirty="0"/>
              <a:t>（</a:t>
            </a:r>
            <a:r>
              <a:rPr lang="en-US" altLang="zh-CN" sz="2000" dirty="0"/>
              <a:t>1</a:t>
            </a:r>
            <a:r>
              <a:rPr lang="zh-CN" altLang="en-US" sz="2000" dirty="0"/>
              <a:t>）</a:t>
            </a:r>
            <a:r>
              <a:rPr lang="zh-CN" altLang="en-US" sz="2000" dirty="0">
                <a:solidFill>
                  <a:srgbClr val="FF0000"/>
                </a:solidFill>
              </a:rPr>
              <a:t>病因明确</a:t>
            </a:r>
            <a:r>
              <a:rPr lang="zh-CN" altLang="en-US" sz="2000" dirty="0"/>
              <a:t>。职业病一般是由接触职业性有害因素引起的。</a:t>
            </a:r>
          </a:p>
          <a:p>
            <a:pPr marL="0" indent="0">
              <a:buNone/>
            </a:pPr>
            <a:r>
              <a:rPr lang="zh-CN" altLang="en-US" sz="2000" dirty="0"/>
              <a:t>（</a:t>
            </a:r>
            <a:r>
              <a:rPr lang="en-US" altLang="zh-CN" sz="2000" dirty="0"/>
              <a:t>2</a:t>
            </a:r>
            <a:r>
              <a:rPr lang="zh-CN" altLang="en-US" sz="2000" dirty="0"/>
              <a:t>）</a:t>
            </a:r>
            <a:r>
              <a:rPr lang="zh-CN" altLang="en-US" sz="2000" dirty="0">
                <a:solidFill>
                  <a:srgbClr val="FF0000"/>
                </a:solidFill>
              </a:rPr>
              <a:t>发病与劳动条件密切相关</a:t>
            </a:r>
            <a:r>
              <a:rPr lang="zh-CN" altLang="en-US" sz="2000" dirty="0"/>
              <a:t>。发病与否及发病时间的早与迟往往取决于接触职业性有害因素的时间、浓度或强度。</a:t>
            </a:r>
            <a:r>
              <a:rPr lang="zh-CN" altLang="en-US" sz="2000" dirty="0">
                <a:solidFill>
                  <a:srgbClr val="FF0000"/>
                </a:solidFill>
              </a:rPr>
              <a:t>劳动强度大、作业场所环境恶劣是导致职业病发病的根本原因。</a:t>
            </a:r>
          </a:p>
          <a:p>
            <a:pPr marL="0" indent="0">
              <a:buNone/>
            </a:pPr>
            <a:r>
              <a:rPr lang="zh-CN" altLang="en-US" sz="2000" dirty="0"/>
              <a:t>（</a:t>
            </a:r>
            <a:r>
              <a:rPr lang="en-US" altLang="zh-CN" sz="2000" dirty="0"/>
              <a:t>3</a:t>
            </a:r>
            <a:r>
              <a:rPr lang="zh-CN" altLang="en-US" sz="2000" dirty="0"/>
              <a:t>）</a:t>
            </a:r>
            <a:r>
              <a:rPr lang="zh-CN" altLang="en-US" sz="2000" dirty="0">
                <a:solidFill>
                  <a:srgbClr val="FF0000"/>
                </a:solidFill>
              </a:rPr>
              <a:t>具有群体性发病的特征</a:t>
            </a:r>
            <a:r>
              <a:rPr lang="zh-CN" altLang="en-US" sz="2000" dirty="0"/>
              <a:t>。在同一作业环境下，多是同时或先后出现一批相同的职业病患者，很少出现仅有个别人发病的情况。</a:t>
            </a:r>
          </a:p>
          <a:p>
            <a:pPr marL="0" indent="0">
              <a:buNone/>
            </a:pPr>
            <a:r>
              <a:rPr lang="zh-CN" altLang="en-US" sz="2000" dirty="0"/>
              <a:t>（</a:t>
            </a:r>
            <a:r>
              <a:rPr lang="en-US" altLang="zh-CN" sz="2000" dirty="0"/>
              <a:t>4</a:t>
            </a:r>
            <a:r>
              <a:rPr lang="zh-CN" altLang="en-US" sz="2000" dirty="0"/>
              <a:t>）</a:t>
            </a:r>
            <a:r>
              <a:rPr lang="zh-CN" altLang="en-US" sz="2000" dirty="0">
                <a:solidFill>
                  <a:srgbClr val="FF0000"/>
                </a:solidFill>
              </a:rPr>
              <a:t>具有临床特征</a:t>
            </a:r>
            <a:r>
              <a:rPr lang="zh-CN" altLang="en-US" sz="2000" dirty="0"/>
              <a:t>。同一种职业病在发病时间、临床表现、病程进展上往往具有特定的表现。</a:t>
            </a:r>
          </a:p>
          <a:p>
            <a:pPr marL="0" indent="0">
              <a:buNone/>
            </a:pPr>
            <a:r>
              <a:rPr lang="zh-CN" altLang="en-US" sz="2000" dirty="0"/>
              <a:t>（</a:t>
            </a:r>
            <a:r>
              <a:rPr lang="en-US" altLang="zh-CN" sz="2000" dirty="0"/>
              <a:t>5</a:t>
            </a:r>
            <a:r>
              <a:rPr lang="zh-CN" altLang="en-US" sz="2000" dirty="0"/>
              <a:t>）</a:t>
            </a:r>
            <a:r>
              <a:rPr lang="zh-CN" altLang="en-US" sz="2000" dirty="0">
                <a:solidFill>
                  <a:srgbClr val="FF0000"/>
                </a:solidFill>
              </a:rPr>
              <a:t>职业病的范围日趋扩大</a:t>
            </a:r>
            <a:r>
              <a:rPr lang="zh-CN" altLang="en-US" sz="2000" dirty="0"/>
              <a:t>。随着科学技术进步和国家经济实力的提高，越来越多的职业病将被发现。</a:t>
            </a:r>
          </a:p>
          <a:p>
            <a:pPr marL="0" indent="0">
              <a:buNone/>
            </a:pPr>
            <a:r>
              <a:rPr lang="zh-CN" altLang="en-US" sz="2000" dirty="0"/>
              <a:t>（</a:t>
            </a:r>
            <a:r>
              <a:rPr lang="en-US" altLang="zh-CN" sz="2000" dirty="0"/>
              <a:t>6</a:t>
            </a:r>
            <a:r>
              <a:rPr lang="zh-CN" altLang="en-US" sz="2000" dirty="0"/>
              <a:t>）</a:t>
            </a:r>
            <a:r>
              <a:rPr lang="zh-CN" altLang="en-US" sz="2000" dirty="0">
                <a:solidFill>
                  <a:srgbClr val="FF0000"/>
                </a:solidFill>
              </a:rPr>
              <a:t>已经被发现的职业病可以预防或减少</a:t>
            </a:r>
            <a:r>
              <a:rPr lang="zh-CN" altLang="en-US" sz="2000" dirty="0"/>
              <a:t>。对已经发现的职业病的预防或减少的程度主要</a:t>
            </a:r>
            <a:endParaRPr lang="zh-CN" altLang="zh-CN" sz="2000" b="1" dirty="0">
              <a:solidFill>
                <a:srgbClr val="FF0000"/>
              </a:solidFill>
            </a:endParaRPr>
          </a:p>
          <a:p>
            <a:pPr marL="0" indent="0">
              <a:buNone/>
            </a:pPr>
            <a:r>
              <a:rPr lang="zh-CN" altLang="en-US" sz="2000" dirty="0"/>
              <a:t>  取决于国家和用人单位对预防或减少职业病的预防（治疗）措施的投入力量大小。</a:t>
            </a:r>
          </a:p>
        </p:txBody>
      </p:sp>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8"/>
          <a:stretch>
            <a:fillRect/>
          </a:stretch>
        </p:blipFill>
        <p:spPr>
          <a:xfrm>
            <a:off x="0" y="5816600"/>
            <a:ext cx="12215495" cy="1041400"/>
          </a:xfrm>
          <a:prstGeom prst="rect">
            <a:avLst/>
          </a:prstGeom>
          <a:noFill/>
          <a:ln w="9525">
            <a:noFill/>
          </a:ln>
        </p:spPr>
      </p:pic>
      <p:sp>
        <p:nvSpPr>
          <p:cNvPr id="2" name="内容占位符 1"/>
          <p:cNvSpPr>
            <a:spLocks noGrp="1"/>
          </p:cNvSpPr>
          <p:nvPr>
            <p:ph idx="1"/>
          </p:nvPr>
        </p:nvSpPr>
        <p:spPr>
          <a:xfrm>
            <a:off x="838200" y="1128395"/>
            <a:ext cx="10515600" cy="568960"/>
          </a:xfrm>
        </p:spPr>
        <p:txBody>
          <a:bodyPr/>
          <a:lstStyle/>
          <a:p>
            <a:r>
              <a:rPr lang="en-US" altLang="zh-CN" b="1" dirty="0">
                <a:solidFill>
                  <a:srgbClr val="FF0000"/>
                </a:solidFill>
                <a:sym typeface="+mn-ea"/>
              </a:rPr>
              <a:t>2</a:t>
            </a:r>
            <a:r>
              <a:rPr lang="zh-CN" altLang="en-US" b="1" dirty="0">
                <a:solidFill>
                  <a:srgbClr val="FF0000"/>
                </a:solidFill>
                <a:sym typeface="+mn-ea"/>
              </a:rPr>
              <a:t>、</a:t>
            </a:r>
            <a:r>
              <a:rPr lang="zh-CN" altLang="zh-CN" b="1" dirty="0">
                <a:solidFill>
                  <a:srgbClr val="FF0000"/>
                </a:solidFill>
                <a:sym typeface="+mn-ea"/>
              </a:rPr>
              <a:t>职业病发病的主要特点</a:t>
            </a:r>
          </a:p>
        </p:txBody>
      </p:sp>
      <p:sp>
        <p:nvSpPr>
          <p:cNvPr id="4" name="矩形 3"/>
          <p:cNvSpPr/>
          <p:nvPr>
            <p:custDataLst>
              <p:tags r:id="rId1"/>
            </p:custDataLst>
          </p:nvPr>
        </p:nvSpPr>
        <p:spPr>
          <a:xfrm>
            <a:off x="3860409" y="5463661"/>
            <a:ext cx="4175064" cy="208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5" name="任意多边形 4"/>
          <p:cNvSpPr/>
          <p:nvPr>
            <p:custDataLst>
              <p:tags r:id="rId2"/>
            </p:custDataLst>
          </p:nvPr>
        </p:nvSpPr>
        <p:spPr>
          <a:xfrm flipH="1">
            <a:off x="4448980" y="4775381"/>
            <a:ext cx="796172" cy="688279"/>
          </a:xfrm>
          <a:custGeom>
            <a:avLst/>
            <a:gdLst>
              <a:gd name="connsiteX0" fmla="*/ 221247 w 863600"/>
              <a:gd name="connsiteY0" fmla="*/ 0 h 746809"/>
              <a:gd name="connsiteX1" fmla="*/ 0 w 863600"/>
              <a:gd name="connsiteY1" fmla="*/ 221247 h 746809"/>
              <a:gd name="connsiteX2" fmla="*/ 0 w 863600"/>
              <a:gd name="connsiteY2" fmla="*/ 746809 h 746809"/>
              <a:gd name="connsiteX3" fmla="*/ 140965 w 863600"/>
              <a:gd name="connsiteY3" fmla="*/ 746809 h 746809"/>
              <a:gd name="connsiteX4" fmla="*/ 140965 w 863600"/>
              <a:gd name="connsiteY4" fmla="*/ 221247 h 746809"/>
              <a:gd name="connsiteX5" fmla="*/ 221247 w 863600"/>
              <a:gd name="connsiteY5" fmla="*/ 140965 h 746809"/>
              <a:gd name="connsiteX6" fmla="*/ 863600 w 863600"/>
              <a:gd name="connsiteY6" fmla="*/ 140965 h 746809"/>
              <a:gd name="connsiteX7" fmla="*/ 863600 w 863600"/>
              <a:gd name="connsiteY7" fmla="*/ 1 h 74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600" h="746809">
                <a:moveTo>
                  <a:pt x="221247" y="0"/>
                </a:moveTo>
                <a:cubicBezTo>
                  <a:pt x="99056" y="0"/>
                  <a:pt x="0" y="99056"/>
                  <a:pt x="0" y="221247"/>
                </a:cubicBezTo>
                <a:lnTo>
                  <a:pt x="0" y="746809"/>
                </a:lnTo>
                <a:lnTo>
                  <a:pt x="140965" y="746809"/>
                </a:lnTo>
                <a:lnTo>
                  <a:pt x="140965" y="221247"/>
                </a:lnTo>
                <a:cubicBezTo>
                  <a:pt x="140965" y="176908"/>
                  <a:pt x="176908" y="140965"/>
                  <a:pt x="221247" y="140965"/>
                </a:cubicBezTo>
                <a:lnTo>
                  <a:pt x="863600" y="140965"/>
                </a:lnTo>
                <a:lnTo>
                  <a:pt x="863600"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normAutofit/>
          </a:bodyPr>
          <a:lstStyle/>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椭圆 6"/>
          <p:cNvSpPr/>
          <p:nvPr>
            <p:custDataLst>
              <p:tags r:id="rId3"/>
            </p:custDataLst>
          </p:nvPr>
        </p:nvSpPr>
        <p:spPr>
          <a:xfrm flipH="1">
            <a:off x="4030060" y="4619123"/>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1</a:t>
            </a:r>
          </a:p>
        </p:txBody>
      </p:sp>
      <p:sp>
        <p:nvSpPr>
          <p:cNvPr id="6" name="任意多边形: 形状 22"/>
          <p:cNvSpPr/>
          <p:nvPr>
            <p:custDataLst>
              <p:tags r:id="rId4"/>
            </p:custDataLst>
          </p:nvPr>
        </p:nvSpPr>
        <p:spPr>
          <a:xfrm flipH="1">
            <a:off x="4725780" y="3587077"/>
            <a:ext cx="796916" cy="1876584"/>
          </a:xfrm>
          <a:custGeom>
            <a:avLst/>
            <a:gdLst>
              <a:gd name="connsiteX0" fmla="*/ 233063 w 906796"/>
              <a:gd name="connsiteY0" fmla="*/ 0 h 2135654"/>
              <a:gd name="connsiteX1" fmla="*/ 1008 w 906796"/>
              <a:gd name="connsiteY1" fmla="*/ 232055 h 2135654"/>
              <a:gd name="connsiteX2" fmla="*/ 1008 w 906796"/>
              <a:gd name="connsiteY2" fmla="*/ 1062969 h 2135654"/>
              <a:gd name="connsiteX3" fmla="*/ 1008 w 906796"/>
              <a:gd name="connsiteY3" fmla="*/ 1585109 h 2135654"/>
              <a:gd name="connsiteX4" fmla="*/ 0 w 906796"/>
              <a:gd name="connsiteY4" fmla="*/ 1585109 h 2135654"/>
              <a:gd name="connsiteX5" fmla="*/ 0 w 906796"/>
              <a:gd name="connsiteY5" fmla="*/ 2135654 h 2135654"/>
              <a:gd name="connsiteX6" fmla="*/ 147600 w 906796"/>
              <a:gd name="connsiteY6" fmla="*/ 2135654 h 2135654"/>
              <a:gd name="connsiteX7" fmla="*/ 147600 w 906796"/>
              <a:gd name="connsiteY7" fmla="*/ 1914197 h 2135654"/>
              <a:gd name="connsiteX8" fmla="*/ 148860 w 906796"/>
              <a:gd name="connsiteY8" fmla="*/ 1914197 h 2135654"/>
              <a:gd name="connsiteX9" fmla="*/ 148860 w 906796"/>
              <a:gd name="connsiteY9" fmla="*/ 1062969 h 2135654"/>
              <a:gd name="connsiteX10" fmla="*/ 148860 w 906796"/>
              <a:gd name="connsiteY10" fmla="*/ 232055 h 2135654"/>
              <a:gd name="connsiteX11" fmla="*/ 233063 w 906796"/>
              <a:gd name="connsiteY11" fmla="*/ 147851 h 2135654"/>
              <a:gd name="connsiteX12" fmla="*/ 906796 w 906796"/>
              <a:gd name="connsiteY12" fmla="*/ 147851 h 2135654"/>
              <a:gd name="connsiteX13" fmla="*/ 906796 w 906796"/>
              <a:gd name="connsiteY13" fmla="*/ 1 h 213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6796" h="2135654">
                <a:moveTo>
                  <a:pt x="233063" y="0"/>
                </a:moveTo>
                <a:cubicBezTo>
                  <a:pt x="104903" y="0"/>
                  <a:pt x="1008" y="103895"/>
                  <a:pt x="1008" y="232055"/>
                </a:cubicBezTo>
                <a:lnTo>
                  <a:pt x="1008" y="1062969"/>
                </a:lnTo>
                <a:lnTo>
                  <a:pt x="1008" y="1585109"/>
                </a:lnTo>
                <a:lnTo>
                  <a:pt x="0" y="1585109"/>
                </a:lnTo>
                <a:lnTo>
                  <a:pt x="0" y="2135654"/>
                </a:lnTo>
                <a:lnTo>
                  <a:pt x="147600" y="2135654"/>
                </a:lnTo>
                <a:lnTo>
                  <a:pt x="147600" y="1914197"/>
                </a:lnTo>
                <a:lnTo>
                  <a:pt x="148860" y="1914197"/>
                </a:lnTo>
                <a:lnTo>
                  <a:pt x="148860" y="1062969"/>
                </a:lnTo>
                <a:lnTo>
                  <a:pt x="148860" y="232055"/>
                </a:lnTo>
                <a:cubicBezTo>
                  <a:pt x="148860" y="185550"/>
                  <a:pt x="186558" y="147851"/>
                  <a:pt x="233063" y="147851"/>
                </a:cubicBezTo>
                <a:lnTo>
                  <a:pt x="906796" y="147851"/>
                </a:lnTo>
                <a:lnTo>
                  <a:pt x="906796"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椭圆 7"/>
          <p:cNvSpPr/>
          <p:nvPr>
            <p:custDataLst>
              <p:tags r:id="rId5"/>
            </p:custDataLst>
          </p:nvPr>
        </p:nvSpPr>
        <p:spPr>
          <a:xfrm flipH="1">
            <a:off x="4313557" y="3423378"/>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2</a:t>
            </a:r>
          </a:p>
        </p:txBody>
      </p:sp>
      <p:sp>
        <p:nvSpPr>
          <p:cNvPr id="19" name="矩形 18"/>
          <p:cNvSpPr/>
          <p:nvPr>
            <p:custDataLst>
              <p:tags r:id="rId6"/>
            </p:custDataLst>
          </p:nvPr>
        </p:nvSpPr>
        <p:spPr>
          <a:xfrm>
            <a:off x="5815865" y="2737331"/>
            <a:ext cx="129471" cy="2726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1350"/>
          </a:p>
        </p:txBody>
      </p:sp>
      <p:sp>
        <p:nvSpPr>
          <p:cNvPr id="24" name="椭圆 23"/>
          <p:cNvSpPr/>
          <p:nvPr>
            <p:custDataLst>
              <p:tags r:id="rId7"/>
            </p:custDataLst>
          </p:nvPr>
        </p:nvSpPr>
        <p:spPr>
          <a:xfrm flipH="1">
            <a:off x="5658119" y="2527499"/>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3</a:t>
            </a:r>
          </a:p>
        </p:txBody>
      </p:sp>
      <p:sp>
        <p:nvSpPr>
          <p:cNvPr id="12" name="任意多边形: 形状 25"/>
          <p:cNvSpPr/>
          <p:nvPr>
            <p:custDataLst>
              <p:tags r:id="rId8"/>
            </p:custDataLst>
          </p:nvPr>
        </p:nvSpPr>
        <p:spPr>
          <a:xfrm>
            <a:off x="6235530" y="3587077"/>
            <a:ext cx="796916" cy="1876584"/>
          </a:xfrm>
          <a:custGeom>
            <a:avLst/>
            <a:gdLst>
              <a:gd name="connsiteX0" fmla="*/ 233063 w 906796"/>
              <a:gd name="connsiteY0" fmla="*/ 0 h 2135654"/>
              <a:gd name="connsiteX1" fmla="*/ 1008 w 906796"/>
              <a:gd name="connsiteY1" fmla="*/ 232055 h 2135654"/>
              <a:gd name="connsiteX2" fmla="*/ 1008 w 906796"/>
              <a:gd name="connsiteY2" fmla="*/ 1062969 h 2135654"/>
              <a:gd name="connsiteX3" fmla="*/ 1008 w 906796"/>
              <a:gd name="connsiteY3" fmla="*/ 1585109 h 2135654"/>
              <a:gd name="connsiteX4" fmla="*/ 0 w 906796"/>
              <a:gd name="connsiteY4" fmla="*/ 1585109 h 2135654"/>
              <a:gd name="connsiteX5" fmla="*/ 0 w 906796"/>
              <a:gd name="connsiteY5" fmla="*/ 2135654 h 2135654"/>
              <a:gd name="connsiteX6" fmla="*/ 147600 w 906796"/>
              <a:gd name="connsiteY6" fmla="*/ 2135654 h 2135654"/>
              <a:gd name="connsiteX7" fmla="*/ 147600 w 906796"/>
              <a:gd name="connsiteY7" fmla="*/ 1914197 h 2135654"/>
              <a:gd name="connsiteX8" fmla="*/ 148860 w 906796"/>
              <a:gd name="connsiteY8" fmla="*/ 1914197 h 2135654"/>
              <a:gd name="connsiteX9" fmla="*/ 148860 w 906796"/>
              <a:gd name="connsiteY9" fmla="*/ 1062969 h 2135654"/>
              <a:gd name="connsiteX10" fmla="*/ 148860 w 906796"/>
              <a:gd name="connsiteY10" fmla="*/ 232055 h 2135654"/>
              <a:gd name="connsiteX11" fmla="*/ 233063 w 906796"/>
              <a:gd name="connsiteY11" fmla="*/ 147851 h 2135654"/>
              <a:gd name="connsiteX12" fmla="*/ 906796 w 906796"/>
              <a:gd name="connsiteY12" fmla="*/ 147851 h 2135654"/>
              <a:gd name="connsiteX13" fmla="*/ 906796 w 906796"/>
              <a:gd name="connsiteY13" fmla="*/ 1 h 213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6796" h="2135654">
                <a:moveTo>
                  <a:pt x="233063" y="0"/>
                </a:moveTo>
                <a:cubicBezTo>
                  <a:pt x="104903" y="0"/>
                  <a:pt x="1008" y="103895"/>
                  <a:pt x="1008" y="232055"/>
                </a:cubicBezTo>
                <a:lnTo>
                  <a:pt x="1008" y="1062969"/>
                </a:lnTo>
                <a:lnTo>
                  <a:pt x="1008" y="1585109"/>
                </a:lnTo>
                <a:lnTo>
                  <a:pt x="0" y="1585109"/>
                </a:lnTo>
                <a:lnTo>
                  <a:pt x="0" y="2135654"/>
                </a:lnTo>
                <a:lnTo>
                  <a:pt x="147600" y="2135654"/>
                </a:lnTo>
                <a:lnTo>
                  <a:pt x="147600" y="1914197"/>
                </a:lnTo>
                <a:lnTo>
                  <a:pt x="148860" y="1914197"/>
                </a:lnTo>
                <a:lnTo>
                  <a:pt x="148860" y="1062969"/>
                </a:lnTo>
                <a:lnTo>
                  <a:pt x="148860" y="232055"/>
                </a:lnTo>
                <a:cubicBezTo>
                  <a:pt x="148860" y="185550"/>
                  <a:pt x="186558" y="147851"/>
                  <a:pt x="233063" y="147851"/>
                </a:cubicBezTo>
                <a:lnTo>
                  <a:pt x="906796" y="147851"/>
                </a:lnTo>
                <a:lnTo>
                  <a:pt x="906796"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椭圆 13"/>
          <p:cNvSpPr/>
          <p:nvPr>
            <p:custDataLst>
              <p:tags r:id="rId9"/>
            </p:custDataLst>
          </p:nvPr>
        </p:nvSpPr>
        <p:spPr>
          <a:xfrm>
            <a:off x="6998961" y="3423378"/>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4</a:t>
            </a:r>
          </a:p>
        </p:txBody>
      </p:sp>
      <p:sp>
        <p:nvSpPr>
          <p:cNvPr id="11" name="任意多边形 20"/>
          <p:cNvSpPr/>
          <p:nvPr>
            <p:custDataLst>
              <p:tags r:id="rId10"/>
            </p:custDataLst>
          </p:nvPr>
        </p:nvSpPr>
        <p:spPr>
          <a:xfrm>
            <a:off x="6513074" y="4775381"/>
            <a:ext cx="796172" cy="688279"/>
          </a:xfrm>
          <a:custGeom>
            <a:avLst/>
            <a:gdLst>
              <a:gd name="connsiteX0" fmla="*/ 221247 w 863600"/>
              <a:gd name="connsiteY0" fmla="*/ 0 h 746809"/>
              <a:gd name="connsiteX1" fmla="*/ 0 w 863600"/>
              <a:gd name="connsiteY1" fmla="*/ 221247 h 746809"/>
              <a:gd name="connsiteX2" fmla="*/ 0 w 863600"/>
              <a:gd name="connsiteY2" fmla="*/ 746809 h 746809"/>
              <a:gd name="connsiteX3" fmla="*/ 140965 w 863600"/>
              <a:gd name="connsiteY3" fmla="*/ 746809 h 746809"/>
              <a:gd name="connsiteX4" fmla="*/ 140965 w 863600"/>
              <a:gd name="connsiteY4" fmla="*/ 221247 h 746809"/>
              <a:gd name="connsiteX5" fmla="*/ 221247 w 863600"/>
              <a:gd name="connsiteY5" fmla="*/ 140965 h 746809"/>
              <a:gd name="connsiteX6" fmla="*/ 863600 w 863600"/>
              <a:gd name="connsiteY6" fmla="*/ 140965 h 746809"/>
              <a:gd name="connsiteX7" fmla="*/ 863600 w 863600"/>
              <a:gd name="connsiteY7" fmla="*/ 1 h 74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600" h="746809">
                <a:moveTo>
                  <a:pt x="221247" y="0"/>
                </a:moveTo>
                <a:cubicBezTo>
                  <a:pt x="99056" y="0"/>
                  <a:pt x="0" y="99056"/>
                  <a:pt x="0" y="221247"/>
                </a:cubicBezTo>
                <a:lnTo>
                  <a:pt x="0" y="746809"/>
                </a:lnTo>
                <a:lnTo>
                  <a:pt x="140965" y="746809"/>
                </a:lnTo>
                <a:lnTo>
                  <a:pt x="140965" y="221247"/>
                </a:lnTo>
                <a:cubicBezTo>
                  <a:pt x="140965" y="176908"/>
                  <a:pt x="176908" y="140965"/>
                  <a:pt x="221247" y="140965"/>
                </a:cubicBezTo>
                <a:lnTo>
                  <a:pt x="863600" y="140965"/>
                </a:lnTo>
                <a:lnTo>
                  <a:pt x="863600"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normAutofit/>
          </a:bodyPr>
          <a:lstStyle/>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椭圆 12"/>
          <p:cNvSpPr/>
          <p:nvPr>
            <p:custDataLst>
              <p:tags r:id="rId11"/>
            </p:custDataLst>
          </p:nvPr>
        </p:nvSpPr>
        <p:spPr>
          <a:xfrm>
            <a:off x="7281714" y="4619123"/>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5</a:t>
            </a:r>
          </a:p>
        </p:txBody>
      </p:sp>
      <p:sp>
        <p:nvSpPr>
          <p:cNvPr id="30" name="文本框 29"/>
          <p:cNvSpPr txBox="1"/>
          <p:nvPr>
            <p:custDataLst>
              <p:tags r:id="rId12"/>
            </p:custDataLst>
          </p:nvPr>
        </p:nvSpPr>
        <p:spPr>
          <a:xfrm>
            <a:off x="1116965" y="2973206"/>
            <a:ext cx="3196592" cy="982937"/>
          </a:xfrm>
          <a:prstGeom prst="rect">
            <a:avLst/>
          </a:prstGeom>
          <a:noFill/>
        </p:spPr>
        <p:txBody>
          <a:bodyPr wrap="square" rtlCol="0" anchor="ctr">
            <a:noAutofit/>
          </a:bodyPr>
          <a:lstStyle/>
          <a:p>
            <a:pPr algn="l">
              <a:lnSpc>
                <a:spcPct val="120000"/>
              </a:lnSpc>
            </a:pPr>
            <a:r>
              <a:rPr lang="zh-CN" altLang="zh-CN" sz="2000" b="1" dirty="0">
                <a:sym typeface="+mn-ea"/>
              </a:rPr>
              <a:t>职业病危害分布行业广，中小企业危害严重；</a:t>
            </a:r>
            <a:endParaRPr lang="zh-CN" altLang="zh-CN" sz="2000" b="1" spc="150" dirty="0">
              <a:solidFill>
                <a:schemeClr val="tx1"/>
              </a:solidFill>
              <a:latin typeface="Arial" panose="020B0604020202020204" pitchFamily="34" charset="0"/>
              <a:ea typeface="微软雅黑" panose="020B0503020204020204" pitchFamily="34" charset="-122"/>
              <a:sym typeface="+mn-ea"/>
            </a:endParaRPr>
          </a:p>
        </p:txBody>
      </p:sp>
      <p:sp>
        <p:nvSpPr>
          <p:cNvPr id="9" name="文本框 8"/>
          <p:cNvSpPr txBox="1"/>
          <p:nvPr>
            <p:custDataLst>
              <p:tags r:id="rId13"/>
            </p:custDataLst>
          </p:nvPr>
        </p:nvSpPr>
        <p:spPr>
          <a:xfrm>
            <a:off x="1242060" y="4618990"/>
            <a:ext cx="2724785" cy="685800"/>
          </a:xfrm>
          <a:prstGeom prst="rect">
            <a:avLst/>
          </a:prstGeom>
          <a:noFill/>
        </p:spPr>
        <p:txBody>
          <a:bodyPr wrap="square" rtlCol="0" anchor="ctr">
            <a:noAutofit/>
          </a:bodyPr>
          <a:lstStyle/>
          <a:p>
            <a:pPr algn="l">
              <a:lnSpc>
                <a:spcPct val="120000"/>
              </a:lnSpc>
              <a:buClrTx/>
              <a:buSzTx/>
              <a:buFontTx/>
            </a:pPr>
            <a:r>
              <a:rPr lang="zh-CN" altLang="zh-CN" sz="2000" b="1" dirty="0">
                <a:sym typeface="+mn-ea"/>
              </a:rPr>
              <a:t>接触职业病危害人数多，患病数量大；</a:t>
            </a:r>
            <a:endParaRPr lang="zh-CN" altLang="zh-CN" sz="2000" b="1" dirty="0">
              <a:solidFill>
                <a:schemeClr val="tx1"/>
              </a:solidFill>
              <a:sym typeface="+mn-ea"/>
            </a:endParaRPr>
          </a:p>
        </p:txBody>
      </p:sp>
      <p:sp>
        <p:nvSpPr>
          <p:cNvPr id="10" name="文本框 9"/>
          <p:cNvSpPr txBox="1"/>
          <p:nvPr>
            <p:custDataLst>
              <p:tags r:id="rId14"/>
            </p:custDataLst>
          </p:nvPr>
        </p:nvSpPr>
        <p:spPr>
          <a:xfrm>
            <a:off x="3606032" y="1997710"/>
            <a:ext cx="5244315" cy="529789"/>
          </a:xfrm>
          <a:prstGeom prst="rect">
            <a:avLst/>
          </a:prstGeom>
          <a:noFill/>
        </p:spPr>
        <p:txBody>
          <a:bodyPr wrap="square" rtlCol="0" anchor="ctr">
            <a:noAutofit/>
          </a:bodyPr>
          <a:lstStyle/>
          <a:p>
            <a:pPr algn="l">
              <a:lnSpc>
                <a:spcPct val="120000"/>
              </a:lnSpc>
              <a:buClrTx/>
              <a:buSzTx/>
              <a:buFontTx/>
            </a:pPr>
            <a:r>
              <a:rPr lang="zh-CN" altLang="zh-CN" sz="2000" b="1" dirty="0">
                <a:sym typeface="+mn-ea"/>
              </a:rPr>
              <a:t>职业病危害流动性大、危害转移严重；</a:t>
            </a:r>
            <a:endParaRPr lang="zh-CN" altLang="zh-CN" sz="2000" b="1" dirty="0">
              <a:solidFill>
                <a:schemeClr val="tx1"/>
              </a:solidFill>
              <a:sym typeface="+mn-ea"/>
            </a:endParaRPr>
          </a:p>
        </p:txBody>
      </p:sp>
      <p:sp>
        <p:nvSpPr>
          <p:cNvPr id="18" name="文本框 17"/>
          <p:cNvSpPr txBox="1"/>
          <p:nvPr>
            <p:custDataLst>
              <p:tags r:id="rId15"/>
            </p:custDataLst>
          </p:nvPr>
        </p:nvSpPr>
        <p:spPr>
          <a:xfrm flipH="1">
            <a:off x="7727315" y="3107690"/>
            <a:ext cx="3408680" cy="945515"/>
          </a:xfrm>
          <a:prstGeom prst="rect">
            <a:avLst/>
          </a:prstGeom>
          <a:noFill/>
        </p:spPr>
        <p:txBody>
          <a:bodyPr wrap="square" rtlCol="0" anchor="ctr">
            <a:noAutofit/>
          </a:bodyPr>
          <a:lstStyle/>
          <a:p>
            <a:pPr algn="l">
              <a:lnSpc>
                <a:spcPct val="120000"/>
              </a:lnSpc>
              <a:buClrTx/>
              <a:buSzTx/>
              <a:buFontTx/>
            </a:pPr>
            <a:r>
              <a:rPr lang="zh-CN" altLang="zh-CN" sz="2000" b="1" dirty="0">
                <a:sym typeface="+mn-ea"/>
              </a:rPr>
              <a:t>职业病具有隐匿性、迟发性特点，危害往往被忽视；</a:t>
            </a:r>
            <a:endParaRPr lang="zh-CN" altLang="zh-CN" sz="2000" b="1" dirty="0">
              <a:solidFill>
                <a:schemeClr val="tx1"/>
              </a:solidFill>
              <a:sym typeface="+mn-ea"/>
            </a:endParaRPr>
          </a:p>
        </p:txBody>
      </p:sp>
      <p:sp>
        <p:nvSpPr>
          <p:cNvPr id="17" name="文本框 16"/>
          <p:cNvSpPr txBox="1"/>
          <p:nvPr>
            <p:custDataLst>
              <p:tags r:id="rId16"/>
            </p:custDataLst>
          </p:nvPr>
        </p:nvSpPr>
        <p:spPr>
          <a:xfrm flipH="1">
            <a:off x="7922895" y="4323715"/>
            <a:ext cx="3212465" cy="1036320"/>
          </a:xfrm>
          <a:prstGeom prst="rect">
            <a:avLst/>
          </a:prstGeom>
          <a:noFill/>
        </p:spPr>
        <p:txBody>
          <a:bodyPr wrap="square" rtlCol="0" anchor="ctr">
            <a:noAutofit/>
          </a:bodyPr>
          <a:lstStyle/>
          <a:p>
            <a:pPr algn="l">
              <a:lnSpc>
                <a:spcPct val="120000"/>
              </a:lnSpc>
              <a:buClrTx/>
              <a:buSzTx/>
              <a:buFontTx/>
            </a:pPr>
            <a:r>
              <a:rPr lang="zh-CN" altLang="zh-CN" sz="2000" b="1" dirty="0">
                <a:sym typeface="+mn-ea"/>
              </a:rPr>
              <a:t>职业病危害造成的经济损失巨大，影响长远。</a:t>
            </a:r>
            <a:endParaRPr lang="zh-CN" altLang="zh-CN" sz="2000" b="1" dirty="0">
              <a:solidFill>
                <a:schemeClr val="tx1"/>
              </a:solidFill>
              <a:sym typeface="+mn-ea"/>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
        <p:nvSpPr>
          <p:cNvPr id="2" name="内容占位符 1"/>
          <p:cNvSpPr>
            <a:spLocks noGrp="1"/>
          </p:cNvSpPr>
          <p:nvPr>
            <p:ph idx="1"/>
          </p:nvPr>
        </p:nvSpPr>
        <p:spPr>
          <a:xfrm>
            <a:off x="850265" y="1253490"/>
            <a:ext cx="9479915" cy="4351655"/>
          </a:xfrm>
        </p:spPr>
        <p:txBody>
          <a:bodyPr/>
          <a:lstStyle/>
          <a:p>
            <a:pPr marL="0" indent="0" algn="l" fontAlgn="auto">
              <a:spcAft>
                <a:spcPts val="600"/>
              </a:spcAft>
              <a:buClrTx/>
              <a:buSzTx/>
              <a:buNone/>
            </a:pPr>
            <a:r>
              <a:rPr lang="en-US" altLang="zh-CN" sz="3200" dirty="0">
                <a:solidFill>
                  <a:srgbClr val="FF0000"/>
                </a:solidFill>
                <a:sym typeface="+mn-ea"/>
              </a:rPr>
              <a:t>3</a:t>
            </a:r>
            <a:r>
              <a:rPr lang="zh-CN" altLang="en-US" sz="3200" dirty="0">
                <a:solidFill>
                  <a:srgbClr val="FF0000"/>
                </a:solidFill>
                <a:sym typeface="+mn-ea"/>
              </a:rPr>
              <a:t>、</a:t>
            </a:r>
            <a:r>
              <a:rPr lang="zh-CN" altLang="zh-CN" sz="3200" dirty="0">
                <a:solidFill>
                  <a:srgbClr val="FF0000"/>
                </a:solidFill>
                <a:sym typeface="+mn-ea"/>
              </a:rPr>
              <a:t>申请职业病诊断时应当提供的资料：</a:t>
            </a:r>
            <a:endParaRPr lang="zh-CN" altLang="en-US" sz="2000" dirty="0">
              <a:solidFill>
                <a:srgbClr val="FF0000"/>
              </a:solidFill>
            </a:endParaRPr>
          </a:p>
          <a:p>
            <a:pPr fontAlgn="auto">
              <a:lnSpc>
                <a:spcPct val="125000"/>
              </a:lnSpc>
              <a:buNone/>
            </a:pPr>
            <a:r>
              <a:rPr lang="zh-CN" altLang="en-US" sz="2000" dirty="0">
                <a:solidFill>
                  <a:schemeClr val="tx1"/>
                </a:solidFill>
                <a:sym typeface="+mn-ea"/>
              </a:rPr>
              <a:t>（</a:t>
            </a:r>
            <a:r>
              <a:rPr lang="en-US" altLang="zh-CN" sz="2000" dirty="0">
                <a:solidFill>
                  <a:schemeClr val="tx1"/>
                </a:solidFill>
                <a:sym typeface="+mn-ea"/>
              </a:rPr>
              <a:t>1</a:t>
            </a:r>
            <a:r>
              <a:rPr lang="zh-CN" altLang="en-US" sz="2000" dirty="0">
                <a:solidFill>
                  <a:schemeClr val="tx1"/>
                </a:solidFill>
                <a:sym typeface="+mn-ea"/>
              </a:rPr>
              <a:t>）劳动者职业史和职业病危害接触史（包括在岗时间、工种、岗位、接触的职业病危害因素名称等）；</a:t>
            </a:r>
            <a:endParaRPr lang="zh-CN" altLang="en-US" sz="2000" dirty="0">
              <a:solidFill>
                <a:schemeClr val="tx1"/>
              </a:solidFill>
            </a:endParaRPr>
          </a:p>
          <a:p>
            <a:pPr fontAlgn="auto">
              <a:lnSpc>
                <a:spcPct val="125000"/>
              </a:lnSpc>
              <a:buNone/>
            </a:pPr>
            <a:r>
              <a:rPr lang="zh-CN" altLang="en-US" sz="2000" dirty="0">
                <a:solidFill>
                  <a:schemeClr val="tx1"/>
                </a:solidFill>
                <a:sym typeface="+mn-ea"/>
              </a:rPr>
              <a:t>（</a:t>
            </a:r>
            <a:r>
              <a:rPr lang="en-US" altLang="zh-CN" sz="2000" dirty="0">
                <a:solidFill>
                  <a:schemeClr val="tx1"/>
                </a:solidFill>
                <a:sym typeface="+mn-ea"/>
              </a:rPr>
              <a:t>2</a:t>
            </a:r>
            <a:r>
              <a:rPr lang="zh-CN" altLang="en-US" sz="2000" dirty="0">
                <a:solidFill>
                  <a:schemeClr val="tx1"/>
                </a:solidFill>
                <a:sym typeface="+mn-ea"/>
              </a:rPr>
              <a:t>）劳动者职业健康检查结果；</a:t>
            </a:r>
            <a:endParaRPr lang="zh-CN" altLang="en-US" sz="2000" dirty="0">
              <a:solidFill>
                <a:schemeClr val="tx1"/>
              </a:solidFill>
            </a:endParaRPr>
          </a:p>
          <a:p>
            <a:pPr fontAlgn="auto">
              <a:lnSpc>
                <a:spcPct val="125000"/>
              </a:lnSpc>
              <a:buNone/>
            </a:pPr>
            <a:r>
              <a:rPr lang="zh-CN" altLang="en-US" sz="2000" dirty="0">
                <a:solidFill>
                  <a:schemeClr val="tx1"/>
                </a:solidFill>
                <a:sym typeface="+mn-ea"/>
              </a:rPr>
              <a:t>（</a:t>
            </a:r>
            <a:r>
              <a:rPr lang="en-US" altLang="zh-CN" sz="2000" dirty="0">
                <a:solidFill>
                  <a:schemeClr val="tx1"/>
                </a:solidFill>
                <a:sym typeface="+mn-ea"/>
              </a:rPr>
              <a:t>3</a:t>
            </a:r>
            <a:r>
              <a:rPr lang="zh-CN" altLang="en-US" sz="2000" dirty="0">
                <a:solidFill>
                  <a:schemeClr val="tx1"/>
                </a:solidFill>
                <a:sym typeface="+mn-ea"/>
              </a:rPr>
              <a:t>）工作场所职业病危害因素检测结果；</a:t>
            </a:r>
            <a:endParaRPr lang="zh-CN" altLang="en-US" sz="2000" dirty="0">
              <a:solidFill>
                <a:schemeClr val="tx1"/>
              </a:solidFill>
            </a:endParaRPr>
          </a:p>
          <a:p>
            <a:pPr fontAlgn="auto">
              <a:lnSpc>
                <a:spcPct val="125000"/>
              </a:lnSpc>
              <a:buNone/>
            </a:pPr>
            <a:r>
              <a:rPr lang="zh-CN" altLang="en-US" sz="2000" dirty="0">
                <a:solidFill>
                  <a:schemeClr val="tx1"/>
                </a:solidFill>
                <a:sym typeface="+mn-ea"/>
              </a:rPr>
              <a:t>（</a:t>
            </a:r>
            <a:r>
              <a:rPr lang="en-US" altLang="zh-CN" sz="2000" dirty="0">
                <a:solidFill>
                  <a:schemeClr val="tx1"/>
                </a:solidFill>
                <a:sym typeface="+mn-ea"/>
              </a:rPr>
              <a:t>4</a:t>
            </a:r>
            <a:r>
              <a:rPr lang="zh-CN" altLang="en-US" sz="2000" dirty="0">
                <a:solidFill>
                  <a:schemeClr val="tx1"/>
                </a:solidFill>
                <a:sym typeface="+mn-ea"/>
              </a:rPr>
              <a:t>）职业性放射性疾病诊断还需要个人剂量监测档案等资料。</a:t>
            </a:r>
            <a:r>
              <a:rPr lang="zh-CN" altLang="zh-CN" sz="2000" dirty="0">
                <a:solidFill>
                  <a:schemeClr val="tx1"/>
                </a:solidFill>
                <a:sym typeface="+mn-ea"/>
              </a:rPr>
              <a:t> </a:t>
            </a:r>
            <a:r>
              <a:rPr lang="en-US" altLang="zh-CN" sz="2000" dirty="0">
                <a:solidFill>
                  <a:schemeClr val="tx1"/>
                </a:solidFill>
                <a:sym typeface="+mn-ea"/>
              </a:rPr>
              <a:t>       </a:t>
            </a:r>
          </a:p>
          <a:p>
            <a:pPr fontAlgn="auto">
              <a:lnSpc>
                <a:spcPct val="125000"/>
              </a:lnSpc>
              <a:buNone/>
            </a:pPr>
            <a:r>
              <a:rPr lang="en-US" altLang="zh-CN" sz="2000" dirty="0">
                <a:solidFill>
                  <a:schemeClr val="tx1"/>
                </a:solidFill>
                <a:sym typeface="+mn-ea"/>
              </a:rPr>
              <a:t>            </a:t>
            </a:r>
            <a:r>
              <a:rPr lang="zh-CN" altLang="zh-CN" sz="2000" dirty="0">
                <a:solidFill>
                  <a:schemeClr val="tx1"/>
                </a:solidFill>
                <a:sym typeface="+mn-ea"/>
              </a:rPr>
              <a:t>用人单位和有关机构应当按照诊断机构的要求，如实提供必要的资料。</a:t>
            </a:r>
          </a:p>
          <a:p>
            <a:pPr fontAlgn="auto">
              <a:lnSpc>
                <a:spcPct val="125000"/>
              </a:lnSpc>
              <a:buNone/>
            </a:pPr>
            <a:r>
              <a:rPr lang="zh-CN" altLang="zh-CN" sz="2000" dirty="0">
                <a:solidFill>
                  <a:schemeClr val="tx1"/>
                </a:solidFill>
                <a:sym typeface="+mn-ea"/>
              </a:rPr>
              <a:t> </a:t>
            </a:r>
            <a:r>
              <a:rPr lang="en-US" altLang="zh-CN" sz="2000" dirty="0">
                <a:solidFill>
                  <a:schemeClr val="tx1"/>
                </a:solidFill>
                <a:sym typeface="+mn-ea"/>
              </a:rPr>
              <a:t>           </a:t>
            </a:r>
            <a:r>
              <a:rPr lang="zh-CN" altLang="zh-CN" sz="2000" dirty="0">
                <a:solidFill>
                  <a:schemeClr val="tx1"/>
                </a:solidFill>
                <a:sym typeface="+mn-ea"/>
              </a:rPr>
              <a:t>没有职业病危害接触史或者健康检查没有发现异常的，诊断机构可以不予受理。 </a:t>
            </a:r>
            <a:endParaRPr lang="zh-CN" altLang="zh-CN" sz="2000" dirty="0">
              <a:solidFill>
                <a:schemeClr val="tx1"/>
              </a:solidFill>
            </a:endParaRPr>
          </a:p>
          <a:p>
            <a:pPr algn="l">
              <a:buClrTx/>
              <a:buSzTx/>
            </a:pPr>
            <a:endParaRPr lang="zh-CN" altLang="en-US" dirty="0">
              <a:solidFill>
                <a:srgbClr val="FF0000"/>
              </a:solidFill>
            </a:endParaRPr>
          </a:p>
          <a:p>
            <a:pPr algn="l">
              <a:buClrTx/>
              <a:buSzTx/>
            </a:pPr>
            <a:endParaRPr lang="zh-CN" altLang="en-US" b="1" dirty="0">
              <a:solidFill>
                <a:srgbClr val="FF0000"/>
              </a:solidFill>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377315"/>
            <a:ext cx="10515600" cy="4455160"/>
          </a:xfrm>
        </p:spPr>
        <p:txBody>
          <a:bodyPr/>
          <a:lstStyle/>
          <a:p>
            <a:pPr marL="0" indent="0">
              <a:buNone/>
            </a:pPr>
            <a:r>
              <a:rPr lang="en-US" altLang="zh-CN" sz="3200" b="1" dirty="0">
                <a:solidFill>
                  <a:srgbClr val="FF0000"/>
                </a:solidFill>
              </a:rPr>
              <a:t>4</a:t>
            </a:r>
            <a:r>
              <a:rPr lang="zh-CN" altLang="en-US" sz="3200" b="1" dirty="0">
                <a:solidFill>
                  <a:srgbClr val="FF0000"/>
                </a:solidFill>
              </a:rPr>
              <a:t>、用人单位应当依法履行职业病诊断、鉴定的相关义务：</a:t>
            </a:r>
          </a:p>
          <a:p>
            <a:pPr marL="0" indent="0">
              <a:buNone/>
            </a:pPr>
            <a:endParaRPr lang="en-US" altLang="zh-CN" sz="3200" dirty="0">
              <a:solidFill>
                <a:srgbClr val="FF0000"/>
              </a:solidFill>
            </a:endParaRPr>
          </a:p>
          <a:p>
            <a:pPr marL="0" indent="0">
              <a:buNone/>
            </a:pPr>
            <a:r>
              <a:rPr lang="zh-CN" altLang="en-US" sz="3200" dirty="0"/>
              <a:t>（</a:t>
            </a:r>
            <a:r>
              <a:rPr lang="en-US" altLang="zh-CN" sz="3200" dirty="0"/>
              <a:t>1</a:t>
            </a:r>
            <a:r>
              <a:rPr lang="zh-CN" altLang="en-US" sz="3200" dirty="0"/>
              <a:t>）及时安排职业病病人、疑似职业病病人进行诊治；（</a:t>
            </a:r>
            <a:r>
              <a:rPr lang="en-US" altLang="zh-CN" sz="3200" dirty="0"/>
              <a:t>2</a:t>
            </a:r>
            <a:r>
              <a:rPr lang="zh-CN" altLang="en-US" sz="3200" dirty="0"/>
              <a:t>）如实提供职业病诊断、鉴定所需的资料；</a:t>
            </a:r>
          </a:p>
          <a:p>
            <a:pPr marL="0" indent="0">
              <a:buNone/>
            </a:pPr>
            <a:r>
              <a:rPr lang="zh-CN" altLang="en-US" sz="3200" dirty="0"/>
              <a:t>（</a:t>
            </a:r>
            <a:r>
              <a:rPr lang="en-US" altLang="zh-CN" sz="3200" dirty="0"/>
              <a:t>3</a:t>
            </a:r>
            <a:r>
              <a:rPr lang="zh-CN" altLang="en-US" sz="3200" dirty="0"/>
              <a:t>）承担职业病诊断、鉴定的费用和疑似职业病病人在诊断、医学观察期间的费用；</a:t>
            </a:r>
          </a:p>
          <a:p>
            <a:pPr marL="0" indent="0">
              <a:buNone/>
            </a:pPr>
            <a:r>
              <a:rPr lang="zh-CN" altLang="en-US" sz="3200" dirty="0"/>
              <a:t>（</a:t>
            </a:r>
            <a:r>
              <a:rPr lang="en-US" altLang="zh-CN" sz="3200" dirty="0"/>
              <a:t>4</a:t>
            </a:r>
            <a:r>
              <a:rPr lang="zh-CN" altLang="en-US" sz="3200" dirty="0"/>
              <a:t>）报告职业病和疑似职业病；</a:t>
            </a:r>
          </a:p>
          <a:p>
            <a:pPr marL="0" indent="0">
              <a:buNone/>
            </a:pPr>
            <a:r>
              <a:rPr lang="zh-CN" altLang="en-US" sz="3200" dirty="0"/>
              <a:t>（</a:t>
            </a:r>
            <a:r>
              <a:rPr lang="en-US" altLang="zh-CN" sz="3200" dirty="0"/>
              <a:t>5</a:t>
            </a:r>
            <a:r>
              <a:rPr lang="zh-CN" altLang="en-US" sz="3200" dirty="0"/>
              <a:t>）《职业病防治法》规定的其他相关义务。</a:t>
            </a:r>
          </a:p>
        </p:txBody>
      </p:sp>
      <p:pic>
        <p:nvPicPr>
          <p:cNvPr id="5122" name="图片 3" descr="246de5d3ff26528e22228fd3489e033c"/>
          <p:cNvPicPr>
            <a:picLocks noChangeAspect="1"/>
          </p:cNvPicPr>
          <p:nvPr/>
        </p:nvPicPr>
        <p:blipFill>
          <a:blip r:embed="rId2"/>
          <a:stretch>
            <a:fillRect/>
          </a:stretch>
        </p:blipFill>
        <p:spPr>
          <a:xfrm>
            <a:off x="-317" y="5471795"/>
            <a:ext cx="12215812" cy="1385888"/>
          </a:xfrm>
          <a:prstGeom prst="rect">
            <a:avLst/>
          </a:prstGeom>
          <a:noFill/>
          <a:ln w="9525">
            <a:noFill/>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FD1BF0-7BED-A57C-1114-FC17A740DE58}"/>
              </a:ext>
            </a:extLst>
          </p:cNvPr>
          <p:cNvSpPr>
            <a:spLocks noGrp="1"/>
          </p:cNvSpPr>
          <p:nvPr>
            <p:ph type="title"/>
          </p:nvPr>
        </p:nvSpPr>
        <p:spPr/>
        <p:txBody>
          <a:bodyPr/>
          <a:lstStyle/>
          <a:p>
            <a:pPr algn="ctr"/>
            <a:r>
              <a:rPr lang="zh-CN" altLang="en-US" dirty="0"/>
              <a:t>三、职业病危害的预防和控制</a:t>
            </a:r>
          </a:p>
        </p:txBody>
      </p:sp>
      <p:sp>
        <p:nvSpPr>
          <p:cNvPr id="3" name="内容占位符 2">
            <a:extLst>
              <a:ext uri="{FF2B5EF4-FFF2-40B4-BE49-F238E27FC236}">
                <a16:creationId xmlns:a16="http://schemas.microsoft.com/office/drawing/2014/main" id="{9BBA582B-DECC-D953-3D4F-F400F87988EA}"/>
              </a:ext>
            </a:extLst>
          </p:cNvPr>
          <p:cNvSpPr>
            <a:spLocks noGrp="1"/>
          </p:cNvSpPr>
          <p:nvPr>
            <p:ph idx="1"/>
          </p:nvPr>
        </p:nvSpPr>
        <p:spPr/>
        <p:txBody>
          <a:bodyPr/>
          <a:lstStyle/>
          <a:p>
            <a:pPr marL="0" indent="0">
              <a:buNone/>
            </a:pPr>
            <a:r>
              <a:rPr lang="en-US" altLang="zh-CN" dirty="0"/>
              <a:t>《</a:t>
            </a:r>
            <a:r>
              <a:rPr lang="zh-CN" altLang="en-US" dirty="0"/>
              <a:t>中华人民共和国职业病防治法</a:t>
            </a:r>
            <a:r>
              <a:rPr lang="en-US" altLang="zh-CN" dirty="0"/>
              <a:t>》</a:t>
            </a:r>
            <a:r>
              <a:rPr lang="zh-CN" altLang="en-US" dirty="0"/>
              <a:t>第一章第三条规定：</a:t>
            </a:r>
            <a:endParaRPr lang="en-US" altLang="zh-CN" dirty="0"/>
          </a:p>
          <a:p>
            <a:pPr marL="0" indent="0">
              <a:buNone/>
            </a:pPr>
            <a:r>
              <a:rPr lang="zh-CN" altLang="en-US" dirty="0"/>
              <a:t>    “职业病防治工作坚持预防为主、防治结合的方针”</a:t>
            </a:r>
            <a:endParaRPr lang="en-US" altLang="zh-CN" dirty="0"/>
          </a:p>
          <a:p>
            <a:endParaRPr lang="en-US" altLang="zh-CN" dirty="0"/>
          </a:p>
          <a:p>
            <a:pPr marL="0" indent="0">
              <a:buNone/>
            </a:pPr>
            <a:r>
              <a:rPr lang="zh-CN" altLang="en-US" dirty="0"/>
              <a:t>         职业卫生工作必须遵循三级预防的原则，对可能造成职业病的各种职业性有害因素严加控制，以保护和促进职业人群的健康。</a:t>
            </a:r>
          </a:p>
        </p:txBody>
      </p:sp>
      <p:pic>
        <p:nvPicPr>
          <p:cNvPr id="6" name="图片 3" descr="246de5d3ff26528e22228fd3489e033c">
            <a:extLst>
              <a:ext uri="{FF2B5EF4-FFF2-40B4-BE49-F238E27FC236}">
                <a16:creationId xmlns:a16="http://schemas.microsoft.com/office/drawing/2014/main" id="{5403BD30-CB78-CC7A-9EF7-B351B7942379}"/>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4174577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33B3C3-7D33-90DB-67DF-A8560A529523}"/>
              </a:ext>
            </a:extLst>
          </p:cNvPr>
          <p:cNvSpPr>
            <a:spLocks noGrp="1"/>
          </p:cNvSpPr>
          <p:nvPr>
            <p:ph type="title"/>
          </p:nvPr>
        </p:nvSpPr>
        <p:spPr/>
        <p:txBody>
          <a:bodyPr/>
          <a:lstStyle/>
          <a:p>
            <a:pPr algn="ctr"/>
            <a:r>
              <a:rPr lang="zh-CN" altLang="en-US" dirty="0">
                <a:latin typeface="+mn-ea"/>
              </a:rPr>
              <a:t>（一）第一级预防</a:t>
            </a:r>
            <a:br>
              <a:rPr lang="en-US" altLang="zh-CN" dirty="0">
                <a:latin typeface="+mn-ea"/>
              </a:rPr>
            </a:br>
            <a:r>
              <a:rPr lang="zh-CN" altLang="en-US" dirty="0">
                <a:latin typeface="+mn-ea"/>
              </a:rPr>
              <a:t>（职业病危害的控制）</a:t>
            </a:r>
            <a:endParaRPr lang="zh-CN" altLang="en-US" dirty="0"/>
          </a:p>
        </p:txBody>
      </p:sp>
      <p:sp>
        <p:nvSpPr>
          <p:cNvPr id="3" name="内容占位符 2">
            <a:extLst>
              <a:ext uri="{FF2B5EF4-FFF2-40B4-BE49-F238E27FC236}">
                <a16:creationId xmlns:a16="http://schemas.microsoft.com/office/drawing/2014/main" id="{D1D901C6-BD68-DA07-AF6C-00800705BB71}"/>
              </a:ext>
            </a:extLst>
          </p:cNvPr>
          <p:cNvSpPr>
            <a:spLocks noGrp="1"/>
          </p:cNvSpPr>
          <p:nvPr>
            <p:ph idx="1"/>
          </p:nvPr>
        </p:nvSpPr>
        <p:spPr/>
        <p:txBody>
          <a:bodyPr/>
          <a:lstStyle/>
          <a:p>
            <a:pPr marL="0" indent="0">
              <a:buNone/>
            </a:pPr>
            <a:endParaRPr lang="en-US" altLang="zh-CN" sz="3200" dirty="0">
              <a:latin typeface="+mn-ea"/>
            </a:endParaRPr>
          </a:p>
          <a:p>
            <a:pPr marL="0" indent="0">
              <a:buNone/>
            </a:pPr>
            <a:r>
              <a:rPr lang="zh-CN" altLang="en-US" sz="3200" dirty="0">
                <a:latin typeface="+mn-ea"/>
              </a:rPr>
              <a:t>    职业病的发生，往往与缺乏必要的职业病危害控制措施有关，因此职业病危害控制是确保工人职业安全健康的核心。</a:t>
            </a:r>
            <a:endParaRPr lang="en-US" altLang="zh-CN" sz="3200" dirty="0">
              <a:latin typeface="+mn-ea"/>
            </a:endParaRPr>
          </a:p>
          <a:p>
            <a:pPr marL="0" indent="0">
              <a:buNone/>
            </a:pPr>
            <a:r>
              <a:rPr lang="zh-CN" altLang="en-US" sz="3200" dirty="0">
                <a:latin typeface="+mn-ea"/>
              </a:rPr>
              <a:t>    职业病危害控制的目的是消除危害或减少危害接触，这是职业病防治的核心要求。</a:t>
            </a:r>
            <a:endParaRPr lang="en-US" altLang="zh-CN" sz="3200" dirty="0">
              <a:latin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64393E4F-28A8-8A6F-4D78-A2923D6E41A4}"/>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37231091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133B36-2F08-79F4-EA7D-EA635596E3FC}"/>
              </a:ext>
            </a:extLst>
          </p:cNvPr>
          <p:cNvSpPr>
            <a:spLocks noGrp="1"/>
          </p:cNvSpPr>
          <p:nvPr>
            <p:ph type="title"/>
          </p:nvPr>
        </p:nvSpPr>
        <p:spPr/>
        <p:txBody>
          <a:bodyPr/>
          <a:lstStyle/>
          <a:p>
            <a:pPr algn="ctr"/>
            <a:r>
              <a:rPr lang="zh-CN" altLang="en-US" sz="4400" dirty="0">
                <a:solidFill>
                  <a:srgbClr val="FF0000"/>
                </a:solidFill>
                <a:latin typeface="+mn-ea"/>
              </a:rPr>
              <a:t>职业病危害层级控制理论</a:t>
            </a:r>
            <a:endParaRPr lang="zh-CN" altLang="en-US" dirty="0"/>
          </a:p>
        </p:txBody>
      </p:sp>
      <p:sp>
        <p:nvSpPr>
          <p:cNvPr id="3" name="内容占位符 2">
            <a:extLst>
              <a:ext uri="{FF2B5EF4-FFF2-40B4-BE49-F238E27FC236}">
                <a16:creationId xmlns:a16="http://schemas.microsoft.com/office/drawing/2014/main" id="{4971AC92-954A-7CB6-806C-7987D6CD0620}"/>
              </a:ext>
            </a:extLst>
          </p:cNvPr>
          <p:cNvSpPr>
            <a:spLocks noGrp="1"/>
          </p:cNvSpPr>
          <p:nvPr>
            <p:ph idx="1"/>
          </p:nvPr>
        </p:nvSpPr>
        <p:spPr>
          <a:xfrm>
            <a:off x="838200" y="1396999"/>
            <a:ext cx="10515600" cy="4779963"/>
          </a:xfrm>
        </p:spPr>
        <p:txBody>
          <a:bodyPr/>
          <a:lstStyle/>
          <a:p>
            <a:pPr marL="0" indent="0">
              <a:buNone/>
            </a:pPr>
            <a:r>
              <a:rPr lang="zh-CN" altLang="en-US" sz="2000" dirty="0">
                <a:latin typeface="+mn-ea"/>
              </a:rPr>
              <a:t>     </a:t>
            </a:r>
            <a:r>
              <a:rPr lang="zh-CN" altLang="en-US" sz="2400" dirty="0">
                <a:latin typeface="+mn-ea"/>
              </a:rPr>
              <a:t>当前，职业病危害层级控制理论被广泛采纳，即消除职业病危害源，切断危害途径（工程防护、管理防护、个人防护）和保护易损人群（职业禁忌证）。</a:t>
            </a:r>
            <a:endParaRPr lang="en-US" altLang="zh-CN" sz="2400" dirty="0">
              <a:latin typeface="+mn-ea"/>
            </a:endParaRPr>
          </a:p>
          <a:p>
            <a:pPr marL="0" indent="0">
              <a:buNone/>
            </a:pPr>
            <a:r>
              <a:rPr lang="zh-CN" altLang="en-US" sz="2400" dirty="0">
                <a:latin typeface="+mn-ea"/>
              </a:rPr>
              <a:t>该控制职业危害方法的层级顺序为：</a:t>
            </a:r>
            <a:endParaRPr lang="en-US" altLang="zh-CN" sz="2400" dirty="0">
              <a:latin typeface="+mn-ea"/>
            </a:endParaRPr>
          </a:p>
          <a:p>
            <a:pPr marL="0" indent="0">
              <a:buNone/>
            </a:pPr>
            <a:r>
              <a:rPr lang="zh-CN" altLang="en-US" sz="2400" dirty="0">
                <a:latin typeface="+mn-ea"/>
              </a:rPr>
              <a:t>    ①消除</a:t>
            </a:r>
            <a:r>
              <a:rPr lang="en-US" altLang="zh-CN" sz="2400" dirty="0">
                <a:latin typeface="+mn-ea"/>
              </a:rPr>
              <a:t>/</a:t>
            </a:r>
            <a:r>
              <a:rPr lang="zh-CN" altLang="en-US" sz="2400" dirty="0">
                <a:latin typeface="+mn-ea"/>
              </a:rPr>
              <a:t>替代；</a:t>
            </a:r>
            <a:endParaRPr lang="en-US" altLang="zh-CN" sz="2400" dirty="0">
              <a:latin typeface="+mn-ea"/>
            </a:endParaRPr>
          </a:p>
          <a:p>
            <a:pPr marL="0" indent="0">
              <a:buNone/>
            </a:pPr>
            <a:r>
              <a:rPr lang="zh-CN" altLang="en-US" sz="2400" dirty="0">
                <a:latin typeface="+mn-ea"/>
              </a:rPr>
              <a:t>    ②工程控制；</a:t>
            </a:r>
            <a:endParaRPr lang="en-US" altLang="zh-CN" sz="2400" dirty="0">
              <a:latin typeface="+mn-ea"/>
            </a:endParaRPr>
          </a:p>
          <a:p>
            <a:pPr marL="0" indent="0">
              <a:buNone/>
            </a:pPr>
            <a:r>
              <a:rPr lang="zh-CN" altLang="en-US" sz="2400" dirty="0">
                <a:latin typeface="+mn-ea"/>
              </a:rPr>
              <a:t>    ③管理控制；</a:t>
            </a:r>
            <a:endParaRPr lang="en-US" altLang="zh-CN" sz="2400" dirty="0">
              <a:latin typeface="+mn-ea"/>
            </a:endParaRPr>
          </a:p>
          <a:p>
            <a:pPr marL="0" indent="0">
              <a:buNone/>
            </a:pPr>
            <a:r>
              <a:rPr lang="zh-CN" altLang="en-US" sz="2400" dirty="0">
                <a:latin typeface="+mn-ea"/>
              </a:rPr>
              <a:t>    ④个人防护用品。</a:t>
            </a:r>
            <a:endParaRPr lang="en-US" altLang="zh-CN" sz="2400" dirty="0">
              <a:latin typeface="+mn-ea"/>
            </a:endParaRPr>
          </a:p>
          <a:p>
            <a:pPr marL="0" indent="0">
              <a:buNone/>
            </a:pPr>
            <a:r>
              <a:rPr lang="en-US" altLang="zh-CN" sz="2400" dirty="0">
                <a:latin typeface="+mn-ea"/>
              </a:rPr>
              <a:t>    </a:t>
            </a:r>
            <a:r>
              <a:rPr lang="zh-CN" altLang="en-US" sz="2400" dirty="0">
                <a:latin typeface="+mn-ea"/>
              </a:rPr>
              <a:t>由于清除工作场所中的危害极少能实现，因此常常需要同时运用</a:t>
            </a:r>
            <a:r>
              <a:rPr lang="en-US" altLang="zh-CN" sz="2400" dirty="0">
                <a:latin typeface="+mn-ea"/>
              </a:rPr>
              <a:t>2</a:t>
            </a:r>
            <a:r>
              <a:rPr lang="zh-CN" altLang="en-US" sz="2400" dirty="0">
                <a:latin typeface="+mn-ea"/>
              </a:rPr>
              <a:t>个或更多的控制方法，在选用控制措施时，还需要考虑有害因素及其导致的危害、各种控制措施的实用性、不同控制措施的功效、控制措施供应、运行和维护的相关费用、工人的可接受性等事项。</a:t>
            </a:r>
          </a:p>
          <a:p>
            <a:endParaRPr lang="zh-CN" altLang="en-US" dirty="0"/>
          </a:p>
        </p:txBody>
      </p:sp>
      <p:pic>
        <p:nvPicPr>
          <p:cNvPr id="4" name="图片 3" descr="246de5d3ff26528e22228fd3489e033c">
            <a:extLst>
              <a:ext uri="{FF2B5EF4-FFF2-40B4-BE49-F238E27FC236}">
                <a16:creationId xmlns:a16="http://schemas.microsoft.com/office/drawing/2014/main" id="{F3C45E50-5811-67E6-E4D8-FF340AF9D629}"/>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2994154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2"/>
          <a:stretch>
            <a:fillRect/>
          </a:stretch>
        </p:blipFill>
        <p:spPr>
          <a:xfrm>
            <a:off x="-14287" y="5523442"/>
            <a:ext cx="12215812" cy="1385888"/>
          </a:xfrm>
          <a:prstGeom prst="rect">
            <a:avLst/>
          </a:prstGeom>
          <a:noFill/>
          <a:ln w="9525">
            <a:noFill/>
          </a:ln>
        </p:spPr>
      </p:pic>
      <p:sp>
        <p:nvSpPr>
          <p:cNvPr id="12" name="矩形 11"/>
          <p:cNvSpPr/>
          <p:nvPr/>
        </p:nvSpPr>
        <p:spPr>
          <a:xfrm>
            <a:off x="462280" y="1166495"/>
            <a:ext cx="10706100" cy="4331442"/>
          </a:xfrm>
          <a:prstGeom prst="rect">
            <a:avLst/>
          </a:prstGeom>
          <a:noFill/>
          <a:ln w="9525">
            <a:noFill/>
          </a:ln>
        </p:spPr>
        <p:txBody>
          <a:bodyPr wrap="square">
            <a:spAutoFit/>
          </a:bodyPr>
          <a:lstStyle/>
          <a:p>
            <a:pPr>
              <a:lnSpc>
                <a:spcPct val="125000"/>
              </a:lnSpc>
            </a:pPr>
            <a:r>
              <a:rPr lang="zh-CN" altLang="zh-CN" sz="4000" dirty="0">
                <a:sym typeface="+mn-ea"/>
              </a:rPr>
              <a:t>第三，我国的职业危害主要以粉尘为主，职业病人以尘肺病为主，占全部职业病的</a:t>
            </a:r>
            <a:r>
              <a:rPr lang="en-US" altLang="zh-CN" sz="4000" dirty="0">
                <a:sym typeface="+mn-ea"/>
              </a:rPr>
              <a:t>71 %</a:t>
            </a:r>
            <a:r>
              <a:rPr lang="zh-CN" altLang="zh-CN" sz="4000" dirty="0">
                <a:sym typeface="+mn-ea"/>
              </a:rPr>
              <a:t>，中毒占</a:t>
            </a:r>
            <a:r>
              <a:rPr lang="en-US" altLang="zh-CN" sz="4000" dirty="0">
                <a:sym typeface="+mn-ea"/>
              </a:rPr>
              <a:t>20%</a:t>
            </a:r>
            <a:r>
              <a:rPr lang="zh-CN" altLang="zh-CN" sz="4000" dirty="0">
                <a:sym typeface="+mn-ea"/>
              </a:rPr>
              <a:t>，两者占全部职业病的</a:t>
            </a:r>
            <a:r>
              <a:rPr lang="en-US" altLang="zh-CN" sz="4000" dirty="0">
                <a:sym typeface="+mn-ea"/>
              </a:rPr>
              <a:t>90%</a:t>
            </a:r>
            <a:r>
              <a:rPr lang="zh-CN" altLang="zh-CN" sz="4000" dirty="0">
                <a:sym typeface="+mn-ea"/>
              </a:rPr>
              <a:t>。</a:t>
            </a:r>
            <a:endParaRPr lang="en-US" altLang="zh-CN" sz="4000" dirty="0">
              <a:sym typeface="+mn-ea"/>
            </a:endParaRPr>
          </a:p>
          <a:p>
            <a:pPr>
              <a:lnSpc>
                <a:spcPct val="125000"/>
              </a:lnSpc>
            </a:pPr>
            <a:r>
              <a:rPr lang="zh-CN" altLang="zh-CN" sz="4000" dirty="0">
                <a:sym typeface="+mn-ea"/>
              </a:rPr>
              <a:t>尘肺病又以煤工尘肺、</a:t>
            </a:r>
            <a:r>
              <a:rPr lang="zh-CN" altLang="en-US" sz="4000" dirty="0">
                <a:sym typeface="+mn-ea"/>
              </a:rPr>
              <a:t>矽</a:t>
            </a:r>
            <a:r>
              <a:rPr lang="zh-CN" altLang="zh-CN" sz="4000" dirty="0">
                <a:sym typeface="+mn-ea"/>
              </a:rPr>
              <a:t>肺最为严重，尘肺病患者中有半数以上为煤工尘肺。 </a:t>
            </a:r>
            <a:endParaRPr lang="zh-CN" altLang="zh-CN" sz="4000" dirty="0"/>
          </a:p>
          <a:p>
            <a:pPr>
              <a:lnSpc>
                <a:spcPct val="125000"/>
              </a:lnSpc>
              <a:buFont typeface="Wingdings" panose="05000000000000000000" charset="0"/>
              <a:buChar char="Ø"/>
            </a:pPr>
            <a:endParaRPr lang="zh-CN" altLang="en-US" sz="2200" dirty="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F4E541-B103-A35F-5F3B-50E3E1363008}"/>
              </a:ext>
            </a:extLst>
          </p:cNvPr>
          <p:cNvSpPr>
            <a:spLocks noGrp="1"/>
          </p:cNvSpPr>
          <p:nvPr>
            <p:ph type="title"/>
          </p:nvPr>
        </p:nvSpPr>
        <p:spPr/>
        <p:txBody>
          <a:bodyPr/>
          <a:lstStyle/>
          <a:p>
            <a:pPr algn="ctr"/>
            <a:r>
              <a:rPr lang="en-US" altLang="zh-CN" b="1" dirty="0">
                <a:latin typeface="+mn-ea"/>
              </a:rPr>
              <a:t>1.</a:t>
            </a:r>
            <a:r>
              <a:rPr lang="zh-CN" altLang="en-US" b="1" dirty="0">
                <a:latin typeface="+mn-ea"/>
              </a:rPr>
              <a:t>消除和替代</a:t>
            </a:r>
            <a:endParaRPr lang="zh-CN" altLang="en-US" dirty="0"/>
          </a:p>
        </p:txBody>
      </p:sp>
      <p:sp>
        <p:nvSpPr>
          <p:cNvPr id="3" name="内容占位符 2">
            <a:extLst>
              <a:ext uri="{FF2B5EF4-FFF2-40B4-BE49-F238E27FC236}">
                <a16:creationId xmlns:a16="http://schemas.microsoft.com/office/drawing/2014/main" id="{B18FBA1F-331F-5780-BD0E-223BA572F89A}"/>
              </a:ext>
            </a:extLst>
          </p:cNvPr>
          <p:cNvSpPr>
            <a:spLocks noGrp="1"/>
          </p:cNvSpPr>
          <p:nvPr>
            <p:ph idx="1"/>
          </p:nvPr>
        </p:nvSpPr>
        <p:spPr>
          <a:xfrm>
            <a:off x="838200" y="1549400"/>
            <a:ext cx="10515600" cy="4627563"/>
          </a:xfrm>
        </p:spPr>
        <p:txBody>
          <a:bodyPr/>
          <a:lstStyle/>
          <a:p>
            <a:pPr marL="0" indent="0">
              <a:buNone/>
            </a:pPr>
            <a:r>
              <a:rPr lang="zh-CN" altLang="en-US" sz="2400" dirty="0">
                <a:latin typeface="+mn-ea"/>
              </a:rPr>
              <a:t>    替代或消除措施始终是首选控制措施，包括原料替代和（或）生产过程替代，通过彻底废除工艺或原料的方法消除工作场所中的危害是降低风险确切有效的途径，可通过选择绿色原材料、清洁的工艺流程和安全的生产设备来实现。</a:t>
            </a:r>
          </a:p>
          <a:p>
            <a:pPr marL="0" indent="0">
              <a:buNone/>
            </a:pPr>
            <a:r>
              <a:rPr lang="zh-CN" altLang="en-US" sz="2400" dirty="0">
                <a:latin typeface="+mn-ea"/>
              </a:rPr>
              <a:t>（</a:t>
            </a:r>
            <a:r>
              <a:rPr lang="en-US" altLang="zh-CN" sz="2400" dirty="0">
                <a:latin typeface="+mn-ea"/>
              </a:rPr>
              <a:t>1</a:t>
            </a:r>
            <a:r>
              <a:rPr lang="zh-CN" altLang="en-US" sz="2400" dirty="0">
                <a:latin typeface="+mn-ea"/>
              </a:rPr>
              <a:t>）原料替代   很多加工业已经广泛采用了以低危害取代高危害的替代控制措施，例如用更安全的合成替代品（泡沫玻璃、岩棉和玻璃棉）代替致癌、致恶性间皮瘤的石棉。</a:t>
            </a:r>
          </a:p>
          <a:p>
            <a:pPr marL="0" indent="0">
              <a:buNone/>
            </a:pPr>
            <a:r>
              <a:rPr lang="zh-CN" altLang="en-US" sz="2400" dirty="0">
                <a:latin typeface="+mn-ea"/>
              </a:rPr>
              <a:t>（</a:t>
            </a:r>
            <a:r>
              <a:rPr lang="en-US" altLang="zh-CN" sz="2400" dirty="0">
                <a:latin typeface="+mn-ea"/>
              </a:rPr>
              <a:t>2</a:t>
            </a:r>
            <a:r>
              <a:rPr lang="zh-CN" altLang="en-US" sz="2400" dirty="0">
                <a:latin typeface="+mn-ea"/>
              </a:rPr>
              <a:t>）生产过程替代</a:t>
            </a:r>
            <a:r>
              <a:rPr lang="en-US" altLang="zh-CN" sz="2400" dirty="0">
                <a:latin typeface="+mn-ea"/>
              </a:rPr>
              <a:t>    </a:t>
            </a:r>
            <a:r>
              <a:rPr lang="zh-CN" altLang="en-US" sz="2400" dirty="0">
                <a:latin typeface="+mn-ea"/>
              </a:rPr>
              <a:t>如用刷漆、浸渍工艺代替喷涂工艺可以控制大量蒸气的挥发；用遮蔽的高压水枪冲洗设备进行清洁可以降低污染物的扩散；整个生产过程完全密闭，外加抽排系统；在噪声环境里使用隔音室；将产生噪声的机器安装在隔音建筑物中等。</a:t>
            </a:r>
          </a:p>
          <a:p>
            <a:endParaRPr lang="zh-CN" altLang="en-US" dirty="0"/>
          </a:p>
        </p:txBody>
      </p:sp>
      <p:pic>
        <p:nvPicPr>
          <p:cNvPr id="4" name="图片 3" descr="246de5d3ff26528e22228fd3489e033c">
            <a:extLst>
              <a:ext uri="{FF2B5EF4-FFF2-40B4-BE49-F238E27FC236}">
                <a16:creationId xmlns:a16="http://schemas.microsoft.com/office/drawing/2014/main" id="{37481AF0-E051-97BE-EDCA-CB809DA30660}"/>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28084683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15F03A-98BC-E3D1-37D2-0EBBFAE5765B}"/>
              </a:ext>
            </a:extLst>
          </p:cNvPr>
          <p:cNvSpPr>
            <a:spLocks noGrp="1"/>
          </p:cNvSpPr>
          <p:nvPr>
            <p:ph type="title"/>
          </p:nvPr>
        </p:nvSpPr>
        <p:spPr/>
        <p:txBody>
          <a:bodyPr/>
          <a:lstStyle/>
          <a:p>
            <a:pPr algn="ctr"/>
            <a:r>
              <a:rPr lang="en-US" altLang="zh-CN" b="1" dirty="0">
                <a:latin typeface="+mn-ea"/>
              </a:rPr>
              <a:t>2.</a:t>
            </a:r>
            <a:r>
              <a:rPr lang="zh-CN" altLang="en-US" b="1" dirty="0">
                <a:latin typeface="+mn-ea"/>
              </a:rPr>
              <a:t>工程控制</a:t>
            </a:r>
            <a:endParaRPr lang="zh-CN" altLang="en-US" dirty="0"/>
          </a:p>
        </p:txBody>
      </p:sp>
      <p:sp>
        <p:nvSpPr>
          <p:cNvPr id="3" name="内容占位符 2">
            <a:extLst>
              <a:ext uri="{FF2B5EF4-FFF2-40B4-BE49-F238E27FC236}">
                <a16:creationId xmlns:a16="http://schemas.microsoft.com/office/drawing/2014/main" id="{9EE89DEA-316B-CB22-A786-FC0405452E8C}"/>
              </a:ext>
            </a:extLst>
          </p:cNvPr>
          <p:cNvSpPr>
            <a:spLocks noGrp="1"/>
          </p:cNvSpPr>
          <p:nvPr>
            <p:ph idx="1"/>
          </p:nvPr>
        </p:nvSpPr>
        <p:spPr/>
        <p:txBody>
          <a:bodyPr/>
          <a:lstStyle/>
          <a:p>
            <a:pPr marL="0" indent="0">
              <a:buNone/>
            </a:pPr>
            <a:endParaRPr lang="en-US" altLang="zh-CN" dirty="0">
              <a:latin typeface="+mn-ea"/>
            </a:endParaRPr>
          </a:p>
          <a:p>
            <a:pPr marL="0" indent="0">
              <a:buNone/>
            </a:pPr>
            <a:r>
              <a:rPr lang="zh-CN" altLang="en-US" dirty="0">
                <a:latin typeface="+mn-ea"/>
              </a:rPr>
              <a:t>    有时职业性有害因素的接触不可避免，如铅蓄电池的制造工艺铅是不可避免，采取工程控制措施就是最好的选择。</a:t>
            </a:r>
            <a:endParaRPr lang="en-US" altLang="zh-CN" dirty="0">
              <a:latin typeface="+mn-ea"/>
            </a:endParaRPr>
          </a:p>
          <a:p>
            <a:pPr marL="0" indent="0">
              <a:buNone/>
            </a:pPr>
            <a:r>
              <a:rPr lang="zh-CN" altLang="en-US" dirty="0">
                <a:latin typeface="+mn-ea"/>
              </a:rPr>
              <a:t>    对于化学因素主要是通过密闭毒源、通风排毒、湿式除尘进行控制，对于物理因素主要通过消声减振、通风降温等进行控制。</a:t>
            </a:r>
            <a:endParaRPr lang="en-US" altLang="zh-CN" dirty="0">
              <a:latin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605D9109-82EA-6A72-70DB-0BF6D12C8158}"/>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6957392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1B258B-E0B5-CDF2-B7C7-96EEA49D2E66}"/>
              </a:ext>
            </a:extLst>
          </p:cNvPr>
          <p:cNvSpPr>
            <a:spLocks noGrp="1"/>
          </p:cNvSpPr>
          <p:nvPr>
            <p:ph type="title"/>
          </p:nvPr>
        </p:nvSpPr>
        <p:spPr/>
        <p:txBody>
          <a:bodyPr/>
          <a:lstStyle/>
          <a:p>
            <a:pPr algn="ctr"/>
            <a:r>
              <a:rPr lang="zh-CN" altLang="en-US" dirty="0">
                <a:latin typeface="+mn-ea"/>
              </a:rPr>
              <a:t>（</a:t>
            </a:r>
            <a:r>
              <a:rPr lang="en-US" altLang="zh-CN" dirty="0">
                <a:latin typeface="+mn-ea"/>
              </a:rPr>
              <a:t>1</a:t>
            </a:r>
            <a:r>
              <a:rPr lang="zh-CN" altLang="en-US" dirty="0">
                <a:latin typeface="+mn-ea"/>
              </a:rPr>
              <a:t>）隔离技术</a:t>
            </a:r>
            <a:endParaRPr lang="zh-CN" altLang="en-US" dirty="0"/>
          </a:p>
        </p:txBody>
      </p:sp>
      <p:sp>
        <p:nvSpPr>
          <p:cNvPr id="3" name="内容占位符 2">
            <a:extLst>
              <a:ext uri="{FF2B5EF4-FFF2-40B4-BE49-F238E27FC236}">
                <a16:creationId xmlns:a16="http://schemas.microsoft.com/office/drawing/2014/main" id="{D7BDB1E5-4268-67C5-713D-49845286E23D}"/>
              </a:ext>
            </a:extLst>
          </p:cNvPr>
          <p:cNvSpPr>
            <a:spLocks noGrp="1"/>
          </p:cNvSpPr>
          <p:nvPr>
            <p:ph idx="1"/>
          </p:nvPr>
        </p:nvSpPr>
        <p:spPr/>
        <p:txBody>
          <a:bodyPr/>
          <a:lstStyle/>
          <a:p>
            <a:pPr marL="0" indent="0">
              <a:buNone/>
            </a:pPr>
            <a:r>
              <a:rPr lang="zh-CN" altLang="en-US" sz="2400" dirty="0">
                <a:latin typeface="+mn-ea"/>
              </a:rPr>
              <a:t>    当生产过程中不可避免存在职业病危害因素时，最好的控制措施是应用隔离工程控制方法控制职业病危害，如果工人完全与危害物质隔离可消除危害风险。</a:t>
            </a:r>
          </a:p>
          <a:p>
            <a:pPr marL="0" indent="0">
              <a:buNone/>
            </a:pPr>
            <a:r>
              <a:rPr lang="zh-CN" altLang="en-US" sz="2400" dirty="0">
                <a:latin typeface="+mn-ea"/>
              </a:rPr>
              <a:t>隔离可以是物理隔离或间距隔离。</a:t>
            </a:r>
            <a:endParaRPr lang="en-US" altLang="zh-CN" sz="2400" dirty="0">
              <a:latin typeface="+mn-ea"/>
            </a:endParaRPr>
          </a:p>
          <a:p>
            <a:pPr marL="0" indent="0">
              <a:buNone/>
            </a:pPr>
            <a:r>
              <a:rPr lang="zh-CN" altLang="en-US" sz="2400" dirty="0">
                <a:latin typeface="+mn-ea"/>
              </a:rPr>
              <a:t>  物理隔离包括：</a:t>
            </a:r>
            <a:endParaRPr lang="en-US" altLang="zh-CN" sz="2400" dirty="0">
              <a:latin typeface="+mn-ea"/>
            </a:endParaRPr>
          </a:p>
          <a:p>
            <a:pPr marL="0" indent="0">
              <a:buNone/>
            </a:pPr>
            <a:r>
              <a:rPr lang="zh-CN" altLang="en-US" sz="2400" dirty="0">
                <a:latin typeface="+mn-ea"/>
              </a:rPr>
              <a:t>    ①使用联锁门或屏障防止人员进入存在有毒物质的区域；</a:t>
            </a:r>
            <a:endParaRPr lang="en-US" altLang="zh-CN" sz="2400" dirty="0">
              <a:latin typeface="+mn-ea"/>
            </a:endParaRPr>
          </a:p>
          <a:p>
            <a:pPr marL="0" indent="0">
              <a:buNone/>
            </a:pPr>
            <a:r>
              <a:rPr lang="zh-CN" altLang="en-US" sz="2400" dirty="0">
                <a:latin typeface="+mn-ea"/>
              </a:rPr>
              <a:t>    ②危险物储存库（例如炸药、燃料槽区）设置在偏僻处；</a:t>
            </a:r>
            <a:endParaRPr lang="en-US" altLang="zh-CN" sz="2400" dirty="0">
              <a:latin typeface="+mn-ea"/>
            </a:endParaRPr>
          </a:p>
          <a:p>
            <a:pPr marL="0" indent="0">
              <a:buNone/>
            </a:pPr>
            <a:r>
              <a:rPr lang="zh-CN" altLang="en-US" sz="2400" dirty="0">
                <a:latin typeface="+mn-ea"/>
              </a:rPr>
              <a:t>    ③将意外互相接触可能产生危险的物质分开存放（例如氧化剂和燃料）等。</a:t>
            </a:r>
            <a:endParaRPr lang="en-US" altLang="zh-CN" sz="2400" dirty="0">
              <a:latin typeface="+mn-ea"/>
            </a:endParaRPr>
          </a:p>
          <a:p>
            <a:pPr marL="0" indent="0">
              <a:buNone/>
            </a:pPr>
            <a:r>
              <a:rPr lang="zh-CN" altLang="en-US" sz="2400" dirty="0">
                <a:latin typeface="+mn-ea"/>
              </a:rPr>
              <a:t>  间距隔离采用空间隔离或者时间隔离。</a:t>
            </a:r>
          </a:p>
          <a:p>
            <a:endParaRPr lang="zh-CN" altLang="en-US" dirty="0"/>
          </a:p>
        </p:txBody>
      </p:sp>
      <p:pic>
        <p:nvPicPr>
          <p:cNvPr id="4" name="图片 3" descr="246de5d3ff26528e22228fd3489e033c">
            <a:extLst>
              <a:ext uri="{FF2B5EF4-FFF2-40B4-BE49-F238E27FC236}">
                <a16:creationId xmlns:a16="http://schemas.microsoft.com/office/drawing/2014/main" id="{0102DCB5-4FD6-88BF-D746-516D93E27125}"/>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29754265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60505E-104D-7340-0682-5917B1842787}"/>
              </a:ext>
            </a:extLst>
          </p:cNvPr>
          <p:cNvSpPr>
            <a:spLocks noGrp="1"/>
          </p:cNvSpPr>
          <p:nvPr>
            <p:ph type="title"/>
          </p:nvPr>
        </p:nvSpPr>
        <p:spPr/>
        <p:txBody>
          <a:bodyPr/>
          <a:lstStyle/>
          <a:p>
            <a:pPr algn="ctr"/>
            <a:r>
              <a:rPr lang="zh-CN" altLang="en-US" dirty="0">
                <a:latin typeface="+mn-ea"/>
              </a:rPr>
              <a:t>（</a:t>
            </a:r>
            <a:r>
              <a:rPr lang="en-US" altLang="zh-CN" dirty="0">
                <a:latin typeface="+mn-ea"/>
              </a:rPr>
              <a:t>2</a:t>
            </a:r>
            <a:r>
              <a:rPr lang="zh-CN" altLang="en-US" dirty="0">
                <a:latin typeface="+mn-ea"/>
              </a:rPr>
              <a:t>）密闭技术</a:t>
            </a:r>
            <a:endParaRPr lang="zh-CN" altLang="en-US" dirty="0"/>
          </a:p>
        </p:txBody>
      </p:sp>
      <p:sp>
        <p:nvSpPr>
          <p:cNvPr id="3" name="内容占位符 2">
            <a:extLst>
              <a:ext uri="{FF2B5EF4-FFF2-40B4-BE49-F238E27FC236}">
                <a16:creationId xmlns:a16="http://schemas.microsoft.com/office/drawing/2014/main" id="{E0E9CE54-DEA2-6341-5F32-89CBBC760256}"/>
              </a:ext>
            </a:extLst>
          </p:cNvPr>
          <p:cNvSpPr>
            <a:spLocks noGrp="1"/>
          </p:cNvSpPr>
          <p:nvPr>
            <p:ph idx="1"/>
          </p:nvPr>
        </p:nvSpPr>
        <p:spPr/>
        <p:txBody>
          <a:bodyPr/>
          <a:lstStyle/>
          <a:p>
            <a:pPr marL="0" indent="0">
              <a:buNone/>
            </a:pPr>
            <a:r>
              <a:rPr lang="zh-CN" altLang="en-US" dirty="0">
                <a:latin typeface="+mn-ea"/>
              </a:rPr>
              <a:t>    一旦有害因素（粉尘、烟、蒸汽、噪声）从发生源逸散出去则很难被控制，因此，在粉尘、烟、蒸汽、噪声等有害因素从发生源逸散之前应通过工程控制措施最大限度对其加以密闭。</a:t>
            </a:r>
            <a:endParaRPr lang="en-US" altLang="zh-CN" dirty="0">
              <a:latin typeface="+mn-ea"/>
            </a:endParaRPr>
          </a:p>
          <a:p>
            <a:pPr marL="0" indent="0">
              <a:buNone/>
            </a:pPr>
            <a:r>
              <a:rPr lang="zh-CN" altLang="en-US" dirty="0">
                <a:latin typeface="+mn-ea"/>
              </a:rPr>
              <a:t>例如：整个生产过程完全密闭，外加抽排系统；在噪声环境里使用隔音室；将产生噪声的机器安装在隔音建筑物中；在手套式操作箱或生物安全柜中处理传染源或者有毒物质；在远程控制实验室中处理放射性同位素；在气密系统中进行化学生产或多种消毒、熏蒸的作业。</a:t>
            </a:r>
          </a:p>
          <a:p>
            <a:endParaRPr lang="zh-CN" altLang="en-US" dirty="0"/>
          </a:p>
        </p:txBody>
      </p:sp>
      <p:pic>
        <p:nvPicPr>
          <p:cNvPr id="4" name="图片 3" descr="246de5d3ff26528e22228fd3489e033c">
            <a:extLst>
              <a:ext uri="{FF2B5EF4-FFF2-40B4-BE49-F238E27FC236}">
                <a16:creationId xmlns:a16="http://schemas.microsoft.com/office/drawing/2014/main" id="{CA09ECC0-C824-3025-DE61-E560471230DE}"/>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8924267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BA22BC-6EB5-0A1D-2CB6-3978B0978624}"/>
              </a:ext>
            </a:extLst>
          </p:cNvPr>
          <p:cNvSpPr>
            <a:spLocks noGrp="1"/>
          </p:cNvSpPr>
          <p:nvPr>
            <p:ph type="title"/>
          </p:nvPr>
        </p:nvSpPr>
        <p:spPr/>
        <p:txBody>
          <a:bodyPr/>
          <a:lstStyle/>
          <a:p>
            <a:pPr algn="ctr"/>
            <a:r>
              <a:rPr lang="zh-CN" altLang="en-US" dirty="0"/>
              <a:t>密闭系统</a:t>
            </a:r>
          </a:p>
        </p:txBody>
      </p:sp>
      <p:sp>
        <p:nvSpPr>
          <p:cNvPr id="3" name="内容占位符 2">
            <a:extLst>
              <a:ext uri="{FF2B5EF4-FFF2-40B4-BE49-F238E27FC236}">
                <a16:creationId xmlns:a16="http://schemas.microsoft.com/office/drawing/2014/main" id="{66BE0615-C8FE-4794-607A-D0BDD28B17D3}"/>
              </a:ext>
            </a:extLst>
          </p:cNvPr>
          <p:cNvSpPr>
            <a:spLocks noGrp="1"/>
          </p:cNvSpPr>
          <p:nvPr>
            <p:ph idx="1"/>
          </p:nvPr>
        </p:nvSpPr>
        <p:spPr>
          <a:xfrm>
            <a:off x="838200" y="1380067"/>
            <a:ext cx="10515600" cy="4796896"/>
          </a:xfrm>
        </p:spPr>
        <p:txBody>
          <a:bodyPr/>
          <a:lstStyle/>
          <a:p>
            <a:pPr marL="0" indent="0">
              <a:buNone/>
            </a:pPr>
            <a:r>
              <a:rPr lang="zh-CN" altLang="en-US" sz="2000" dirty="0"/>
              <a:t>完全围闭或密封的系统也称为密闭系统，其适应场景是：</a:t>
            </a:r>
            <a:endParaRPr lang="en-US" altLang="zh-CN" sz="2000" dirty="0"/>
          </a:p>
          <a:p>
            <a:pPr marL="0" indent="0">
              <a:buNone/>
            </a:pPr>
            <a:r>
              <a:rPr lang="zh-CN" altLang="en-US" sz="2000" dirty="0"/>
              <a:t>      ①当危害物质的逸散可能会导致严重的健康损害后果；</a:t>
            </a:r>
            <a:endParaRPr lang="en-US" altLang="zh-CN" sz="2000" dirty="0"/>
          </a:p>
          <a:p>
            <a:pPr marL="0" indent="0">
              <a:buNone/>
            </a:pPr>
            <a:r>
              <a:rPr lang="zh-CN" altLang="en-US" sz="2000" dirty="0"/>
              <a:t>      ②当危害物质的逸散可能有即时的生命威胁等极端情况。</a:t>
            </a:r>
          </a:p>
          <a:p>
            <a:pPr marL="0" indent="0">
              <a:buNone/>
            </a:pPr>
            <a:r>
              <a:rPr lang="zh-CN" altLang="en-US" sz="2000" dirty="0"/>
              <a:t>关于密闭系统，应关注的问题是：</a:t>
            </a:r>
            <a:endParaRPr lang="en-US" altLang="zh-CN" sz="2000" dirty="0"/>
          </a:p>
          <a:p>
            <a:pPr marL="0" indent="0">
              <a:buNone/>
            </a:pPr>
            <a:r>
              <a:rPr lang="zh-CN" altLang="en-US" sz="2000" dirty="0"/>
              <a:t>      ①通常情况下，应用通风系统作为整个密闭系统的补充措施，以确保其完全密封；</a:t>
            </a:r>
            <a:endParaRPr lang="en-US" altLang="zh-CN" sz="2000" dirty="0"/>
          </a:p>
          <a:p>
            <a:pPr marL="0" indent="0">
              <a:buNone/>
            </a:pPr>
            <a:r>
              <a:rPr lang="zh-CN" altLang="en-US" sz="2000" dirty="0"/>
              <a:t>      ②如遇到设备故障或进行设备检修时，工作人员可能需要进入封闭罩中作业，可能会存在特定健康风险，作业人员需要使用密闭程度高的个人防护用品；</a:t>
            </a:r>
            <a:endParaRPr lang="en-US" altLang="zh-CN" sz="2000" dirty="0"/>
          </a:p>
          <a:p>
            <a:pPr marL="0" indent="0">
              <a:buNone/>
            </a:pPr>
            <a:r>
              <a:rPr lang="zh-CN" altLang="en-US" sz="2000" dirty="0"/>
              <a:t>      ③密闭系统设置地点尽可能远离工人经常进入或有众多工人进入的地方，以防围闭装置系统失效可能带来的更大风险；</a:t>
            </a:r>
            <a:endParaRPr lang="en-US" altLang="zh-CN" sz="2000" dirty="0"/>
          </a:p>
          <a:p>
            <a:pPr marL="0" indent="0">
              <a:buNone/>
            </a:pPr>
            <a:r>
              <a:rPr lang="zh-CN" altLang="en-US" sz="2000" dirty="0"/>
              <a:t>     ④隔离系统不运行时采取联锁装置以防止工人从事生产操作；</a:t>
            </a:r>
            <a:endParaRPr lang="en-US" altLang="zh-CN" sz="2000" dirty="0"/>
          </a:p>
          <a:p>
            <a:pPr marL="0" indent="0">
              <a:buNone/>
            </a:pPr>
            <a:r>
              <a:rPr lang="zh-CN" altLang="en-US" sz="2000" dirty="0"/>
              <a:t>     ⑤应该设置报警装置和备用的控制措施。</a:t>
            </a:r>
          </a:p>
          <a:p>
            <a:endParaRPr lang="zh-CN" altLang="en-US" sz="2400" dirty="0"/>
          </a:p>
        </p:txBody>
      </p:sp>
      <p:pic>
        <p:nvPicPr>
          <p:cNvPr id="4" name="图片 3" descr="246de5d3ff26528e22228fd3489e033c">
            <a:extLst>
              <a:ext uri="{FF2B5EF4-FFF2-40B4-BE49-F238E27FC236}">
                <a16:creationId xmlns:a16="http://schemas.microsoft.com/office/drawing/2014/main" id="{FD114859-3EBF-2557-F7EC-A32C713FAB53}"/>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14164788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E9FD63-E97E-7544-9F3F-14F8C31454AE}"/>
              </a:ext>
            </a:extLst>
          </p:cNvPr>
          <p:cNvSpPr>
            <a:spLocks noGrp="1"/>
          </p:cNvSpPr>
          <p:nvPr>
            <p:ph type="title"/>
          </p:nvPr>
        </p:nvSpPr>
        <p:spPr/>
        <p:txBody>
          <a:bodyPr/>
          <a:lstStyle/>
          <a:p>
            <a:pPr algn="ctr"/>
            <a:r>
              <a:rPr lang="zh-CN" altLang="en-US" dirty="0">
                <a:latin typeface="+mn-ea"/>
              </a:rPr>
              <a:t>（</a:t>
            </a:r>
            <a:r>
              <a:rPr lang="en-US" altLang="zh-CN" dirty="0">
                <a:latin typeface="+mn-ea"/>
              </a:rPr>
              <a:t>3</a:t>
            </a:r>
            <a:r>
              <a:rPr lang="zh-CN" altLang="en-US" dirty="0">
                <a:latin typeface="+mn-ea"/>
              </a:rPr>
              <a:t>）通风技术</a:t>
            </a:r>
            <a:endParaRPr lang="zh-CN" altLang="en-US" dirty="0"/>
          </a:p>
        </p:txBody>
      </p:sp>
      <p:sp>
        <p:nvSpPr>
          <p:cNvPr id="3" name="内容占位符 2">
            <a:extLst>
              <a:ext uri="{FF2B5EF4-FFF2-40B4-BE49-F238E27FC236}">
                <a16:creationId xmlns:a16="http://schemas.microsoft.com/office/drawing/2014/main" id="{3E1CB6E9-A3F2-D1C5-326B-95DEABC8C1DC}"/>
              </a:ext>
            </a:extLst>
          </p:cNvPr>
          <p:cNvSpPr>
            <a:spLocks noGrp="1"/>
          </p:cNvSpPr>
          <p:nvPr>
            <p:ph idx="1"/>
          </p:nvPr>
        </p:nvSpPr>
        <p:spPr/>
        <p:txBody>
          <a:bodyPr/>
          <a:lstStyle/>
          <a:p>
            <a:pPr marL="0" indent="0">
              <a:buNone/>
            </a:pPr>
            <a:r>
              <a:rPr lang="zh-CN" altLang="en-US" dirty="0">
                <a:latin typeface="+mn-ea"/>
              </a:rPr>
              <a:t>    通过稀释或局部排风实现对污染物的工程控制，是一种控制空气传播化学危害的主要方法。</a:t>
            </a:r>
          </a:p>
          <a:p>
            <a:pPr marL="0" indent="0">
              <a:buNone/>
            </a:pPr>
            <a:r>
              <a:rPr lang="zh-CN" altLang="en-US" dirty="0"/>
              <a:t>        全面通风系统</a:t>
            </a:r>
            <a:endParaRPr lang="en-US" altLang="zh-CN" dirty="0"/>
          </a:p>
          <a:p>
            <a:pPr marL="0" indent="0">
              <a:buNone/>
            </a:pPr>
            <a:r>
              <a:rPr lang="zh-CN" altLang="en-US" dirty="0"/>
              <a:t>        局部通风除尘、排毒系统</a:t>
            </a:r>
            <a:endParaRPr lang="en-US" altLang="zh-CN" dirty="0"/>
          </a:p>
          <a:p>
            <a:pPr marL="0" indent="0">
              <a:buNone/>
            </a:pPr>
            <a:r>
              <a:rPr lang="zh-CN" altLang="en-US" dirty="0"/>
              <a:t>       事故通风装置及与事故排风系统</a:t>
            </a:r>
          </a:p>
          <a:p>
            <a:endParaRPr lang="zh-CN" altLang="en-US" dirty="0"/>
          </a:p>
        </p:txBody>
      </p:sp>
      <p:pic>
        <p:nvPicPr>
          <p:cNvPr id="4" name="图片 3" descr="246de5d3ff26528e22228fd3489e033c">
            <a:extLst>
              <a:ext uri="{FF2B5EF4-FFF2-40B4-BE49-F238E27FC236}">
                <a16:creationId xmlns:a16="http://schemas.microsoft.com/office/drawing/2014/main" id="{F6C10E0E-9FE1-4F69-5789-90B65A96E80A}"/>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31435077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D6F5A6-AD70-ED1D-7DB2-F772BDAFA158}"/>
              </a:ext>
            </a:extLst>
          </p:cNvPr>
          <p:cNvSpPr>
            <a:spLocks noGrp="1"/>
          </p:cNvSpPr>
          <p:nvPr>
            <p:ph type="title"/>
          </p:nvPr>
        </p:nvSpPr>
        <p:spPr/>
        <p:txBody>
          <a:bodyPr/>
          <a:lstStyle/>
          <a:p>
            <a:pPr algn="ctr"/>
            <a:r>
              <a:rPr lang="en-US" altLang="zh-CN" b="1" dirty="0">
                <a:latin typeface="+mn-ea"/>
              </a:rPr>
              <a:t>3.</a:t>
            </a:r>
            <a:r>
              <a:rPr lang="zh-CN" altLang="en-US" b="1" dirty="0">
                <a:latin typeface="+mn-ea"/>
              </a:rPr>
              <a:t>管理控制</a:t>
            </a:r>
            <a:endParaRPr lang="zh-CN" altLang="en-US" dirty="0"/>
          </a:p>
        </p:txBody>
      </p:sp>
      <p:sp>
        <p:nvSpPr>
          <p:cNvPr id="3" name="内容占位符 2">
            <a:extLst>
              <a:ext uri="{FF2B5EF4-FFF2-40B4-BE49-F238E27FC236}">
                <a16:creationId xmlns:a16="http://schemas.microsoft.com/office/drawing/2014/main" id="{85B7C8BB-8A17-A906-E725-70D8E686B063}"/>
              </a:ext>
            </a:extLst>
          </p:cNvPr>
          <p:cNvSpPr>
            <a:spLocks noGrp="1"/>
          </p:cNvSpPr>
          <p:nvPr>
            <p:ph idx="1"/>
          </p:nvPr>
        </p:nvSpPr>
        <p:spPr/>
        <p:txBody>
          <a:bodyPr/>
          <a:lstStyle/>
          <a:p>
            <a:pPr marL="0" indent="0">
              <a:buNone/>
            </a:pPr>
            <a:r>
              <a:rPr lang="zh-CN" altLang="en-US" dirty="0">
                <a:latin typeface="+mn-ea"/>
              </a:rPr>
              <a:t>    为确保首选的清除物料或危害的控制措施和工程控制措施等工作场所危害接触控制方法的有效性，有必要通过落实职业卫生管理制度、改变工作方法或制度，使危害接触控制效果达到期望值，这样的控制措施在传统上被称为管理控制。</a:t>
            </a:r>
            <a:endParaRPr lang="en-US" altLang="zh-CN" dirty="0">
              <a:latin typeface="+mn-ea"/>
            </a:endParaRPr>
          </a:p>
          <a:p>
            <a:pPr marL="0" indent="0">
              <a:buNone/>
            </a:pPr>
            <a:r>
              <a:rPr lang="zh-CN" altLang="en-US" dirty="0">
                <a:latin typeface="+mn-ea"/>
              </a:rPr>
              <a:t>    管理控制的应用不是聚焦于工作场所的硬件设施，而是着眼于工作过程、制度和工人的行为。</a:t>
            </a:r>
            <a:endParaRPr lang="en-US" altLang="zh-CN" dirty="0">
              <a:latin typeface="+mn-ea"/>
            </a:endParaRPr>
          </a:p>
          <a:p>
            <a:pPr marL="0" indent="0">
              <a:buNone/>
            </a:pPr>
            <a:r>
              <a:rPr lang="zh-CN" altLang="en-US" dirty="0">
                <a:latin typeface="+mn-ea"/>
              </a:rPr>
              <a:t>    如对劳动者的教育和培训，通过岗前培训可以针对性的熟知岗位中的职业性有害因素危害及防护。</a:t>
            </a:r>
            <a:endParaRPr lang="en-US" altLang="zh-CN" dirty="0">
              <a:latin typeface="+mn-ea"/>
            </a:endParaRPr>
          </a:p>
          <a:p>
            <a:pPr marL="0" indent="0">
              <a:buNone/>
            </a:pPr>
            <a:r>
              <a:rPr lang="zh-CN" altLang="en-US" dirty="0">
                <a:latin typeface="+mn-ea"/>
              </a:rPr>
              <a:t>    工程技术控制有可能会失败或者失效，所以还要有管理控制和个人防护作为补救。</a:t>
            </a:r>
          </a:p>
          <a:p>
            <a:endParaRPr lang="zh-CN" altLang="en-US" dirty="0">
              <a:latin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C0F30FE0-D183-E048-46CA-8A8C5B3AEF46}"/>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7723618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B09068-0D27-78EC-8125-636F5B41717F}"/>
              </a:ext>
            </a:extLst>
          </p:cNvPr>
          <p:cNvSpPr>
            <a:spLocks noGrp="1"/>
          </p:cNvSpPr>
          <p:nvPr>
            <p:ph type="title"/>
          </p:nvPr>
        </p:nvSpPr>
        <p:spPr/>
        <p:txBody>
          <a:bodyPr/>
          <a:lstStyle/>
          <a:p>
            <a:pPr algn="ctr"/>
            <a:r>
              <a:rPr lang="en-US" altLang="zh-CN" b="1" dirty="0">
                <a:latin typeface="+mn-ea"/>
              </a:rPr>
              <a:t>4.</a:t>
            </a:r>
            <a:r>
              <a:rPr lang="zh-CN" altLang="en-US" b="1" dirty="0">
                <a:latin typeface="+mn-ea"/>
              </a:rPr>
              <a:t>个人防护</a:t>
            </a:r>
            <a:endParaRPr lang="zh-CN" altLang="en-US" dirty="0"/>
          </a:p>
        </p:txBody>
      </p:sp>
      <p:sp>
        <p:nvSpPr>
          <p:cNvPr id="3" name="内容占位符 2">
            <a:extLst>
              <a:ext uri="{FF2B5EF4-FFF2-40B4-BE49-F238E27FC236}">
                <a16:creationId xmlns:a16="http://schemas.microsoft.com/office/drawing/2014/main" id="{CA296AEA-939E-F810-ACBE-137F5ED7A35C}"/>
              </a:ext>
            </a:extLst>
          </p:cNvPr>
          <p:cNvSpPr>
            <a:spLocks noGrp="1"/>
          </p:cNvSpPr>
          <p:nvPr>
            <p:ph idx="1"/>
          </p:nvPr>
        </p:nvSpPr>
        <p:spPr>
          <a:xfrm>
            <a:off x="838200" y="1498600"/>
            <a:ext cx="10515600" cy="4678363"/>
          </a:xfrm>
        </p:spPr>
        <p:txBody>
          <a:bodyPr/>
          <a:lstStyle/>
          <a:p>
            <a:pPr marL="0" indent="0">
              <a:buNone/>
            </a:pPr>
            <a:r>
              <a:rPr lang="zh-CN" altLang="en-US" sz="2400" dirty="0">
                <a:latin typeface="+mn-ea"/>
              </a:rPr>
              <a:t>    个人防护作为补救措施的最后一道防线，是最低层级的控制措施，是其它控制措施的补充和备用替补。此外，在某些不能应用较高层级措施的场所，个人防护就是唯一切实可行的控制措施。</a:t>
            </a:r>
          </a:p>
          <a:p>
            <a:pPr marL="0" indent="0">
              <a:buNone/>
            </a:pPr>
            <a:r>
              <a:rPr lang="zh-CN" altLang="en-US" sz="2400" dirty="0">
                <a:latin typeface="+mn-ea"/>
              </a:rPr>
              <a:t>    个人防护用品（</a:t>
            </a:r>
            <a:r>
              <a:rPr lang="en-US" altLang="zh-CN" sz="2400" dirty="0">
                <a:latin typeface="+mn-ea"/>
              </a:rPr>
              <a:t>PPE</a:t>
            </a:r>
            <a:r>
              <a:rPr lang="zh-CN" altLang="en-US" sz="2400" dirty="0">
                <a:latin typeface="+mn-ea"/>
              </a:rPr>
              <a:t>）是作为控制措施中补救措施的最后一道防线，</a:t>
            </a:r>
            <a:r>
              <a:rPr lang="en-US" altLang="zh-CN" sz="2400" dirty="0">
                <a:latin typeface="+mn-ea"/>
              </a:rPr>
              <a:t> </a:t>
            </a:r>
            <a:r>
              <a:rPr lang="zh-CN" altLang="en-US" sz="2400" dirty="0">
                <a:latin typeface="+mn-ea"/>
              </a:rPr>
              <a:t>如果不能正确的选择、维护与使用</a:t>
            </a:r>
            <a:r>
              <a:rPr lang="en-US" altLang="zh-CN" sz="2400" dirty="0">
                <a:latin typeface="+mn-ea"/>
              </a:rPr>
              <a:t>PPE </a:t>
            </a:r>
            <a:r>
              <a:rPr lang="zh-CN" altLang="en-US" sz="2400" dirty="0">
                <a:latin typeface="+mn-ea"/>
              </a:rPr>
              <a:t>，工人将成为毫无防护的去接触职业病危害，其遭受职业健康损害就不可避免。</a:t>
            </a:r>
            <a:endParaRPr lang="en-US" altLang="zh-CN" sz="2400" dirty="0">
              <a:latin typeface="+mn-ea"/>
            </a:endParaRPr>
          </a:p>
          <a:p>
            <a:pPr marL="0" indent="0">
              <a:buNone/>
            </a:pPr>
            <a:r>
              <a:rPr lang="zh-CN" altLang="en-US" sz="2400" dirty="0">
                <a:latin typeface="+mn-ea"/>
              </a:rPr>
              <a:t>    当</a:t>
            </a:r>
            <a:r>
              <a:rPr lang="en-US" altLang="zh-CN" sz="2400" dirty="0">
                <a:latin typeface="+mn-ea"/>
              </a:rPr>
              <a:t>PPE</a:t>
            </a:r>
            <a:r>
              <a:rPr lang="zh-CN" altLang="en-US" sz="2400" dirty="0">
                <a:latin typeface="+mn-ea"/>
              </a:rPr>
              <a:t>被选为主要的危害控制方法时，如果</a:t>
            </a:r>
            <a:r>
              <a:rPr lang="en-US" altLang="zh-CN" sz="2400" dirty="0">
                <a:latin typeface="+mn-ea"/>
              </a:rPr>
              <a:t>PPE</a:t>
            </a:r>
            <a:r>
              <a:rPr lang="zh-CN" altLang="en-US" sz="2400" dirty="0">
                <a:latin typeface="+mn-ea"/>
              </a:rPr>
              <a:t>一旦失效，则没有挽回的余地。</a:t>
            </a:r>
            <a:endParaRPr lang="en-US" altLang="zh-CN" sz="2400" dirty="0">
              <a:latin typeface="+mn-ea"/>
            </a:endParaRPr>
          </a:p>
          <a:p>
            <a:pPr marL="0" indent="0">
              <a:buNone/>
            </a:pPr>
            <a:r>
              <a:rPr lang="zh-CN" altLang="en-US" sz="2400" dirty="0">
                <a:latin typeface="+mn-ea"/>
              </a:rPr>
              <a:t>    选用</a:t>
            </a:r>
            <a:r>
              <a:rPr lang="en-US" altLang="zh-CN" sz="2400" dirty="0">
                <a:latin typeface="+mn-ea"/>
              </a:rPr>
              <a:t>PPE</a:t>
            </a:r>
            <a:r>
              <a:rPr lang="zh-CN" altLang="en-US" sz="2400" dirty="0">
                <a:latin typeface="+mn-ea"/>
              </a:rPr>
              <a:t>也存在一些风险，如在某些情况下，过度使用</a:t>
            </a:r>
            <a:r>
              <a:rPr lang="en-US" altLang="zh-CN" sz="2400" dirty="0">
                <a:latin typeface="+mn-ea"/>
              </a:rPr>
              <a:t>PPE</a:t>
            </a:r>
            <a:r>
              <a:rPr lang="zh-CN" altLang="en-US" sz="2400" dirty="0">
                <a:latin typeface="+mn-ea"/>
              </a:rPr>
              <a:t>可能会影响工人准确察觉工作环境危险的能力，危及工人安全。使用任何</a:t>
            </a:r>
            <a:r>
              <a:rPr lang="en-US" altLang="zh-CN" sz="2400" dirty="0">
                <a:latin typeface="+mn-ea"/>
              </a:rPr>
              <a:t>PPE</a:t>
            </a:r>
            <a:r>
              <a:rPr lang="zh-CN" altLang="en-US" sz="2400" dirty="0">
                <a:latin typeface="+mn-ea"/>
              </a:rPr>
              <a:t>都会制约工人的活动，降低工人操作的灵活性和影响工作，甚至引起安全隐患。</a:t>
            </a:r>
            <a:endParaRPr lang="en-US" altLang="zh-CN" sz="2400" dirty="0">
              <a:latin typeface="+mn-ea"/>
            </a:endParaRPr>
          </a:p>
          <a:p>
            <a:pPr marL="0" indent="0">
              <a:buNone/>
            </a:pPr>
            <a:r>
              <a:rPr lang="zh-CN" altLang="en-US" sz="2400" dirty="0">
                <a:solidFill>
                  <a:srgbClr val="FF0000"/>
                </a:solidFill>
                <a:latin typeface="+mn-ea"/>
              </a:rPr>
              <a:t>    因此，只有当其它控制措施都不可行时，才应该选择</a:t>
            </a:r>
            <a:r>
              <a:rPr lang="en-US" altLang="zh-CN" sz="2400" dirty="0">
                <a:solidFill>
                  <a:srgbClr val="FF0000"/>
                </a:solidFill>
                <a:latin typeface="+mn-ea"/>
              </a:rPr>
              <a:t>PPE</a:t>
            </a:r>
            <a:r>
              <a:rPr lang="zh-CN" altLang="en-US" sz="2400" dirty="0">
                <a:solidFill>
                  <a:srgbClr val="FF0000"/>
                </a:solidFill>
                <a:latin typeface="+mn-ea"/>
              </a:rPr>
              <a:t>。</a:t>
            </a:r>
            <a:endParaRPr lang="zh-CN" altLang="en-US" sz="2400" dirty="0">
              <a:latin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41808B7B-EA0E-5E88-5E40-4A69BEAD80BF}"/>
              </a:ext>
            </a:extLst>
          </p:cNvPr>
          <p:cNvPicPr>
            <a:picLocks noChangeAspect="1"/>
          </p:cNvPicPr>
          <p:nvPr/>
        </p:nvPicPr>
        <p:blipFill>
          <a:blip r:embed="rId2"/>
          <a:stretch>
            <a:fillRect/>
          </a:stretch>
        </p:blipFill>
        <p:spPr>
          <a:xfrm>
            <a:off x="0" y="6095999"/>
            <a:ext cx="12215495" cy="821901"/>
          </a:xfrm>
          <a:prstGeom prst="rect">
            <a:avLst/>
          </a:prstGeom>
          <a:noFill/>
          <a:ln w="9525">
            <a:noFill/>
          </a:ln>
        </p:spPr>
      </p:pic>
    </p:spTree>
    <p:extLst>
      <p:ext uri="{BB962C8B-B14F-4D97-AF65-F5344CB8AC3E}">
        <p14:creationId xmlns:p14="http://schemas.microsoft.com/office/powerpoint/2010/main" val="38230889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C48569-11DB-6BD9-9065-49ED3A2AA9AF}"/>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CFBEC95E-3322-B150-A16A-9E31B0468394}"/>
              </a:ext>
            </a:extLst>
          </p:cNvPr>
          <p:cNvSpPr>
            <a:spLocks noGrp="1"/>
          </p:cNvSpPr>
          <p:nvPr>
            <p:ph idx="1"/>
          </p:nvPr>
        </p:nvSpPr>
        <p:spPr/>
        <p:txBody>
          <a:bodyPr/>
          <a:lstStyle/>
          <a:p>
            <a:pPr marL="0" indent="0">
              <a:buNone/>
            </a:pPr>
            <a:r>
              <a:rPr lang="zh-CN" altLang="en-US" dirty="0"/>
              <a:t>       上述四个环节，首要的防护措施是清除或替代，当不能实现时，首选的替代措施是工程防护，当工程防护不能实现或不充足时，采取日常补救措施管理防护，当不能实现或不充足时，采取临时补救措施、个体防护，个人防护不能随便使用，也不可强制使用。</a:t>
            </a:r>
          </a:p>
          <a:p>
            <a:endParaRPr lang="zh-CN" altLang="en-US" dirty="0"/>
          </a:p>
        </p:txBody>
      </p:sp>
      <p:pic>
        <p:nvPicPr>
          <p:cNvPr id="4" name="图片 3" descr="246de5d3ff26528e22228fd3489e033c">
            <a:extLst>
              <a:ext uri="{FF2B5EF4-FFF2-40B4-BE49-F238E27FC236}">
                <a16:creationId xmlns:a16="http://schemas.microsoft.com/office/drawing/2014/main" id="{A202D38B-6651-035D-E5D3-4423D884A0D1}"/>
              </a:ext>
            </a:extLst>
          </p:cNvPr>
          <p:cNvPicPr>
            <a:picLocks noChangeAspect="1"/>
          </p:cNvPicPr>
          <p:nvPr/>
        </p:nvPicPr>
        <p:blipFill>
          <a:blip r:embed="rId2"/>
          <a:stretch>
            <a:fillRect/>
          </a:stretch>
        </p:blipFill>
        <p:spPr>
          <a:xfrm>
            <a:off x="-23495" y="5648960"/>
            <a:ext cx="12215495" cy="1209040"/>
          </a:xfrm>
          <a:prstGeom prst="rect">
            <a:avLst/>
          </a:prstGeom>
          <a:noFill/>
          <a:ln w="9525">
            <a:noFill/>
          </a:ln>
        </p:spPr>
      </p:pic>
    </p:spTree>
    <p:extLst>
      <p:ext uri="{BB962C8B-B14F-4D97-AF65-F5344CB8AC3E}">
        <p14:creationId xmlns:p14="http://schemas.microsoft.com/office/powerpoint/2010/main" val="33583328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104D67-7D4D-B7B3-0143-9BED39944757}"/>
              </a:ext>
            </a:extLst>
          </p:cNvPr>
          <p:cNvSpPr>
            <a:spLocks noGrp="1"/>
          </p:cNvSpPr>
          <p:nvPr>
            <p:ph type="title"/>
          </p:nvPr>
        </p:nvSpPr>
        <p:spPr/>
        <p:txBody>
          <a:bodyPr/>
          <a:lstStyle/>
          <a:p>
            <a:pPr algn="ctr"/>
            <a:r>
              <a:rPr lang="zh-CN" altLang="en-US" sz="4400" dirty="0"/>
              <a:t>（二）第二级预防（职业健康监护）</a:t>
            </a:r>
            <a:endParaRPr lang="zh-CN" altLang="en-US" dirty="0"/>
          </a:p>
        </p:txBody>
      </p:sp>
      <p:sp>
        <p:nvSpPr>
          <p:cNvPr id="3" name="内容占位符 2">
            <a:extLst>
              <a:ext uri="{FF2B5EF4-FFF2-40B4-BE49-F238E27FC236}">
                <a16:creationId xmlns:a16="http://schemas.microsoft.com/office/drawing/2014/main" id="{755CF6A0-E443-F0A4-294B-9C81F0B02A7E}"/>
              </a:ext>
            </a:extLst>
          </p:cNvPr>
          <p:cNvSpPr>
            <a:spLocks noGrp="1"/>
          </p:cNvSpPr>
          <p:nvPr>
            <p:ph idx="1"/>
          </p:nvPr>
        </p:nvSpPr>
        <p:spPr/>
        <p:txBody>
          <a:bodyPr/>
          <a:lstStyle/>
          <a:p>
            <a:pPr marL="0" indent="0">
              <a:buNone/>
            </a:pPr>
            <a:r>
              <a:rPr lang="en-US" altLang="zh-CN" dirty="0"/>
              <a:t>        </a:t>
            </a:r>
            <a:r>
              <a:rPr lang="zh-CN" altLang="en-US" dirty="0"/>
              <a:t>尽管第一级预防是理想的方法，但有时因为经济或技术力量的限制，有时难以完全达到理想效果，仍然可出现不同健康损害的人群，因此第二级预防也是十分必要的。</a:t>
            </a:r>
            <a:endParaRPr lang="en-US" altLang="zh-CN" dirty="0"/>
          </a:p>
          <a:p>
            <a:pPr marL="0" indent="0">
              <a:buNone/>
            </a:pPr>
            <a:r>
              <a:rPr lang="zh-CN" altLang="en-US" dirty="0"/>
              <a:t>        其主要手段是进行职业健康监护，以早期发现问题，及时处理。</a:t>
            </a:r>
            <a:endParaRPr lang="en-US" altLang="zh-CN" dirty="0"/>
          </a:p>
          <a:p>
            <a:pPr marL="0" indent="0">
              <a:buNone/>
            </a:pPr>
            <a:r>
              <a:rPr lang="zh-CN" altLang="en-US" dirty="0"/>
              <a:t>         职业健康监护主要包括职业健康检查和职业健康监护档案管理，主要目的是早期发现职业病、职业健康损害和职业禁忌证，评价职业健康损害与作业环境中职业病危害因素的关系及其危害程度等。</a:t>
            </a:r>
          </a:p>
          <a:p>
            <a:endParaRPr lang="zh-CN" altLang="en-US" dirty="0"/>
          </a:p>
        </p:txBody>
      </p:sp>
      <p:pic>
        <p:nvPicPr>
          <p:cNvPr id="4" name="图片 3" descr="246de5d3ff26528e22228fd3489e033c">
            <a:extLst>
              <a:ext uri="{FF2B5EF4-FFF2-40B4-BE49-F238E27FC236}">
                <a16:creationId xmlns:a16="http://schemas.microsoft.com/office/drawing/2014/main" id="{93CBC24D-23D4-36CB-BDB4-6F55830800CA}"/>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90579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622732-7063-B296-D851-F9CA552E6A13}"/>
              </a:ext>
            </a:extLst>
          </p:cNvPr>
          <p:cNvSpPr>
            <a:spLocks noGrp="1"/>
          </p:cNvSpPr>
          <p:nvPr>
            <p:ph type="title"/>
          </p:nvPr>
        </p:nvSpPr>
        <p:spPr/>
        <p:txBody>
          <a:bodyPr/>
          <a:lstStyle/>
          <a:p>
            <a:pPr algn="ctr"/>
            <a:r>
              <a:rPr lang="zh-CN" altLang="zh-CN" sz="4400" dirty="0">
                <a:solidFill>
                  <a:srgbClr val="FF0000"/>
                </a:solidFill>
                <a:sym typeface="+mn-ea"/>
              </a:rPr>
              <a:t>第四，职业病所造成的经济损失严重。</a:t>
            </a:r>
            <a:endParaRPr lang="zh-CN" altLang="en-US" dirty="0">
              <a:solidFill>
                <a:srgbClr val="FF0000"/>
              </a:solidFill>
            </a:endParaRPr>
          </a:p>
        </p:txBody>
      </p:sp>
      <p:sp>
        <p:nvSpPr>
          <p:cNvPr id="3" name="内容占位符 2">
            <a:extLst>
              <a:ext uri="{FF2B5EF4-FFF2-40B4-BE49-F238E27FC236}">
                <a16:creationId xmlns:a16="http://schemas.microsoft.com/office/drawing/2014/main" id="{57946DC4-FE34-7AD1-1DC1-3EAF8DDBBB4A}"/>
              </a:ext>
            </a:extLst>
          </p:cNvPr>
          <p:cNvSpPr>
            <a:spLocks noGrp="1"/>
          </p:cNvSpPr>
          <p:nvPr>
            <p:ph idx="1"/>
          </p:nvPr>
        </p:nvSpPr>
        <p:spPr/>
        <p:txBody>
          <a:bodyPr/>
          <a:lstStyle/>
          <a:p>
            <a:pPr marL="0" indent="0">
              <a:lnSpc>
                <a:spcPct val="125000"/>
              </a:lnSpc>
              <a:buNone/>
            </a:pPr>
            <a:r>
              <a:rPr lang="zh-CN" altLang="en-US" sz="3200" dirty="0">
                <a:sym typeface="+mn-ea"/>
              </a:rPr>
              <a:t>职业病所造成的直接经济损失和间接经济损失巨大，给社会、劳动者及其家庭造成了沉重的经济负担。</a:t>
            </a:r>
            <a:endParaRPr lang="en-US" altLang="zh-CN" sz="3200" dirty="0">
              <a:sym typeface="+mn-ea"/>
            </a:endParaRPr>
          </a:p>
          <a:p>
            <a:pPr marL="0" indent="0">
              <a:lnSpc>
                <a:spcPct val="125000"/>
              </a:lnSpc>
              <a:buNone/>
            </a:pPr>
            <a:r>
              <a:rPr lang="zh-CN" altLang="zh-CN" sz="3200" dirty="0">
                <a:sym typeface="+mn-ea"/>
              </a:rPr>
              <a:t>根据有关部门的粗略估算，每年我国因职业病、工伤事故产生的直接经济损失达</a:t>
            </a:r>
            <a:r>
              <a:rPr lang="en-US" altLang="zh-CN" sz="3200" dirty="0">
                <a:sym typeface="+mn-ea"/>
              </a:rPr>
              <a:t>1000</a:t>
            </a:r>
            <a:r>
              <a:rPr lang="zh-CN" altLang="zh-CN" sz="3200" dirty="0">
                <a:sym typeface="+mn-ea"/>
              </a:rPr>
              <a:t>亿元，间接经济损失</a:t>
            </a:r>
            <a:r>
              <a:rPr lang="en-US" altLang="zh-CN" sz="3200" dirty="0">
                <a:sym typeface="+mn-ea"/>
              </a:rPr>
              <a:t> 2000 -6000</a:t>
            </a:r>
            <a:r>
              <a:rPr lang="zh-CN" altLang="zh-CN" sz="3200" dirty="0">
                <a:sym typeface="+mn-ea"/>
              </a:rPr>
              <a:t>亿元</a:t>
            </a:r>
            <a:r>
              <a:rPr lang="zh-CN" altLang="en-US" sz="3200" dirty="0">
                <a:sym typeface="+mn-ea"/>
              </a:rPr>
              <a:t>。</a:t>
            </a:r>
            <a:endParaRPr lang="zh-CN" altLang="zh-CN" sz="3200" dirty="0">
              <a:sym typeface="+mn-ea"/>
            </a:endParaRPr>
          </a:p>
          <a:p>
            <a:pPr marL="0" indent="0">
              <a:lnSpc>
                <a:spcPct val="125000"/>
              </a:lnSpc>
              <a:buNone/>
            </a:pPr>
            <a:r>
              <a:rPr lang="zh-CN" altLang="en-US" sz="3200" dirty="0">
                <a:sym typeface="+mn-ea"/>
              </a:rPr>
              <a:t>职业病已经成为制约社会经济可持续发展的重要因素。</a:t>
            </a:r>
            <a:endParaRPr lang="en-US" altLang="zh-CN" sz="3200" dirty="0">
              <a:sym typeface="+mn-ea"/>
            </a:endParaRPr>
          </a:p>
          <a:p>
            <a:pPr>
              <a:lnSpc>
                <a:spcPct val="125000"/>
              </a:lnSpc>
              <a:buFont typeface="Wingdings" panose="05000000000000000000" charset="0"/>
              <a:buChar char="Ø"/>
            </a:pPr>
            <a:endParaRPr lang="zh-CN" altLang="zh-CN" sz="3600" dirty="0">
              <a:solidFill>
                <a:srgbClr val="FF0000"/>
              </a:solidFill>
              <a:sym typeface="+mn-ea"/>
            </a:endParaRPr>
          </a:p>
          <a:p>
            <a:endParaRPr lang="zh-CN" altLang="en-US" dirty="0"/>
          </a:p>
        </p:txBody>
      </p:sp>
      <p:pic>
        <p:nvPicPr>
          <p:cNvPr id="4" name="图片 3" descr="246de5d3ff26528e22228fd3489e033c">
            <a:extLst>
              <a:ext uri="{FF2B5EF4-FFF2-40B4-BE49-F238E27FC236}">
                <a16:creationId xmlns:a16="http://schemas.microsoft.com/office/drawing/2014/main" id="{808128EF-56D0-865E-F924-6775885F2802}"/>
              </a:ext>
            </a:extLst>
          </p:cNvPr>
          <p:cNvPicPr>
            <a:picLocks noChangeAspect="1"/>
          </p:cNvPicPr>
          <p:nvPr/>
        </p:nvPicPr>
        <p:blipFill>
          <a:blip r:embed="rId2"/>
          <a:stretch>
            <a:fillRect/>
          </a:stretch>
        </p:blipFill>
        <p:spPr>
          <a:xfrm>
            <a:off x="-14287" y="5489575"/>
            <a:ext cx="12215812" cy="1385888"/>
          </a:xfrm>
          <a:prstGeom prst="rect">
            <a:avLst/>
          </a:prstGeom>
          <a:noFill/>
          <a:ln w="9525">
            <a:noFill/>
          </a:ln>
        </p:spPr>
      </p:pic>
    </p:spTree>
    <p:extLst>
      <p:ext uri="{BB962C8B-B14F-4D97-AF65-F5344CB8AC3E}">
        <p14:creationId xmlns:p14="http://schemas.microsoft.com/office/powerpoint/2010/main" val="13215647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36522D-3B1F-0900-7AE9-1CA5BA79EC54}"/>
              </a:ext>
            </a:extLst>
          </p:cNvPr>
          <p:cNvSpPr>
            <a:spLocks noGrp="1"/>
          </p:cNvSpPr>
          <p:nvPr>
            <p:ph type="title"/>
          </p:nvPr>
        </p:nvSpPr>
        <p:spPr/>
        <p:txBody>
          <a:bodyPr/>
          <a:lstStyle/>
          <a:p>
            <a:pPr algn="ctr"/>
            <a:r>
              <a:rPr lang="zh-CN" altLang="en-US" dirty="0">
                <a:latin typeface="+mn-ea"/>
              </a:rPr>
              <a:t>职业健康检查</a:t>
            </a:r>
            <a:endParaRPr lang="zh-CN" altLang="en-US" dirty="0"/>
          </a:p>
        </p:txBody>
      </p:sp>
      <p:sp>
        <p:nvSpPr>
          <p:cNvPr id="3" name="内容占位符 2">
            <a:extLst>
              <a:ext uri="{FF2B5EF4-FFF2-40B4-BE49-F238E27FC236}">
                <a16:creationId xmlns:a16="http://schemas.microsoft.com/office/drawing/2014/main" id="{3A65E321-1F65-3C8B-73D6-D3B73E6DC0E9}"/>
              </a:ext>
            </a:extLst>
          </p:cNvPr>
          <p:cNvSpPr>
            <a:spLocks noGrp="1"/>
          </p:cNvSpPr>
          <p:nvPr>
            <p:ph idx="1"/>
          </p:nvPr>
        </p:nvSpPr>
        <p:spPr/>
        <p:txBody>
          <a:bodyPr/>
          <a:lstStyle/>
          <a:p>
            <a:pPr marL="0" indent="0">
              <a:buNone/>
            </a:pPr>
            <a:r>
              <a:rPr lang="zh-CN" altLang="en-US" dirty="0">
                <a:latin typeface="+mn-ea"/>
              </a:rPr>
              <a:t>    职业健康检查是通过医学手段和方法，针对劳动者所接触的职业病危害因素可能产生的健康影响和健康损害进行临床医学检查，了解受检者健康状况，早期发现职业病、职业禁忌证和可能的其他疾病和健康损害的医疗行为。</a:t>
            </a:r>
            <a:endParaRPr lang="en-US" altLang="zh-CN" dirty="0">
              <a:latin typeface="+mn-ea"/>
            </a:endParaRPr>
          </a:p>
          <a:p>
            <a:pPr marL="0" indent="0">
              <a:buNone/>
            </a:pPr>
            <a:r>
              <a:rPr lang="zh-CN" altLang="en-US" dirty="0">
                <a:latin typeface="+mn-ea"/>
              </a:rPr>
              <a:t>    职业健康检查包括上岗前、在岗期间、离岗时职业健康检查。</a:t>
            </a:r>
          </a:p>
          <a:p>
            <a:endParaRPr lang="zh-CN" altLang="en-US" dirty="0"/>
          </a:p>
        </p:txBody>
      </p:sp>
      <p:pic>
        <p:nvPicPr>
          <p:cNvPr id="4" name="图片 3" descr="246de5d3ff26528e22228fd3489e033c">
            <a:extLst>
              <a:ext uri="{FF2B5EF4-FFF2-40B4-BE49-F238E27FC236}">
                <a16:creationId xmlns:a16="http://schemas.microsoft.com/office/drawing/2014/main" id="{FE53D231-E1EE-6145-7C44-FB47012C8288}"/>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16440358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D643AB-EA87-02D1-1ABB-4825FFE534D0}"/>
              </a:ext>
            </a:extLst>
          </p:cNvPr>
          <p:cNvSpPr>
            <a:spLocks noGrp="1"/>
          </p:cNvSpPr>
          <p:nvPr>
            <p:ph type="title"/>
          </p:nvPr>
        </p:nvSpPr>
        <p:spPr/>
        <p:txBody>
          <a:bodyPr/>
          <a:lstStyle/>
          <a:p>
            <a:pPr algn="ctr"/>
            <a:r>
              <a:rPr lang="zh-CN" altLang="en-US" dirty="0">
                <a:latin typeface="+mn-ea"/>
              </a:rPr>
              <a:t>职业健康监护档案管理</a:t>
            </a:r>
            <a:endParaRPr lang="zh-CN" altLang="en-US" dirty="0"/>
          </a:p>
        </p:txBody>
      </p:sp>
      <p:sp>
        <p:nvSpPr>
          <p:cNvPr id="3" name="内容占位符 2">
            <a:extLst>
              <a:ext uri="{FF2B5EF4-FFF2-40B4-BE49-F238E27FC236}">
                <a16:creationId xmlns:a16="http://schemas.microsoft.com/office/drawing/2014/main" id="{38BC161E-4353-AFF7-9F1F-0E8849CD97E1}"/>
              </a:ext>
            </a:extLst>
          </p:cNvPr>
          <p:cNvSpPr>
            <a:spLocks noGrp="1"/>
          </p:cNvSpPr>
          <p:nvPr>
            <p:ph idx="1"/>
          </p:nvPr>
        </p:nvSpPr>
        <p:spPr/>
        <p:txBody>
          <a:bodyPr/>
          <a:lstStyle/>
          <a:p>
            <a:pPr marL="0" indent="0">
              <a:buNone/>
            </a:pPr>
            <a:r>
              <a:rPr lang="zh-CN" altLang="en-US" dirty="0">
                <a:latin typeface="+mn-ea"/>
              </a:rPr>
              <a:t>    职业健康监护档案是职业健康监护全过程的客观记录资料，是系统的观察劳动者健康状况、评价个体和群体健康损害的依据，其内容包括劳动者和用人单位职业健康监护档案。</a:t>
            </a:r>
            <a:endParaRPr lang="en-US" altLang="zh-CN" dirty="0">
              <a:latin typeface="+mn-ea"/>
            </a:endParaRPr>
          </a:p>
          <a:p>
            <a:pPr marL="0" indent="0">
              <a:buNone/>
            </a:pPr>
            <a:r>
              <a:rPr lang="zh-CN" altLang="en-US" dirty="0">
                <a:solidFill>
                  <a:srgbClr val="FF0000"/>
                </a:solidFill>
                <a:latin typeface="+mn-ea"/>
              </a:rPr>
              <a:t>劳动者职业健康监护档案</a:t>
            </a:r>
            <a:r>
              <a:rPr lang="en-US" altLang="zh-CN" dirty="0">
                <a:solidFill>
                  <a:srgbClr val="FF0000"/>
                </a:solidFill>
                <a:latin typeface="+mn-ea"/>
              </a:rPr>
              <a:t>-</a:t>
            </a:r>
            <a:r>
              <a:rPr lang="zh-CN" altLang="en-US" dirty="0">
                <a:latin typeface="+mn-ea"/>
              </a:rPr>
              <a:t>包括劳动者职业史、既往病史和职业病危害接触史、历次职业健康检查结果及处理情况以及职业病诊疗等健康资料。</a:t>
            </a:r>
            <a:endParaRPr lang="en-US" altLang="zh-CN" dirty="0">
              <a:latin typeface="+mn-ea"/>
            </a:endParaRPr>
          </a:p>
          <a:p>
            <a:pPr marL="0" indent="0">
              <a:buNone/>
            </a:pPr>
            <a:r>
              <a:rPr lang="zh-CN" altLang="en-US" dirty="0">
                <a:solidFill>
                  <a:srgbClr val="FF0000"/>
                </a:solidFill>
                <a:latin typeface="+mn-ea"/>
              </a:rPr>
              <a:t>用人单位职业健康监护档案</a:t>
            </a:r>
            <a:r>
              <a:rPr lang="en-US" altLang="zh-CN" dirty="0">
                <a:solidFill>
                  <a:srgbClr val="FF0000"/>
                </a:solidFill>
                <a:latin typeface="+mn-ea"/>
              </a:rPr>
              <a:t>-</a:t>
            </a:r>
            <a:r>
              <a:rPr lang="zh-CN" altLang="en-US" dirty="0">
                <a:latin typeface="+mn-ea"/>
              </a:rPr>
              <a:t>包括职业健康监护制度和年度职业健康监护计划、接触职业病危害因素人员名单、职业健康检查机构的健康检查总结报告、用人单位对疑似职业病人、职业禁忌人员和已出现职业相关健康损害劳动者的处理和安置记录等。</a:t>
            </a:r>
          </a:p>
          <a:p>
            <a:endParaRPr lang="zh-CN" altLang="en-US" dirty="0"/>
          </a:p>
        </p:txBody>
      </p:sp>
      <p:pic>
        <p:nvPicPr>
          <p:cNvPr id="4" name="图片 3" descr="246de5d3ff26528e22228fd3489e033c">
            <a:extLst>
              <a:ext uri="{FF2B5EF4-FFF2-40B4-BE49-F238E27FC236}">
                <a16:creationId xmlns:a16="http://schemas.microsoft.com/office/drawing/2014/main" id="{E550FE82-C795-6DCD-5065-D892BF372C3A}"/>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25866184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12210-6A4C-B22E-8B3A-EA81E4BE8F47}"/>
              </a:ext>
            </a:extLst>
          </p:cNvPr>
          <p:cNvSpPr>
            <a:spLocks noGrp="1"/>
          </p:cNvSpPr>
          <p:nvPr>
            <p:ph type="title"/>
          </p:nvPr>
        </p:nvSpPr>
        <p:spPr/>
        <p:txBody>
          <a:bodyPr/>
          <a:lstStyle/>
          <a:p>
            <a:pPr algn="ctr"/>
            <a:r>
              <a:rPr lang="zh-CN" altLang="en-US" dirty="0"/>
              <a:t>（三）第三级预防</a:t>
            </a:r>
          </a:p>
        </p:txBody>
      </p:sp>
      <p:sp>
        <p:nvSpPr>
          <p:cNvPr id="3" name="内容占位符 2">
            <a:extLst>
              <a:ext uri="{FF2B5EF4-FFF2-40B4-BE49-F238E27FC236}">
                <a16:creationId xmlns:a16="http://schemas.microsoft.com/office/drawing/2014/main" id="{BBB01546-1FE3-72D0-F44E-8CB5EA807756}"/>
              </a:ext>
            </a:extLst>
          </p:cNvPr>
          <p:cNvSpPr>
            <a:spLocks noGrp="1"/>
          </p:cNvSpPr>
          <p:nvPr>
            <p:ph idx="1"/>
          </p:nvPr>
        </p:nvSpPr>
        <p:spPr/>
        <p:txBody>
          <a:bodyPr/>
          <a:lstStyle/>
          <a:p>
            <a:pPr marL="0" indent="0">
              <a:buNone/>
            </a:pPr>
            <a:r>
              <a:rPr lang="zh-CN" altLang="en-US" dirty="0"/>
              <a:t>        </a:t>
            </a:r>
            <a:endParaRPr lang="en-US" altLang="zh-CN" dirty="0"/>
          </a:p>
          <a:p>
            <a:pPr marL="0" indent="0">
              <a:buNone/>
            </a:pPr>
            <a:r>
              <a:rPr lang="en-US" altLang="zh-CN" dirty="0"/>
              <a:t>        </a:t>
            </a:r>
            <a:r>
              <a:rPr lang="zh-CN" altLang="en-US" dirty="0"/>
              <a:t>第三级预防又称临床预防，对已发展成职业性健康损害、疑似职业病及职业病的劳动者，给予明确诊断、积极的处理和治疗，以预防并发症、促进康复、延长生命、提高生命质量。</a:t>
            </a:r>
          </a:p>
          <a:p>
            <a:endParaRPr lang="zh-CN" altLang="en-US" dirty="0"/>
          </a:p>
        </p:txBody>
      </p:sp>
      <p:pic>
        <p:nvPicPr>
          <p:cNvPr id="4" name="图片 3" descr="246de5d3ff26528e22228fd3489e033c">
            <a:extLst>
              <a:ext uri="{FF2B5EF4-FFF2-40B4-BE49-F238E27FC236}">
                <a16:creationId xmlns:a16="http://schemas.microsoft.com/office/drawing/2014/main" id="{BB12D117-FFEB-B369-E012-43D16383C65D}"/>
              </a:ext>
            </a:extLst>
          </p:cNvPr>
          <p:cNvPicPr>
            <a:picLocks noChangeAspect="1"/>
          </p:cNvPicPr>
          <p:nvPr/>
        </p:nvPicPr>
        <p:blipFill>
          <a:blip r:embed="rId2"/>
          <a:stretch>
            <a:fillRect/>
          </a:stretch>
        </p:blipFill>
        <p:spPr>
          <a:xfrm>
            <a:off x="0" y="5708861"/>
            <a:ext cx="12215495" cy="1209040"/>
          </a:xfrm>
          <a:prstGeom prst="rect">
            <a:avLst/>
          </a:prstGeom>
          <a:noFill/>
          <a:ln w="9525">
            <a:noFill/>
          </a:ln>
        </p:spPr>
      </p:pic>
    </p:spTree>
    <p:extLst>
      <p:ext uri="{BB962C8B-B14F-4D97-AF65-F5344CB8AC3E}">
        <p14:creationId xmlns:p14="http://schemas.microsoft.com/office/powerpoint/2010/main" val="24996110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751771" y="2815771"/>
            <a:ext cx="6688455"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健康工作 快乐工作</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50A4ED-7000-899E-4A01-F48D9C40990A}"/>
              </a:ext>
            </a:extLst>
          </p:cNvPr>
          <p:cNvSpPr>
            <a:spLocks noGrp="1"/>
          </p:cNvSpPr>
          <p:nvPr>
            <p:ph type="title"/>
          </p:nvPr>
        </p:nvSpPr>
        <p:spPr/>
        <p:txBody>
          <a:bodyPr/>
          <a:lstStyle/>
          <a:p>
            <a:pPr algn="ctr"/>
            <a:r>
              <a:rPr lang="zh-CN" altLang="zh-CN" sz="3200" dirty="0">
                <a:solidFill>
                  <a:srgbClr val="FF0000"/>
                </a:solidFill>
                <a:sym typeface="+mn-ea"/>
              </a:rPr>
              <a:t>第五，职业性疾患是影响劳动者健康、</a:t>
            </a:r>
            <a:br>
              <a:rPr lang="en-US" altLang="zh-CN" sz="3200" dirty="0">
                <a:solidFill>
                  <a:srgbClr val="FF0000"/>
                </a:solidFill>
                <a:sym typeface="+mn-ea"/>
              </a:rPr>
            </a:br>
            <a:r>
              <a:rPr lang="zh-CN" altLang="zh-CN" sz="3200" dirty="0">
                <a:solidFill>
                  <a:srgbClr val="FF0000"/>
                </a:solidFill>
                <a:sym typeface="+mn-ea"/>
              </a:rPr>
              <a:t>造成劳动者过早失去劳动能力的主要因素</a:t>
            </a:r>
            <a:endParaRPr lang="zh-CN" altLang="en-US" sz="3200" dirty="0">
              <a:solidFill>
                <a:srgbClr val="FF0000"/>
              </a:solidFill>
            </a:endParaRPr>
          </a:p>
        </p:txBody>
      </p:sp>
      <p:sp>
        <p:nvSpPr>
          <p:cNvPr id="3" name="内容占位符 2">
            <a:extLst>
              <a:ext uri="{FF2B5EF4-FFF2-40B4-BE49-F238E27FC236}">
                <a16:creationId xmlns:a16="http://schemas.microsoft.com/office/drawing/2014/main" id="{63AFFEDE-34A6-B88A-AF3B-B4C2105BD370}"/>
              </a:ext>
            </a:extLst>
          </p:cNvPr>
          <p:cNvSpPr>
            <a:spLocks noGrp="1"/>
          </p:cNvSpPr>
          <p:nvPr>
            <p:ph idx="1"/>
          </p:nvPr>
        </p:nvSpPr>
        <p:spPr/>
        <p:txBody>
          <a:bodyPr/>
          <a:lstStyle/>
          <a:p>
            <a:pPr marL="0" indent="0">
              <a:buNone/>
            </a:pPr>
            <a:r>
              <a:rPr lang="zh-CN" altLang="zh-CN" sz="2800" dirty="0">
                <a:sym typeface="+mn-ea"/>
              </a:rPr>
              <a:t>职业</a:t>
            </a:r>
            <a:r>
              <a:rPr lang="zh-CN" altLang="en-US" sz="2800" dirty="0">
                <a:sym typeface="+mn-ea"/>
              </a:rPr>
              <a:t>病给劳动者及其家庭造成了沉重的经济负担，</a:t>
            </a:r>
            <a:r>
              <a:rPr lang="zh-CN" altLang="zh-CN" sz="2800" dirty="0">
                <a:sym typeface="+mn-ea"/>
              </a:rPr>
              <a:t>所波及的后果往往导致恶劣的社会影响。</a:t>
            </a:r>
            <a:endParaRPr lang="en-US" altLang="zh-CN" sz="2800" dirty="0">
              <a:sym typeface="+mn-ea"/>
            </a:endParaRPr>
          </a:p>
          <a:p>
            <a:pPr marL="0" indent="0">
              <a:buNone/>
            </a:pPr>
            <a:r>
              <a:rPr lang="zh-CN" altLang="zh-CN" sz="2800" dirty="0">
                <a:sym typeface="+mn-ea"/>
              </a:rPr>
              <a:t>急性职业中毒明显多发</a:t>
            </a:r>
            <a:endParaRPr lang="en-US" altLang="zh-CN" sz="2800" dirty="0">
              <a:sym typeface="+mn-ea"/>
            </a:endParaRPr>
          </a:p>
          <a:p>
            <a:pPr marL="0" indent="0">
              <a:buNone/>
            </a:pPr>
            <a:r>
              <a:rPr lang="zh-CN" altLang="en-US" sz="2800" dirty="0">
                <a:sym typeface="+mn-ea"/>
              </a:rPr>
              <a:t>群体、</a:t>
            </a:r>
            <a:r>
              <a:rPr lang="zh-CN" altLang="zh-CN" sz="2800" dirty="0">
                <a:sym typeface="+mn-ea"/>
              </a:rPr>
              <a:t>恶性事件</a:t>
            </a:r>
            <a:r>
              <a:rPr lang="zh-CN" altLang="en-US" sz="2800" dirty="0">
                <a:sym typeface="+mn-ea"/>
              </a:rPr>
              <a:t>时有发生、</a:t>
            </a:r>
            <a:r>
              <a:rPr lang="zh-CN" altLang="zh-CN" sz="2800" dirty="0">
                <a:sym typeface="+mn-ea"/>
              </a:rPr>
              <a:t>社会影响大。</a:t>
            </a:r>
            <a:endParaRPr lang="zh-CN" altLang="en-US" sz="2800" dirty="0">
              <a:latin typeface="微软雅黑" panose="020B0503020204020204" pitchFamily="34" charset="-122"/>
              <a:ea typeface="微软雅黑" panose="020B0503020204020204" pitchFamily="34" charset="-122"/>
            </a:endParaRPr>
          </a:p>
          <a:p>
            <a:pPr marL="0" indent="0">
              <a:buNone/>
            </a:pPr>
            <a:r>
              <a:rPr lang="zh-CN" altLang="en-US" dirty="0"/>
              <a:t>典型案例</a:t>
            </a:r>
          </a:p>
        </p:txBody>
      </p:sp>
      <p:pic>
        <p:nvPicPr>
          <p:cNvPr id="4" name="图片 3" descr="246de5d3ff26528e22228fd3489e033c">
            <a:extLst>
              <a:ext uri="{FF2B5EF4-FFF2-40B4-BE49-F238E27FC236}">
                <a16:creationId xmlns:a16="http://schemas.microsoft.com/office/drawing/2014/main" id="{4014081F-E32B-F189-4D97-30C2137F72DB}"/>
              </a:ext>
            </a:extLst>
          </p:cNvPr>
          <p:cNvPicPr>
            <a:picLocks noChangeAspect="1"/>
          </p:cNvPicPr>
          <p:nvPr/>
        </p:nvPicPr>
        <p:blipFill>
          <a:blip r:embed="rId2"/>
          <a:stretch>
            <a:fillRect/>
          </a:stretch>
        </p:blipFill>
        <p:spPr>
          <a:xfrm>
            <a:off x="-14287" y="5523441"/>
            <a:ext cx="12215812" cy="1385888"/>
          </a:xfrm>
          <a:prstGeom prst="rect">
            <a:avLst/>
          </a:prstGeom>
          <a:noFill/>
          <a:ln w="9525">
            <a:noFill/>
          </a:ln>
        </p:spPr>
      </p:pic>
    </p:spTree>
    <p:extLst>
      <p:ext uri="{BB962C8B-B14F-4D97-AF65-F5344CB8AC3E}">
        <p14:creationId xmlns:p14="http://schemas.microsoft.com/office/powerpoint/2010/main" val="4125168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43E36C-AFCC-7AF0-ABFF-8A345F48DAD9}"/>
              </a:ext>
            </a:extLst>
          </p:cNvPr>
          <p:cNvSpPr>
            <a:spLocks noGrp="1"/>
          </p:cNvSpPr>
          <p:nvPr>
            <p:ph type="title"/>
          </p:nvPr>
        </p:nvSpPr>
        <p:spPr/>
        <p:txBody>
          <a:bodyPr/>
          <a:lstStyle/>
          <a:p>
            <a:pPr algn="ctr"/>
            <a:r>
              <a:rPr lang="zh-CN" altLang="en-US" dirty="0">
                <a:solidFill>
                  <a:srgbClr val="FF0000"/>
                </a:solidFill>
              </a:rPr>
              <a:t>典型案例</a:t>
            </a:r>
          </a:p>
        </p:txBody>
      </p:sp>
      <p:sp>
        <p:nvSpPr>
          <p:cNvPr id="3" name="内容占位符 2">
            <a:extLst>
              <a:ext uri="{FF2B5EF4-FFF2-40B4-BE49-F238E27FC236}">
                <a16:creationId xmlns:a16="http://schemas.microsoft.com/office/drawing/2014/main" id="{5EE1997F-6B2E-D2DF-F875-D6BE764F3473}"/>
              </a:ext>
            </a:extLst>
          </p:cNvPr>
          <p:cNvSpPr>
            <a:spLocks noGrp="1"/>
          </p:cNvSpPr>
          <p:nvPr>
            <p:ph idx="1"/>
          </p:nvPr>
        </p:nvSpPr>
        <p:spPr/>
        <p:txBody>
          <a:bodyPr/>
          <a:lstStyle/>
          <a:p>
            <a:pPr marL="0" indent="0">
              <a:buNone/>
            </a:pPr>
            <a:r>
              <a:rPr lang="en-US" altLang="zh-CN" sz="2000" dirty="0"/>
              <a:t>2020</a:t>
            </a:r>
            <a:r>
              <a:rPr lang="zh-CN" altLang="en-US" sz="2000" dirty="0"/>
              <a:t>年</a:t>
            </a:r>
            <a:r>
              <a:rPr lang="en-US" altLang="zh-CN" sz="2000" dirty="0"/>
              <a:t>5</a:t>
            </a:r>
            <a:r>
              <a:rPr lang="zh-CN" altLang="en-US" sz="2000" dirty="0"/>
              <a:t>月</a:t>
            </a:r>
            <a:r>
              <a:rPr lang="en-US" altLang="zh-CN" sz="2000" dirty="0"/>
              <a:t>6</a:t>
            </a:r>
            <a:r>
              <a:rPr lang="zh-CN" altLang="en-US" sz="2000" dirty="0"/>
              <a:t>日晚，央视“焦点访谈”栏目播出温州市龙湾区陶瓷制品加工企业矽肺事件，该事件调查结果表明：该企业防护意识淡薄，根本不重视职业病防治工作，没有采取有效的防尘措施，结果</a:t>
            </a:r>
            <a:r>
              <a:rPr lang="zh-CN" altLang="en-US" sz="2000" dirty="0">
                <a:solidFill>
                  <a:srgbClr val="FF0000"/>
                </a:solidFill>
              </a:rPr>
              <a:t>造成数十名工人患矽肺</a:t>
            </a:r>
            <a:r>
              <a:rPr lang="zh-CN" altLang="en-US" sz="2000" dirty="0"/>
              <a:t>。</a:t>
            </a:r>
            <a:endParaRPr lang="en-US" altLang="zh-CN" sz="2000" dirty="0"/>
          </a:p>
          <a:p>
            <a:pPr marL="0" indent="0">
              <a:buNone/>
            </a:pPr>
            <a:r>
              <a:rPr lang="en-US" altLang="zh-CN" sz="2000" dirty="0"/>
              <a:t>2020</a:t>
            </a:r>
            <a:r>
              <a:rPr lang="zh-CN" altLang="en-US" sz="2000" dirty="0"/>
              <a:t>年</a:t>
            </a:r>
            <a:r>
              <a:rPr lang="en-US" altLang="zh-CN" sz="2000" dirty="0"/>
              <a:t>-2021</a:t>
            </a:r>
            <a:r>
              <a:rPr lang="zh-CN" altLang="en-US" sz="2000" dirty="0"/>
              <a:t>年发生原海南乐东抱伦金矿患尘肺病工人维权事件，先后有</a:t>
            </a:r>
            <a:r>
              <a:rPr lang="zh-CN" altLang="en-US" sz="2000" dirty="0">
                <a:solidFill>
                  <a:srgbClr val="FF0000"/>
                </a:solidFill>
              </a:rPr>
              <a:t>近百名工人诊断为尘肺病</a:t>
            </a:r>
            <a:r>
              <a:rPr lang="zh-CN" altLang="en-US" sz="2000" dirty="0"/>
              <a:t>。</a:t>
            </a:r>
            <a:endParaRPr lang="en-US" altLang="zh-CN" sz="2000" dirty="0"/>
          </a:p>
          <a:p>
            <a:pPr marL="0" indent="0">
              <a:buNone/>
            </a:pPr>
            <a:r>
              <a:rPr lang="zh-CN" altLang="en-US" sz="2000" dirty="0"/>
              <a:t>某钢铁有限公司检修</a:t>
            </a:r>
            <a:r>
              <a:rPr lang="en-US" altLang="zh-CN" sz="2000" dirty="0"/>
              <a:t>2</a:t>
            </a:r>
            <a:r>
              <a:rPr lang="zh-CN" altLang="en-US" sz="2000" dirty="0"/>
              <a:t>号高炉</a:t>
            </a:r>
            <a:r>
              <a:rPr lang="en-US" altLang="zh-CN" sz="2000" dirty="0"/>
              <a:t>8</a:t>
            </a:r>
            <a:r>
              <a:rPr lang="zh-CN" altLang="en-US" sz="2000" dirty="0"/>
              <a:t>号布袋除尘桶时，未采取有效的防护措施，违反操作规程，发生</a:t>
            </a:r>
            <a:r>
              <a:rPr lang="zh-CN" altLang="en-US" sz="2000" dirty="0">
                <a:solidFill>
                  <a:srgbClr val="FF0000"/>
                </a:solidFill>
              </a:rPr>
              <a:t>一起重大急性一氧化碳中毒事故</a:t>
            </a:r>
            <a:r>
              <a:rPr lang="zh-CN" altLang="en-US" sz="2000" dirty="0"/>
              <a:t>，致</a:t>
            </a:r>
            <a:r>
              <a:rPr lang="en-US" altLang="zh-CN" sz="2000" dirty="0"/>
              <a:t>7</a:t>
            </a:r>
            <a:r>
              <a:rPr lang="zh-CN" altLang="en-US" sz="2000" dirty="0"/>
              <a:t>人中毒、</a:t>
            </a:r>
            <a:r>
              <a:rPr lang="en-US" altLang="zh-CN" sz="2000" dirty="0"/>
              <a:t>2</a:t>
            </a:r>
            <a:r>
              <a:rPr lang="zh-CN" altLang="en-US" sz="2000" dirty="0"/>
              <a:t>人死亡。</a:t>
            </a:r>
            <a:endParaRPr lang="en-US" altLang="zh-CN" sz="2000" dirty="0"/>
          </a:p>
          <a:p>
            <a:pPr marL="0" indent="0">
              <a:buNone/>
            </a:pPr>
            <a:r>
              <a:rPr lang="zh-CN" altLang="en-US" sz="2000" dirty="0"/>
              <a:t>一起甲醇泵房发生甲醇中毒事故，致</a:t>
            </a:r>
            <a:r>
              <a:rPr lang="en-US" altLang="zh-CN" sz="2000" dirty="0"/>
              <a:t>2</a:t>
            </a:r>
            <a:r>
              <a:rPr lang="zh-CN" altLang="en-US" sz="2000" dirty="0"/>
              <a:t>名工人出现头晕、呕吐、双眼疼痛并视物不清等症状，</a:t>
            </a:r>
            <a:r>
              <a:rPr lang="en-US" altLang="zh-CN" sz="2000" dirty="0"/>
              <a:t>2</a:t>
            </a:r>
            <a:r>
              <a:rPr lang="zh-CN" altLang="en-US" sz="2000" dirty="0"/>
              <a:t>人同时被诊断为</a:t>
            </a:r>
            <a:r>
              <a:rPr lang="zh-CN" altLang="en-US" sz="2000" dirty="0">
                <a:solidFill>
                  <a:srgbClr val="FF0000"/>
                </a:solidFill>
              </a:rPr>
              <a:t>甲醇中毒</a:t>
            </a:r>
            <a:r>
              <a:rPr lang="zh-CN" altLang="en-US" sz="2000" dirty="0"/>
              <a:t>。</a:t>
            </a:r>
            <a:endParaRPr lang="en-US" altLang="zh-CN" sz="2000" dirty="0"/>
          </a:p>
          <a:p>
            <a:pPr marL="0" indent="0">
              <a:buNone/>
            </a:pPr>
            <a:r>
              <a:rPr lang="zh-CN" altLang="en-US" sz="2000" dirty="0"/>
              <a:t>深圳市龙岗区某电子厂</a:t>
            </a:r>
            <a:r>
              <a:rPr lang="en-US" altLang="zh-CN" sz="2000" dirty="0"/>
              <a:t>52</a:t>
            </a:r>
            <a:r>
              <a:rPr lang="zh-CN" altLang="en-US" sz="2000" dirty="0"/>
              <a:t>名工人联名投诉反映该厂一些女工出现行走困难、四肢麻木等症状，该电子厂液晶显示器灌液车间和清洗车间使用正己烷，导致发生</a:t>
            </a:r>
            <a:r>
              <a:rPr lang="zh-CN" altLang="en-US" sz="2000" dirty="0">
                <a:solidFill>
                  <a:srgbClr val="FF0000"/>
                </a:solidFill>
              </a:rPr>
              <a:t>一起十几人正己烷群体职业中毒事件</a:t>
            </a:r>
            <a:r>
              <a:rPr lang="zh-CN" altLang="en-US" sz="2000" dirty="0"/>
              <a:t>。</a:t>
            </a:r>
          </a:p>
        </p:txBody>
      </p:sp>
      <p:pic>
        <p:nvPicPr>
          <p:cNvPr id="4" name="图片 3" descr="246de5d3ff26528e22228fd3489e033c">
            <a:extLst>
              <a:ext uri="{FF2B5EF4-FFF2-40B4-BE49-F238E27FC236}">
                <a16:creationId xmlns:a16="http://schemas.microsoft.com/office/drawing/2014/main" id="{CB5E5E15-C570-8212-84C9-C7D2128AC6BD}"/>
              </a:ext>
            </a:extLst>
          </p:cNvPr>
          <p:cNvPicPr>
            <a:picLocks noChangeAspect="1"/>
          </p:cNvPicPr>
          <p:nvPr/>
        </p:nvPicPr>
        <p:blipFill>
          <a:blip r:embed="rId2"/>
          <a:stretch>
            <a:fillRect/>
          </a:stretch>
        </p:blipFill>
        <p:spPr>
          <a:xfrm>
            <a:off x="-14287" y="5540374"/>
            <a:ext cx="12215812" cy="1385888"/>
          </a:xfrm>
          <a:prstGeom prst="rect">
            <a:avLst/>
          </a:prstGeom>
          <a:noFill/>
          <a:ln w="9525">
            <a:noFill/>
          </a:ln>
        </p:spPr>
      </p:pic>
    </p:spTree>
    <p:extLst>
      <p:ext uri="{BB962C8B-B14F-4D97-AF65-F5344CB8AC3E}">
        <p14:creationId xmlns:p14="http://schemas.microsoft.com/office/powerpoint/2010/main" val="31112830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mNjOWJjYzk2ZmM1ZDU4NzE2YWIyN2M3MGJhNDdlNGUifQ=="/>
</p:tagLst>
</file>

<file path=ppt/tags/tag1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3_1"/>
  <p:tag name="KSO_WM_UNIT_ID" val="diagram20169686_3*n_h_h_a*1_2_3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1"/>
  <p:tag name="KSO_WM_UNIT_ID" val="diagram20169686_3*n_h_h_i*1_2_4_1"/>
  <p:tag name="KSO_WM_TEMPLATE_CATEGORY" val="diagram"/>
  <p:tag name="KSO_WM_TEMPLATE_INDEX" val="20169686"/>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DIAGRAM_SCHEMECOLOR_ID" val="5"/>
  <p:tag name="KSO_WM_UNIT_USESOURCEFORMAT_APPLY" val="1"/>
</p:tagLst>
</file>

<file path=ppt/tags/tag1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4_1"/>
  <p:tag name="KSO_WM_UNIT_ID" val="diagram20169686_3*n_h_h_a*1_2_4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13.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169686_3*n_h_h_f*1_2_1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14.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169686_3*n_h_h_f*1_2_2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15.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3_1"/>
  <p:tag name="KSO_WM_UNIT_ID" val="diagram20169686_3*n_h_h_f*1_2_3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16.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4_1"/>
  <p:tag name="KSO_WM_UNIT_ID" val="diagram20169686_3*n_h_h_f*1_2_4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324_6*i*0"/>
  <p:tag name="KSO_WM_TEMPLATE_CATEGORY" val="diagram"/>
  <p:tag name="KSO_WM_TEMPLATE_INDEX" val="324"/>
  <p:tag name="KSO_WM_TAG_VERSION" val="1.0"/>
  <p:tag name="KSO_WM_UNIT_INDEX" val="0"/>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324_6*i*5"/>
  <p:tag name="KSO_WM_TEMPLATE_CATEGORY" val="diagram"/>
  <p:tag name="KSO_WM_TEMPLATE_INDEX" val="324"/>
  <p:tag name="KSO_WM_TAG_VERSION" val="1.0"/>
  <p:tag name="KSO_WM_UNIT_INDEX" val="5"/>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324_6*i*10"/>
  <p:tag name="KSO_WM_TEMPLATE_CATEGORY" val="diagram"/>
  <p:tag name="KSO_WM_TEMPLATE_INDEX" val="324"/>
  <p:tag name="KSO_WM_TAG_VERSION" val="1.0"/>
  <p:tag name="KSO_WM_UNIT_INDEX" val="10"/>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169686_3*n_h_i*1_1_1"/>
  <p:tag name="KSO_WM_TEMPLATE_CATEGORY" val="diagram"/>
  <p:tag name="KSO_WM_TEMPLATE_INDEX" val="20169686"/>
  <p:tag name="KSO_WM_UNIT_LAYERLEVEL" val="1_1_1"/>
  <p:tag name="KSO_WM_TAG_VERSION" val="1.0"/>
  <p:tag name="KSO_WM_BEAUTIFY_FLAG" val="#wm#"/>
  <p:tag name="KSO_WM_UNIT_TEXT_FILL_FORE_SCHEMECOLOR_INDEX" val="2"/>
  <p:tag name="KSO_WM_UNIT_TEXT_FILL_TYPE" val="1"/>
  <p:tag name="KSO_WM_UNIT_DIAGRAM_SCHEMECOLOR_ID" val="5"/>
  <p:tag name="KSO_WM_UNIT_USESOURCEFORMAT_APPLY" val="1"/>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324_6*i*15"/>
  <p:tag name="KSO_WM_TEMPLATE_CATEGORY" val="diagram"/>
  <p:tag name="KSO_WM_TEMPLATE_INDEX" val="324"/>
  <p:tag name="KSO_WM_TAG_VERSION" val="1.0"/>
  <p:tag name="KSO_WM_UNIT_INDEX" val="15"/>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324_6*i*20"/>
  <p:tag name="KSO_WM_TEMPLATE_CATEGORY" val="diagram"/>
  <p:tag name="KSO_WM_TEMPLATE_INDEX" val="324"/>
  <p:tag name="KSO_WM_TAG_VERSION" val="1.0"/>
  <p:tag name="KSO_WM_UNIT_INDEX" val="20"/>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324_6*i*5"/>
  <p:tag name="KSO_WM_TEMPLATE_CATEGORY" val="diagram"/>
  <p:tag name="KSO_WM_TEMPLATE_INDEX" val="324"/>
  <p:tag name="KSO_WM_TAG_VERSION" val="1.0"/>
  <p:tag name="KSO_WM_UNIT_INDEX" val="5"/>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i"/>
  <p:tag name="KSO_WM_UNIT_INDEX" val="1_2"/>
  <p:tag name="KSO_WM_UNIT_ID" val="256*l_i*1_2"/>
  <p:tag name="KSO_WM_UNIT_CLEAR" val="1"/>
  <p:tag name="KSO_WM_UNIT_LAYERLEVEL" val="1_1"/>
  <p:tag name="KSO_WM_BEAUTIFY_FLAG" val="#wm#"/>
  <p:tag name="KSO_WM_DIAGRAM_GROUP_CODE" val="l1-1"/>
  <p:tag name="KSO_WM_TAG_VERSION" val="1.0"/>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h_f"/>
  <p:tag name="KSO_WM_UNIT_INDEX" val="1_5_1"/>
  <p:tag name="KSO_WM_UNIT_ID" val="256*l_h_f*1_5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i"/>
  <p:tag name="KSO_WM_UNIT_INDEX" val="1_5"/>
  <p:tag name="KSO_WM_UNIT_ID" val="256*l_i*1_5"/>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LINE_FORE_SCHEMECOLOR_INDEX" val="14"/>
  <p:tag name="KSO_WM_UNIT_LINE_FILL_TYPE" val="2"/>
  <p:tag name="KSO_WM_UNIT_TEXT_FILL_FORE_SCHEMECOLOR_INDEX" val="2"/>
  <p:tag name="KSO_WM_UNIT_TEXT_FILL_TYPE" val="1"/>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h_f"/>
  <p:tag name="KSO_WM_UNIT_INDEX" val="1_2_1"/>
  <p:tag name="KSO_WM_UNIT_ID" val="256*l_h_f*1_2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i"/>
  <p:tag name="KSO_WM_UNIT_INDEX" val="1_4"/>
  <p:tag name="KSO_WM_UNIT_ID" val="256*l_i*1_4"/>
  <p:tag name="KSO_WM_UNIT_CLEAR" val="1"/>
  <p:tag name="KSO_WM_UNIT_LAYERLEVEL" val="1_1"/>
  <p:tag name="KSO_WM_BEAUTIFY_FLAG" val="#wm#"/>
  <p:tag name="KSO_WM_DIAGRAM_GROUP_CODE" val="l1-1"/>
  <p:tag name="KSO_WM_TAG_VERSION" val="1.0"/>
  <p:tag name="KSO_WM_UNIT_FILL_FORE_SCHEMECOLOR_INDEX" val="7"/>
  <p:tag name="KSO_WM_UNIT_FILL_TYPE" val="1"/>
  <p:tag name="KSO_WM_UNIT_LINE_FORE_SCHEMECOLOR_INDEX" val="14"/>
  <p:tag name="KSO_WM_UNIT_LINE_FILL_TYPE" val="2"/>
  <p:tag name="KSO_WM_UNIT_TEXT_FILL_FORE_SCHEMECOLOR_INDEX" val="2"/>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h_f"/>
  <p:tag name="KSO_WM_UNIT_INDEX" val="1_3_1"/>
  <p:tag name="KSO_WM_UNIT_ID" val="256*l_h_f*1_3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i"/>
  <p:tag name="KSO_WM_UNIT_INDEX" val="1_3"/>
  <p:tag name="KSO_WM_UNIT_ID" val="256*l_i*1_3"/>
  <p:tag name="KSO_WM_UNIT_CLEAR" val="1"/>
  <p:tag name="KSO_WM_UNIT_LAYERLEVEL" val="1_1"/>
  <p:tag name="KSO_WM_BEAUTIFY_FLAG" val="#wm#"/>
  <p:tag name="KSO_WM_DIAGRAM_GROUP_CODE" val="l1-1"/>
  <p:tag name="KSO_WM_TAG_VERSION" val="1.0"/>
  <p:tag name="KSO_WM_UNIT_FILL_FORE_SCHEMECOLOR_INDEX" val="8"/>
  <p:tag name="KSO_WM_UNIT_FILL_TYPE" val="1"/>
  <p:tag name="KSO_WM_UNIT_LINE_FORE_SCHEMECOLOR_INDEX" val="14"/>
  <p:tag name="KSO_WM_UNIT_LINE_FILL_TYPE" val="2"/>
  <p:tag name="KSO_WM_UNIT_TEXT_FILL_FORE_SCHEMECOLOR_INDEX" val="2"/>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169686_3*n_h_i*1_1_2"/>
  <p:tag name="KSO_WM_TEMPLATE_CATEGORY" val="diagram"/>
  <p:tag name="KSO_WM_TEMPLATE_INDEX" val="20169686"/>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DIAGRAM_SCHEMECOLOR_ID" val="5"/>
  <p:tag name="KSO_WM_UNIT_USESOURCEFORMAT_APPLY" val="1"/>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h_f"/>
  <p:tag name="KSO_WM_UNIT_INDEX" val="1_4_1"/>
  <p:tag name="KSO_WM_UNIT_ID" val="256*l_h_f*1_4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i"/>
  <p:tag name="KSO_WM_UNIT_INDEX" val="1_2"/>
  <p:tag name="KSO_WM_UNIT_ID" val="256*l_i*1_2"/>
  <p:tag name="KSO_WM_UNIT_CLEAR" val="1"/>
  <p:tag name="KSO_WM_UNIT_LAYERLEVEL" val="1_1"/>
  <p:tag name="KSO_WM_BEAUTIFY_FLAG" val="#wm#"/>
  <p:tag name="KSO_WM_DIAGRAM_GROUP_CODE" val="l1-1"/>
  <p:tag name="KSO_WM_TAG_VERSION" val="1.0"/>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3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h_f"/>
  <p:tag name="KSO_WM_UNIT_INDEX" val="1_5_1"/>
  <p:tag name="KSO_WM_UNIT_ID" val="256*l_h_f*1_5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3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i"/>
  <p:tag name="KSO_WM_UNIT_INDEX" val="1_1"/>
  <p:tag name="KSO_WM_UNIT_ID" val="256*l_i*1_1"/>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LINE_FORE_SCHEMECOLOR_INDEX" val="14"/>
  <p:tag name="KSO_WM_UNIT_LINE_FILL_TYPE" val="2"/>
  <p:tag name="KSO_WM_UNIT_TEXT_FILL_FORE_SCHEMECOLOR_INDEX" val="2"/>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324"/>
  <p:tag name="KSO_WM_UNIT_TYPE" val="l_h_f"/>
  <p:tag name="KSO_WM_UNIT_INDEX" val="1_6_1"/>
  <p:tag name="KSO_WM_UNIT_ID" val="256*l_h_f*1_6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UNIT_TABLE_BEAUTIFY" val="{f4f34cc8-2a4c-404f-8978-d8fae5ffe88c}"/>
  <p:tag name="TABLE_ENDDRAG_ORIGIN_RECT" val="759*410"/>
  <p:tag name="TABLE_ENDDRAG_RECT" val="119*113*759*410"/>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i"/>
  <p:tag name="KSO_WM_UNIT_INDEX" val="1_1_1"/>
  <p:tag name="KSO_WM_UNIT_ID" val="diagram20185740_1*p_h_i*1_1_1"/>
  <p:tag name="KSO_WM_TEMPLATE_CATEGORY" val="diagram"/>
  <p:tag name="KSO_WM_TEMPLATE_INDEX" val="20185740"/>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5"/>
  <p:tag name="KSO_WM_UNIT_HIGHLIGHT" val="0"/>
  <p:tag name="KSO_WM_UNIT_COMPATIBLE" val="0"/>
  <p:tag name="KSO_WM_UNIT_DIAGRAM_ISNUMVISUAL" val="0"/>
  <p:tag name="KSO_WM_UNIT_DIAGRAM_ISREFERUNIT" val="0"/>
  <p:tag name="KSO_WM_DIAGRAM_GROUP_CODE" val="p1-1"/>
  <p:tag name="KSO_WM_UNIT_TYPE" val="p_h_f"/>
  <p:tag name="KSO_WM_UNIT_INDEX" val="1_1_1"/>
  <p:tag name="KSO_WM_UNIT_ID" val="diagram20185740_1*p_h_f*1_1_1"/>
  <p:tag name="KSO_WM_TEMPLATE_CATEGORY" val="diagram"/>
  <p:tag name="KSO_WM_TEMPLATE_INDEX" val="20185740"/>
  <p:tag name="KSO_WM_UNIT_LAYERLEVEL" val="1_1_1"/>
  <p:tag name="KSO_WM_TAG_VERSION" val="1.0"/>
  <p:tag name="KSO_WM_BEAUTIFY_FLAG" val="#wm#"/>
  <p:tag name="KSO_WM_UNIT_PRESET_TEXT" val="添加标题"/>
  <p:tag name="KSO_WM_UNIT_TEXT_FILL_FORE_SCHEMECOLOR_INDEX" val="14"/>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1_1"/>
  <p:tag name="KSO_WM_UNIT_ID" val="diagram20185740_1*p_h_h_i*1_1_1_1"/>
  <p:tag name="KSO_WM_TEMPLATE_CATEGORY" val="diagram"/>
  <p:tag name="KSO_WM_TEMPLATE_INDEX" val="20185740"/>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2_2"/>
  <p:tag name="KSO_WM_UNIT_ID" val="diagram20185740_1*p_h_h_i*1_1_2_2"/>
  <p:tag name="KSO_WM_TEMPLATE_CATEGORY" val="diagram"/>
  <p:tag name="KSO_WM_TEMPLATE_INDEX" val="20185740"/>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3"/>
  <p:tag name="KSO_WM_UNIT_ID" val="diagram20169686_3*n_h_i*1_1_3"/>
  <p:tag name="KSO_WM_TEMPLATE_CATEGORY" val="diagram"/>
  <p:tag name="KSO_WM_TEMPLATE_INDEX" val="20169686"/>
  <p:tag name="KSO_WM_UNIT_LAYERLEVEL" val="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3_1"/>
  <p:tag name="KSO_WM_UNIT_ID" val="diagram20185740_1*p_h_h_i*1_1_3_1"/>
  <p:tag name="KSO_WM_TEMPLATE_CATEGORY" val="diagram"/>
  <p:tag name="KSO_WM_TEMPLATE_INDEX" val="20185740"/>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3"/>
  <p:tag name="KSO_WM_UNIT_HIGHLIGHT" val="0"/>
  <p:tag name="KSO_WM_UNIT_COMPATIBLE" val="0"/>
  <p:tag name="KSO_WM_UNIT_DIAGRAM_ISNUMVISUAL" val="0"/>
  <p:tag name="KSO_WM_UNIT_DIAGRAM_ISREFERUNIT" val="0"/>
  <p:tag name="KSO_WM_DIAGRAM_GROUP_CODE" val="p1-1"/>
  <p:tag name="KSO_WM_UNIT_TYPE" val="p_h_h_f"/>
  <p:tag name="KSO_WM_UNIT_INDEX" val="1_1_1_1"/>
  <p:tag name="KSO_WM_UNIT_ID" val="diagram20185740_1*p_h_h_f*1_1_1_1"/>
  <p:tag name="KSO_WM_TEMPLATE_CATEGORY" val="diagram"/>
  <p:tag name="KSO_WM_TEMPLATE_INDEX" val="20185740"/>
  <p:tag name="KSO_WM_UNIT_LAYERLEVEL" val="1_1_1_1"/>
  <p:tag name="KSO_WM_TAG_VERSION" val="1.0"/>
  <p:tag name="KSO_WM_BEAUTIFY_FLAG" val="#wm#"/>
  <p:tag name="KSO_WM_UNIT_PRESET_TEXT" val="添加标题"/>
  <p:tag name="KSO_WM_UNIT_TEXT_FILL_FORE_SCHEMECOLOR_INDEX" val="14"/>
  <p:tag name="KSO_WM_UNIT_TEX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3"/>
  <p:tag name="KSO_WM_UNIT_HIGHLIGHT" val="0"/>
  <p:tag name="KSO_WM_UNIT_COMPATIBLE" val="0"/>
  <p:tag name="KSO_WM_UNIT_DIAGRAM_ISNUMVISUAL" val="0"/>
  <p:tag name="KSO_WM_UNIT_DIAGRAM_ISREFERUNIT" val="0"/>
  <p:tag name="KSO_WM_DIAGRAM_GROUP_CODE" val="p1-1"/>
  <p:tag name="KSO_WM_UNIT_TYPE" val="p_h_h_f"/>
  <p:tag name="KSO_WM_UNIT_INDEX" val="1_1_2_1"/>
  <p:tag name="KSO_WM_UNIT_ID" val="diagram20185740_1*p_h_h_f*1_1_2_1"/>
  <p:tag name="KSO_WM_TEMPLATE_CATEGORY" val="diagram"/>
  <p:tag name="KSO_WM_TEMPLATE_INDEX" val="20185740"/>
  <p:tag name="KSO_WM_UNIT_LAYERLEVEL" val="1_1_1_1"/>
  <p:tag name="KSO_WM_TAG_VERSION" val="1.0"/>
  <p:tag name="KSO_WM_BEAUTIFY_FLAG" val="#wm#"/>
  <p:tag name="KSO_WM_UNIT_PRESET_TEXT" val="添加标题"/>
  <p:tag name="KSO_WM_UNIT_TEXT_FILL_FORE_SCHEMECOLOR_INDEX" val="14"/>
  <p:tag name="KSO_WM_UNIT_TEX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3"/>
  <p:tag name="KSO_WM_UNIT_HIGHLIGHT" val="0"/>
  <p:tag name="KSO_WM_UNIT_COMPATIBLE" val="0"/>
  <p:tag name="KSO_WM_UNIT_DIAGRAM_ISNUMVISUAL" val="0"/>
  <p:tag name="KSO_WM_UNIT_DIAGRAM_ISREFERUNIT" val="0"/>
  <p:tag name="KSO_WM_DIAGRAM_GROUP_CODE" val="p1-1"/>
  <p:tag name="KSO_WM_UNIT_TYPE" val="p_h_h_f"/>
  <p:tag name="KSO_WM_UNIT_INDEX" val="1_1_3_1"/>
  <p:tag name="KSO_WM_UNIT_ID" val="diagram20185740_1*p_h_h_f*1_1_3_1"/>
  <p:tag name="KSO_WM_TEMPLATE_CATEGORY" val="diagram"/>
  <p:tag name="KSO_WM_TEMPLATE_INDEX" val="20185740"/>
  <p:tag name="KSO_WM_UNIT_LAYERLEVEL" val="1_1_1_1"/>
  <p:tag name="KSO_WM_TAG_VERSION" val="1.0"/>
  <p:tag name="KSO_WM_BEAUTIFY_FLAG" val="#wm#"/>
  <p:tag name="KSO_WM_UNIT_PRESET_TEXT" val="添加标题"/>
  <p:tag name="KSO_WM_UNIT_TEXT_FILL_FORE_SCHEMECOLOR_INDEX" val="14"/>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1_2"/>
  <p:tag name="KSO_WM_UNIT_ID" val="diagram20185740_1*p_h_h_i*1_1_1_2"/>
  <p:tag name="KSO_WM_TEMPLATE_CATEGORY" val="diagram"/>
  <p:tag name="KSO_WM_TEMPLATE_INDEX" val="20185740"/>
  <p:tag name="KSO_WM_UNIT_LAYERLEVEL" val="1_1_1_1"/>
  <p:tag name="KSO_WM_TAG_VERSION" val="1.0"/>
  <p:tag name="KSO_WM_BEAUTIFY_FLAG" val="#wm#"/>
  <p:tag name="KSO_WM_UNIT_LINE_FORE_SCHEMECOLOR_INDEX" val="5"/>
  <p:tag name="KSO_WM_UNIT_LINE_FILL_TYPE" val="2"/>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2_1"/>
  <p:tag name="KSO_WM_UNIT_ID" val="diagram20185740_1*p_h_h_i*1_1_2_1"/>
  <p:tag name="KSO_WM_TEMPLATE_CATEGORY" val="diagram"/>
  <p:tag name="KSO_WM_TEMPLATE_INDEX" val="20185740"/>
  <p:tag name="KSO_WM_UNIT_LAYERLEVEL" val="1_1_1_1"/>
  <p:tag name="KSO_WM_TAG_VERSION" val="1.0"/>
  <p:tag name="KSO_WM_BEAUTIFY_FLAG" val="#wm#"/>
  <p:tag name="KSO_WM_UNIT_LINE_FORE_SCHEMECOLOR_INDEX" val="5"/>
  <p:tag name="KSO_WM_UNIT_LINE_FILL_TYPE" val="2"/>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3_2"/>
  <p:tag name="KSO_WM_UNIT_ID" val="diagram20185740_1*p_h_h_i*1_1_3_2"/>
  <p:tag name="KSO_WM_TEMPLATE_CATEGORY" val="diagram"/>
  <p:tag name="KSO_WM_TEMPLATE_INDEX" val="20185740"/>
  <p:tag name="KSO_WM_UNIT_LAYERLEVEL" val="1_1_1_1"/>
  <p:tag name="KSO_WM_TAG_VERSION" val="1.0"/>
  <p:tag name="KSO_WM_BEAUTIFY_FLAG" val="#wm#"/>
  <p:tag name="KSO_WM_UNIT_LINE_FORE_SCHEMECOLOR_INDEX" val="5"/>
  <p:tag name="KSO_WM_UNIT_LINE_FILL_TYPE" val="2"/>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3334_4*l_h_i*1_2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3334_4*l_h_i*1_3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3334_4*l_h_i*1_1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169686_3*n_h_h_i*1_2_1_1"/>
  <p:tag name="KSO_WM_TEMPLATE_CATEGORY" val="diagram"/>
  <p:tag name="KSO_WM_TEMPLATE_INDEX" val="20169686"/>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DIAGRAM_SCHEMECOLOR_ID" val="5"/>
  <p:tag name="KSO_WM_UNIT_USESOURCEFORMAT_APPLY" val="1"/>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203334_4*l_h_i*1_5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3334_4*l_h_i*1_4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52.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03334_4*l_h_a*1_2_1"/>
  <p:tag name="KSO_WM_TEMPLATE_CATEGORY" val="diagram"/>
  <p:tag name="KSO_WM_TEMPLATE_INDEX" val="20203334"/>
  <p:tag name="KSO_WM_UNIT_LAYERLEVEL" val="1_1_1"/>
  <p:tag name="KSO_WM_TAG_VERSION" val="1.0"/>
  <p:tag name="KSO_WM_BEAUTIFY_FLAG" val="#wm#"/>
  <p:tag name="KSO_WM_UNIT_TEXT_FILL_FORE_SCHEMECOLOR_INDEX" val="5"/>
  <p:tag name="KSO_WM_UNIT_TEXT_FILL_TYPE" val="1"/>
  <p:tag name="KSO_WM_UNIT_USESOURCEFORMAT_APPLY" val="1"/>
</p:tagLst>
</file>

<file path=ppt/tags/tag5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03334_4*l_h_a*1_3_1"/>
  <p:tag name="KSO_WM_TEMPLATE_CATEGORY" val="diagram"/>
  <p:tag name="KSO_WM_TEMPLATE_INDEX" val="20203334"/>
  <p:tag name="KSO_WM_UNIT_LAYERLEVEL" val="1_1_1"/>
  <p:tag name="KSO_WM_TAG_VERSION" val="1.0"/>
  <p:tag name="KSO_WM_BEAUTIFY_FLAG" val="#wm#"/>
  <p:tag name="KSO_WM_UNIT_TEXT_FILL_FORE_SCHEMECOLOR_INDEX" val="6"/>
  <p:tag name="KSO_WM_UNIT_TEXT_FILL_TYPE" val="1"/>
  <p:tag name="KSO_WM_UNIT_USESOURCEFORMAT_APPLY" val="1"/>
</p:tagLst>
</file>

<file path=ppt/tags/tag5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03334_4*l_h_a*1_1_1"/>
  <p:tag name="KSO_WM_TEMPLATE_CATEGORY" val="diagram"/>
  <p:tag name="KSO_WM_TEMPLATE_INDEX" val="20203334"/>
  <p:tag name="KSO_WM_UNIT_LAYERLEVEL" val="1_1_1"/>
  <p:tag name="KSO_WM_TAG_VERSION" val="1.0"/>
  <p:tag name="KSO_WM_BEAUTIFY_FLAG" val="#wm#"/>
  <p:tag name="KSO_WM_UNIT_TEXT_FILL_FORE_SCHEMECOLOR_INDEX" val="9"/>
  <p:tag name="KSO_WM_UNIT_TEXT_FILL_TYPE" val="1"/>
  <p:tag name="KSO_WM_UNIT_USESOURCEFORMAT_APPLY" val="1"/>
</p:tagLst>
</file>

<file path=ppt/tags/tag5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5_1"/>
  <p:tag name="KSO_WM_UNIT_ID" val="diagram20203334_4*l_h_a*1_5_1"/>
  <p:tag name="KSO_WM_TEMPLATE_CATEGORY" val="diagram"/>
  <p:tag name="KSO_WM_TEMPLATE_INDEX" val="20203334"/>
  <p:tag name="KSO_WM_UNIT_LAYERLEVEL" val="1_1_1"/>
  <p:tag name="KSO_WM_TAG_VERSION" val="1.0"/>
  <p:tag name="KSO_WM_BEAUTIFY_FLAG" val="#wm#"/>
  <p:tag name="KSO_WM_UNIT_TEXT_FILL_FORE_SCHEMECOLOR_INDEX" val="8"/>
  <p:tag name="KSO_WM_UNIT_TEXT_FILL_TYPE" val="1"/>
  <p:tag name="KSO_WM_UNIT_USESOURCEFORMAT_APPLY" val="1"/>
</p:tagLst>
</file>

<file path=ppt/tags/tag5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203334_4*l_h_a*1_4_1"/>
  <p:tag name="KSO_WM_TEMPLATE_CATEGORY" val="diagram"/>
  <p:tag name="KSO_WM_TEMPLATE_INDEX" val="20203334"/>
  <p:tag name="KSO_WM_UNIT_LAYERLEVEL" val="1_1_1"/>
  <p:tag name="KSO_WM_TAG_VERSION" val="1.0"/>
  <p:tag name="KSO_WM_BEAUTIFY_FLAG" val="#wm#"/>
  <p:tag name="KSO_WM_UNIT_TEXT_FILL_FORE_SCHEMECOLOR_INDEX" val="7"/>
  <p:tag name="KSO_WM_UNIT_TEXT_FILL_TYPE" val="1"/>
  <p:tag name="KSO_WM_UNIT_USESOURCEFORMAT_APPLY" val="1"/>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160366_4*l_i*1_1"/>
  <p:tag name="KSO_WM_TEMPLATE_CATEGORY" val="diagram"/>
  <p:tag name="KSO_WM_TEMPLATE_INDEX" val="160366"/>
  <p:tag name="KSO_WM_UNIT_LAYERLEVEL" val="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160366_4*l_h_i*1_1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160366_4*l_h_i*1_1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1_1"/>
  <p:tag name="KSO_WM_UNIT_ID" val="diagram20169686_3*n_h_h_a*1_2_1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160366_4*l_h_i*1_2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160366_4*l_h_i*1_2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160366_4*l_h_i*1_3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160366_4*l_h_i*1_3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160366_4*l_h_i*1_4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160366_4*l_h_i*1_4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160366_4*l_h_i*1_5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160366_4*l_h_i*1_5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160366_4*l_h_i*1_2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160366_4*l_h_i*1_1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20169686_3*n_h_h_i*1_2_2_1"/>
  <p:tag name="KSO_WM_TEMPLATE_CATEGORY" val="diagram"/>
  <p:tag name="KSO_WM_TEMPLATE_INDEX" val="20169686"/>
  <p:tag name="KSO_WM_UNIT_LAYERLEVEL" val="1_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DIAGRAM_SCHEMECOLOR_ID" val="5"/>
  <p:tag name="KSO_WM_UNIT_USESOURCEFORMAT_APPLY" val="1"/>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160366_4*l_h_i*1_3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160366_4*l_h_i*1_4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160366_4*l_h_i*1_5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2_1"/>
  <p:tag name="KSO_WM_UNIT_ID" val="diagram20169686_3*n_h_h_a*1_2_2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169686_3*n_h_h_i*1_2_3_1"/>
  <p:tag name="KSO_WM_TEMPLATE_CATEGORY" val="diagram"/>
  <p:tag name="KSO_WM_TEMPLATE_INDEX" val="20169686"/>
  <p:tag name="KSO_WM_UNIT_LAYERLEVEL" val="1_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DIAGRAM_SCHEMECOLOR_ID" val="5"/>
  <p:tag name="KSO_WM_UNIT_USESOURCEFORMAT_APPLY"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crgbClr r="0" g="0" b="0">
        <a:alpha val="100000"/>
      </a:scrgbClr>
    </a:dk1>
    <a:lt1>
      <a:scrgbClr r="100000" g="100000" b="100000">
        <a:alpha val="100000"/>
      </a:scrgbClr>
    </a:lt1>
    <a:dk2>
      <a:scrgbClr r="10980" g="6666" b="12941">
        <a:alpha val="100000"/>
      </a:scrgbClr>
    </a:dk2>
    <a:lt2>
      <a:scrgbClr r="100000" g="100000" b="100000">
        <a:alpha val="100000"/>
      </a:scrgbClr>
    </a:lt2>
    <a:accent1>
      <a:scrgbClr r="91764" g="33333" b="34901">
        <a:alpha val="100000"/>
      </a:scrgbClr>
    </a:accent1>
    <a:accent2>
      <a:scrgbClr r="89411" g="49019" b="24313">
        <a:alpha val="100000"/>
      </a:scrgbClr>
    </a:accent2>
    <a:accent3>
      <a:scrgbClr r="80000" g="61960" b="20392">
        <a:alpha val="100000"/>
      </a:scrgbClr>
    </a:accent3>
    <a:accent4>
      <a:scrgbClr r="67450" g="74117" b="30980">
        <a:alpha val="100000"/>
      </a:scrgbClr>
    </a:accent4>
    <a:accent5>
      <a:scrgbClr r="52156" g="83921" b="50588">
        <a:alpha val="100000"/>
      </a:scrgbClr>
    </a:accent5>
    <a:accent6>
      <a:scrgbClr r="33725" g="91764" b="74117">
        <a:alpha val="100000"/>
      </a:scrgbClr>
    </a:accent6>
    <a:hlink>
      <a:scrgbClr r="39607" g="54509" b="83529">
        <a:alpha val="100000"/>
      </a:scrgbClr>
    </a:hlink>
    <a:folHlink>
      <a:scrgbClr r="62352" g="41176" b="63921">
        <a:alpha val="100000"/>
      </a:scrgbClr>
    </a:folHlink>
  </a:clrScheme>
</a:themeOverride>
</file>

<file path=docProps/app.xml><?xml version="1.0" encoding="utf-8"?>
<Properties xmlns="http://schemas.openxmlformats.org/officeDocument/2006/extended-properties" xmlns:vt="http://schemas.openxmlformats.org/officeDocument/2006/docPropsVTypes">
  <TotalTime>409</TotalTime>
  <Words>6788</Words>
  <Application>Microsoft Office PowerPoint</Application>
  <PresentationFormat>宽屏</PresentationFormat>
  <Paragraphs>378</Paragraphs>
  <Slides>73</Slides>
  <Notes>0</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73</vt:i4>
      </vt:variant>
    </vt:vector>
  </HeadingPairs>
  <TitlesOfParts>
    <vt:vector size="82" baseType="lpstr">
      <vt:lpstr>Calibri Light</vt:lpstr>
      <vt:lpstr>微软雅黑</vt:lpstr>
      <vt:lpstr>宋体</vt:lpstr>
      <vt:lpstr>Calibri</vt:lpstr>
      <vt:lpstr>黑体</vt:lpstr>
      <vt:lpstr>Arial</vt:lpstr>
      <vt:lpstr>Wingdings</vt:lpstr>
      <vt:lpstr>Office 主题</vt:lpstr>
      <vt:lpstr>1_Office 主题</vt:lpstr>
      <vt:lpstr>PowerPoint 演示文稿</vt:lpstr>
      <vt:lpstr>PowerPoint 演示文稿</vt:lpstr>
      <vt:lpstr>PowerPoint 演示文稿</vt:lpstr>
      <vt:lpstr>PowerPoint 演示文稿</vt:lpstr>
      <vt:lpstr>第二，我国职业病发病形势严峻。</vt:lpstr>
      <vt:lpstr>PowerPoint 演示文稿</vt:lpstr>
      <vt:lpstr>第四，职业病所造成的经济损失严重。</vt:lpstr>
      <vt:lpstr>第五，职业性疾患是影响劳动者健康、 造成劳动者过早失去劳动能力的主要因素</vt:lpstr>
      <vt:lpstr>典型案例</vt:lpstr>
      <vt:lpstr>一起有限空间硫化氢中毒事故</vt:lpstr>
      <vt:lpstr>PowerPoint 演示文稿</vt:lpstr>
      <vt:lpstr>PowerPoint 演示文稿</vt:lpstr>
      <vt:lpstr>PowerPoint 演示文稿</vt:lpstr>
      <vt:lpstr>第三，职业病危害转移非常严重。</vt:lpstr>
      <vt:lpstr>第四，政府职业病防治经费投入严重不足。</vt:lpstr>
      <vt:lpstr>PowerPoint 演示文稿</vt:lpstr>
      <vt:lpstr>第六，职业卫生涉及多个部门，协同工作机制尚未充分建立。</vt:lpstr>
      <vt:lpstr>PowerPoint 演示文稿</vt:lpstr>
      <vt:lpstr> 2、建立完善的职业卫生保障机制。 </vt:lpstr>
      <vt:lpstr>3、全面落实“十四五”国家职业病防治规划</vt:lpstr>
      <vt:lpstr>4、 建立相关部门分工合作、相互协调的工作机制。</vt:lpstr>
      <vt:lpstr>5、建立系统的职业卫生信息与职业病防治评估体系</vt:lpstr>
      <vt:lpstr>6、建立符合我国国情的工作场所健康促进体系。</vt:lpstr>
      <vt:lpstr>PowerPoint 演示文稿</vt:lpstr>
      <vt:lpstr>PowerPoint 演示文稿</vt:lpstr>
      <vt:lpstr>PowerPoint 演示文稿</vt:lpstr>
      <vt:lpstr>职业病危害与职业病危害因素</vt:lpstr>
      <vt:lpstr>PowerPoint 演示文稿</vt:lpstr>
      <vt:lpstr>PowerPoint 演示文稿</vt:lpstr>
      <vt:lpstr>PowerPoint 演示文稿</vt:lpstr>
      <vt:lpstr>（一）职业健康检查概要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附录A（新版）</vt:lpstr>
      <vt:lpstr>PowerPoint 演示文稿</vt:lpstr>
      <vt:lpstr>职业禁忌证</vt:lpstr>
      <vt:lpstr>PowerPoint 演示文稿</vt:lpstr>
      <vt:lpstr>  7、职业健康检查项目与职业健康监护周期确定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三、职业病危害的预防和控制</vt:lpstr>
      <vt:lpstr>（一）第一级预防 （职业病危害的控制）</vt:lpstr>
      <vt:lpstr>职业病危害层级控制理论</vt:lpstr>
      <vt:lpstr>1.消除和替代</vt:lpstr>
      <vt:lpstr>2.工程控制</vt:lpstr>
      <vt:lpstr>（1）隔离技术</vt:lpstr>
      <vt:lpstr>（2）密闭技术</vt:lpstr>
      <vt:lpstr>密闭系统</vt:lpstr>
      <vt:lpstr>（3）通风技术</vt:lpstr>
      <vt:lpstr>3.管理控制</vt:lpstr>
      <vt:lpstr>4.个人防护</vt:lpstr>
      <vt:lpstr>PowerPoint 演示文稿</vt:lpstr>
      <vt:lpstr>（二）第二级预防（职业健康监护）</vt:lpstr>
      <vt:lpstr>职业健康检查</vt:lpstr>
      <vt:lpstr>职业健康监护档案管理</vt:lpstr>
      <vt:lpstr>（三）第三级预防</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subject>RP</dc:subject>
  <dc:creator>Administrator</dc:creator>
  <cp:keywords>RP</cp:keywords>
  <dc:description>RP</dc:description>
  <cp:lastModifiedBy>闵 盛海</cp:lastModifiedBy>
  <cp:revision>90</cp:revision>
  <dcterms:created xsi:type="dcterms:W3CDTF">2017-01-12T06:11:00Z</dcterms:created>
  <dcterms:modified xsi:type="dcterms:W3CDTF">2022-11-21T16:45:25Z</dcterms:modified>
  <cp:category>RP</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2052-11.1.0.11805</vt:lpwstr>
  </property>
  <property fmtid="{D5CDD505-2E9C-101B-9397-08002B2CF9AE}" pid="3" name="ICV">
    <vt:lpwstr>7816F8CB68E746E8B026F2986574B328</vt:lpwstr>
  </property>
</Properties>
</file>