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</p:sldIdLst>
  <p:sldSz cx="9144000" cy="5143500"/>
  <p:notesSz cx="6858000" cy="9144000"/>
  <p:custDataLst>
    <p:tags r:id="rId1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7.xml"/><Relationship Id="rId98" Type="http://schemas.openxmlformats.org/officeDocument/2006/relationships/slide" Target="slides/slide96.xml"/><Relationship Id="rId97" Type="http://schemas.openxmlformats.org/officeDocument/2006/relationships/slide" Target="slides/slide95.xml"/><Relationship Id="rId96" Type="http://schemas.openxmlformats.org/officeDocument/2006/relationships/slide" Target="slides/slide94.xml"/><Relationship Id="rId95" Type="http://schemas.openxmlformats.org/officeDocument/2006/relationships/slide" Target="slides/slide93.xml"/><Relationship Id="rId94" Type="http://schemas.openxmlformats.org/officeDocument/2006/relationships/slide" Target="slides/slide92.xml"/><Relationship Id="rId93" Type="http://schemas.openxmlformats.org/officeDocument/2006/relationships/slide" Target="slides/slide91.xml"/><Relationship Id="rId92" Type="http://schemas.openxmlformats.org/officeDocument/2006/relationships/slide" Target="slides/slide90.xml"/><Relationship Id="rId91" Type="http://schemas.openxmlformats.org/officeDocument/2006/relationships/slide" Target="slides/slide89.xml"/><Relationship Id="rId90" Type="http://schemas.openxmlformats.org/officeDocument/2006/relationships/slide" Target="slides/slide88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5" Type="http://schemas.openxmlformats.org/officeDocument/2006/relationships/tags" Target="tags/tag18.xml"/><Relationship Id="rId114" Type="http://schemas.openxmlformats.org/officeDocument/2006/relationships/tableStyles" Target="tableStyles.xml"/><Relationship Id="rId113" Type="http://schemas.openxmlformats.org/officeDocument/2006/relationships/viewProps" Target="viewProps.xml"/><Relationship Id="rId112" Type="http://schemas.openxmlformats.org/officeDocument/2006/relationships/presProps" Target="presProps.xml"/><Relationship Id="rId111" Type="http://schemas.openxmlformats.org/officeDocument/2006/relationships/slide" Target="slides/slide109.xml"/><Relationship Id="rId110" Type="http://schemas.openxmlformats.org/officeDocument/2006/relationships/slide" Target="slides/slide108.xml"/><Relationship Id="rId11" Type="http://schemas.openxmlformats.org/officeDocument/2006/relationships/slide" Target="slides/slide9.xml"/><Relationship Id="rId109" Type="http://schemas.openxmlformats.org/officeDocument/2006/relationships/slide" Target="slides/slide107.xml"/><Relationship Id="rId108" Type="http://schemas.openxmlformats.org/officeDocument/2006/relationships/slide" Target="slides/slide106.xml"/><Relationship Id="rId107" Type="http://schemas.openxmlformats.org/officeDocument/2006/relationships/slide" Target="slides/slide105.xml"/><Relationship Id="rId106" Type="http://schemas.openxmlformats.org/officeDocument/2006/relationships/slide" Target="slides/slide104.xml"/><Relationship Id="rId105" Type="http://schemas.openxmlformats.org/officeDocument/2006/relationships/slide" Target="slides/slide103.xml"/><Relationship Id="rId104" Type="http://schemas.openxmlformats.org/officeDocument/2006/relationships/slide" Target="slides/slide102.xml"/><Relationship Id="rId103" Type="http://schemas.openxmlformats.org/officeDocument/2006/relationships/slide" Target="slides/slide101.xml"/><Relationship Id="rId102" Type="http://schemas.openxmlformats.org/officeDocument/2006/relationships/slide" Target="slides/slide100.xml"/><Relationship Id="rId101" Type="http://schemas.openxmlformats.org/officeDocument/2006/relationships/slide" Target="slides/slide99.xml"/><Relationship Id="rId100" Type="http://schemas.openxmlformats.org/officeDocument/2006/relationships/slide" Target="slides/slide98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2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3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4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5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9.jpeg"/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image" Target="../media/image206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6.png"/><Relationship Id="rId17" Type="http://schemas.openxmlformats.org/officeDocument/2006/relationships/image" Target="../media/image65.png"/><Relationship Id="rId16" Type="http://schemas.openxmlformats.org/officeDocument/2006/relationships/image" Target="../media/image64.png"/><Relationship Id="rId15" Type="http://schemas.openxmlformats.org/officeDocument/2006/relationships/image" Target="../media/image63.png"/><Relationship Id="rId14" Type="http://schemas.openxmlformats.org/officeDocument/2006/relationships/image" Target="../media/image62.png"/><Relationship Id="rId13" Type="http://schemas.openxmlformats.org/officeDocument/2006/relationships/image" Target="../media/image61.png"/><Relationship Id="rId12" Type="http://schemas.openxmlformats.org/officeDocument/2006/relationships/image" Target="../media/image60.png"/><Relationship Id="rId11" Type="http://schemas.openxmlformats.org/officeDocument/2006/relationships/image" Target="../media/image59.png"/><Relationship Id="rId10" Type="http://schemas.openxmlformats.org/officeDocument/2006/relationships/image" Target="../media/image58.png"/><Relationship Id="rId1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1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4.png"/><Relationship Id="rId8" Type="http://schemas.openxmlformats.org/officeDocument/2006/relationships/image" Target="../media/image83.png"/><Relationship Id="rId7" Type="http://schemas.openxmlformats.org/officeDocument/2006/relationships/image" Target="../media/image82.png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89.png"/><Relationship Id="rId13" Type="http://schemas.openxmlformats.org/officeDocument/2006/relationships/image" Target="../media/image88.png"/><Relationship Id="rId12" Type="http://schemas.openxmlformats.org/officeDocument/2006/relationships/image" Target="../media/image87.png"/><Relationship Id="rId11" Type="http://schemas.openxmlformats.org/officeDocument/2006/relationships/image" Target="../media/image86.png"/><Relationship Id="rId10" Type="http://schemas.openxmlformats.org/officeDocument/2006/relationships/image" Target="../media/image85.png"/><Relationship Id="rId1" Type="http://schemas.openxmlformats.org/officeDocument/2006/relationships/image" Target="../media/image76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png"/><Relationship Id="rId8" Type="http://schemas.openxmlformats.org/officeDocument/2006/relationships/image" Target="../media/image97.png"/><Relationship Id="rId7" Type="http://schemas.openxmlformats.org/officeDocument/2006/relationships/image" Target="../media/image96.png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7.png"/><Relationship Id="rId8" Type="http://schemas.openxmlformats.org/officeDocument/2006/relationships/image" Target="../media/image106.png"/><Relationship Id="rId7" Type="http://schemas.openxmlformats.org/officeDocument/2006/relationships/image" Target="../media/image105.png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8.png"/><Relationship Id="rId1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1" Type="http://schemas.openxmlformats.org/officeDocument/2006/relationships/tags" Target="../tags/tag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0.png"/><Relationship Id="rId1" Type="http://schemas.openxmlformats.org/officeDocument/2006/relationships/tags" Target="../tags/tag11.xml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image" Target="../media/image1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6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&#35302;&#30005;.mp4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6.png"/><Relationship Id="rId8" Type="http://schemas.openxmlformats.org/officeDocument/2006/relationships/image" Target="../media/image125.png"/><Relationship Id="rId7" Type="http://schemas.openxmlformats.org/officeDocument/2006/relationships/image" Target="../media/image124.pn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3" Type="http://schemas.openxmlformats.org/officeDocument/2006/relationships/image" Target="../media/image120.png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140.png"/><Relationship Id="rId23" Type="http://schemas.openxmlformats.org/officeDocument/2006/relationships/image" Target="../media/image139.png"/><Relationship Id="rId22" Type="http://schemas.openxmlformats.org/officeDocument/2006/relationships/image" Target="../media/image138.png"/><Relationship Id="rId21" Type="http://schemas.openxmlformats.org/officeDocument/2006/relationships/image" Target="../media/image137.png"/><Relationship Id="rId20" Type="http://schemas.openxmlformats.org/officeDocument/2006/relationships/image" Target="../media/image136.png"/><Relationship Id="rId2" Type="http://schemas.openxmlformats.org/officeDocument/2006/relationships/image" Target="../media/image119.png"/><Relationship Id="rId19" Type="http://schemas.openxmlformats.org/officeDocument/2006/relationships/image" Target="../media/image135.png"/><Relationship Id="rId18" Type="http://schemas.openxmlformats.org/officeDocument/2006/relationships/image" Target="../media/image134.png"/><Relationship Id="rId17" Type="http://schemas.openxmlformats.org/officeDocument/2006/relationships/tags" Target="../tags/tag12.xml"/><Relationship Id="rId16" Type="http://schemas.openxmlformats.org/officeDocument/2006/relationships/image" Target="../media/image133.png"/><Relationship Id="rId15" Type="http://schemas.openxmlformats.org/officeDocument/2006/relationships/image" Target="../media/image132.png"/><Relationship Id="rId14" Type="http://schemas.openxmlformats.org/officeDocument/2006/relationships/image" Target="../media/image131.png"/><Relationship Id="rId13" Type="http://schemas.openxmlformats.org/officeDocument/2006/relationships/image" Target="../media/image130.png"/><Relationship Id="rId12" Type="http://schemas.openxmlformats.org/officeDocument/2006/relationships/image" Target="../media/image129.png"/><Relationship Id="rId11" Type="http://schemas.openxmlformats.org/officeDocument/2006/relationships/image" Target="../media/image128.png"/><Relationship Id="rId10" Type="http://schemas.openxmlformats.org/officeDocument/2006/relationships/image" Target="../media/image127.png"/><Relationship Id="rId1" Type="http://schemas.openxmlformats.org/officeDocument/2006/relationships/image" Target="../media/image11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1.png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0.png"/><Relationship Id="rId8" Type="http://schemas.openxmlformats.org/officeDocument/2006/relationships/image" Target="../media/image149.png"/><Relationship Id="rId7" Type="http://schemas.openxmlformats.org/officeDocument/2006/relationships/image" Target="../media/image148.png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52.png"/><Relationship Id="rId10" Type="http://schemas.openxmlformats.org/officeDocument/2006/relationships/image" Target="../media/image151.png"/><Relationship Id="rId1" Type="http://schemas.openxmlformats.org/officeDocument/2006/relationships/image" Target="../media/image14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image" Target="../media/image15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62.png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image" Target="../media/image15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5.jpeg"/><Relationship Id="rId1" Type="http://schemas.openxmlformats.org/officeDocument/2006/relationships/image" Target="../media/image16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7.jpeg"/><Relationship Id="rId1" Type="http://schemas.openxmlformats.org/officeDocument/2006/relationships/image" Target="../media/image16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1" Type="http://schemas.openxmlformats.org/officeDocument/2006/relationships/tags" Target="../tags/tag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9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5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1.jpeg"/><Relationship Id="rId1" Type="http://schemas.openxmlformats.org/officeDocument/2006/relationships/image" Target="../media/image170.jpeg"/></Relationships>
</file>

<file path=ppt/slides/_rels/slide7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0.png"/><Relationship Id="rId8" Type="http://schemas.openxmlformats.org/officeDocument/2006/relationships/image" Target="../media/image179.png"/><Relationship Id="rId7" Type="http://schemas.openxmlformats.org/officeDocument/2006/relationships/image" Target="../media/image178.png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72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2.png"/><Relationship Id="rId1" Type="http://schemas.openxmlformats.org/officeDocument/2006/relationships/image" Target="../media/image181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4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5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6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9.jpeg"/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tags" Target="../tags/tag1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5.jpeg"/></Relationships>
</file>

<file path=ppt/slides/_rels/slide9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8.png"/><Relationship Id="rId8" Type="http://schemas.openxmlformats.org/officeDocument/2006/relationships/image" Target="../media/image197.png"/><Relationship Id="rId7" Type="http://schemas.openxmlformats.org/officeDocument/2006/relationships/image" Target="../media/image196.png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200.png"/><Relationship Id="rId10" Type="http://schemas.openxmlformats.org/officeDocument/2006/relationships/image" Target="../media/image199.png"/><Relationship Id="rId1" Type="http://schemas.openxmlformats.org/officeDocument/2006/relationships/image" Target="../media/image190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010" y="1068705"/>
            <a:ext cx="5212080" cy="2844800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5716270" y="1178560"/>
            <a:ext cx="3216910" cy="30302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3000"/>
              </a:lnSpc>
            </a:pPr>
            <a:r>
              <a:rPr sz="2400" kern="0" spc="-10" dirty="0">
                <a:ln w="8717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海南大学化工学院</a:t>
            </a:r>
            <a:endParaRPr lang="en-US" altLang="en-US" sz="2400" dirty="0"/>
          </a:p>
          <a:p>
            <a:pPr marL="938530" algn="l" rtl="0" eaLnBrk="0">
              <a:lnSpc>
                <a:spcPts val="5760"/>
              </a:lnSpc>
            </a:pPr>
            <a:r>
              <a:rPr sz="2400" kern="0" spc="-70" dirty="0">
                <a:ln w="8708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李进</a:t>
            </a:r>
            <a:endParaRPr lang="en-US" altLang="en-US" sz="2400" dirty="0"/>
          </a:p>
          <a:p>
            <a:pPr algn="l" rtl="0" eaLnBrk="0">
              <a:lnSpc>
                <a:spcPct val="115000"/>
              </a:lnSpc>
            </a:pPr>
            <a:endParaRPr lang="en-US" altLang="en-US" sz="2400" dirty="0"/>
          </a:p>
          <a:p>
            <a:pPr algn="l" rtl="0" eaLnBrk="0">
              <a:lnSpc>
                <a:spcPct val="116000"/>
              </a:lnSpc>
            </a:pPr>
            <a:r>
              <a:rPr sz="2400" kern="0" spc="90" dirty="0">
                <a:ln w="5791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二零二三年十一月</a:t>
            </a:r>
            <a:endParaRPr lang="en-US" altLang="en-US" sz="2400" dirty="0"/>
          </a:p>
        </p:txBody>
      </p:sp>
      <p:sp>
        <p:nvSpPr>
          <p:cNvPr id="6" name="textbox 6"/>
          <p:cNvSpPr/>
          <p:nvPr/>
        </p:nvSpPr>
        <p:spPr>
          <a:xfrm>
            <a:off x="597535" y="499745"/>
            <a:ext cx="8009890" cy="5562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安全风险分级管控及隐</a:t>
            </a:r>
            <a:r>
              <a:rPr sz="36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患排查业务培训</a:t>
            </a:r>
            <a:endParaRPr lang="en-US" altLang="en-US" sz="3600" dirty="0"/>
          </a:p>
        </p:txBody>
      </p:sp>
      <p:sp>
        <p:nvSpPr>
          <p:cNvPr id="8" name="textbox 8"/>
          <p:cNvSpPr/>
          <p:nvPr/>
        </p:nvSpPr>
        <p:spPr>
          <a:xfrm>
            <a:off x="8513673" y="4839868"/>
            <a:ext cx="93980" cy="1657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algn="r" rtl="0" eaLnBrk="0">
              <a:lnSpc>
                <a:spcPct val="92000"/>
              </a:lnSpc>
            </a:pPr>
            <a:r>
              <a:rPr sz="10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2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291328" y="2567939"/>
            <a:ext cx="2808732" cy="1790700"/>
          </a:xfrm>
          <a:prstGeom prst="rect">
            <a:avLst/>
          </a:prstGeom>
        </p:spPr>
      </p:pic>
      <p:graphicFrame>
        <p:nvGraphicFramePr>
          <p:cNvPr id="236" name="table 236"/>
          <p:cNvGraphicFramePr>
            <a:graphicFrameLocks noGrp="1"/>
          </p:cNvGraphicFramePr>
          <p:nvPr/>
        </p:nvGraphicFramePr>
        <p:xfrm>
          <a:off x="618744" y="4012789"/>
          <a:ext cx="3812540" cy="845185"/>
        </p:xfrm>
        <a:graphic>
          <a:graphicData uri="http://schemas.openxmlformats.org/drawingml/2006/table">
            <a:tbl>
              <a:tblPr/>
              <a:tblGrid>
                <a:gridCol w="3812540"/>
              </a:tblGrid>
              <a:tr h="8451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108585" indent="-8890" algn="l" rtl="0" eaLnBrk="0">
                        <a:lnSpc>
                          <a:spcPct val="99000"/>
                        </a:lnSpc>
                      </a:pP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导致堆放于运抵区的硝酸铵等危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险化学品发生爆炸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38" name="table 238"/>
          <p:cNvGraphicFramePr>
            <a:graphicFrameLocks noGrp="1"/>
          </p:cNvGraphicFramePr>
          <p:nvPr/>
        </p:nvGraphicFramePr>
        <p:xfrm>
          <a:off x="630936" y="2296667"/>
          <a:ext cx="3800475" cy="717550"/>
        </p:xfrm>
        <a:graphic>
          <a:graphicData uri="http://schemas.openxmlformats.org/drawingml/2006/table">
            <a:tbl>
              <a:tblPr/>
              <a:tblGrid>
                <a:gridCol w="3800475"/>
              </a:tblGrid>
              <a:tr h="711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00330" indent="-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高温(天气)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等因素的作用下加   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速</a:t>
                      </a:r>
                      <a:r>
                        <a:rPr sz="20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分解放热</a:t>
                      </a:r>
                      <a:r>
                        <a:rPr sz="2000" b="1" u="sng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BFBFBF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，积热自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燃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0" name="table 240"/>
          <p:cNvGraphicFramePr>
            <a:graphicFrameLocks noGrp="1"/>
          </p:cNvGraphicFramePr>
          <p:nvPr/>
        </p:nvGraphicFramePr>
        <p:xfrm>
          <a:off x="653795" y="3200400"/>
          <a:ext cx="3789679" cy="717550"/>
        </p:xfrm>
        <a:graphic>
          <a:graphicData uri="http://schemas.openxmlformats.org/drawingml/2006/table">
            <a:tbl>
              <a:tblPr/>
              <a:tblGrid>
                <a:gridCol w="3789679"/>
              </a:tblGrid>
              <a:tr h="711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9695" indent="101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引起</a:t>
                      </a:r>
                      <a:r>
                        <a:rPr sz="2000" b="1" kern="0" spc="-1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相邻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集装箱内的硝化棉和其  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他</a:t>
                      </a:r>
                      <a:r>
                        <a:rPr sz="2000" b="1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危险化学</a:t>
                      </a:r>
                      <a:r>
                        <a:rPr sz="2000" b="1" u="sng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uFill>
                            <a:solidFill>
                              <a:srgbClr val="BFBFBF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品长时间</a:t>
                      </a:r>
                      <a:r>
                        <a:rPr sz="2000" b="1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大面积燃烧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2" name="table 242"/>
          <p:cNvGraphicFramePr>
            <a:graphicFrameLocks noGrp="1"/>
          </p:cNvGraphicFramePr>
          <p:nvPr/>
        </p:nvGraphicFramePr>
        <p:xfrm>
          <a:off x="653795" y="1348740"/>
          <a:ext cx="3777614" cy="715645"/>
        </p:xfrm>
        <a:graphic>
          <a:graphicData uri="http://schemas.openxmlformats.org/drawingml/2006/table">
            <a:tbl>
              <a:tblPr/>
              <a:tblGrid>
                <a:gridCol w="3777614"/>
              </a:tblGrid>
              <a:tr h="7092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危险品仓库集装箱内硝化棉由于</a:t>
                      </a:r>
                      <a:endParaRPr lang="en-US" altLang="en-US" sz="2000" dirty="0"/>
                    </a:p>
                    <a:p>
                      <a:pPr marL="99060" algn="l" rtl="0" eaLnBrk="0">
                        <a:lnSpc>
                          <a:spcPct val="97000"/>
                        </a:lnSpc>
                        <a:spcBef>
                          <a:spcPts val="60"/>
                        </a:spcBef>
                      </a:pPr>
                      <a:r>
                        <a:rPr sz="20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湿润剂散失出现局部干燥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4" name="textbox 244"/>
          <p:cNvSpPr/>
          <p:nvPr/>
        </p:nvSpPr>
        <p:spPr>
          <a:xfrm>
            <a:off x="5231409" y="1645444"/>
            <a:ext cx="3072764" cy="748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导致事故逐步发展的根</a:t>
            </a:r>
            <a:r>
              <a:rPr sz="2400" b="1" kern="0" spc="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2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源是什么？</a:t>
            </a:r>
            <a:endParaRPr lang="en-US" altLang="en-US" sz="2400" dirty="0"/>
          </a:p>
        </p:txBody>
      </p:sp>
      <p:sp>
        <p:nvSpPr>
          <p:cNvPr id="246" name="textbox 246"/>
          <p:cNvSpPr/>
          <p:nvPr/>
        </p:nvSpPr>
        <p:spPr>
          <a:xfrm>
            <a:off x="646176" y="844296"/>
            <a:ext cx="3599815" cy="40132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1041400" algn="l" rtl="0" eaLnBrk="0">
              <a:lnSpc>
                <a:spcPct val="98000"/>
              </a:lnSpc>
              <a:spcBef>
                <a:spcPts val="0"/>
              </a:spcBef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事故直接原因</a:t>
            </a:r>
            <a:endParaRPr lang="en-US" altLang="en-US" sz="2000" dirty="0"/>
          </a:p>
        </p:txBody>
      </p:sp>
      <p:pic>
        <p:nvPicPr>
          <p:cNvPr id="248" name="picture 2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767071" y="1348438"/>
            <a:ext cx="322827" cy="2920587"/>
          </a:xfrm>
          <a:prstGeom prst="rect">
            <a:avLst/>
          </a:prstGeom>
        </p:spPr>
      </p:pic>
      <p:sp>
        <p:nvSpPr>
          <p:cNvPr id="250" name="textbox 250"/>
          <p:cNvSpPr/>
          <p:nvPr/>
        </p:nvSpPr>
        <p:spPr>
          <a:xfrm>
            <a:off x="4383629" y="262825"/>
            <a:ext cx="1482089" cy="4521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800" b="1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</a:t>
            </a:r>
            <a:r>
              <a:rPr sz="28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</a:t>
            </a:r>
            <a:endParaRPr lang="en-US" altLang="en-US" sz="2800" dirty="0"/>
          </a:p>
        </p:txBody>
      </p:sp>
      <p:grpSp>
        <p:nvGrpSpPr>
          <p:cNvPr id="26" name="group 26"/>
          <p:cNvGrpSpPr/>
          <p:nvPr/>
        </p:nvGrpSpPr>
        <p:grpSpPr>
          <a:xfrm rot="21600000">
            <a:off x="1546097" y="2079498"/>
            <a:ext cx="1799844" cy="222504"/>
            <a:chOff x="0" y="0"/>
            <a:chExt cx="1799844" cy="222504"/>
          </a:xfrm>
        </p:grpSpPr>
        <p:sp>
          <p:nvSpPr>
            <p:cNvPr id="252" name="path"/>
            <p:cNvSpPr/>
            <p:nvPr/>
          </p:nvSpPr>
          <p:spPr>
            <a:xfrm>
              <a:off x="0" y="0"/>
              <a:ext cx="1799844" cy="222504"/>
            </a:xfrm>
            <a:custGeom>
              <a:avLst/>
              <a:gdLst/>
              <a:ahLst/>
              <a:cxnLst/>
              <a:rect l="0" t="0" r="0" b="0"/>
              <a:pathLst>
                <a:path w="2834" h="350">
                  <a:moveTo>
                    <a:pt x="0" y="175"/>
                  </a:moveTo>
                  <a:lnTo>
                    <a:pt x="708" y="17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175"/>
                  </a:lnTo>
                  <a:lnTo>
                    <a:pt x="2834" y="175"/>
                  </a:lnTo>
                  <a:lnTo>
                    <a:pt x="1417" y="35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4" name="path"/>
            <p:cNvSpPr/>
            <p:nvPr/>
          </p:nvSpPr>
          <p:spPr>
            <a:xfrm>
              <a:off x="0" y="98297"/>
              <a:ext cx="1799844" cy="25908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group 28"/>
          <p:cNvGrpSpPr/>
          <p:nvPr/>
        </p:nvGrpSpPr>
        <p:grpSpPr>
          <a:xfrm rot="21600000">
            <a:off x="1546097" y="3914394"/>
            <a:ext cx="1799844" cy="222504"/>
            <a:chOff x="0" y="0"/>
            <a:chExt cx="1799844" cy="222504"/>
          </a:xfrm>
        </p:grpSpPr>
        <p:sp>
          <p:nvSpPr>
            <p:cNvPr id="256" name="path"/>
            <p:cNvSpPr/>
            <p:nvPr/>
          </p:nvSpPr>
          <p:spPr>
            <a:xfrm>
              <a:off x="0" y="0"/>
              <a:ext cx="1799844" cy="222504"/>
            </a:xfrm>
            <a:custGeom>
              <a:avLst/>
              <a:gdLst/>
              <a:ahLst/>
              <a:cxnLst/>
              <a:rect l="0" t="0" r="0" b="0"/>
              <a:pathLst>
                <a:path w="2834" h="350">
                  <a:moveTo>
                    <a:pt x="0" y="175"/>
                  </a:moveTo>
                  <a:lnTo>
                    <a:pt x="708" y="17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175"/>
                  </a:lnTo>
                  <a:lnTo>
                    <a:pt x="2834" y="175"/>
                  </a:lnTo>
                  <a:lnTo>
                    <a:pt x="1417" y="35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8" name="path"/>
            <p:cNvSpPr/>
            <p:nvPr/>
          </p:nvSpPr>
          <p:spPr>
            <a:xfrm>
              <a:off x="0" y="98298"/>
              <a:ext cx="1799844" cy="25907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group 30"/>
          <p:cNvGrpSpPr/>
          <p:nvPr/>
        </p:nvGrpSpPr>
        <p:grpSpPr>
          <a:xfrm rot="21600000">
            <a:off x="1550669" y="2969513"/>
            <a:ext cx="1799843" cy="222504"/>
            <a:chOff x="0" y="0"/>
            <a:chExt cx="1799843" cy="222504"/>
          </a:xfrm>
        </p:grpSpPr>
        <p:sp>
          <p:nvSpPr>
            <p:cNvPr id="260" name="path"/>
            <p:cNvSpPr/>
            <p:nvPr/>
          </p:nvSpPr>
          <p:spPr>
            <a:xfrm>
              <a:off x="0" y="0"/>
              <a:ext cx="1799843" cy="222504"/>
            </a:xfrm>
            <a:custGeom>
              <a:avLst/>
              <a:gdLst/>
              <a:ahLst/>
              <a:cxnLst/>
              <a:rect l="0" t="0" r="0" b="0"/>
              <a:pathLst>
                <a:path w="2834" h="350">
                  <a:moveTo>
                    <a:pt x="0" y="175"/>
                  </a:moveTo>
                  <a:lnTo>
                    <a:pt x="708" y="17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175"/>
                  </a:lnTo>
                  <a:lnTo>
                    <a:pt x="2834" y="175"/>
                  </a:lnTo>
                  <a:lnTo>
                    <a:pt x="1417" y="35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2" name="path"/>
            <p:cNvSpPr/>
            <p:nvPr/>
          </p:nvSpPr>
          <p:spPr>
            <a:xfrm>
              <a:off x="0" y="98298"/>
              <a:ext cx="1799843" cy="25908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64" name="path"/>
          <p:cNvSpPr/>
          <p:nvPr/>
        </p:nvSpPr>
        <p:spPr>
          <a:xfrm>
            <a:off x="1544508" y="2177893"/>
            <a:ext cx="1803022" cy="136964"/>
          </a:xfrm>
          <a:custGeom>
            <a:avLst/>
            <a:gdLst/>
            <a:ahLst/>
            <a:cxnLst/>
            <a:rect l="0" t="0" r="0" b="0"/>
            <a:pathLst>
              <a:path w="2839" h="215">
                <a:moveTo>
                  <a:pt x="2836" y="20"/>
                </a:moveTo>
                <a:lnTo>
                  <a:pt x="1419" y="195"/>
                </a:lnTo>
                <a:lnTo>
                  <a:pt x="2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6" name="path"/>
          <p:cNvSpPr/>
          <p:nvPr/>
        </p:nvSpPr>
        <p:spPr>
          <a:xfrm>
            <a:off x="1549080" y="3067909"/>
            <a:ext cx="1803022" cy="136964"/>
          </a:xfrm>
          <a:custGeom>
            <a:avLst/>
            <a:gdLst/>
            <a:ahLst/>
            <a:cxnLst/>
            <a:rect l="0" t="0" r="0" b="0"/>
            <a:pathLst>
              <a:path w="2839" h="215">
                <a:moveTo>
                  <a:pt x="2836" y="20"/>
                </a:moveTo>
                <a:lnTo>
                  <a:pt x="1419" y="195"/>
                </a:lnTo>
                <a:lnTo>
                  <a:pt x="2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8" name="rect"/>
          <p:cNvSpPr/>
          <p:nvPr/>
        </p:nvSpPr>
        <p:spPr>
          <a:xfrm>
            <a:off x="623316" y="4140708"/>
            <a:ext cx="3803903" cy="9144"/>
          </a:xfrm>
          <a:prstGeom prst="rect">
            <a:avLst/>
          </a:prstGeom>
          <a:solidFill>
            <a:srgbClr val="BFBFB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0" name="path"/>
          <p:cNvSpPr/>
          <p:nvPr/>
        </p:nvSpPr>
        <p:spPr>
          <a:xfrm>
            <a:off x="1544508" y="4012789"/>
            <a:ext cx="1803022" cy="136964"/>
          </a:xfrm>
          <a:custGeom>
            <a:avLst/>
            <a:gdLst/>
            <a:ahLst/>
            <a:cxnLst/>
            <a:rect l="0" t="0" r="0" b="0"/>
            <a:pathLst>
              <a:path w="2839" h="215">
                <a:moveTo>
                  <a:pt x="2836" y="20"/>
                </a:moveTo>
                <a:lnTo>
                  <a:pt x="1419" y="195"/>
                </a:lnTo>
                <a:lnTo>
                  <a:pt x="2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2" name="rect"/>
          <p:cNvSpPr/>
          <p:nvPr/>
        </p:nvSpPr>
        <p:spPr>
          <a:xfrm>
            <a:off x="1996059" y="2066544"/>
            <a:ext cx="899921" cy="25908"/>
          </a:xfrm>
          <a:prstGeom prst="rect">
            <a:avLst/>
          </a:prstGeom>
          <a:solidFill>
            <a:srgbClr val="BFBFB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4" name="textbox 274"/>
          <p:cNvSpPr/>
          <p:nvPr/>
        </p:nvSpPr>
        <p:spPr>
          <a:xfrm>
            <a:off x="8428328" y="4839868"/>
            <a:ext cx="179070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4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path"/>
          <p:cNvSpPr/>
          <p:nvPr/>
        </p:nvSpPr>
        <p:spPr>
          <a:xfrm>
            <a:off x="756666" y="1826006"/>
            <a:ext cx="7705343" cy="1583435"/>
          </a:xfrm>
          <a:custGeom>
            <a:avLst/>
            <a:gdLst/>
            <a:ahLst/>
            <a:cxnLst/>
            <a:rect l="0" t="0" r="0" b="0"/>
            <a:pathLst>
              <a:path w="12134" h="2493">
                <a:moveTo>
                  <a:pt x="0" y="623"/>
                </a:moveTo>
                <a:lnTo>
                  <a:pt x="10887" y="623"/>
                </a:lnTo>
                <a:lnTo>
                  <a:pt x="10887" y="0"/>
                </a:lnTo>
                <a:lnTo>
                  <a:pt x="12134" y="1246"/>
                </a:lnTo>
                <a:lnTo>
                  <a:pt x="10887" y="2493"/>
                </a:lnTo>
                <a:lnTo>
                  <a:pt x="10887" y="1870"/>
                </a:lnTo>
                <a:lnTo>
                  <a:pt x="0" y="1870"/>
                </a:lnTo>
                <a:lnTo>
                  <a:pt x="0" y="623"/>
                </a:lnTo>
                <a:close/>
              </a:path>
            </a:pathLst>
          </a:custGeom>
          <a:solidFill>
            <a:srgbClr val="FFC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2" name="path"/>
          <p:cNvSpPr/>
          <p:nvPr/>
        </p:nvSpPr>
        <p:spPr>
          <a:xfrm>
            <a:off x="743712" y="1826006"/>
            <a:ext cx="6939534" cy="1583435"/>
          </a:xfrm>
          <a:custGeom>
            <a:avLst/>
            <a:gdLst/>
            <a:ahLst/>
            <a:cxnLst/>
            <a:rect l="0" t="0" r="0" b="0"/>
            <a:pathLst>
              <a:path w="10928" h="2493">
                <a:moveTo>
                  <a:pt x="20" y="623"/>
                </a:moveTo>
                <a:lnTo>
                  <a:pt x="10908" y="623"/>
                </a:lnTo>
                <a:lnTo>
                  <a:pt x="10908" y="0"/>
                </a:lnTo>
                <a:moveTo>
                  <a:pt x="10908" y="2493"/>
                </a:moveTo>
                <a:lnTo>
                  <a:pt x="10908" y="1870"/>
                </a:lnTo>
                <a:lnTo>
                  <a:pt x="20" y="1870"/>
                </a:lnTo>
                <a:lnTo>
                  <a:pt x="20" y="623"/>
                </a:lnTo>
              </a:path>
            </a:pathLst>
          </a:custGeom>
          <a:noFill/>
          <a:ln w="25907" cap="flat">
            <a:solidFill>
              <a:srgbClr val="FFC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4" name="textbox 2924"/>
          <p:cNvSpPr/>
          <p:nvPr/>
        </p:nvSpPr>
        <p:spPr>
          <a:xfrm>
            <a:off x="432525" y="463715"/>
            <a:ext cx="3547745" cy="9442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100" dirty="0"/>
          </a:p>
          <a:p>
            <a:pPr algn="l" rtl="0" eaLnBrk="0">
              <a:lnSpc>
                <a:spcPct val="116000"/>
              </a:lnSpc>
            </a:pPr>
            <a:endParaRPr lang="en-US" altLang="en-US" sz="600" dirty="0"/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安全技术措施等级顺序</a:t>
            </a:r>
            <a:endParaRPr lang="en-US" altLang="en-US" sz="2400" dirty="0"/>
          </a:p>
        </p:txBody>
      </p:sp>
      <p:graphicFrame>
        <p:nvGraphicFramePr>
          <p:cNvPr id="2926" name="table 2926"/>
          <p:cNvGraphicFramePr>
            <a:graphicFrameLocks noGrp="1"/>
          </p:cNvGraphicFramePr>
          <p:nvPr/>
        </p:nvGraphicFramePr>
        <p:xfrm>
          <a:off x="6144767" y="1884680"/>
          <a:ext cx="1249679" cy="1610360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249679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398780" indent="-227330" algn="l" rtl="0" eaLnBrk="0">
                        <a:lnSpc>
                          <a:spcPct val="99000"/>
                        </a:lnSpc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管理安全</a:t>
                      </a:r>
                      <a:r>
                        <a:rPr sz="18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28" name="table 2928"/>
          <p:cNvGraphicFramePr>
            <a:graphicFrameLocks noGrp="1"/>
          </p:cNvGraphicFramePr>
          <p:nvPr/>
        </p:nvGraphicFramePr>
        <p:xfrm>
          <a:off x="960119" y="1884680"/>
          <a:ext cx="1249680" cy="1610360"/>
        </p:xfrm>
        <a:graphic>
          <a:graphicData uri="http://schemas.openxmlformats.org/drawingml/2006/table">
            <a:tbl>
              <a:tblPr/>
              <a:tblGrid>
                <a:gridCol w="1249680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1000" dirty="0"/>
                    </a:p>
                    <a:p>
                      <a:pPr marL="169545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直接安全</a:t>
                      </a:r>
                      <a:r>
                        <a:rPr sz="18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85B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30" name="table 2930"/>
          <p:cNvGraphicFramePr>
            <a:graphicFrameLocks noGrp="1"/>
          </p:cNvGraphicFramePr>
          <p:nvPr/>
        </p:nvGraphicFramePr>
        <p:xfrm>
          <a:off x="4488179" y="1884680"/>
          <a:ext cx="1249045" cy="1610360"/>
        </p:xfrm>
        <a:graphic>
          <a:graphicData uri="http://schemas.openxmlformats.org/drawingml/2006/table">
            <a:tbl>
              <a:tblPr/>
              <a:tblGrid>
                <a:gridCol w="1249045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41000"/>
                        </a:lnSpc>
                      </a:pPr>
                      <a:endParaRPr lang="en-US" altLang="en-US" sz="1000" dirty="0"/>
                    </a:p>
                    <a:p>
                      <a:pPr marL="1701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指示性安</a:t>
                      </a:r>
                      <a:endParaRPr lang="en-US" altLang="en-US" sz="1800" dirty="0"/>
                    </a:p>
                    <a:p>
                      <a:pPr marL="284480" algn="l" rtl="0" eaLnBrk="0">
                        <a:lnSpc>
                          <a:spcPct val="89000"/>
                        </a:lnSpc>
                        <a:spcBef>
                          <a:spcPts val="5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全技术</a:t>
                      </a:r>
                      <a:endParaRPr lang="en-US" altLang="en-US" sz="1800" dirty="0"/>
                    </a:p>
                    <a:p>
                      <a:pPr marL="398780" algn="l" rtl="0" eaLnBrk="0">
                        <a:lnSpc>
                          <a:spcPts val="2360"/>
                        </a:lnSpc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9C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32" name="table 2932"/>
          <p:cNvGraphicFramePr>
            <a:graphicFrameLocks noGrp="1"/>
          </p:cNvGraphicFramePr>
          <p:nvPr/>
        </p:nvGraphicFramePr>
        <p:xfrm>
          <a:off x="2759963" y="1874012"/>
          <a:ext cx="1249680" cy="160908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249680"/>
              </a:tblGrid>
              <a:tr h="15836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170180" indent="8255" algn="l" rtl="0" eaLnBrk="0">
                        <a:lnSpc>
                          <a:spcPct val="99000"/>
                        </a:lnSpc>
                      </a:pPr>
                      <a:r>
                        <a:rPr sz="18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间接安全</a:t>
                      </a:r>
                      <a:r>
                        <a:rPr sz="18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2934" name="textbox 2934"/>
          <p:cNvSpPr/>
          <p:nvPr/>
        </p:nvSpPr>
        <p:spPr>
          <a:xfrm>
            <a:off x="4366266" y="3923887"/>
            <a:ext cx="1296669" cy="12401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4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检测报警装</a:t>
            </a:r>
            <a:r>
              <a:rPr sz="20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endParaRPr lang="en-US" altLang="en-US" sz="2000" dirty="0"/>
          </a:p>
          <a:p>
            <a:pPr marL="12700" indent="2540" algn="l" rtl="0" eaLnBrk="0">
              <a:lnSpc>
                <a:spcPct val="99000"/>
              </a:lnSpc>
              <a:spcBef>
                <a:spcPts val="305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警示标志等</a:t>
            </a:r>
            <a:r>
              <a:rPr sz="20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措施</a:t>
            </a:r>
            <a:endParaRPr lang="en-US" altLang="en-US" sz="2000" dirty="0"/>
          </a:p>
        </p:txBody>
      </p:sp>
      <p:sp>
        <p:nvSpPr>
          <p:cNvPr id="2936" name="path"/>
          <p:cNvSpPr/>
          <p:nvPr/>
        </p:nvSpPr>
        <p:spPr>
          <a:xfrm>
            <a:off x="7661132" y="1816846"/>
            <a:ext cx="810037" cy="1601755"/>
          </a:xfrm>
          <a:custGeom>
            <a:avLst/>
            <a:gdLst/>
            <a:ahLst/>
            <a:cxnLst/>
            <a:rect l="0" t="0" r="0" b="0"/>
            <a:pathLst>
              <a:path w="1275" h="2522">
                <a:moveTo>
                  <a:pt x="14" y="14"/>
                </a:moveTo>
                <a:lnTo>
                  <a:pt x="1261" y="1261"/>
                </a:lnTo>
                <a:lnTo>
                  <a:pt x="14" y="2508"/>
                </a:lnTo>
              </a:path>
            </a:pathLst>
          </a:custGeom>
          <a:noFill/>
          <a:ln w="25907" cap="flat">
            <a:solidFill>
              <a:srgbClr val="FFC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38" name="textbox 2938"/>
          <p:cNvSpPr/>
          <p:nvPr/>
        </p:nvSpPr>
        <p:spPr>
          <a:xfrm>
            <a:off x="6238244" y="3939127"/>
            <a:ext cx="1042035" cy="9328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99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操作规程</a:t>
            </a:r>
            <a:r>
              <a:rPr sz="20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安全培训</a:t>
            </a:r>
            <a:r>
              <a:rPr sz="20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个体防护</a:t>
            </a:r>
            <a:endParaRPr lang="en-US" altLang="en-US" sz="2000" dirty="0"/>
          </a:p>
        </p:txBody>
      </p:sp>
      <p:sp>
        <p:nvSpPr>
          <p:cNvPr id="2940" name="textbox 2940"/>
          <p:cNvSpPr/>
          <p:nvPr/>
        </p:nvSpPr>
        <p:spPr>
          <a:xfrm>
            <a:off x="1054519" y="3912718"/>
            <a:ext cx="1040130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本质安全</a:t>
            </a:r>
            <a:endParaRPr lang="en-US" altLang="en-US" sz="2000" dirty="0"/>
          </a:p>
        </p:txBody>
      </p:sp>
      <p:sp>
        <p:nvSpPr>
          <p:cNvPr id="2942" name="textbox 2942"/>
          <p:cNvSpPr/>
          <p:nvPr/>
        </p:nvSpPr>
        <p:spPr>
          <a:xfrm>
            <a:off x="2828679" y="3923887"/>
            <a:ext cx="1039494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安全防护</a:t>
            </a:r>
            <a:endParaRPr lang="en-US" altLang="en-US" sz="2000" dirty="0"/>
          </a:p>
        </p:txBody>
      </p:sp>
      <p:sp>
        <p:nvSpPr>
          <p:cNvPr id="2944" name="textbox 2944"/>
          <p:cNvSpPr/>
          <p:nvPr/>
        </p:nvSpPr>
        <p:spPr>
          <a:xfrm>
            <a:off x="8342985" y="497194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textbox 2946"/>
          <p:cNvSpPr/>
          <p:nvPr/>
        </p:nvSpPr>
        <p:spPr>
          <a:xfrm>
            <a:off x="889550" y="1811877"/>
            <a:ext cx="6654800" cy="26746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kern="0" spc="-40" dirty="0">
                <a:solidFill>
                  <a:srgbClr val="FF33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0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固有危险源控制法</a:t>
            </a:r>
            <a:endParaRPr lang="en-US" altLang="en-US" sz="2000" dirty="0"/>
          </a:p>
          <a:p>
            <a:pPr marL="537210" algn="l" rtl="0" eaLnBrk="0">
              <a:lnSpc>
                <a:spcPct val="97000"/>
              </a:lnSpc>
              <a:spcBef>
                <a:spcPts val="795"/>
              </a:spcBef>
            </a:pPr>
            <a:r>
              <a:rPr sz="2000" b="1" kern="0" spc="-1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1、消除法——消除危险源；</a:t>
            </a:r>
            <a:endParaRPr lang="en-US" altLang="en-US" sz="2000" dirty="0"/>
          </a:p>
          <a:p>
            <a:pPr marL="537845" algn="l" rtl="0" eaLnBrk="0">
              <a:lnSpc>
                <a:spcPct val="97000"/>
              </a:lnSpc>
              <a:spcBef>
                <a:spcPts val="795"/>
              </a:spcBef>
            </a:pPr>
            <a:r>
              <a:rPr sz="20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2、限制法——限制能</a:t>
            </a:r>
            <a:r>
              <a:rPr sz="20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量或危险物资；</a:t>
            </a:r>
            <a:endParaRPr lang="en-US" altLang="en-US" sz="2000" dirty="0"/>
          </a:p>
          <a:p>
            <a:pPr marL="544195" algn="l" rtl="0" eaLnBrk="0">
              <a:lnSpc>
                <a:spcPct val="89000"/>
              </a:lnSpc>
              <a:spcBef>
                <a:spcPts val="785"/>
              </a:spcBef>
            </a:pPr>
            <a:r>
              <a:rPr sz="20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3、保护法——进行故障-安</a:t>
            </a:r>
            <a:r>
              <a:rPr sz="20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全设计（不应优先采用</a:t>
            </a:r>
            <a:r>
              <a:rPr sz="2000" b="1" kern="0" spc="-2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）；</a:t>
            </a:r>
            <a:endParaRPr lang="en-US" altLang="en-US" sz="2000" dirty="0"/>
          </a:p>
          <a:p>
            <a:pPr marL="528320" algn="l" rtl="0" eaLnBrk="0">
              <a:lnSpc>
                <a:spcPts val="3120"/>
              </a:lnSpc>
            </a:pPr>
            <a:r>
              <a:rPr sz="2000" b="1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4、隔离法——分离、屏蔽；</a:t>
            </a:r>
            <a:endParaRPr lang="en-US" altLang="en-US" sz="2000" dirty="0"/>
          </a:p>
          <a:p>
            <a:pPr marL="546100" algn="l" rtl="0" eaLnBrk="0">
              <a:lnSpc>
                <a:spcPct val="89000"/>
              </a:lnSpc>
              <a:spcBef>
                <a:spcPts val="985"/>
              </a:spcBef>
            </a:pPr>
            <a:r>
              <a:rPr sz="20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5、保留法——增加</a:t>
            </a:r>
            <a:r>
              <a:rPr sz="20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安全系数，减少故障和失误；</a:t>
            </a:r>
            <a:endParaRPr lang="en-US" altLang="en-US" sz="2000" dirty="0"/>
          </a:p>
          <a:p>
            <a:pPr marL="537845" algn="l" rtl="0" eaLnBrk="0">
              <a:lnSpc>
                <a:spcPts val="3120"/>
              </a:lnSpc>
            </a:pPr>
            <a:r>
              <a:rPr sz="20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6、转移法——转移危险源至无</a:t>
            </a:r>
            <a:r>
              <a:rPr sz="20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害地带。</a:t>
            </a:r>
            <a:endParaRPr lang="en-US" altLang="en-US" sz="2000" dirty="0"/>
          </a:p>
        </p:txBody>
      </p:sp>
      <p:sp>
        <p:nvSpPr>
          <p:cNvPr id="2948" name="textbox 2948"/>
          <p:cNvSpPr/>
          <p:nvPr/>
        </p:nvSpPr>
        <p:spPr>
          <a:xfrm>
            <a:off x="469197" y="517800"/>
            <a:ext cx="3537584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200" dirty="0"/>
          </a:p>
        </p:txBody>
      </p:sp>
      <p:sp>
        <p:nvSpPr>
          <p:cNvPr id="2950" name="textbox 2950"/>
          <p:cNvSpPr/>
          <p:nvPr/>
        </p:nvSpPr>
        <p:spPr>
          <a:xfrm>
            <a:off x="635508" y="1185164"/>
            <a:ext cx="309562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8585" algn="l" rtl="0" eaLnBrk="0">
              <a:lnSpc>
                <a:spcPct val="97000"/>
              </a:lnSpc>
              <a:spcBef>
                <a:spcPts val="0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3.2风险控制方法</a:t>
            </a:r>
            <a:endParaRPr lang="en-US" altLang="en-US" sz="1800" dirty="0"/>
          </a:p>
        </p:txBody>
      </p:sp>
      <p:sp>
        <p:nvSpPr>
          <p:cNvPr id="2952" name="textbox 2952"/>
          <p:cNvSpPr/>
          <p:nvPr/>
        </p:nvSpPr>
        <p:spPr>
          <a:xfrm>
            <a:off x="8342985" y="494908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4" name="picture 29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53490" y="3421760"/>
            <a:ext cx="5095239" cy="458724"/>
          </a:xfrm>
          <a:prstGeom prst="rect">
            <a:avLst/>
          </a:prstGeom>
        </p:spPr>
      </p:pic>
      <p:sp>
        <p:nvSpPr>
          <p:cNvPr id="2956" name="textbox 2956"/>
          <p:cNvSpPr/>
          <p:nvPr/>
        </p:nvSpPr>
        <p:spPr>
          <a:xfrm>
            <a:off x="877341" y="1370253"/>
            <a:ext cx="1892935" cy="11156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无害化工艺技术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5"/>
              </a:spcBef>
            </a:pP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无害代替有害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50"/>
              </a:spcBef>
            </a:pP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73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自动化作业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0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遥控技术</a:t>
            </a:r>
            <a:endParaRPr lang="en-US" altLang="en-US" sz="1800" dirty="0"/>
          </a:p>
        </p:txBody>
      </p:sp>
      <p:sp>
        <p:nvSpPr>
          <p:cNvPr id="2958" name="textbox 2958"/>
          <p:cNvSpPr/>
          <p:nvPr/>
        </p:nvSpPr>
        <p:spPr>
          <a:xfrm>
            <a:off x="5869076" y="1388929"/>
            <a:ext cx="1666239" cy="11169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低毒代替高毒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5"/>
              </a:spcBef>
            </a:pPr>
            <a:r>
              <a:rPr sz="1800" kern="0" spc="-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避雷装置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50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消除静电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5"/>
              </a:spcBef>
            </a:pP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降温降压</a:t>
            </a:r>
            <a:endParaRPr lang="en-US" altLang="en-US" sz="1800" dirty="0"/>
          </a:p>
        </p:txBody>
      </p:sp>
      <p:sp>
        <p:nvSpPr>
          <p:cNvPr id="2960" name="textbox 2960"/>
          <p:cNvSpPr/>
          <p:nvPr/>
        </p:nvSpPr>
        <p:spPr>
          <a:xfrm>
            <a:off x="5963818" y="4034815"/>
            <a:ext cx="1435735" cy="11163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遥控作业   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安全罩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5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隔离作业室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0"/>
              </a:spcBef>
            </a:pP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防毒面具</a:t>
            </a:r>
            <a:endParaRPr lang="en-US" altLang="en-US" sz="1800" dirty="0"/>
          </a:p>
        </p:txBody>
      </p:sp>
      <p:sp>
        <p:nvSpPr>
          <p:cNvPr id="2962" name="textbox 2962"/>
          <p:cNvSpPr/>
          <p:nvPr/>
        </p:nvSpPr>
        <p:spPr>
          <a:xfrm>
            <a:off x="3340125" y="1370253"/>
            <a:ext cx="1435735" cy="11150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安全阀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35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安全屏护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50"/>
              </a:spcBef>
            </a:pPr>
            <a:r>
              <a:rPr sz="1800" kern="0" spc="-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漏电保护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50"/>
              </a:spcBef>
            </a:pP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熔断、防爆</a:t>
            </a:r>
            <a:endParaRPr lang="en-US" altLang="en-US" sz="1800" dirty="0"/>
          </a:p>
        </p:txBody>
      </p:sp>
      <p:sp>
        <p:nvSpPr>
          <p:cNvPr id="2964" name="textbox 2964"/>
          <p:cNvSpPr/>
          <p:nvPr/>
        </p:nvSpPr>
        <p:spPr>
          <a:xfrm>
            <a:off x="417920" y="506895"/>
            <a:ext cx="338835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100" dirty="0"/>
          </a:p>
        </p:txBody>
      </p:sp>
      <p:graphicFrame>
        <p:nvGraphicFramePr>
          <p:cNvPr id="2966" name="table 2966"/>
          <p:cNvGraphicFramePr>
            <a:graphicFrameLocks noGrp="1"/>
          </p:cNvGraphicFramePr>
          <p:nvPr/>
        </p:nvGraphicFramePr>
        <p:xfrm>
          <a:off x="5866511" y="3421760"/>
          <a:ext cx="2185034" cy="45846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185034"/>
              </a:tblGrid>
              <a:tr h="4330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80708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隔离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pSp>
        <p:nvGrpSpPr>
          <p:cNvPr id="342" name="group 342"/>
          <p:cNvGrpSpPr/>
          <p:nvPr/>
        </p:nvGrpSpPr>
        <p:grpSpPr>
          <a:xfrm rot="21600000">
            <a:off x="753490" y="2586609"/>
            <a:ext cx="2186940" cy="445769"/>
            <a:chOff x="0" y="0"/>
            <a:chExt cx="2186940" cy="445769"/>
          </a:xfrm>
        </p:grpSpPr>
        <p:sp>
          <p:nvSpPr>
            <p:cNvPr id="2968" name="rect"/>
            <p:cNvSpPr/>
            <p:nvPr/>
          </p:nvSpPr>
          <p:spPr>
            <a:xfrm>
              <a:off x="12954" y="12954"/>
              <a:ext cx="2161032" cy="432815"/>
            </a:xfrm>
            <a:prstGeom prst="rect">
              <a:avLst/>
            </a:pr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70" name="path"/>
            <p:cNvSpPr/>
            <p:nvPr/>
          </p:nvSpPr>
          <p:spPr>
            <a:xfrm>
              <a:off x="0" y="0"/>
              <a:ext cx="2186940" cy="98044"/>
            </a:xfrm>
            <a:custGeom>
              <a:avLst/>
              <a:gdLst/>
              <a:ahLst/>
              <a:cxnLst/>
              <a:rect l="0" t="0" r="0" b="0"/>
              <a:pathLst>
                <a:path w="3444" h="154">
                  <a:moveTo>
                    <a:pt x="20" y="133"/>
                  </a:moveTo>
                  <a:cubicBezTo>
                    <a:pt x="20" y="71"/>
                    <a:pt x="71" y="20"/>
                    <a:pt x="134" y="20"/>
                  </a:cubicBezTo>
                  <a:lnTo>
                    <a:pt x="3310" y="20"/>
                  </a:lnTo>
                  <a:cubicBezTo>
                    <a:pt x="3372" y="20"/>
                    <a:pt x="3423" y="71"/>
                    <a:pt x="3423" y="133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72" name="textbox 2972"/>
            <p:cNvSpPr/>
            <p:nvPr/>
          </p:nvSpPr>
          <p:spPr>
            <a:xfrm>
              <a:off x="779729" y="78765"/>
              <a:ext cx="631190" cy="38290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5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8000"/>
                </a:lnSpc>
              </a:pPr>
              <a:r>
                <a:rPr sz="24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消除</a:t>
              </a:r>
              <a:endParaRPr lang="en-US" altLang="en-US" sz="2400" dirty="0"/>
            </a:p>
          </p:txBody>
        </p:sp>
        <p:sp>
          <p:nvSpPr>
            <p:cNvPr id="2974" name="rect"/>
            <p:cNvSpPr/>
            <p:nvPr/>
          </p:nvSpPr>
          <p:spPr>
            <a:xfrm>
              <a:off x="2161032" y="85089"/>
              <a:ext cx="25908" cy="288544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76" name="rect"/>
            <p:cNvSpPr/>
            <p:nvPr/>
          </p:nvSpPr>
          <p:spPr>
            <a:xfrm>
              <a:off x="0" y="85089"/>
              <a:ext cx="25908" cy="288544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44" name="group 344"/>
          <p:cNvGrpSpPr/>
          <p:nvPr/>
        </p:nvGrpSpPr>
        <p:grpSpPr>
          <a:xfrm rot="21600000">
            <a:off x="3283331" y="2586609"/>
            <a:ext cx="2186939" cy="445769"/>
            <a:chOff x="0" y="0"/>
            <a:chExt cx="2186939" cy="445769"/>
          </a:xfrm>
        </p:grpSpPr>
        <p:sp>
          <p:nvSpPr>
            <p:cNvPr id="2978" name="rect"/>
            <p:cNvSpPr/>
            <p:nvPr/>
          </p:nvSpPr>
          <p:spPr>
            <a:xfrm>
              <a:off x="12953" y="12954"/>
              <a:ext cx="2161031" cy="432815"/>
            </a:xfrm>
            <a:prstGeom prst="rect">
              <a:avLst/>
            </a:pr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80" name="path"/>
            <p:cNvSpPr/>
            <p:nvPr/>
          </p:nvSpPr>
          <p:spPr>
            <a:xfrm>
              <a:off x="0" y="0"/>
              <a:ext cx="2186939" cy="98044"/>
            </a:xfrm>
            <a:custGeom>
              <a:avLst/>
              <a:gdLst/>
              <a:ahLst/>
              <a:cxnLst/>
              <a:rect l="0" t="0" r="0" b="0"/>
              <a:pathLst>
                <a:path w="3443" h="154">
                  <a:moveTo>
                    <a:pt x="20" y="133"/>
                  </a:moveTo>
                  <a:cubicBezTo>
                    <a:pt x="20" y="71"/>
                    <a:pt x="71" y="20"/>
                    <a:pt x="133" y="20"/>
                  </a:cubicBezTo>
                  <a:lnTo>
                    <a:pt x="3309" y="20"/>
                  </a:lnTo>
                  <a:cubicBezTo>
                    <a:pt x="3372" y="20"/>
                    <a:pt x="3423" y="71"/>
                    <a:pt x="3423" y="133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82" name="textbox 2982"/>
            <p:cNvSpPr/>
            <p:nvPr/>
          </p:nvSpPr>
          <p:spPr>
            <a:xfrm>
              <a:off x="781329" y="78765"/>
              <a:ext cx="629919" cy="38100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7000"/>
                </a:lnSpc>
              </a:pPr>
              <a:r>
                <a:rPr sz="24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预防</a:t>
              </a:r>
              <a:endParaRPr lang="en-US" altLang="en-US" sz="2400" dirty="0"/>
            </a:p>
          </p:txBody>
        </p:sp>
        <p:sp>
          <p:nvSpPr>
            <p:cNvPr id="2984" name="rect"/>
            <p:cNvSpPr/>
            <p:nvPr/>
          </p:nvSpPr>
          <p:spPr>
            <a:xfrm>
              <a:off x="0" y="85089"/>
              <a:ext cx="25907" cy="288544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86" name="rect"/>
            <p:cNvSpPr/>
            <p:nvPr/>
          </p:nvSpPr>
          <p:spPr>
            <a:xfrm>
              <a:off x="2161031" y="85089"/>
              <a:ext cx="25907" cy="288544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46" name="group 346"/>
          <p:cNvGrpSpPr/>
          <p:nvPr/>
        </p:nvGrpSpPr>
        <p:grpSpPr>
          <a:xfrm rot="21600000">
            <a:off x="5866511" y="2583560"/>
            <a:ext cx="2185415" cy="444246"/>
            <a:chOff x="0" y="0"/>
            <a:chExt cx="2185415" cy="444246"/>
          </a:xfrm>
        </p:grpSpPr>
        <p:sp>
          <p:nvSpPr>
            <p:cNvPr id="2988" name="rect"/>
            <p:cNvSpPr/>
            <p:nvPr/>
          </p:nvSpPr>
          <p:spPr>
            <a:xfrm>
              <a:off x="12953" y="12954"/>
              <a:ext cx="2159507" cy="431292"/>
            </a:xfrm>
            <a:prstGeom prst="rect">
              <a:avLst/>
            </a:pr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90" name="path"/>
            <p:cNvSpPr/>
            <p:nvPr/>
          </p:nvSpPr>
          <p:spPr>
            <a:xfrm>
              <a:off x="0" y="0"/>
              <a:ext cx="2185415" cy="97790"/>
            </a:xfrm>
            <a:custGeom>
              <a:avLst/>
              <a:gdLst/>
              <a:ahLst/>
              <a:cxnLst/>
              <a:rect l="0" t="0" r="0" b="0"/>
              <a:pathLst>
                <a:path w="3441" h="154">
                  <a:moveTo>
                    <a:pt x="20" y="133"/>
                  </a:moveTo>
                  <a:cubicBezTo>
                    <a:pt x="20" y="71"/>
                    <a:pt x="70" y="20"/>
                    <a:pt x="133" y="20"/>
                  </a:cubicBezTo>
                  <a:lnTo>
                    <a:pt x="3308" y="20"/>
                  </a:lnTo>
                  <a:cubicBezTo>
                    <a:pt x="3370" y="20"/>
                    <a:pt x="3421" y="71"/>
                    <a:pt x="3421" y="133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92" name="textbox 2992"/>
            <p:cNvSpPr/>
            <p:nvPr/>
          </p:nvSpPr>
          <p:spPr>
            <a:xfrm>
              <a:off x="781868" y="78136"/>
              <a:ext cx="629284" cy="3854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1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8000"/>
                </a:lnSpc>
              </a:pPr>
              <a:r>
                <a:rPr sz="24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减弱</a:t>
              </a:r>
              <a:endParaRPr lang="en-US" altLang="en-US" sz="2400" dirty="0"/>
            </a:p>
          </p:txBody>
        </p:sp>
        <p:sp>
          <p:nvSpPr>
            <p:cNvPr id="2994" name="rect"/>
            <p:cNvSpPr/>
            <p:nvPr/>
          </p:nvSpPr>
          <p:spPr>
            <a:xfrm>
              <a:off x="2159506" y="84836"/>
              <a:ext cx="25908" cy="287527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96" name="rect"/>
            <p:cNvSpPr/>
            <p:nvPr/>
          </p:nvSpPr>
          <p:spPr>
            <a:xfrm>
              <a:off x="0" y="84836"/>
              <a:ext cx="25907" cy="287527"/>
            </a:xfrm>
            <a:prstGeom prst="rect">
              <a:avLst/>
            </a:prstGeom>
            <a:solidFill>
              <a:srgbClr val="3B608C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998" name="textbox 2998"/>
          <p:cNvSpPr/>
          <p:nvPr/>
        </p:nvSpPr>
        <p:spPr>
          <a:xfrm>
            <a:off x="809980" y="4081144"/>
            <a:ext cx="1207135" cy="8420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安全标志</a:t>
            </a: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安全色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0"/>
              </a:spcBef>
            </a:pPr>
            <a:r>
              <a:rPr sz="1800" kern="0" spc="-1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7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区域警</a:t>
            </a:r>
            <a:r>
              <a:rPr sz="18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endParaRPr lang="en-US" altLang="en-US" sz="1800" dirty="0"/>
          </a:p>
        </p:txBody>
      </p:sp>
      <p:sp>
        <p:nvSpPr>
          <p:cNvPr id="3000" name="textbox 3000"/>
          <p:cNvSpPr/>
          <p:nvPr/>
        </p:nvSpPr>
        <p:spPr>
          <a:xfrm>
            <a:off x="3394100" y="4034815"/>
            <a:ext cx="1207135" cy="5670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连锁装置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80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系统防护</a:t>
            </a:r>
            <a:endParaRPr lang="en-US" altLang="en-US" sz="1800" dirty="0"/>
          </a:p>
        </p:txBody>
      </p:sp>
      <p:sp>
        <p:nvSpPr>
          <p:cNvPr id="3002" name="textbox 3002"/>
          <p:cNvSpPr/>
          <p:nvPr/>
        </p:nvSpPr>
        <p:spPr>
          <a:xfrm>
            <a:off x="4063441" y="3500780"/>
            <a:ext cx="631190" cy="3790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连锁</a:t>
            </a:r>
            <a:endParaRPr lang="en-US" altLang="en-US" sz="2400" dirty="0"/>
          </a:p>
        </p:txBody>
      </p:sp>
      <p:sp>
        <p:nvSpPr>
          <p:cNvPr id="3004" name="textbox 3004"/>
          <p:cNvSpPr/>
          <p:nvPr/>
        </p:nvSpPr>
        <p:spPr>
          <a:xfrm>
            <a:off x="1536268" y="3500780"/>
            <a:ext cx="628015" cy="382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警告</a:t>
            </a:r>
            <a:endParaRPr lang="en-US" altLang="en-US" sz="2400" dirty="0"/>
          </a:p>
        </p:txBody>
      </p:sp>
      <p:sp>
        <p:nvSpPr>
          <p:cNvPr id="3006" name="path"/>
          <p:cNvSpPr/>
          <p:nvPr/>
        </p:nvSpPr>
        <p:spPr>
          <a:xfrm>
            <a:off x="5951347" y="3014853"/>
            <a:ext cx="2015744" cy="25908"/>
          </a:xfrm>
          <a:custGeom>
            <a:avLst/>
            <a:gdLst/>
            <a:ahLst/>
            <a:cxnLst/>
            <a:rect l="0" t="0" r="0" b="0"/>
            <a:pathLst>
              <a:path w="3174" h="40">
                <a:moveTo>
                  <a:pt x="3174" y="20"/>
                </a:moveTo>
                <a:lnTo>
                  <a:pt x="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48" name="group 348"/>
          <p:cNvGrpSpPr/>
          <p:nvPr/>
        </p:nvGrpSpPr>
        <p:grpSpPr>
          <a:xfrm rot="21600000">
            <a:off x="6705456" y="3027807"/>
            <a:ext cx="400844" cy="413019"/>
            <a:chOff x="0" y="0"/>
            <a:chExt cx="400844" cy="413019"/>
          </a:xfrm>
        </p:grpSpPr>
        <p:sp>
          <p:nvSpPr>
            <p:cNvPr id="3008" name="path"/>
            <p:cNvSpPr/>
            <p:nvPr/>
          </p:nvSpPr>
          <p:spPr>
            <a:xfrm>
              <a:off x="9159" y="0"/>
              <a:ext cx="382524" cy="403860"/>
            </a:xfrm>
            <a:custGeom>
              <a:avLst/>
              <a:gdLst/>
              <a:ahLst/>
              <a:cxnLst/>
              <a:rect l="0" t="0" r="0" b="0"/>
              <a:pathLst>
                <a:path w="602" h="636">
                  <a:moveTo>
                    <a:pt x="0" y="334"/>
                  </a:moveTo>
                  <a:lnTo>
                    <a:pt x="150" y="334"/>
                  </a:lnTo>
                  <a:lnTo>
                    <a:pt x="150" y="0"/>
                  </a:lnTo>
                  <a:lnTo>
                    <a:pt x="451" y="0"/>
                  </a:lnTo>
                  <a:lnTo>
                    <a:pt x="451" y="334"/>
                  </a:lnTo>
                  <a:lnTo>
                    <a:pt x="602" y="334"/>
                  </a:lnTo>
                  <a:lnTo>
                    <a:pt x="301" y="636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10" name="path"/>
            <p:cNvSpPr/>
            <p:nvPr/>
          </p:nvSpPr>
          <p:spPr>
            <a:xfrm>
              <a:off x="0" y="199643"/>
              <a:ext cx="400844" cy="213376"/>
            </a:xfrm>
            <a:custGeom>
              <a:avLst/>
              <a:gdLst/>
              <a:ahLst/>
              <a:cxnLst/>
              <a:rect l="0" t="0" r="0" b="0"/>
              <a:pathLst>
                <a:path w="631" h="336">
                  <a:moveTo>
                    <a:pt x="14" y="20"/>
                  </a:moveTo>
                  <a:lnTo>
                    <a:pt x="165" y="20"/>
                  </a:lnTo>
                  <a:moveTo>
                    <a:pt x="466" y="20"/>
                  </a:moveTo>
                  <a:lnTo>
                    <a:pt x="616" y="20"/>
                  </a:lnTo>
                  <a:lnTo>
                    <a:pt x="315" y="321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C000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50" name="group 350"/>
          <p:cNvGrpSpPr/>
          <p:nvPr/>
        </p:nvGrpSpPr>
        <p:grpSpPr>
          <a:xfrm rot="21600000">
            <a:off x="5476366" y="2662035"/>
            <a:ext cx="392450" cy="306347"/>
            <a:chOff x="0" y="0"/>
            <a:chExt cx="392450" cy="306347"/>
          </a:xfrm>
        </p:grpSpPr>
        <p:sp>
          <p:nvSpPr>
            <p:cNvPr id="3012" name="path"/>
            <p:cNvSpPr/>
            <p:nvPr/>
          </p:nvSpPr>
          <p:spPr>
            <a:xfrm>
              <a:off x="12953" y="9155"/>
              <a:ext cx="370332" cy="288036"/>
            </a:xfrm>
            <a:custGeom>
              <a:avLst/>
              <a:gdLst/>
              <a:ahLst/>
              <a:cxnLst/>
              <a:rect l="0" t="0" r="0" b="0"/>
              <a:pathLst>
                <a:path w="583" h="453">
                  <a:moveTo>
                    <a:pt x="0" y="113"/>
                  </a:moveTo>
                  <a:lnTo>
                    <a:pt x="356" y="113"/>
                  </a:lnTo>
                  <a:lnTo>
                    <a:pt x="356" y="0"/>
                  </a:lnTo>
                  <a:lnTo>
                    <a:pt x="583" y="226"/>
                  </a:lnTo>
                  <a:lnTo>
                    <a:pt x="356" y="453"/>
                  </a:lnTo>
                  <a:lnTo>
                    <a:pt x="356" y="340"/>
                  </a:lnTo>
                  <a:lnTo>
                    <a:pt x="0" y="34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14" name="path"/>
            <p:cNvSpPr/>
            <p:nvPr/>
          </p:nvSpPr>
          <p:spPr>
            <a:xfrm>
              <a:off x="0" y="0"/>
              <a:ext cx="392450" cy="306347"/>
            </a:xfrm>
            <a:custGeom>
              <a:avLst/>
              <a:gdLst/>
              <a:ahLst/>
              <a:cxnLst/>
              <a:rect l="0" t="0" r="0" b="0"/>
              <a:pathLst>
                <a:path w="618" h="482">
                  <a:moveTo>
                    <a:pt x="20" y="127"/>
                  </a:moveTo>
                  <a:lnTo>
                    <a:pt x="377" y="127"/>
                  </a:lnTo>
                  <a:lnTo>
                    <a:pt x="377" y="14"/>
                  </a:lnTo>
                  <a:lnTo>
                    <a:pt x="603" y="241"/>
                  </a:lnTo>
                  <a:lnTo>
                    <a:pt x="377" y="468"/>
                  </a:lnTo>
                  <a:lnTo>
                    <a:pt x="377" y="354"/>
                  </a:lnTo>
                  <a:lnTo>
                    <a:pt x="20" y="354"/>
                  </a:lnTo>
                  <a:lnTo>
                    <a:pt x="20" y="127"/>
                  </a:lnTo>
                  <a:close/>
                </a:path>
              </a:pathLst>
            </a:custGeom>
            <a:noFill/>
            <a:ln w="25907" cap="flat">
              <a:solidFill>
                <a:srgbClr val="C000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016" name="path"/>
          <p:cNvSpPr/>
          <p:nvPr/>
        </p:nvSpPr>
        <p:spPr>
          <a:xfrm>
            <a:off x="2842386" y="2947288"/>
            <a:ext cx="98044" cy="98044"/>
          </a:xfrm>
          <a:custGeom>
            <a:avLst/>
            <a:gdLst/>
            <a:ahLst/>
            <a:cxnLst/>
            <a:rect l="0" t="0" r="0" b="0"/>
            <a:pathLst>
              <a:path w="154" h="154">
                <a:moveTo>
                  <a:pt x="134" y="20"/>
                </a:moveTo>
                <a:cubicBezTo>
                  <a:pt x="134" y="83"/>
                  <a:pt x="83" y="133"/>
                  <a:pt x="20" y="133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18" name="path"/>
          <p:cNvSpPr/>
          <p:nvPr/>
        </p:nvSpPr>
        <p:spPr>
          <a:xfrm>
            <a:off x="3283331" y="2947288"/>
            <a:ext cx="98043" cy="98044"/>
          </a:xfrm>
          <a:custGeom>
            <a:avLst/>
            <a:gdLst/>
            <a:ahLst/>
            <a:cxnLst/>
            <a:rect l="0" t="0" r="0" b="0"/>
            <a:pathLst>
              <a:path w="154" h="154">
                <a:moveTo>
                  <a:pt x="133" y="133"/>
                </a:moveTo>
                <a:cubicBezTo>
                  <a:pt x="71" y="133"/>
                  <a:pt x="20" y="83"/>
                  <a:pt x="20" y="20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52" name="group 352"/>
          <p:cNvGrpSpPr/>
          <p:nvPr/>
        </p:nvGrpSpPr>
        <p:grpSpPr>
          <a:xfrm rot="21600000">
            <a:off x="2914522" y="2684883"/>
            <a:ext cx="390913" cy="306371"/>
            <a:chOff x="0" y="0"/>
            <a:chExt cx="390913" cy="306371"/>
          </a:xfrm>
        </p:grpSpPr>
        <p:sp>
          <p:nvSpPr>
            <p:cNvPr id="3020" name="path"/>
            <p:cNvSpPr/>
            <p:nvPr/>
          </p:nvSpPr>
          <p:spPr>
            <a:xfrm>
              <a:off x="12954" y="9167"/>
              <a:ext cx="368808" cy="288036"/>
            </a:xfrm>
            <a:custGeom>
              <a:avLst/>
              <a:gdLst/>
              <a:ahLst/>
              <a:cxnLst/>
              <a:rect l="0" t="0" r="0" b="0"/>
              <a:pathLst>
                <a:path w="580" h="453">
                  <a:moveTo>
                    <a:pt x="0" y="113"/>
                  </a:moveTo>
                  <a:lnTo>
                    <a:pt x="353" y="113"/>
                  </a:lnTo>
                  <a:lnTo>
                    <a:pt x="353" y="0"/>
                  </a:lnTo>
                  <a:lnTo>
                    <a:pt x="580" y="226"/>
                  </a:lnTo>
                  <a:lnTo>
                    <a:pt x="353" y="453"/>
                  </a:lnTo>
                  <a:lnTo>
                    <a:pt x="353" y="340"/>
                  </a:lnTo>
                  <a:lnTo>
                    <a:pt x="0" y="34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22" name="path"/>
            <p:cNvSpPr/>
            <p:nvPr/>
          </p:nvSpPr>
          <p:spPr>
            <a:xfrm>
              <a:off x="0" y="0"/>
              <a:ext cx="390913" cy="306371"/>
            </a:xfrm>
            <a:custGeom>
              <a:avLst/>
              <a:gdLst/>
              <a:ahLst/>
              <a:cxnLst/>
              <a:rect l="0" t="0" r="0" b="0"/>
              <a:pathLst>
                <a:path w="615" h="482">
                  <a:moveTo>
                    <a:pt x="20" y="127"/>
                  </a:moveTo>
                  <a:lnTo>
                    <a:pt x="373" y="127"/>
                  </a:lnTo>
                  <a:lnTo>
                    <a:pt x="373" y="14"/>
                  </a:lnTo>
                  <a:lnTo>
                    <a:pt x="601" y="241"/>
                  </a:lnTo>
                  <a:lnTo>
                    <a:pt x="373" y="468"/>
                  </a:lnTo>
                  <a:moveTo>
                    <a:pt x="373" y="354"/>
                  </a:moveTo>
                  <a:lnTo>
                    <a:pt x="20" y="354"/>
                  </a:lnTo>
                  <a:lnTo>
                    <a:pt x="20" y="127"/>
                  </a:lnTo>
                </a:path>
              </a:pathLst>
            </a:custGeom>
            <a:noFill/>
            <a:ln w="25907" cap="flat">
              <a:solidFill>
                <a:srgbClr val="C000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024" name="path"/>
          <p:cNvSpPr/>
          <p:nvPr/>
        </p:nvSpPr>
        <p:spPr>
          <a:xfrm>
            <a:off x="838581" y="3019424"/>
            <a:ext cx="4546600" cy="25908"/>
          </a:xfrm>
          <a:custGeom>
            <a:avLst/>
            <a:gdLst/>
            <a:ahLst/>
            <a:cxnLst/>
            <a:rect l="0" t="0" r="0" b="0"/>
            <a:pathLst>
              <a:path w="7160" h="40">
                <a:moveTo>
                  <a:pt x="3175" y="20"/>
                </a:moveTo>
                <a:lnTo>
                  <a:pt x="0" y="20"/>
                </a:lnTo>
                <a:moveTo>
                  <a:pt x="7160" y="20"/>
                </a:moveTo>
                <a:lnTo>
                  <a:pt x="3983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26" name="path"/>
          <p:cNvSpPr/>
          <p:nvPr/>
        </p:nvSpPr>
        <p:spPr>
          <a:xfrm>
            <a:off x="6797293" y="3014853"/>
            <a:ext cx="217170" cy="225551"/>
          </a:xfrm>
          <a:custGeom>
            <a:avLst/>
            <a:gdLst/>
            <a:ahLst/>
            <a:cxnLst/>
            <a:rect l="0" t="0" r="0" b="0"/>
            <a:pathLst>
              <a:path w="342" h="355">
                <a:moveTo>
                  <a:pt x="20" y="355"/>
                </a:moveTo>
                <a:lnTo>
                  <a:pt x="20" y="20"/>
                </a:lnTo>
                <a:lnTo>
                  <a:pt x="321" y="20"/>
                </a:lnTo>
                <a:lnTo>
                  <a:pt x="321" y="355"/>
                </a:ln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28" name="textbox 3028"/>
          <p:cNvSpPr/>
          <p:nvPr/>
        </p:nvSpPr>
        <p:spPr>
          <a:xfrm>
            <a:off x="8379180" y="4959883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102</a:t>
            </a:r>
            <a:endParaRPr lang="en-US" altLang="en-US" sz="1200" dirty="0"/>
          </a:p>
        </p:txBody>
      </p:sp>
      <p:sp>
        <p:nvSpPr>
          <p:cNvPr id="3030" name="path"/>
          <p:cNvSpPr/>
          <p:nvPr/>
        </p:nvSpPr>
        <p:spPr>
          <a:xfrm>
            <a:off x="753490" y="2947288"/>
            <a:ext cx="98043" cy="98044"/>
          </a:xfrm>
          <a:custGeom>
            <a:avLst/>
            <a:gdLst/>
            <a:ahLst/>
            <a:cxnLst/>
            <a:rect l="0" t="0" r="0" b="0"/>
            <a:pathLst>
              <a:path w="154" h="154">
                <a:moveTo>
                  <a:pt x="134" y="133"/>
                </a:moveTo>
                <a:cubicBezTo>
                  <a:pt x="71" y="133"/>
                  <a:pt x="20" y="83"/>
                  <a:pt x="20" y="20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32" name="path"/>
          <p:cNvSpPr/>
          <p:nvPr/>
        </p:nvSpPr>
        <p:spPr>
          <a:xfrm>
            <a:off x="5372227" y="2947288"/>
            <a:ext cx="98043" cy="98044"/>
          </a:xfrm>
          <a:custGeom>
            <a:avLst/>
            <a:gdLst/>
            <a:ahLst/>
            <a:cxnLst/>
            <a:rect l="0" t="0" r="0" b="0"/>
            <a:pathLst>
              <a:path w="154" h="154">
                <a:moveTo>
                  <a:pt x="133" y="20"/>
                </a:moveTo>
                <a:cubicBezTo>
                  <a:pt x="133" y="83"/>
                  <a:pt x="83" y="133"/>
                  <a:pt x="20" y="133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34" name="path"/>
          <p:cNvSpPr/>
          <p:nvPr/>
        </p:nvSpPr>
        <p:spPr>
          <a:xfrm>
            <a:off x="5866511" y="2942970"/>
            <a:ext cx="97789" cy="97790"/>
          </a:xfrm>
          <a:custGeom>
            <a:avLst/>
            <a:gdLst/>
            <a:ahLst/>
            <a:cxnLst/>
            <a:rect l="0" t="0" r="0" b="0"/>
            <a:pathLst>
              <a:path w="153" h="154">
                <a:moveTo>
                  <a:pt x="133" y="133"/>
                </a:moveTo>
                <a:cubicBezTo>
                  <a:pt x="70" y="133"/>
                  <a:pt x="20" y="82"/>
                  <a:pt x="20" y="20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36" name="path"/>
          <p:cNvSpPr/>
          <p:nvPr/>
        </p:nvSpPr>
        <p:spPr>
          <a:xfrm>
            <a:off x="7954137" y="2942970"/>
            <a:ext cx="97789" cy="97790"/>
          </a:xfrm>
          <a:custGeom>
            <a:avLst/>
            <a:gdLst/>
            <a:ahLst/>
            <a:cxnLst/>
            <a:rect l="0" t="0" r="0" b="0"/>
            <a:pathLst>
              <a:path w="153" h="154">
                <a:moveTo>
                  <a:pt x="133" y="20"/>
                </a:moveTo>
                <a:cubicBezTo>
                  <a:pt x="133" y="82"/>
                  <a:pt x="82" y="133"/>
                  <a:pt x="20" y="133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38" name="rect"/>
          <p:cNvSpPr/>
          <p:nvPr/>
        </p:nvSpPr>
        <p:spPr>
          <a:xfrm>
            <a:off x="3139058" y="2910078"/>
            <a:ext cx="25908" cy="72008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0" name="table 3040"/>
          <p:cNvGraphicFramePr>
            <a:graphicFrameLocks noGrp="1"/>
          </p:cNvGraphicFramePr>
          <p:nvPr/>
        </p:nvGraphicFramePr>
        <p:xfrm>
          <a:off x="1824227" y="1142365"/>
          <a:ext cx="5641340" cy="3553459"/>
        </p:xfrm>
        <a:graphic>
          <a:graphicData uri="http://schemas.openxmlformats.org/drawingml/2006/table">
            <a:tbl>
              <a:tblPr/>
              <a:tblGrid>
                <a:gridCol w="659765"/>
                <a:gridCol w="646430"/>
                <a:gridCol w="719455"/>
                <a:gridCol w="603884"/>
                <a:gridCol w="683259"/>
                <a:gridCol w="394334"/>
                <a:gridCol w="1934210"/>
              </a:tblGrid>
              <a:tr h="517525">
                <a:tc rowSpan="4"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72390" algn="l" rtl="0" eaLnBrk="0">
                        <a:lnSpc>
                          <a:spcPct val="98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个体防护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4190">
                <a:tc vMerge="1" gridSpan="3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gridSpan="2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800" dirty="0"/>
                    </a:p>
                    <a:p>
                      <a:pPr marL="7302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减少接触时间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2919">
                <a:tc vMerge="1" gridSpan="3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97155" algn="l" rtl="0" eaLnBrk="0">
                        <a:lnSpc>
                          <a:spcPct val="95000"/>
                        </a:lnSpc>
                      </a:pPr>
                      <a:r>
                        <a:rPr sz="20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程序（操作规程）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04190">
                <a:tc vMerge="1" gridSpan="3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900" dirty="0"/>
                    </a:p>
                    <a:p>
                      <a:pPr marL="10985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隔离人员或危害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0419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100330" algn="l" rtl="0" eaLnBrk="0">
                        <a:lnSpc>
                          <a:spcPct val="97000"/>
                        </a:lnSpc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工程技术控制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8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替代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15619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106680" algn="l" rtl="0" eaLnBrk="0">
                        <a:lnSpc>
                          <a:spcPct val="98000"/>
                        </a:lnSpc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清除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42" name="table 3042"/>
          <p:cNvGraphicFramePr>
            <a:graphicFrameLocks noGrp="1"/>
          </p:cNvGraphicFramePr>
          <p:nvPr/>
        </p:nvGraphicFramePr>
        <p:xfrm>
          <a:off x="7584947" y="1185037"/>
          <a:ext cx="457200" cy="3510915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14820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17462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20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</a:t>
                      </a:r>
                      <a:r>
                        <a:rPr sz="2000" kern="0" spc="-2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 手</a:t>
                      </a:r>
                      <a:r>
                        <a:rPr sz="2000" kern="0" spc="-3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段</a:t>
                      </a:r>
                      <a:endParaRPr lang="en-US" altLang="en-US" sz="2000" dirty="0"/>
                    </a:p>
                  </a:txBody>
                  <a:tcPr marL="0" marR="0" marT="0" marB="0" vert="eaVert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28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600" dirty="0"/>
                    </a:p>
                    <a:p>
                      <a:pPr marL="435610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2000" kern="0" spc="3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技术手段</a:t>
                      </a:r>
                      <a:endParaRPr lang="en-US" altLang="en-US" sz="2000" dirty="0"/>
                    </a:p>
                  </a:txBody>
                  <a:tcPr marL="0" marR="0" marT="0" marB="0" vert="eaVert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3044" name="textbox 3044"/>
          <p:cNvSpPr/>
          <p:nvPr/>
        </p:nvSpPr>
        <p:spPr>
          <a:xfrm>
            <a:off x="2849862" y="486567"/>
            <a:ext cx="3221354" cy="4267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700" kern="0" spc="90" dirty="0">
                <a:ln w="10145" cap="flat" cmpd="sng">
                  <a:solidFill>
                    <a:srgbClr val="1F497D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497D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风险管理措施的选择</a:t>
            </a:r>
            <a:endParaRPr lang="en-US" altLang="en-US" sz="2700" dirty="0"/>
          </a:p>
        </p:txBody>
      </p:sp>
      <p:grpSp>
        <p:nvGrpSpPr>
          <p:cNvPr id="354" name="group 354"/>
          <p:cNvGrpSpPr/>
          <p:nvPr/>
        </p:nvGrpSpPr>
        <p:grpSpPr>
          <a:xfrm rot="21600000">
            <a:off x="933434" y="1690227"/>
            <a:ext cx="377983" cy="989853"/>
            <a:chOff x="0" y="0"/>
            <a:chExt cx="377983" cy="989853"/>
          </a:xfrm>
        </p:grpSpPr>
        <p:sp>
          <p:nvSpPr>
            <p:cNvPr id="3046" name="path"/>
            <p:cNvSpPr/>
            <p:nvPr/>
          </p:nvSpPr>
          <p:spPr>
            <a:xfrm>
              <a:off x="9159" y="9159"/>
              <a:ext cx="359664" cy="967739"/>
            </a:xfrm>
            <a:custGeom>
              <a:avLst/>
              <a:gdLst/>
              <a:ahLst/>
              <a:cxnLst/>
              <a:rect l="0" t="0" r="0" b="0"/>
              <a:pathLst>
                <a:path w="566" h="1523">
                  <a:moveTo>
                    <a:pt x="566" y="283"/>
                  </a:moveTo>
                  <a:lnTo>
                    <a:pt x="424" y="283"/>
                  </a:lnTo>
                  <a:lnTo>
                    <a:pt x="424" y="1523"/>
                  </a:lnTo>
                  <a:lnTo>
                    <a:pt x="141" y="1523"/>
                  </a:lnTo>
                  <a:lnTo>
                    <a:pt x="141" y="283"/>
                  </a:lnTo>
                  <a:lnTo>
                    <a:pt x="0" y="283"/>
                  </a:lnTo>
                  <a:lnTo>
                    <a:pt x="283" y="0"/>
                  </a:lnTo>
                  <a:lnTo>
                    <a:pt x="566" y="283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48" name="path"/>
            <p:cNvSpPr/>
            <p:nvPr/>
          </p:nvSpPr>
          <p:spPr>
            <a:xfrm>
              <a:off x="0" y="0"/>
              <a:ext cx="377983" cy="989853"/>
            </a:xfrm>
            <a:custGeom>
              <a:avLst/>
              <a:gdLst/>
              <a:ahLst/>
              <a:cxnLst/>
              <a:rect l="0" t="0" r="0" b="0"/>
              <a:pathLst>
                <a:path w="595" h="1558">
                  <a:moveTo>
                    <a:pt x="580" y="297"/>
                  </a:moveTo>
                  <a:lnTo>
                    <a:pt x="439" y="297"/>
                  </a:lnTo>
                  <a:lnTo>
                    <a:pt x="439" y="1538"/>
                  </a:lnTo>
                  <a:lnTo>
                    <a:pt x="156" y="1538"/>
                  </a:lnTo>
                  <a:lnTo>
                    <a:pt x="156" y="297"/>
                  </a:lnTo>
                  <a:lnTo>
                    <a:pt x="14" y="297"/>
                  </a:lnTo>
                  <a:lnTo>
                    <a:pt x="297" y="14"/>
                  </a:lnTo>
                  <a:lnTo>
                    <a:pt x="580" y="297"/>
                  </a:lnTo>
                  <a:close/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56" name="group 356"/>
          <p:cNvGrpSpPr/>
          <p:nvPr/>
        </p:nvGrpSpPr>
        <p:grpSpPr>
          <a:xfrm rot="21600000">
            <a:off x="927338" y="3182223"/>
            <a:ext cx="377983" cy="989853"/>
            <a:chOff x="0" y="0"/>
            <a:chExt cx="377983" cy="989853"/>
          </a:xfrm>
        </p:grpSpPr>
        <p:sp>
          <p:nvSpPr>
            <p:cNvPr id="3050" name="path"/>
            <p:cNvSpPr/>
            <p:nvPr/>
          </p:nvSpPr>
          <p:spPr>
            <a:xfrm>
              <a:off x="9159" y="9159"/>
              <a:ext cx="359663" cy="967740"/>
            </a:xfrm>
            <a:custGeom>
              <a:avLst/>
              <a:gdLst/>
              <a:ahLst/>
              <a:cxnLst/>
              <a:rect l="0" t="0" r="0" b="0"/>
              <a:pathLst>
                <a:path w="566" h="1524">
                  <a:moveTo>
                    <a:pt x="566" y="283"/>
                  </a:moveTo>
                  <a:lnTo>
                    <a:pt x="424" y="283"/>
                  </a:lnTo>
                  <a:lnTo>
                    <a:pt x="424" y="1524"/>
                  </a:lnTo>
                  <a:lnTo>
                    <a:pt x="141" y="1524"/>
                  </a:lnTo>
                  <a:lnTo>
                    <a:pt x="141" y="283"/>
                  </a:lnTo>
                  <a:lnTo>
                    <a:pt x="0" y="283"/>
                  </a:lnTo>
                  <a:lnTo>
                    <a:pt x="283" y="0"/>
                  </a:lnTo>
                  <a:lnTo>
                    <a:pt x="566" y="283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52" name="path"/>
            <p:cNvSpPr/>
            <p:nvPr/>
          </p:nvSpPr>
          <p:spPr>
            <a:xfrm>
              <a:off x="0" y="0"/>
              <a:ext cx="377983" cy="989853"/>
            </a:xfrm>
            <a:custGeom>
              <a:avLst/>
              <a:gdLst/>
              <a:ahLst/>
              <a:cxnLst/>
              <a:rect l="0" t="0" r="0" b="0"/>
              <a:pathLst>
                <a:path w="595" h="1558">
                  <a:moveTo>
                    <a:pt x="580" y="297"/>
                  </a:moveTo>
                  <a:lnTo>
                    <a:pt x="439" y="297"/>
                  </a:lnTo>
                  <a:lnTo>
                    <a:pt x="439" y="1538"/>
                  </a:lnTo>
                  <a:lnTo>
                    <a:pt x="156" y="1538"/>
                  </a:lnTo>
                  <a:lnTo>
                    <a:pt x="156" y="297"/>
                  </a:lnTo>
                  <a:lnTo>
                    <a:pt x="14" y="297"/>
                  </a:lnTo>
                  <a:lnTo>
                    <a:pt x="297" y="14"/>
                  </a:lnTo>
                  <a:lnTo>
                    <a:pt x="580" y="297"/>
                  </a:lnTo>
                  <a:close/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054" name="textbox 3054"/>
          <p:cNvSpPr/>
          <p:nvPr/>
        </p:nvSpPr>
        <p:spPr>
          <a:xfrm>
            <a:off x="601381" y="4255744"/>
            <a:ext cx="1040764" cy="3244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消除危险</a:t>
            </a:r>
            <a:endParaRPr lang="en-US" altLang="en-US" sz="2000" dirty="0"/>
          </a:p>
        </p:txBody>
      </p:sp>
      <p:sp>
        <p:nvSpPr>
          <p:cNvPr id="3056" name="textbox 3056"/>
          <p:cNvSpPr/>
          <p:nvPr/>
        </p:nvSpPr>
        <p:spPr>
          <a:xfrm>
            <a:off x="601631" y="1225010"/>
            <a:ext cx="1040130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个体防护</a:t>
            </a:r>
            <a:endParaRPr lang="en-US" altLang="en-US" sz="2000" dirty="0"/>
          </a:p>
        </p:txBody>
      </p:sp>
      <p:sp>
        <p:nvSpPr>
          <p:cNvPr id="3058" name="textbox 3058"/>
          <p:cNvSpPr/>
          <p:nvPr/>
        </p:nvSpPr>
        <p:spPr>
          <a:xfrm>
            <a:off x="608021" y="2789022"/>
            <a:ext cx="1029335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降低危险</a:t>
            </a:r>
            <a:endParaRPr lang="en-US" altLang="en-US" sz="2000" dirty="0"/>
          </a:p>
        </p:txBody>
      </p:sp>
      <p:sp>
        <p:nvSpPr>
          <p:cNvPr id="3060" name="textbox 3060"/>
          <p:cNvSpPr/>
          <p:nvPr/>
        </p:nvSpPr>
        <p:spPr>
          <a:xfrm>
            <a:off x="8342985" y="5006873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2" name="picture 30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0008" y="1710309"/>
            <a:ext cx="7850123" cy="2316479"/>
          </a:xfrm>
          <a:prstGeom prst="rect">
            <a:avLst/>
          </a:prstGeom>
        </p:spPr>
      </p:pic>
      <p:sp>
        <p:nvSpPr>
          <p:cNvPr id="3064" name="textbox 3064"/>
          <p:cNvSpPr/>
          <p:nvPr/>
        </p:nvSpPr>
        <p:spPr>
          <a:xfrm>
            <a:off x="405189" y="506418"/>
            <a:ext cx="8060690" cy="12147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400" b="1" kern="0" spc="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400" dirty="0"/>
          </a:p>
          <a:p>
            <a:pPr algn="l" rtl="0" eaLnBrk="0">
              <a:lnSpc>
                <a:spcPct val="150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algn="r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通过企业对安全风险辨识与评估，实现对安全风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险有效管理</a:t>
            </a:r>
            <a:endParaRPr lang="en-US" altLang="en-US" sz="2400" dirty="0"/>
          </a:p>
        </p:txBody>
      </p:sp>
      <p:graphicFrame>
        <p:nvGraphicFramePr>
          <p:cNvPr id="3066" name="table 3066"/>
          <p:cNvGraphicFramePr>
            <a:graphicFrameLocks noGrp="1"/>
          </p:cNvGraphicFramePr>
          <p:nvPr/>
        </p:nvGraphicFramePr>
        <p:xfrm>
          <a:off x="5831713" y="2077593"/>
          <a:ext cx="2602865" cy="1640839"/>
        </p:xfrm>
        <a:graphic>
          <a:graphicData uri="http://schemas.openxmlformats.org/drawingml/2006/table">
            <a:tbl>
              <a:tblPr/>
              <a:tblGrid>
                <a:gridCol w="2602865"/>
              </a:tblGrid>
              <a:tr h="16344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99060" indent="254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重大安全风险应填写</a:t>
                      </a:r>
                      <a:r>
                        <a:rPr sz="20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清单、汇总造册，按  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照职责范围报告属地  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负有安全生产监督管    </a:t>
                      </a:r>
                      <a:r>
                        <a:rPr sz="2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理职责的部门。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068" name="table 3068"/>
          <p:cNvGraphicFramePr>
            <a:graphicFrameLocks noGrp="1"/>
          </p:cNvGraphicFramePr>
          <p:nvPr/>
        </p:nvGraphicFramePr>
        <p:xfrm>
          <a:off x="575436" y="2077593"/>
          <a:ext cx="2587625" cy="1640839"/>
        </p:xfrm>
        <a:graphic>
          <a:graphicData uri="http://schemas.openxmlformats.org/drawingml/2006/table">
            <a:tbl>
              <a:tblPr/>
              <a:tblGrid>
                <a:gridCol w="2587625"/>
              </a:tblGrid>
              <a:tr h="16344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99695" indent="-1270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健全安全风险公告警 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示和重大安全风险预   </a:t>
                      </a:r>
                      <a:r>
                        <a:rPr sz="1900" kern="0" spc="-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警机制，  定期对红色、</a:t>
                      </a:r>
                      <a:r>
                        <a:rPr sz="1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橙色安全风险进行分   </a:t>
                      </a:r>
                      <a:r>
                        <a:rPr sz="20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析、评估、预警。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070" name="table 3070"/>
          <p:cNvGraphicFramePr>
            <a:graphicFrameLocks noGrp="1"/>
          </p:cNvGraphicFramePr>
          <p:nvPr/>
        </p:nvGraphicFramePr>
        <p:xfrm>
          <a:off x="3314065" y="2077593"/>
          <a:ext cx="2357120" cy="1640839"/>
        </p:xfrm>
        <a:graphic>
          <a:graphicData uri="http://schemas.openxmlformats.org/drawingml/2006/table">
            <a:tbl>
              <a:tblPr/>
              <a:tblGrid>
                <a:gridCol w="2357120"/>
              </a:tblGrid>
              <a:tr h="16344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落实企业安全风险    </a:t>
                      </a:r>
                      <a:r>
                        <a:rPr sz="20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分级管控岗位责任，</a:t>
                      </a:r>
                      <a:r>
                        <a:rPr sz="20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建立企业安全风险  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公告、岗位安全风  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险确认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2" name="rect"/>
          <p:cNvSpPr/>
          <p:nvPr/>
        </p:nvSpPr>
        <p:spPr>
          <a:xfrm>
            <a:off x="915288" y="4142613"/>
            <a:ext cx="6984492" cy="461772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74" name="textbox 3074"/>
          <p:cNvSpPr/>
          <p:nvPr/>
        </p:nvSpPr>
        <p:spPr>
          <a:xfrm>
            <a:off x="997385" y="4215009"/>
            <a:ext cx="6974840" cy="3797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依据安全风险类别和等级建立企业安全风险数据</a:t>
            </a:r>
            <a:r>
              <a:rPr sz="2400" kern="0" spc="-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库。</a:t>
            </a:r>
            <a:endParaRPr lang="en-US" altLang="en-US" sz="2400" dirty="0"/>
          </a:p>
        </p:txBody>
      </p:sp>
      <p:sp>
        <p:nvSpPr>
          <p:cNvPr id="3076" name="textbox 3076"/>
          <p:cNvSpPr/>
          <p:nvPr/>
        </p:nvSpPr>
        <p:spPr>
          <a:xfrm>
            <a:off x="8342985" y="483986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8" name="table 3078"/>
          <p:cNvGraphicFramePr>
            <a:graphicFrameLocks noGrp="1"/>
          </p:cNvGraphicFramePr>
          <p:nvPr/>
        </p:nvGraphicFramePr>
        <p:xfrm>
          <a:off x="647143" y="2504916"/>
          <a:ext cx="7757159" cy="1196340"/>
        </p:xfrm>
        <a:graphic>
          <a:graphicData uri="http://schemas.openxmlformats.org/drawingml/2006/table">
            <a:tbl>
              <a:tblPr/>
              <a:tblGrid>
                <a:gridCol w="1465580"/>
                <a:gridCol w="1645920"/>
                <a:gridCol w="1620519"/>
                <a:gridCol w="1597025"/>
                <a:gridCol w="1428115"/>
              </a:tblGrid>
              <a:tr h="293369">
                <a:tc>
                  <a:txBody>
                    <a:bodyPr/>
                    <a:lstStyle/>
                    <a:p>
                      <a:pPr marL="190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生产作业过</a:t>
                      </a:r>
                      <a:endParaRPr lang="en-US" altLang="en-US" sz="2000" dirty="0"/>
                    </a:p>
                  </a:txBody>
                  <a:tcPr marL="0" marR="0" marT="535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558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对风险导致</a:t>
                      </a:r>
                      <a:endParaRPr lang="en-US" altLang="en-US" sz="2000" dirty="0"/>
                    </a:p>
                  </a:txBody>
                  <a:tcPr marL="0" marR="0" marT="535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097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根据评估结</a:t>
                      </a:r>
                      <a:endParaRPr lang="en-US" altLang="en-US" sz="2000" dirty="0"/>
                    </a:p>
                  </a:txBody>
                  <a:tcPr marL="0" marR="0" marT="535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44000"/>
                        </a:lnSpc>
                      </a:pPr>
                      <a:endParaRPr lang="en-US" altLang="en-US" sz="100" dirty="0"/>
                    </a:p>
                    <a:p>
                      <a:pPr marL="170815" algn="l" rtl="0" eaLnBrk="0">
                        <a:lnSpc>
                          <a:spcPct val="92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根据风险等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64000"/>
                        </a:lnSpc>
                      </a:pPr>
                      <a:endParaRPr lang="en-US" altLang="en-US" sz="100" dirty="0"/>
                    </a:p>
                    <a:p>
                      <a:pPr algn="r" rtl="0" eaLnBrk="0">
                        <a:lnSpc>
                          <a:spcPct val="91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建立风险数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9000"/>
                        </a:lnSpc>
                      </a:pPr>
                      <a:endParaRPr lang="en-US" altLang="en-US" sz="100" dirty="0"/>
                    </a:p>
                    <a:p>
                      <a:pPr algn="l" rtl="0" eaLnBrk="0">
                        <a:lnSpc>
                          <a:spcPct val="94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程中危险能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9000"/>
                        </a:lnSpc>
                      </a:pPr>
                      <a:endParaRPr lang="en-US" altLang="en-US" sz="100" dirty="0"/>
                    </a:p>
                    <a:p>
                      <a:pPr marL="198120" algn="l" rtl="0" eaLnBrk="0">
                        <a:lnSpc>
                          <a:spcPct val="94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事故概率与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9000"/>
                        </a:lnSpc>
                      </a:pPr>
                      <a:endParaRPr lang="en-US" altLang="en-US" sz="100" dirty="0"/>
                    </a:p>
                    <a:p>
                      <a:pPr marL="180340" algn="l" rtl="0" eaLnBrk="0">
                        <a:lnSpc>
                          <a:spcPct val="94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果风险分为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100" dirty="0"/>
                    </a:p>
                    <a:p>
                      <a:pPr marL="170815" algn="l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级制定控制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lang="en-US" altLang="en-US" sz="100" dirty="0"/>
                    </a:p>
                    <a:p>
                      <a:pPr algn="r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据库，进行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9000"/>
                        </a:lnSpc>
                      </a:pPr>
                      <a:endParaRPr lang="en-US" altLang="en-US" sz="100" dirty="0"/>
                    </a:p>
                    <a:p>
                      <a:pPr marL="3175" algn="l" rtl="0" eaLnBrk="0">
                        <a:lnSpc>
                          <a:spcPct val="93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量及有害物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9000"/>
                        </a:lnSpc>
                      </a:pPr>
                      <a:endParaRPr lang="en-US" altLang="en-US" sz="100" dirty="0"/>
                    </a:p>
                    <a:p>
                      <a:pPr marL="194310" algn="l" rtl="0" eaLnBrk="0">
                        <a:lnSpc>
                          <a:spcPct val="94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后果进行评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9000"/>
                        </a:lnSpc>
                      </a:pPr>
                      <a:endParaRPr lang="en-US" altLang="en-US" sz="100" dirty="0"/>
                    </a:p>
                    <a:p>
                      <a:pPr marL="182245" algn="l" rtl="0" eaLnBrk="0">
                        <a:lnSpc>
                          <a:spcPct val="93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重大风险等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100" dirty="0"/>
                    </a:p>
                    <a:p>
                      <a:pPr marL="170180" algn="l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措施和控制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lang="en-US" altLang="en-US" sz="100" dirty="0"/>
                    </a:p>
                    <a:p>
                      <a:pPr marL="1593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9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动态监控，</a:t>
                      </a:r>
                      <a:endParaRPr lang="en-US" altLang="en-US" sz="19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3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4000"/>
                        </a:lnSpc>
                      </a:pPr>
                      <a:endParaRPr lang="en-US" altLang="en-US" sz="100" dirty="0"/>
                    </a:p>
                    <a:p>
                      <a:pPr algn="l" rtl="0" eaLnBrk="0">
                        <a:lnSpc>
                          <a:spcPct val="90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质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4000"/>
                        </a:lnSpc>
                      </a:pPr>
                      <a:endParaRPr lang="en-US" altLang="en-US" sz="100" dirty="0"/>
                    </a:p>
                    <a:p>
                      <a:pPr marL="194310" algn="l" rtl="0" eaLnBrk="0">
                        <a:lnSpc>
                          <a:spcPct val="90000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估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4000"/>
                        </a:lnSpc>
                      </a:pPr>
                      <a:endParaRPr lang="en-US" altLang="en-US" sz="100" dirty="0"/>
                    </a:p>
                    <a:p>
                      <a:pPr marL="200660" algn="l" rtl="0" eaLnBrk="0">
                        <a:lnSpc>
                          <a:spcPct val="90000"/>
                        </a:lnSpc>
                      </a:pPr>
                      <a:r>
                        <a:rPr sz="20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四个等级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100" dirty="0"/>
                    </a:p>
                    <a:p>
                      <a:pPr marL="17081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办法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</a:pPr>
                      <a:endParaRPr lang="en-US" altLang="en-US" sz="100" dirty="0"/>
                    </a:p>
                    <a:p>
                      <a:pPr marL="15811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控制风险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080" name="picture 30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169796" y="3687826"/>
            <a:ext cx="6486144" cy="352044"/>
          </a:xfrm>
          <a:prstGeom prst="rect">
            <a:avLst/>
          </a:prstGeom>
        </p:spPr>
      </p:pic>
      <p:sp>
        <p:nvSpPr>
          <p:cNvPr id="3082" name="textbox 3082"/>
          <p:cNvSpPr/>
          <p:nvPr/>
        </p:nvSpPr>
        <p:spPr>
          <a:xfrm>
            <a:off x="1395806" y="4230471"/>
            <a:ext cx="6422390" cy="3790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对生产作业过程中风险进行控制，预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防事故发生</a:t>
            </a:r>
            <a:endParaRPr lang="en-US" altLang="en-US" sz="2400" dirty="0"/>
          </a:p>
        </p:txBody>
      </p:sp>
      <p:sp>
        <p:nvSpPr>
          <p:cNvPr id="3084" name="textbox 3084"/>
          <p:cNvSpPr/>
          <p:nvPr/>
        </p:nvSpPr>
        <p:spPr>
          <a:xfrm>
            <a:off x="436304" y="513403"/>
            <a:ext cx="3806825" cy="539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400" b="1" kern="0" spc="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400" dirty="0"/>
          </a:p>
        </p:txBody>
      </p:sp>
      <p:sp>
        <p:nvSpPr>
          <p:cNvPr id="3086" name="textbox 3086"/>
          <p:cNvSpPr/>
          <p:nvPr/>
        </p:nvSpPr>
        <p:spPr>
          <a:xfrm>
            <a:off x="7307580" y="1389633"/>
            <a:ext cx="937260" cy="832485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600" dirty="0"/>
          </a:p>
          <a:p>
            <a:pPr marL="170815" indent="-2540" algn="l" rtl="0" eaLnBrk="0">
              <a:lnSpc>
                <a:spcPct val="99000"/>
              </a:lnSpc>
              <a:spcBef>
                <a:spcPts val="5"/>
              </a:spcBef>
            </a:pPr>
            <a:r>
              <a:rPr sz="2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  </a:t>
            </a:r>
            <a:r>
              <a:rPr sz="24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监控</a:t>
            </a:r>
            <a:endParaRPr lang="en-US" altLang="en-US" sz="2400" dirty="0"/>
          </a:p>
        </p:txBody>
      </p:sp>
      <p:sp>
        <p:nvSpPr>
          <p:cNvPr id="3088" name="textbox 3088"/>
          <p:cNvSpPr/>
          <p:nvPr/>
        </p:nvSpPr>
        <p:spPr>
          <a:xfrm>
            <a:off x="5724144" y="1394205"/>
            <a:ext cx="935989" cy="83121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500" dirty="0"/>
          </a:p>
          <a:p>
            <a:pPr marL="167640" algn="l" rtl="0" eaLnBrk="0">
              <a:lnSpc>
                <a:spcPct val="99000"/>
              </a:lnSpc>
            </a:pPr>
            <a:r>
              <a:rPr sz="2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  </a:t>
            </a: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</a:t>
            </a:r>
            <a:endParaRPr lang="en-US" altLang="en-US" sz="2400" dirty="0"/>
          </a:p>
        </p:txBody>
      </p:sp>
      <p:sp>
        <p:nvSpPr>
          <p:cNvPr id="3090" name="textbox 3090"/>
          <p:cNvSpPr/>
          <p:nvPr/>
        </p:nvSpPr>
        <p:spPr>
          <a:xfrm>
            <a:off x="850391" y="1415542"/>
            <a:ext cx="935989" cy="83121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167005" indent="-635" algn="l" rtl="0" eaLnBrk="0">
              <a:lnSpc>
                <a:spcPct val="99000"/>
              </a:lnSpc>
              <a:spcBef>
                <a:spcPts val="5"/>
              </a:spcBef>
            </a:pP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  </a:t>
            </a:r>
            <a:r>
              <a:rPr sz="2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</a:t>
            </a:r>
            <a:endParaRPr lang="en-US" altLang="en-US" sz="2400" dirty="0"/>
          </a:p>
        </p:txBody>
      </p:sp>
      <p:sp>
        <p:nvSpPr>
          <p:cNvPr id="3092" name="textbox 3092"/>
          <p:cNvSpPr/>
          <p:nvPr/>
        </p:nvSpPr>
        <p:spPr>
          <a:xfrm>
            <a:off x="2484120" y="1415542"/>
            <a:ext cx="935989" cy="83121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167005" indent="-635" algn="l" rtl="0" eaLnBrk="0">
              <a:lnSpc>
                <a:spcPct val="99000"/>
              </a:lnSpc>
              <a:spcBef>
                <a:spcPts val="0"/>
              </a:spcBef>
            </a:pP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  </a:t>
            </a:r>
            <a:r>
              <a:rPr sz="2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</a:t>
            </a:r>
            <a:endParaRPr lang="en-US" altLang="en-US" sz="2400" dirty="0"/>
          </a:p>
        </p:txBody>
      </p:sp>
      <p:sp>
        <p:nvSpPr>
          <p:cNvPr id="3094" name="textbox 3094"/>
          <p:cNvSpPr/>
          <p:nvPr/>
        </p:nvSpPr>
        <p:spPr>
          <a:xfrm>
            <a:off x="4114800" y="1415542"/>
            <a:ext cx="935989" cy="83121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lang="en-US" altLang="en-US" sz="500" dirty="0"/>
          </a:p>
          <a:p>
            <a:pPr marL="165735" indent="635" algn="l" rtl="0" eaLnBrk="0">
              <a:lnSpc>
                <a:spcPct val="99000"/>
              </a:lnSpc>
              <a:spcBef>
                <a:spcPts val="5"/>
              </a:spcBef>
            </a:pP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  </a:t>
            </a:r>
            <a:r>
              <a:rPr sz="24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分级</a:t>
            </a:r>
            <a:endParaRPr lang="en-US" altLang="en-US" sz="2400" dirty="0"/>
          </a:p>
        </p:txBody>
      </p:sp>
      <p:sp>
        <p:nvSpPr>
          <p:cNvPr id="3096" name="textbox 3096"/>
          <p:cNvSpPr/>
          <p:nvPr/>
        </p:nvSpPr>
        <p:spPr>
          <a:xfrm>
            <a:off x="8403945" y="483224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picture 30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98931" y="646176"/>
            <a:ext cx="7658100" cy="4154423"/>
          </a:xfrm>
          <a:prstGeom prst="rect">
            <a:avLst/>
          </a:prstGeom>
        </p:spPr>
      </p:pic>
      <p:sp>
        <p:nvSpPr>
          <p:cNvPr id="3100" name="textbox 3100"/>
          <p:cNvSpPr/>
          <p:nvPr/>
        </p:nvSpPr>
        <p:spPr>
          <a:xfrm>
            <a:off x="1300456" y="740454"/>
            <a:ext cx="6531609" cy="9886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100" dirty="0"/>
          </a:p>
          <a:p>
            <a:pPr marL="17145" indent="-5080" algn="l" rtl="0" eaLnBrk="0">
              <a:lnSpc>
                <a:spcPct val="100000"/>
              </a:lnSpc>
            </a:pPr>
            <a:r>
              <a:rPr sz="32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风险分级管控对企业安全管理会有哪</a:t>
            </a:r>
            <a:r>
              <a:rPr sz="32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100" b="1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些促进？</a:t>
            </a:r>
            <a:endParaRPr lang="en-US" altLang="en-US" sz="3100" dirty="0"/>
          </a:p>
        </p:txBody>
      </p:sp>
      <p:sp>
        <p:nvSpPr>
          <p:cNvPr id="3102" name="textbox 3102"/>
          <p:cNvSpPr/>
          <p:nvPr/>
        </p:nvSpPr>
        <p:spPr>
          <a:xfrm>
            <a:off x="2363495" y="3395319"/>
            <a:ext cx="4135120" cy="9715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我们想听听您的观点</a:t>
            </a:r>
            <a:endParaRPr lang="en-US" altLang="en-US" sz="3600" dirty="0"/>
          </a:p>
          <a:p>
            <a:pPr marL="796925" algn="l" rtl="0" eaLnBrk="0">
              <a:lnSpc>
                <a:spcPct val="100000"/>
              </a:lnSpc>
              <a:spcBef>
                <a:spcPts val="20"/>
              </a:spcBef>
            </a:pPr>
            <a:r>
              <a:rPr sz="2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小组讨论15分钟</a:t>
            </a:r>
            <a:endParaRPr lang="en-US" altLang="en-US" sz="2700" dirty="0"/>
          </a:p>
        </p:txBody>
      </p:sp>
      <p:sp>
        <p:nvSpPr>
          <p:cNvPr id="3104" name="textbox 3104"/>
          <p:cNvSpPr/>
          <p:nvPr/>
        </p:nvSpPr>
        <p:spPr>
          <a:xfrm>
            <a:off x="8342985" y="483986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textbox 3106"/>
          <p:cNvSpPr/>
          <p:nvPr/>
        </p:nvSpPr>
        <p:spPr>
          <a:xfrm>
            <a:off x="626745" y="1579880"/>
            <a:ext cx="7259320" cy="14776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200" dirty="0"/>
          </a:p>
          <a:p>
            <a:pPr marL="12700" algn="l" rtl="0" eaLnBrk="0">
              <a:lnSpc>
                <a:spcPct val="100000"/>
              </a:lnSpc>
            </a:pPr>
            <a:r>
              <a:rPr sz="2800" b="1" kern="0" spc="10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风险分级管控的关键是</a:t>
            </a:r>
            <a:r>
              <a:rPr sz="2800" b="1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辨识风险及有效控制</a:t>
            </a:r>
            <a:endParaRPr lang="en-US" altLang="en-US" sz="2800" dirty="0"/>
          </a:p>
          <a:p>
            <a:pPr algn="l" rtl="0" eaLnBrk="0">
              <a:lnSpc>
                <a:spcPct val="130000"/>
              </a:lnSpc>
            </a:pPr>
            <a:endParaRPr lang="en-US" altLang="en-US" sz="1200" dirty="0"/>
          </a:p>
          <a:p>
            <a:pPr algn="l" rtl="0" eaLnBrk="0">
              <a:lnSpc>
                <a:spcPct val="130000"/>
              </a:lnSpc>
            </a:pPr>
            <a:endParaRPr lang="en-US" altLang="en-US" sz="1200" dirty="0"/>
          </a:p>
          <a:p>
            <a:pPr algn="l" rtl="0" eaLnBrk="0">
              <a:lnSpc>
                <a:spcPct val="130000"/>
              </a:lnSpc>
            </a:pPr>
            <a:endParaRPr lang="en-US" altLang="en-US" sz="1200" dirty="0"/>
          </a:p>
          <a:p>
            <a:pPr algn="l" rtl="0" eaLnBrk="0">
              <a:lnSpc>
                <a:spcPct val="100000"/>
              </a:lnSpc>
            </a:pPr>
            <a:endParaRPr lang="en-US" altLang="en-US" sz="700" dirty="0"/>
          </a:p>
          <a:p>
            <a:pPr marL="889635" algn="l" rtl="0" eaLnBrk="0">
              <a:lnSpc>
                <a:spcPct val="97000"/>
              </a:lnSpc>
              <a:spcBef>
                <a:spcPts val="5"/>
              </a:spcBef>
            </a:pPr>
            <a:r>
              <a:rPr sz="2800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辨识风险与控制风险需要借助</a:t>
            </a:r>
            <a:r>
              <a:rPr sz="2800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en-US" altLang="en-US" sz="2800" kern="0" spc="-10" dirty="0">
              <a:solidFill>
                <a:srgbClr val="7F7F7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08" name="textbox 3108"/>
          <p:cNvSpPr/>
          <p:nvPr/>
        </p:nvSpPr>
        <p:spPr>
          <a:xfrm>
            <a:off x="8342985" y="483986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textbox 3110"/>
          <p:cNvSpPr/>
          <p:nvPr/>
        </p:nvSpPr>
        <p:spPr>
          <a:xfrm>
            <a:off x="688035" y="416515"/>
            <a:ext cx="7666355" cy="29476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959735" algn="l" rtl="0" eaLnBrk="0">
              <a:lnSpc>
                <a:spcPts val="3270"/>
              </a:lnSpc>
            </a:pPr>
            <a:r>
              <a:rPr sz="2700" b="1" kern="0" spc="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    述</a:t>
            </a:r>
            <a:endParaRPr lang="en-US" altLang="en-US" sz="27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algn="l" rtl="0" eaLnBrk="0">
              <a:lnSpc>
                <a:spcPct val="133000"/>
              </a:lnSpc>
            </a:pPr>
            <a:endParaRPr lang="en-US" altLang="en-US" sz="1000" dirty="0"/>
          </a:p>
          <a:p>
            <a:pPr algn="r" rtl="0" eaLnBrk="0">
              <a:lnSpc>
                <a:spcPct val="89000"/>
              </a:lnSpc>
              <a:spcBef>
                <a:spcPts val="730"/>
              </a:spcBef>
            </a:pP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安全管理工作千头万绪，只有根据企业生</a:t>
            </a: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产作业特点</a:t>
            </a:r>
            <a:endParaRPr lang="en-US" altLang="en-US" sz="2400" dirty="0"/>
          </a:p>
          <a:p>
            <a:pPr marL="12700" indent="635" algn="l" rtl="0" eaLnBrk="0">
              <a:lnSpc>
                <a:spcPct val="153000"/>
              </a:lnSpc>
              <a:spcBef>
                <a:spcPts val="50"/>
              </a:spcBef>
            </a:pP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及风险特点，采取针对性的安全管理方法和措</a:t>
            </a: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施，运用安 </a:t>
            </a: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全工具，可以从根源和系统两个方面改变企业</a:t>
            </a: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安全生产状</a:t>
            </a: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1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态。</a:t>
            </a:r>
            <a:endParaRPr lang="en-US" altLang="en-US" sz="2400" dirty="0"/>
          </a:p>
        </p:txBody>
      </p:sp>
      <p:pic>
        <p:nvPicPr>
          <p:cNvPr id="3112" name="picture 3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873240" y="3526535"/>
            <a:ext cx="1443228" cy="1287780"/>
          </a:xfrm>
          <a:prstGeom prst="rect">
            <a:avLst/>
          </a:prstGeom>
        </p:spPr>
      </p:pic>
      <p:pic>
        <p:nvPicPr>
          <p:cNvPr id="3114" name="picture 3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650236" y="3499104"/>
            <a:ext cx="1440180" cy="1287779"/>
          </a:xfrm>
          <a:prstGeom prst="rect">
            <a:avLst/>
          </a:prstGeom>
        </p:spPr>
      </p:pic>
      <p:pic>
        <p:nvPicPr>
          <p:cNvPr id="3116" name="picture 3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5027" y="3499104"/>
            <a:ext cx="1438655" cy="1287779"/>
          </a:xfrm>
          <a:prstGeom prst="rect">
            <a:avLst/>
          </a:prstGeom>
        </p:spPr>
      </p:pic>
      <p:pic>
        <p:nvPicPr>
          <p:cNvPr id="3118" name="picture 31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735067" y="3508247"/>
            <a:ext cx="1443227" cy="1278635"/>
          </a:xfrm>
          <a:prstGeom prst="rect">
            <a:avLst/>
          </a:prstGeom>
        </p:spPr>
      </p:pic>
      <p:sp>
        <p:nvSpPr>
          <p:cNvPr id="3120" name="textbox 3120"/>
          <p:cNvSpPr/>
          <p:nvPr/>
        </p:nvSpPr>
        <p:spPr>
          <a:xfrm>
            <a:off x="8342985" y="4839868"/>
            <a:ext cx="2647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3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45410" y="1797050"/>
            <a:ext cx="40652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 b="1"/>
              <a:t>感谢聆听！</a:t>
            </a:r>
            <a:endParaRPr lang="zh-CN" altLang="en-US" sz="60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box 276"/>
          <p:cNvSpPr/>
          <p:nvPr/>
        </p:nvSpPr>
        <p:spPr>
          <a:xfrm>
            <a:off x="5524906" y="2200427"/>
            <a:ext cx="2766695" cy="22282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环境（条件）风险</a:t>
            </a:r>
            <a:endParaRPr lang="en-US" altLang="en-US" sz="2400" dirty="0"/>
          </a:p>
          <a:p>
            <a:pPr algn="l" rtl="0" eaLnBrk="0">
              <a:lnSpc>
                <a:spcPct val="129000"/>
              </a:lnSpc>
            </a:pPr>
            <a:endParaRPr lang="en-US" altLang="en-US" sz="1000" dirty="0"/>
          </a:p>
          <a:p>
            <a:pPr marL="14605" algn="l" rtl="0" eaLnBrk="0">
              <a:lnSpc>
                <a:spcPct val="97000"/>
              </a:lnSpc>
              <a:spcBef>
                <a:spcPts val="725"/>
              </a:spcBef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初期未及时发现和</a:t>
            </a:r>
            <a:endParaRPr lang="en-US" altLang="en-US" sz="2400" dirty="0"/>
          </a:p>
          <a:p>
            <a:pPr marL="14605" algn="l" rtl="0" eaLnBrk="0">
              <a:lnSpc>
                <a:spcPct val="97000"/>
              </a:lnSpc>
              <a:spcBef>
                <a:spcPts val="85"/>
              </a:spcBef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存放条件不合规风险</a:t>
            </a:r>
            <a:endParaRPr lang="en-US" altLang="en-US" sz="24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500" dirty="0"/>
          </a:p>
          <a:p>
            <a:pPr marL="24130" algn="l" rtl="0" eaLnBrk="0">
              <a:lnSpc>
                <a:spcPct val="99000"/>
              </a:lnSpc>
              <a:spcBef>
                <a:spcPts val="5"/>
              </a:spcBef>
            </a:pPr>
            <a:r>
              <a:rPr sz="20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存放条件不合规和应急   </a:t>
            </a:r>
            <a:r>
              <a:rPr sz="20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措施不到位风险</a:t>
            </a:r>
            <a:endParaRPr lang="en-US" altLang="en-US" sz="2000" dirty="0"/>
          </a:p>
        </p:txBody>
      </p:sp>
      <p:pic>
        <p:nvPicPr>
          <p:cNvPr id="278" name="picture 2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04417" y="4591075"/>
            <a:ext cx="6800494" cy="552423"/>
          </a:xfrm>
          <a:prstGeom prst="rect">
            <a:avLst/>
          </a:prstGeom>
        </p:spPr>
      </p:pic>
      <p:graphicFrame>
        <p:nvGraphicFramePr>
          <p:cNvPr id="280" name="table 280"/>
          <p:cNvGraphicFramePr>
            <a:graphicFrameLocks noGrp="1"/>
          </p:cNvGraphicFramePr>
          <p:nvPr/>
        </p:nvGraphicFramePr>
        <p:xfrm>
          <a:off x="364236" y="3686654"/>
          <a:ext cx="4017010" cy="837565"/>
        </p:xfrm>
        <a:graphic>
          <a:graphicData uri="http://schemas.openxmlformats.org/drawingml/2006/table">
            <a:tbl>
              <a:tblPr/>
              <a:tblGrid>
                <a:gridCol w="4017010"/>
              </a:tblGrid>
              <a:tr h="8375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marL="99060" algn="l" rtl="0" eaLnBrk="0">
                        <a:lnSpc>
                          <a:spcPct val="99000"/>
                        </a:lnSpc>
                      </a:pP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导致堆放于运抵区的硝酸铵等危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化学品发生爆炸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group 32"/>
          <p:cNvGrpSpPr/>
          <p:nvPr/>
        </p:nvGrpSpPr>
        <p:grpSpPr>
          <a:xfrm rot="21600000">
            <a:off x="1540001" y="1651254"/>
            <a:ext cx="1799843" cy="286511"/>
            <a:chOff x="0" y="0"/>
            <a:chExt cx="1799843" cy="286511"/>
          </a:xfrm>
        </p:grpSpPr>
        <p:sp>
          <p:nvSpPr>
            <p:cNvPr id="282" name="path"/>
            <p:cNvSpPr/>
            <p:nvPr/>
          </p:nvSpPr>
          <p:spPr>
            <a:xfrm>
              <a:off x="0" y="0"/>
              <a:ext cx="1799843" cy="286511"/>
            </a:xfrm>
            <a:custGeom>
              <a:avLst/>
              <a:gdLst/>
              <a:ahLst/>
              <a:cxnLst/>
              <a:rect l="0" t="0" r="0" b="0"/>
              <a:pathLst>
                <a:path w="2834" h="451">
                  <a:moveTo>
                    <a:pt x="0" y="225"/>
                  </a:moveTo>
                  <a:lnTo>
                    <a:pt x="708" y="22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225"/>
                  </a:lnTo>
                  <a:lnTo>
                    <a:pt x="2834" y="225"/>
                  </a:lnTo>
                  <a:lnTo>
                    <a:pt x="1417" y="451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4" name="path"/>
            <p:cNvSpPr/>
            <p:nvPr/>
          </p:nvSpPr>
          <p:spPr>
            <a:xfrm>
              <a:off x="0" y="130301"/>
              <a:ext cx="1799843" cy="25907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group 34"/>
          <p:cNvGrpSpPr/>
          <p:nvPr/>
        </p:nvGrpSpPr>
        <p:grpSpPr>
          <a:xfrm rot="21600000">
            <a:off x="352043" y="928116"/>
            <a:ext cx="4029455" cy="736091"/>
            <a:chOff x="0" y="0"/>
            <a:chExt cx="4029455" cy="736091"/>
          </a:xfrm>
        </p:grpSpPr>
        <p:grpSp>
          <p:nvGrpSpPr>
            <p:cNvPr id="36" name="group 36"/>
            <p:cNvGrpSpPr/>
            <p:nvPr/>
          </p:nvGrpSpPr>
          <p:grpSpPr>
            <a:xfrm rot="21600000">
              <a:off x="0" y="0"/>
              <a:ext cx="4029455" cy="736091"/>
              <a:chOff x="0" y="0"/>
              <a:chExt cx="4029455" cy="736091"/>
            </a:xfrm>
          </p:grpSpPr>
          <p:sp>
            <p:nvSpPr>
              <p:cNvPr id="286" name="path"/>
              <p:cNvSpPr/>
              <p:nvPr/>
            </p:nvSpPr>
            <p:spPr>
              <a:xfrm>
                <a:off x="0" y="0"/>
                <a:ext cx="4029455" cy="717803"/>
              </a:xfrm>
              <a:custGeom>
                <a:avLst/>
                <a:gdLst/>
                <a:ahLst/>
                <a:cxnLst/>
                <a:rect l="0" t="0" r="0" b="0"/>
                <a:pathLst>
                  <a:path w="6345" h="1130">
                    <a:moveTo>
                      <a:pt x="7" y="1123"/>
                    </a:moveTo>
                    <a:lnTo>
                      <a:pt x="6338" y="1123"/>
                    </a:lnTo>
                    <a:lnTo>
                      <a:pt x="6338" y="7"/>
                    </a:lnTo>
                    <a:lnTo>
                      <a:pt x="7" y="7"/>
                    </a:lnTo>
                    <a:lnTo>
                      <a:pt x="7" y="1123"/>
                    </a:lnTo>
                    <a:close/>
                  </a:path>
                </a:pathLst>
              </a:custGeom>
              <a:noFill/>
              <a:ln w="9143" cap="flat">
                <a:solidFill>
                  <a:srgbClr val="BFBFBF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8" name="path"/>
              <p:cNvSpPr/>
              <p:nvPr/>
            </p:nvSpPr>
            <p:spPr>
              <a:xfrm>
                <a:off x="1637919" y="710184"/>
                <a:ext cx="899922" cy="25907"/>
              </a:xfrm>
              <a:custGeom>
                <a:avLst/>
                <a:gdLst/>
                <a:ahLst/>
                <a:cxnLst/>
                <a:rect l="0" t="0" r="0" b="0"/>
                <a:pathLst>
                  <a:path w="1417" h="40">
                    <a:moveTo>
                      <a:pt x="0" y="20"/>
                    </a:moveTo>
                    <a:lnTo>
                      <a:pt x="1417" y="20"/>
                    </a:lnTo>
                  </a:path>
                </a:pathLst>
              </a:custGeom>
              <a:noFill/>
              <a:ln w="25907" cap="flat">
                <a:solidFill>
                  <a:srgbClr val="BFBFBF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90" name="textbox 290"/>
            <p:cNvSpPr/>
            <p:nvPr/>
          </p:nvSpPr>
          <p:spPr>
            <a:xfrm>
              <a:off x="-12700" y="-12700"/>
              <a:ext cx="4055109" cy="7867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lang="en-US" altLang="en-US" sz="600" dirty="0"/>
            </a:p>
            <a:p>
              <a:pPr marL="112395" algn="l" rtl="0" eaLnBrk="0">
                <a:lnSpc>
                  <a:spcPct val="99000"/>
                </a:lnSpc>
                <a:spcBef>
                  <a:spcPts val="0"/>
                </a:spcBef>
              </a:pPr>
              <a:r>
                <a:rPr sz="2000" b="1" kern="0" spc="0" dirty="0">
                  <a:solidFill>
                    <a:srgbClr val="1F497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危险品仓库集装箱内硝</a:t>
              </a:r>
              <a:r>
                <a:rPr sz="2000" b="1" kern="0" spc="-10" dirty="0">
                  <a:solidFill>
                    <a:srgbClr val="1F497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化棉由于</a:t>
              </a:r>
              <a:r>
                <a:rPr sz="20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湿  </a:t>
              </a:r>
              <a:r>
                <a:rPr sz="2000" b="1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润剂散失出现局部干燥</a:t>
              </a:r>
              <a:endParaRPr lang="en-US" altLang="en-US" sz="2000" dirty="0"/>
            </a:p>
          </p:txBody>
        </p:sp>
      </p:grpSp>
      <p:graphicFrame>
        <p:nvGraphicFramePr>
          <p:cNvPr id="292" name="table 292"/>
          <p:cNvGraphicFramePr>
            <a:graphicFrameLocks noGrp="1"/>
          </p:cNvGraphicFramePr>
          <p:nvPr/>
        </p:nvGraphicFramePr>
        <p:xfrm>
          <a:off x="353568" y="1943100"/>
          <a:ext cx="4036695" cy="725170"/>
        </p:xfrm>
        <a:graphic>
          <a:graphicData uri="http://schemas.openxmlformats.org/drawingml/2006/table">
            <a:tbl>
              <a:tblPr/>
              <a:tblGrid>
                <a:gridCol w="4036695"/>
              </a:tblGrid>
              <a:tr h="7188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9060" indent="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高温(天气)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等因素的作</a:t>
                      </a:r>
                      <a:r>
                        <a:rPr sz="20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用下加速   </a:t>
                      </a:r>
                      <a:r>
                        <a:rPr sz="20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分解放热，积热自燃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94" name="table 29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68935" y="2875280"/>
          <a:ext cx="4036695" cy="709930"/>
        </p:xfrm>
        <a:graphic>
          <a:graphicData uri="http://schemas.openxmlformats.org/drawingml/2006/table">
            <a:tbl>
              <a:tblPr/>
              <a:tblGrid>
                <a:gridCol w="4036695"/>
              </a:tblGrid>
              <a:tr h="7099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8425" indent="1016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引起</a:t>
                      </a:r>
                      <a:r>
                        <a:rPr sz="2000" b="1" kern="0" spc="-1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相邻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集装箱内的硝化棉和其他</a:t>
                      </a:r>
                      <a:r>
                        <a:rPr sz="2000" b="1" kern="0" spc="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b="1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危险化学品</a:t>
                      </a:r>
                      <a:r>
                        <a:rPr sz="2000" b="1" u="sng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uFill>
                            <a:solidFill>
                              <a:srgbClr val="BFBFBF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长时间大</a:t>
                      </a:r>
                      <a:r>
                        <a:rPr sz="2000" b="1" kern="0" spc="0" dirty="0">
                          <a:solidFill>
                            <a:srgbClr val="C0504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面积燃烧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" name="textbox 296"/>
          <p:cNvSpPr/>
          <p:nvPr/>
        </p:nvSpPr>
        <p:spPr>
          <a:xfrm>
            <a:off x="2455668" y="274154"/>
            <a:ext cx="3926840" cy="4394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通过案例</a:t>
            </a:r>
            <a:r>
              <a:rPr sz="27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分析得出的结论</a:t>
            </a:r>
            <a:endParaRPr lang="en-US" altLang="en-US" sz="2700" dirty="0"/>
          </a:p>
        </p:txBody>
      </p:sp>
      <p:sp>
        <p:nvSpPr>
          <p:cNvPr id="298" name="textbox 298"/>
          <p:cNvSpPr/>
          <p:nvPr/>
        </p:nvSpPr>
        <p:spPr>
          <a:xfrm>
            <a:off x="5466130" y="1154963"/>
            <a:ext cx="2154554" cy="3790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作业不规范风险</a:t>
            </a:r>
            <a:endParaRPr lang="en-US" altLang="en-US" sz="2400" dirty="0"/>
          </a:p>
        </p:txBody>
      </p:sp>
      <p:grpSp>
        <p:nvGrpSpPr>
          <p:cNvPr id="38" name="group 38"/>
          <p:cNvGrpSpPr/>
          <p:nvPr/>
        </p:nvGrpSpPr>
        <p:grpSpPr>
          <a:xfrm rot="21600000">
            <a:off x="4436364" y="3867132"/>
            <a:ext cx="959371" cy="554772"/>
            <a:chOff x="0" y="0"/>
            <a:chExt cx="959371" cy="554772"/>
          </a:xfrm>
        </p:grpSpPr>
        <p:sp>
          <p:nvSpPr>
            <p:cNvPr id="300" name="path"/>
            <p:cNvSpPr/>
            <p:nvPr/>
          </p:nvSpPr>
          <p:spPr>
            <a:xfrm>
              <a:off x="12953" y="9162"/>
              <a:ext cx="937260" cy="536447"/>
            </a:xfrm>
            <a:custGeom>
              <a:avLst/>
              <a:gdLst/>
              <a:ahLst/>
              <a:cxnLst/>
              <a:rect l="0" t="0" r="0" b="0"/>
              <a:pathLst>
                <a:path w="1476" h="844">
                  <a:moveTo>
                    <a:pt x="0" y="211"/>
                  </a:moveTo>
                  <a:lnTo>
                    <a:pt x="1053" y="211"/>
                  </a:lnTo>
                  <a:lnTo>
                    <a:pt x="1053" y="0"/>
                  </a:lnTo>
                  <a:lnTo>
                    <a:pt x="1476" y="422"/>
                  </a:lnTo>
                  <a:lnTo>
                    <a:pt x="1053" y="844"/>
                  </a:lnTo>
                  <a:lnTo>
                    <a:pt x="1053" y="633"/>
                  </a:lnTo>
                  <a:lnTo>
                    <a:pt x="0" y="63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2" name="path"/>
            <p:cNvSpPr/>
            <p:nvPr/>
          </p:nvSpPr>
          <p:spPr>
            <a:xfrm>
              <a:off x="0" y="0"/>
              <a:ext cx="959371" cy="554772"/>
            </a:xfrm>
            <a:custGeom>
              <a:avLst/>
              <a:gdLst/>
              <a:ahLst/>
              <a:cxnLst/>
              <a:rect l="0" t="0" r="0" b="0"/>
              <a:pathLst>
                <a:path w="1510" h="873">
                  <a:moveTo>
                    <a:pt x="20" y="225"/>
                  </a:moveTo>
                  <a:lnTo>
                    <a:pt x="1073" y="225"/>
                  </a:lnTo>
                  <a:lnTo>
                    <a:pt x="1073" y="14"/>
                  </a:lnTo>
                  <a:lnTo>
                    <a:pt x="1496" y="436"/>
                  </a:lnTo>
                  <a:lnTo>
                    <a:pt x="1073" y="859"/>
                  </a:lnTo>
                  <a:lnTo>
                    <a:pt x="1073" y="648"/>
                  </a:lnTo>
                  <a:lnTo>
                    <a:pt x="20" y="648"/>
                  </a:lnTo>
                  <a:lnTo>
                    <a:pt x="20" y="225"/>
                  </a:lnTo>
                  <a:close/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40" name="group 40"/>
          <p:cNvGrpSpPr/>
          <p:nvPr/>
        </p:nvGrpSpPr>
        <p:grpSpPr>
          <a:xfrm rot="21600000">
            <a:off x="4423029" y="2920349"/>
            <a:ext cx="957849" cy="554767"/>
            <a:chOff x="0" y="0"/>
            <a:chExt cx="957849" cy="554767"/>
          </a:xfrm>
        </p:grpSpPr>
        <p:sp>
          <p:nvSpPr>
            <p:cNvPr id="304" name="path"/>
            <p:cNvSpPr/>
            <p:nvPr/>
          </p:nvSpPr>
          <p:spPr>
            <a:xfrm>
              <a:off x="12953" y="9159"/>
              <a:ext cx="935735" cy="536448"/>
            </a:xfrm>
            <a:custGeom>
              <a:avLst/>
              <a:gdLst/>
              <a:ahLst/>
              <a:cxnLst/>
              <a:rect l="0" t="0" r="0" b="0"/>
              <a:pathLst>
                <a:path w="1473" h="844">
                  <a:moveTo>
                    <a:pt x="0" y="211"/>
                  </a:moveTo>
                  <a:lnTo>
                    <a:pt x="1051" y="211"/>
                  </a:lnTo>
                  <a:lnTo>
                    <a:pt x="1051" y="0"/>
                  </a:lnTo>
                  <a:lnTo>
                    <a:pt x="1473" y="422"/>
                  </a:lnTo>
                  <a:lnTo>
                    <a:pt x="1051" y="844"/>
                  </a:lnTo>
                  <a:lnTo>
                    <a:pt x="1051" y="633"/>
                  </a:lnTo>
                  <a:lnTo>
                    <a:pt x="0" y="63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6" name="path"/>
            <p:cNvSpPr/>
            <p:nvPr/>
          </p:nvSpPr>
          <p:spPr>
            <a:xfrm>
              <a:off x="0" y="0"/>
              <a:ext cx="957849" cy="554767"/>
            </a:xfrm>
            <a:custGeom>
              <a:avLst/>
              <a:gdLst/>
              <a:ahLst/>
              <a:cxnLst/>
              <a:rect l="0" t="0" r="0" b="0"/>
              <a:pathLst>
                <a:path w="1508" h="873">
                  <a:moveTo>
                    <a:pt x="20" y="225"/>
                  </a:moveTo>
                  <a:lnTo>
                    <a:pt x="1071" y="225"/>
                  </a:lnTo>
                  <a:lnTo>
                    <a:pt x="1071" y="14"/>
                  </a:lnTo>
                  <a:lnTo>
                    <a:pt x="1493" y="436"/>
                  </a:lnTo>
                  <a:lnTo>
                    <a:pt x="1071" y="859"/>
                  </a:lnTo>
                  <a:lnTo>
                    <a:pt x="1071" y="648"/>
                  </a:lnTo>
                  <a:lnTo>
                    <a:pt x="20" y="648"/>
                  </a:lnTo>
                  <a:lnTo>
                    <a:pt x="20" y="225"/>
                  </a:lnTo>
                  <a:close/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group 42"/>
          <p:cNvGrpSpPr/>
          <p:nvPr/>
        </p:nvGrpSpPr>
        <p:grpSpPr>
          <a:xfrm rot="21600000">
            <a:off x="4364990" y="2052936"/>
            <a:ext cx="946417" cy="554772"/>
            <a:chOff x="0" y="0"/>
            <a:chExt cx="946417" cy="554772"/>
          </a:xfrm>
        </p:grpSpPr>
        <p:sp>
          <p:nvSpPr>
            <p:cNvPr id="308" name="path"/>
            <p:cNvSpPr/>
            <p:nvPr/>
          </p:nvSpPr>
          <p:spPr>
            <a:xfrm>
              <a:off x="0" y="9162"/>
              <a:ext cx="937259" cy="536448"/>
            </a:xfrm>
            <a:custGeom>
              <a:avLst/>
              <a:gdLst/>
              <a:ahLst/>
              <a:cxnLst/>
              <a:rect l="0" t="0" r="0" b="0"/>
              <a:pathLst>
                <a:path w="1475" h="844">
                  <a:moveTo>
                    <a:pt x="0" y="211"/>
                  </a:moveTo>
                  <a:lnTo>
                    <a:pt x="1053" y="211"/>
                  </a:lnTo>
                  <a:lnTo>
                    <a:pt x="1053" y="0"/>
                  </a:lnTo>
                  <a:lnTo>
                    <a:pt x="1475" y="422"/>
                  </a:lnTo>
                  <a:lnTo>
                    <a:pt x="1053" y="844"/>
                  </a:lnTo>
                  <a:lnTo>
                    <a:pt x="1053" y="633"/>
                  </a:lnTo>
                  <a:lnTo>
                    <a:pt x="0" y="63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0" name="path"/>
            <p:cNvSpPr/>
            <p:nvPr/>
          </p:nvSpPr>
          <p:spPr>
            <a:xfrm>
              <a:off x="0" y="0"/>
              <a:ext cx="946417" cy="554772"/>
            </a:xfrm>
            <a:custGeom>
              <a:avLst/>
              <a:gdLst/>
              <a:ahLst/>
              <a:cxnLst/>
              <a:rect l="0" t="0" r="0" b="0"/>
              <a:pathLst>
                <a:path w="1490" h="873">
                  <a:moveTo>
                    <a:pt x="0" y="225"/>
                  </a:moveTo>
                  <a:lnTo>
                    <a:pt x="1053" y="225"/>
                  </a:lnTo>
                  <a:lnTo>
                    <a:pt x="1053" y="14"/>
                  </a:lnTo>
                  <a:lnTo>
                    <a:pt x="1475" y="436"/>
                  </a:lnTo>
                  <a:lnTo>
                    <a:pt x="1053" y="859"/>
                  </a:lnTo>
                  <a:lnTo>
                    <a:pt x="1053" y="648"/>
                  </a:lnTo>
                  <a:lnTo>
                    <a:pt x="0" y="648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group 44"/>
          <p:cNvGrpSpPr/>
          <p:nvPr/>
        </p:nvGrpSpPr>
        <p:grpSpPr>
          <a:xfrm rot="21600000">
            <a:off x="4377690" y="1034015"/>
            <a:ext cx="946417" cy="554771"/>
            <a:chOff x="0" y="0"/>
            <a:chExt cx="946417" cy="554771"/>
          </a:xfrm>
        </p:grpSpPr>
        <p:sp>
          <p:nvSpPr>
            <p:cNvPr id="312" name="path"/>
            <p:cNvSpPr/>
            <p:nvPr/>
          </p:nvSpPr>
          <p:spPr>
            <a:xfrm>
              <a:off x="0" y="9162"/>
              <a:ext cx="937259" cy="536447"/>
            </a:xfrm>
            <a:custGeom>
              <a:avLst/>
              <a:gdLst/>
              <a:ahLst/>
              <a:cxnLst/>
              <a:rect l="0" t="0" r="0" b="0"/>
              <a:pathLst>
                <a:path w="1475" h="844">
                  <a:moveTo>
                    <a:pt x="0" y="211"/>
                  </a:moveTo>
                  <a:lnTo>
                    <a:pt x="1053" y="211"/>
                  </a:lnTo>
                  <a:lnTo>
                    <a:pt x="1053" y="0"/>
                  </a:lnTo>
                  <a:lnTo>
                    <a:pt x="1475" y="422"/>
                  </a:lnTo>
                  <a:lnTo>
                    <a:pt x="1053" y="844"/>
                  </a:lnTo>
                  <a:lnTo>
                    <a:pt x="1053" y="633"/>
                  </a:lnTo>
                  <a:lnTo>
                    <a:pt x="0" y="63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4" name="path"/>
            <p:cNvSpPr/>
            <p:nvPr/>
          </p:nvSpPr>
          <p:spPr>
            <a:xfrm>
              <a:off x="655954" y="0"/>
              <a:ext cx="290462" cy="554771"/>
            </a:xfrm>
            <a:custGeom>
              <a:avLst/>
              <a:gdLst/>
              <a:ahLst/>
              <a:cxnLst/>
              <a:rect l="0" t="0" r="0" b="0"/>
              <a:pathLst>
                <a:path w="457" h="873">
                  <a:moveTo>
                    <a:pt x="20" y="225"/>
                  </a:moveTo>
                  <a:lnTo>
                    <a:pt x="20" y="14"/>
                  </a:lnTo>
                  <a:lnTo>
                    <a:pt x="442" y="436"/>
                  </a:lnTo>
                  <a:lnTo>
                    <a:pt x="20" y="859"/>
                  </a:lnTo>
                  <a:lnTo>
                    <a:pt x="20" y="648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16" name="rect"/>
          <p:cNvSpPr/>
          <p:nvPr/>
        </p:nvSpPr>
        <p:spPr>
          <a:xfrm>
            <a:off x="368808" y="3808476"/>
            <a:ext cx="4008120" cy="9144"/>
          </a:xfrm>
          <a:prstGeom prst="rect">
            <a:avLst/>
          </a:prstGeom>
          <a:solidFill>
            <a:srgbClr val="BFBFB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46" name="group 46"/>
          <p:cNvGrpSpPr/>
          <p:nvPr/>
        </p:nvGrpSpPr>
        <p:grpSpPr>
          <a:xfrm rot="21600000">
            <a:off x="1501901" y="3588258"/>
            <a:ext cx="1799843" cy="222503"/>
            <a:chOff x="0" y="0"/>
            <a:chExt cx="1799843" cy="222503"/>
          </a:xfrm>
        </p:grpSpPr>
        <p:sp>
          <p:nvSpPr>
            <p:cNvPr id="318" name="path"/>
            <p:cNvSpPr/>
            <p:nvPr/>
          </p:nvSpPr>
          <p:spPr>
            <a:xfrm>
              <a:off x="0" y="0"/>
              <a:ext cx="1799843" cy="222503"/>
            </a:xfrm>
            <a:custGeom>
              <a:avLst/>
              <a:gdLst/>
              <a:ahLst/>
              <a:cxnLst/>
              <a:rect l="0" t="0" r="0" b="0"/>
              <a:pathLst>
                <a:path w="2834" h="350">
                  <a:moveTo>
                    <a:pt x="0" y="175"/>
                  </a:moveTo>
                  <a:lnTo>
                    <a:pt x="708" y="17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175"/>
                  </a:lnTo>
                  <a:lnTo>
                    <a:pt x="2834" y="175"/>
                  </a:lnTo>
                  <a:lnTo>
                    <a:pt x="1417" y="35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0" name="path"/>
            <p:cNvSpPr/>
            <p:nvPr/>
          </p:nvSpPr>
          <p:spPr>
            <a:xfrm>
              <a:off x="0" y="98298"/>
              <a:ext cx="1799843" cy="25907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group 48"/>
          <p:cNvGrpSpPr/>
          <p:nvPr/>
        </p:nvGrpSpPr>
        <p:grpSpPr>
          <a:xfrm rot="21600000">
            <a:off x="1501901" y="2655570"/>
            <a:ext cx="1799843" cy="222503"/>
            <a:chOff x="0" y="0"/>
            <a:chExt cx="1799843" cy="222503"/>
          </a:xfrm>
        </p:grpSpPr>
        <p:sp>
          <p:nvSpPr>
            <p:cNvPr id="322" name="path"/>
            <p:cNvSpPr/>
            <p:nvPr/>
          </p:nvSpPr>
          <p:spPr>
            <a:xfrm>
              <a:off x="0" y="0"/>
              <a:ext cx="1799843" cy="222503"/>
            </a:xfrm>
            <a:custGeom>
              <a:avLst/>
              <a:gdLst/>
              <a:ahLst/>
              <a:cxnLst/>
              <a:rect l="0" t="0" r="0" b="0"/>
              <a:pathLst>
                <a:path w="2834" h="350">
                  <a:moveTo>
                    <a:pt x="0" y="175"/>
                  </a:moveTo>
                  <a:lnTo>
                    <a:pt x="708" y="175"/>
                  </a:lnTo>
                  <a:lnTo>
                    <a:pt x="708" y="0"/>
                  </a:lnTo>
                  <a:lnTo>
                    <a:pt x="2125" y="0"/>
                  </a:lnTo>
                  <a:lnTo>
                    <a:pt x="2125" y="175"/>
                  </a:lnTo>
                  <a:lnTo>
                    <a:pt x="2834" y="175"/>
                  </a:lnTo>
                  <a:lnTo>
                    <a:pt x="1417" y="35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BFBFB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4" name="path"/>
            <p:cNvSpPr/>
            <p:nvPr/>
          </p:nvSpPr>
          <p:spPr>
            <a:xfrm>
              <a:off x="0" y="98297"/>
              <a:ext cx="1799843" cy="25908"/>
            </a:xfrm>
            <a:custGeom>
              <a:avLst/>
              <a:gdLst/>
              <a:ahLst/>
              <a:cxnLst/>
              <a:rect l="0" t="0" r="0" b="0"/>
              <a:pathLst>
                <a:path w="2834" h="40">
                  <a:moveTo>
                    <a:pt x="0" y="20"/>
                  </a:moveTo>
                  <a:lnTo>
                    <a:pt x="708" y="20"/>
                  </a:lnTo>
                  <a:moveTo>
                    <a:pt x="2125" y="20"/>
                  </a:moveTo>
                  <a:lnTo>
                    <a:pt x="2834" y="20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26" name="path"/>
          <p:cNvSpPr/>
          <p:nvPr/>
        </p:nvSpPr>
        <p:spPr>
          <a:xfrm>
            <a:off x="1537965" y="1781716"/>
            <a:ext cx="1803916" cy="168842"/>
          </a:xfrm>
          <a:custGeom>
            <a:avLst/>
            <a:gdLst/>
            <a:ahLst/>
            <a:cxnLst/>
            <a:rect l="0" t="0" r="0" b="0"/>
            <a:pathLst>
              <a:path w="2840" h="265">
                <a:moveTo>
                  <a:pt x="2837" y="20"/>
                </a:moveTo>
                <a:lnTo>
                  <a:pt x="1420" y="245"/>
                </a:lnTo>
                <a:lnTo>
                  <a:pt x="3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8" name="path"/>
          <p:cNvSpPr/>
          <p:nvPr/>
        </p:nvSpPr>
        <p:spPr>
          <a:xfrm>
            <a:off x="1500312" y="2753965"/>
            <a:ext cx="1803022" cy="136964"/>
          </a:xfrm>
          <a:custGeom>
            <a:avLst/>
            <a:gdLst/>
            <a:ahLst/>
            <a:cxnLst/>
            <a:rect l="0" t="0" r="0" b="0"/>
            <a:pathLst>
              <a:path w="2839" h="215">
                <a:moveTo>
                  <a:pt x="2836" y="20"/>
                </a:moveTo>
                <a:lnTo>
                  <a:pt x="1419" y="195"/>
                </a:lnTo>
                <a:lnTo>
                  <a:pt x="2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0" name="path"/>
          <p:cNvSpPr/>
          <p:nvPr/>
        </p:nvSpPr>
        <p:spPr>
          <a:xfrm>
            <a:off x="1500312" y="3686654"/>
            <a:ext cx="1803022" cy="136964"/>
          </a:xfrm>
          <a:custGeom>
            <a:avLst/>
            <a:gdLst/>
            <a:ahLst/>
            <a:cxnLst/>
            <a:rect l="0" t="0" r="0" b="0"/>
            <a:pathLst>
              <a:path w="2839" h="215">
                <a:moveTo>
                  <a:pt x="2836" y="20"/>
                </a:moveTo>
                <a:lnTo>
                  <a:pt x="1419" y="195"/>
                </a:lnTo>
                <a:lnTo>
                  <a:pt x="2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2" name="path"/>
          <p:cNvSpPr/>
          <p:nvPr/>
        </p:nvSpPr>
        <p:spPr>
          <a:xfrm>
            <a:off x="4364736" y="1164336"/>
            <a:ext cx="681862" cy="294131"/>
          </a:xfrm>
          <a:custGeom>
            <a:avLst/>
            <a:gdLst/>
            <a:ahLst/>
            <a:cxnLst/>
            <a:rect l="0" t="0" r="0" b="0"/>
            <a:pathLst>
              <a:path w="1073" h="463">
                <a:moveTo>
                  <a:pt x="20" y="20"/>
                </a:moveTo>
                <a:lnTo>
                  <a:pt x="1073" y="20"/>
                </a:lnTo>
                <a:moveTo>
                  <a:pt x="1073" y="442"/>
                </a:moveTo>
                <a:lnTo>
                  <a:pt x="20" y="442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4" name="path"/>
          <p:cNvSpPr/>
          <p:nvPr/>
        </p:nvSpPr>
        <p:spPr>
          <a:xfrm>
            <a:off x="1951863" y="2642616"/>
            <a:ext cx="899922" cy="25908"/>
          </a:xfrm>
          <a:custGeom>
            <a:avLst/>
            <a:gdLst/>
            <a:ahLst/>
            <a:cxnLst/>
            <a:rect l="0" t="0" r="0" b="0"/>
            <a:pathLst>
              <a:path w="1417" h="40">
                <a:moveTo>
                  <a:pt x="0" y="20"/>
                </a:moveTo>
                <a:lnTo>
                  <a:pt x="1417" y="2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6" name="rect"/>
          <p:cNvSpPr/>
          <p:nvPr/>
        </p:nvSpPr>
        <p:spPr>
          <a:xfrm>
            <a:off x="4364736" y="2181605"/>
            <a:ext cx="25907" cy="268223"/>
          </a:xfrm>
          <a:prstGeom prst="rect">
            <a:avLst/>
          </a:prstGeom>
          <a:solidFill>
            <a:srgbClr val="BFBFB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8" name="path"/>
          <p:cNvSpPr/>
          <p:nvPr/>
        </p:nvSpPr>
        <p:spPr>
          <a:xfrm>
            <a:off x="1977008" y="1651254"/>
            <a:ext cx="25908" cy="143255"/>
          </a:xfrm>
          <a:custGeom>
            <a:avLst/>
            <a:gdLst/>
            <a:ahLst/>
            <a:cxnLst/>
            <a:rect l="0" t="0" r="0" b="0"/>
            <a:pathLst>
              <a:path w="40" h="225">
                <a:moveTo>
                  <a:pt x="20" y="225"/>
                </a:moveTo>
                <a:lnTo>
                  <a:pt x="20" y="0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0" name="path"/>
          <p:cNvSpPr/>
          <p:nvPr/>
        </p:nvSpPr>
        <p:spPr>
          <a:xfrm>
            <a:off x="2876930" y="1651254"/>
            <a:ext cx="25908" cy="143255"/>
          </a:xfrm>
          <a:custGeom>
            <a:avLst/>
            <a:gdLst/>
            <a:ahLst/>
            <a:cxnLst/>
            <a:rect l="0" t="0" r="0" b="0"/>
            <a:pathLst>
              <a:path w="40" h="225">
                <a:moveTo>
                  <a:pt x="20" y="0"/>
                </a:moveTo>
                <a:lnTo>
                  <a:pt x="20" y="225"/>
                </a:lnTo>
              </a:path>
            </a:pathLst>
          </a:custGeom>
          <a:noFill/>
          <a:ln w="25907" cap="flat">
            <a:solidFill>
              <a:srgbClr val="BFBFB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311130922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42" name="picture 3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9144000" cy="5143499"/>
          </a:xfrm>
          <a:prstGeom prst="rect">
            <a:avLst/>
          </a:prstGeom>
        </p:spPr>
      </p:pic>
      <p:sp>
        <p:nvSpPr>
          <p:cNvPr id="344" name="textbox 344"/>
          <p:cNvSpPr/>
          <p:nvPr/>
        </p:nvSpPr>
        <p:spPr>
          <a:xfrm>
            <a:off x="382599" y="1135452"/>
            <a:ext cx="2195829" cy="36690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69000"/>
              </a:lnSpc>
            </a:pPr>
            <a:endParaRPr lang="en-US" altLang="en-US" sz="100" dirty="0"/>
          </a:p>
          <a:p>
            <a:pPr marL="12700" indent="3810" algn="l" rtl="0" eaLnBrk="0">
              <a:lnSpc>
                <a:spcPct val="99000"/>
              </a:lnSpc>
            </a:pP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2019年3月21日14时</a:t>
            </a:r>
            <a:r>
              <a:rPr sz="20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0" dirty="0">
                <a:ln w="728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48分许，江苏省盐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城市响水县陈家港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镇化工园区内江苏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8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天嘉宜化工有限公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司化学储罐发生爆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炸事故，并波及周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边16家企业。事故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0" dirty="0">
                <a:ln w="728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共造成78人死亡、</a:t>
            </a:r>
            <a:endParaRPr lang="en-US" altLang="en-US" sz="2000" dirty="0"/>
          </a:p>
          <a:p>
            <a:pPr marL="18415" indent="1905" algn="l" rtl="0" eaLnBrk="0">
              <a:lnSpc>
                <a:spcPct val="98000"/>
              </a:lnSpc>
              <a:spcBef>
                <a:spcPts val="145"/>
              </a:spcBef>
            </a:pPr>
            <a:r>
              <a:rPr sz="2000" kern="0" spc="-11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76人重伤，</a:t>
            </a:r>
            <a:r>
              <a:rPr sz="2000" kern="0" spc="2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-11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640</a:t>
            </a:r>
            <a:r>
              <a:rPr sz="2000" kern="0" spc="-12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人住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-10" dirty="0">
                <a:ln w="7271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院治疗，直接经济</a:t>
            </a:r>
            <a:r>
              <a:rPr sz="20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2000" kern="0" spc="-20" dirty="0">
                <a:ln w="728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损失19.86亿元</a:t>
            </a:r>
            <a:r>
              <a:rPr sz="2000" kern="0" spc="-30" dirty="0">
                <a:ln w="728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en-US" altLang="en-US" sz="2000" dirty="0"/>
          </a:p>
        </p:txBody>
      </p:sp>
      <p:graphicFrame>
        <p:nvGraphicFramePr>
          <p:cNvPr id="346" name="table 346"/>
          <p:cNvGraphicFramePr>
            <a:graphicFrameLocks noGrp="1"/>
          </p:cNvGraphicFramePr>
          <p:nvPr/>
        </p:nvGraphicFramePr>
        <p:xfrm>
          <a:off x="208788" y="210311"/>
          <a:ext cx="8550909" cy="656590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8550909"/>
              </a:tblGrid>
              <a:tr h="6470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700" dirty="0"/>
                    </a:p>
                    <a:p>
                      <a:pPr marL="66230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30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天嘉宜化工有限公司化学储罐发生爆炸</a:t>
                      </a:r>
                      <a:r>
                        <a:rPr sz="3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</a:t>
                      </a:r>
                      <a:endParaRPr lang="en-US" altLang="en-US" sz="3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3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9144000" cy="5143499"/>
          </a:xfrm>
          <a:prstGeom prst="rect">
            <a:avLst/>
          </a:prstGeom>
        </p:spPr>
      </p:pic>
      <p:graphicFrame>
        <p:nvGraphicFramePr>
          <p:cNvPr id="350" name="table 350"/>
          <p:cNvGraphicFramePr>
            <a:graphicFrameLocks noGrp="1"/>
          </p:cNvGraphicFramePr>
          <p:nvPr/>
        </p:nvGraphicFramePr>
        <p:xfrm>
          <a:off x="137159" y="94615"/>
          <a:ext cx="8693784" cy="495744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8693784"/>
              </a:tblGrid>
              <a:tr h="49542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469265" indent="-35814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1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事故调查组查明，事故的直接原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因是天嘉宜公司旧固废库内</a:t>
                      </a:r>
                      <a:r>
                        <a:rPr sz="2000" kern="0" spc="-10" dirty="0">
                          <a:ln w="7280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长期违法贮存</a:t>
                      </a:r>
                      <a:r>
                        <a:rPr sz="2000" kern="0" spc="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0" dirty="0">
                          <a:ln w="7271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的硝化废料持续积热升温导致自燃，燃烧引发爆炸</a:t>
                      </a:r>
                      <a:r>
                        <a:rPr sz="2000" kern="0" spc="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事故调查组认定，</a:t>
                      </a:r>
                      <a:endParaRPr lang="en-US" altLang="en-US" sz="2000" dirty="0"/>
                    </a:p>
                    <a:p>
                      <a:pPr marL="450215" indent="6350" algn="l" rtl="0" eaLnBrk="0">
                        <a:lnSpc>
                          <a:spcPct val="99000"/>
                        </a:lnSpc>
                        <a:spcBef>
                          <a:spcPts val="195"/>
                        </a:spcBef>
                      </a:pP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天嘉宜公司无视国家环境保护和安全生产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法律法规，刻意瞒报、违法贮存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、违法处置硝化废料，</a:t>
                      </a:r>
                      <a:r>
                        <a:rPr sz="2000" kern="0" spc="2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0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安全环保管理混乱，日常检查弄虚作假，</a:t>
                      </a:r>
                      <a:r>
                        <a:rPr sz="2000" kern="0" spc="2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000" kern="0" spc="-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固废仓库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等工程未批先建。相关环评、安评等中介服务机构严重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违法违规，出具虚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假失实评价报告。</a:t>
                      </a:r>
                      <a:endParaRPr lang="en-US" altLang="en-US" sz="2000" dirty="0"/>
                    </a:p>
                    <a:p>
                      <a:pPr marL="453390" indent="-342265" algn="l" rtl="0" eaLnBrk="0">
                        <a:lnSpc>
                          <a:spcPct val="98000"/>
                        </a:lnSpc>
                        <a:spcBef>
                          <a:spcPts val="100"/>
                        </a:spcBef>
                      </a:pPr>
                      <a:r>
                        <a:rPr sz="2000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1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</a:t>
                      </a:r>
                      <a:r>
                        <a:rPr sz="2000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事故发生后，</a:t>
                      </a:r>
                      <a:r>
                        <a:rPr sz="2000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000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江苏倪家巷集团有限公司法定代表人，董事长兼总经理、江</a:t>
                      </a:r>
                      <a:r>
                        <a:rPr sz="20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苏天嘉宜化工有限公司实际控制人，江苏天嘉宜化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工有限公司总经理张勤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岳，江苏天工大成安全技术有限公司董事长单国勋等</a:t>
                      </a:r>
                      <a:r>
                        <a:rPr sz="2000" kern="0" spc="0" dirty="0">
                          <a:ln w="7271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44人涉嫌非法储</a:t>
                      </a:r>
                      <a:r>
                        <a:rPr sz="2000" kern="0" spc="-10" dirty="0">
                          <a:ln w="7271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存危</a:t>
                      </a:r>
                      <a:r>
                        <a:rPr sz="2000" kern="0" spc="-1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000" kern="0" spc="10" dirty="0">
                          <a:ln w="7271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险物质罪、重大劳动安全事故罪、污染环境罪、提供</a:t>
                      </a:r>
                      <a:r>
                        <a:rPr sz="2000" kern="0" spc="0" dirty="0">
                          <a:ln w="7271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虚假文件罪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，被公</a:t>
                      </a:r>
                      <a:endParaRPr lang="en-US" altLang="en-US" sz="2000" dirty="0"/>
                    </a:p>
                    <a:p>
                      <a:pPr marL="451485" indent="9525" algn="l" rtl="0" eaLnBrk="0">
                        <a:lnSpc>
                          <a:spcPct val="98000"/>
                        </a:lnSpc>
                        <a:spcBef>
                          <a:spcPts val="235"/>
                        </a:spcBef>
                      </a:pP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安机关立案侦查并采取刑事强制措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施。响水生态化工园区党工委书记朱从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国、响水县应急管理局局长孙锋、响水县时任环保局局长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温劲松等15名公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职人员因涉嫌严重违纪违法被监察立案调查并采取留置措施</a:t>
                      </a:r>
                      <a:r>
                        <a:rPr sz="20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picture 3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icture 3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9144000" cy="5143499"/>
          </a:xfrm>
          <a:prstGeom prst="rect">
            <a:avLst/>
          </a:prstGeom>
        </p:spPr>
      </p:pic>
      <p:sp>
        <p:nvSpPr>
          <p:cNvPr id="356" name="textbox 356"/>
          <p:cNvSpPr/>
          <p:nvPr/>
        </p:nvSpPr>
        <p:spPr>
          <a:xfrm>
            <a:off x="259021" y="238019"/>
            <a:ext cx="8578215" cy="31508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6000"/>
              </a:lnSpc>
            </a:pPr>
            <a:endParaRPr lang="en-US" altLang="en-US" sz="100" dirty="0"/>
          </a:p>
          <a:p>
            <a:pPr marL="13970" indent="-1270" algn="l" rtl="0" eaLnBrk="0">
              <a:lnSpc>
                <a:spcPct val="101000"/>
              </a:lnSpc>
            </a:pPr>
            <a:r>
              <a:rPr sz="2700" kern="0" spc="100" dirty="0">
                <a:ln w="10154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从响水事故我们应该得到什么警示？安全管理的关键是</a:t>
            </a: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700" kern="0" spc="100" dirty="0">
                <a:ln w="1014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企业对风险控制认知和对隐</a:t>
            </a:r>
            <a:r>
              <a:rPr sz="2700" kern="0" spc="90" dirty="0">
                <a:ln w="1014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患排查整改的态度。</a:t>
            </a:r>
            <a:endParaRPr lang="en-US" altLang="en-US" sz="27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12000"/>
              </a:lnSpc>
            </a:pPr>
            <a:endParaRPr lang="en-US" altLang="en-US" sz="600" dirty="0"/>
          </a:p>
          <a:p>
            <a:pPr marL="6083935" indent="-1270" algn="l" rtl="0" eaLnBrk="0">
              <a:lnSpc>
                <a:spcPct val="103000"/>
              </a:lnSpc>
              <a:spcBef>
                <a:spcPts val="5"/>
              </a:spcBef>
            </a:pPr>
            <a:r>
              <a:rPr sz="2700" kern="0" spc="90" dirty="0">
                <a:ln w="10145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企业若对安全一</a:t>
            </a:r>
            <a:r>
              <a:rPr sz="2700" kern="0" spc="-10" dirty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700" kern="0" spc="80" dirty="0">
                <a:ln w="10154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毛不拔，事故会</a:t>
            </a:r>
            <a:r>
              <a:rPr sz="2700" kern="0" spc="60" dirty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700" kern="0" spc="80" dirty="0">
                <a:ln w="10145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帮你拔得一毛不</a:t>
            </a:r>
            <a:r>
              <a:rPr sz="2700" kern="0" spc="50" dirty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700" kern="0" spc="-90" dirty="0">
                <a:ln w="10154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剩！</a:t>
            </a:r>
            <a:endParaRPr lang="en-US" altLang="en-US" sz="2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3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63440" y="895350"/>
            <a:ext cx="3602355" cy="4127500"/>
          </a:xfrm>
          <a:prstGeom prst="rect">
            <a:avLst/>
          </a:prstGeom>
        </p:spPr>
      </p:pic>
      <p:pic>
        <p:nvPicPr>
          <p:cNvPr id="360" name="picture 3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37540" y="895350"/>
            <a:ext cx="3547110" cy="4138930"/>
          </a:xfrm>
          <a:prstGeom prst="rect">
            <a:avLst/>
          </a:prstGeom>
        </p:spPr>
      </p:pic>
      <p:sp>
        <p:nvSpPr>
          <p:cNvPr id="362" name="textbox 362"/>
          <p:cNvSpPr/>
          <p:nvPr/>
        </p:nvSpPr>
        <p:spPr>
          <a:xfrm>
            <a:off x="795020" y="472440"/>
            <a:ext cx="8471535" cy="299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为遏制重特大事故发生，国务院安委会提出构建双</a:t>
            </a:r>
            <a:r>
              <a:rPr sz="20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重预防机制</a:t>
            </a:r>
            <a:endParaRPr lang="en-US" altLang="en-US" sz="2000" b="1" kern="0" spc="-1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4" name="textbox 364"/>
          <p:cNvSpPr/>
          <p:nvPr/>
        </p:nvSpPr>
        <p:spPr>
          <a:xfrm>
            <a:off x="8428328" y="4839868"/>
            <a:ext cx="179070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4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50"/>
          <p:cNvGrpSpPr/>
          <p:nvPr/>
        </p:nvGrpSpPr>
        <p:grpSpPr>
          <a:xfrm rot="21600000">
            <a:off x="574548" y="2499359"/>
            <a:ext cx="8261325" cy="2237232"/>
            <a:chOff x="0" y="0"/>
            <a:chExt cx="8261325" cy="2237232"/>
          </a:xfrm>
        </p:grpSpPr>
        <p:grpSp>
          <p:nvGrpSpPr>
            <p:cNvPr id="52" name="group 52"/>
            <p:cNvGrpSpPr/>
            <p:nvPr/>
          </p:nvGrpSpPr>
          <p:grpSpPr>
            <a:xfrm rot="21600000">
              <a:off x="0" y="315"/>
              <a:ext cx="8136635" cy="2236916"/>
              <a:chOff x="0" y="0"/>
              <a:chExt cx="8136635" cy="2236916"/>
            </a:xfrm>
          </p:grpSpPr>
          <p:sp>
            <p:nvSpPr>
              <p:cNvPr id="366" name="path"/>
              <p:cNvSpPr/>
              <p:nvPr/>
            </p:nvSpPr>
            <p:spPr>
              <a:xfrm>
                <a:off x="0" y="667196"/>
                <a:ext cx="8136635" cy="1569719"/>
              </a:xfrm>
              <a:custGeom>
                <a:avLst/>
                <a:gdLst/>
                <a:ahLst/>
                <a:cxnLst/>
                <a:rect l="0" t="0" r="0" b="0"/>
                <a:pathLst>
                  <a:path w="12813" h="2471">
                    <a:moveTo>
                      <a:pt x="0" y="2471"/>
                    </a:moveTo>
                    <a:lnTo>
                      <a:pt x="12813" y="2471"/>
                    </a:lnTo>
                    <a:lnTo>
                      <a:pt x="12813" y="0"/>
                    </a:lnTo>
                    <a:lnTo>
                      <a:pt x="0" y="0"/>
                    </a:lnTo>
                    <a:lnTo>
                      <a:pt x="0" y="2471"/>
                    </a:lnTo>
                    <a:close/>
                  </a:path>
                </a:pathLst>
              </a:custGeom>
              <a:solidFill>
                <a:srgbClr val="F2F2F2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8" name="path"/>
              <p:cNvSpPr/>
              <p:nvPr/>
            </p:nvSpPr>
            <p:spPr>
              <a:xfrm>
                <a:off x="1334261" y="12638"/>
                <a:ext cx="5113020" cy="574548"/>
              </a:xfrm>
              <a:custGeom>
                <a:avLst/>
                <a:gdLst/>
                <a:ahLst/>
                <a:cxnLst/>
                <a:rect l="0" t="0" r="0" b="0"/>
                <a:pathLst>
                  <a:path w="8052" h="904">
                    <a:moveTo>
                      <a:pt x="8052" y="0"/>
                    </a:moveTo>
                    <a:lnTo>
                      <a:pt x="4026" y="904"/>
                    </a:lnTo>
                    <a:lnTo>
                      <a:pt x="0" y="0"/>
                    </a:lnTo>
                    <a:lnTo>
                      <a:pt x="8052" y="0"/>
                    </a:lnTo>
                    <a:close/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0" name="path"/>
              <p:cNvSpPr/>
              <p:nvPr/>
            </p:nvSpPr>
            <p:spPr>
              <a:xfrm>
                <a:off x="1331421" y="0"/>
                <a:ext cx="5118700" cy="599825"/>
              </a:xfrm>
              <a:custGeom>
                <a:avLst/>
                <a:gdLst/>
                <a:ahLst/>
                <a:cxnLst/>
                <a:rect l="0" t="0" r="0" b="0"/>
                <a:pathLst>
                  <a:path w="8060" h="944">
                    <a:moveTo>
                      <a:pt x="8056" y="19"/>
                    </a:moveTo>
                    <a:lnTo>
                      <a:pt x="4030" y="924"/>
                    </a:lnTo>
                    <a:lnTo>
                      <a:pt x="4" y="19"/>
                    </a:ln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72" name="textbox 372"/>
            <p:cNvSpPr/>
            <p:nvPr/>
          </p:nvSpPr>
          <p:spPr>
            <a:xfrm>
              <a:off x="82397" y="745896"/>
              <a:ext cx="8192134" cy="147828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9000"/>
                </a:lnSpc>
              </a:pPr>
              <a:r>
                <a:rPr sz="2400" b="1" kern="0" spc="-1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总体思路：  </a:t>
              </a:r>
              <a:r>
                <a:rPr sz="2400" kern="0" spc="-1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准确把握安全生产的特点和规律，坚持</a:t>
              </a:r>
              <a:r>
                <a:rPr sz="2400" kern="0" spc="-1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风险预控、</a:t>
              </a:r>
              <a:r>
                <a:rPr sz="2400" kern="0" spc="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4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关口前移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，全面推行安全风险分级管控，进一步强化隐</a:t>
              </a:r>
              <a:r>
                <a:rPr sz="2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患排   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查治理，推进事故预防工作</a:t>
              </a:r>
              <a:r>
                <a:rPr sz="24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科学化、信息化</a:t>
              </a:r>
              <a:r>
                <a:rPr sz="2400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、标准化</a:t>
              </a:r>
              <a:r>
                <a:rPr sz="2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，实现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把</a:t>
              </a:r>
              <a:r>
                <a:rPr sz="24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风险控制在隐患形成之前、把隐患消灭在</a:t>
              </a:r>
              <a:r>
                <a:rPr sz="2400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事故前面</a:t>
              </a:r>
              <a:r>
                <a:rPr sz="2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en-US" sz="2400" dirty="0"/>
            </a:p>
          </p:txBody>
        </p:sp>
        <p:sp>
          <p:nvSpPr>
            <p:cNvPr id="374" name="path"/>
            <p:cNvSpPr/>
            <p:nvPr/>
          </p:nvSpPr>
          <p:spPr>
            <a:xfrm>
              <a:off x="1334261" y="0"/>
              <a:ext cx="5113020" cy="25908"/>
            </a:xfrm>
            <a:custGeom>
              <a:avLst/>
              <a:gdLst/>
              <a:ahLst/>
              <a:cxnLst/>
              <a:rect l="0" t="0" r="0" b="0"/>
              <a:pathLst>
                <a:path w="8052" h="40">
                  <a:moveTo>
                    <a:pt x="0" y="20"/>
                  </a:moveTo>
                  <a:lnTo>
                    <a:pt x="8052" y="2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76" name="textbox 376"/>
          <p:cNvSpPr/>
          <p:nvPr/>
        </p:nvSpPr>
        <p:spPr>
          <a:xfrm>
            <a:off x="781323" y="489864"/>
            <a:ext cx="7627619" cy="20427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100" dirty="0"/>
          </a:p>
          <a:p>
            <a:pPr marL="2153285" indent="-1967865" algn="l" rtl="0" eaLnBrk="0">
              <a:lnSpc>
                <a:spcPct val="98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国务院安委会办公室关于实施遏制重特</a:t>
            </a:r>
            <a:r>
              <a:rPr sz="2400" b="1" kern="0" spc="-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大事故工作指南 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构建双重预防机制的意见</a:t>
            </a:r>
            <a:endParaRPr lang="en-US" altLang="en-US" sz="2400" dirty="0"/>
          </a:p>
          <a:p>
            <a:pPr marL="2381885" algn="l" rtl="0" eaLnBrk="0">
              <a:lnSpc>
                <a:spcPct val="98000"/>
              </a:lnSpc>
              <a:spcBef>
                <a:spcPts val="85"/>
              </a:spcBef>
            </a:pPr>
            <a:r>
              <a:rPr sz="2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安委办〔2016〕</a:t>
            </a:r>
            <a:r>
              <a:rPr sz="2400" kern="0" spc="-4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11号</a:t>
            </a:r>
            <a:endParaRPr lang="en-US" altLang="en-US" sz="2400" dirty="0"/>
          </a:p>
          <a:p>
            <a:pPr algn="l" rtl="0" eaLnBrk="0">
              <a:lnSpc>
                <a:spcPct val="102000"/>
              </a:lnSpc>
            </a:pPr>
            <a:endParaRPr lang="en-US" altLang="en-US" sz="13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12700" indent="3175" algn="l" rtl="0" eaLnBrk="0">
              <a:lnSpc>
                <a:spcPct val="99000"/>
              </a:lnSpc>
            </a:pPr>
            <a:r>
              <a:rPr sz="24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明确指出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24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安全风险分级管控</a:t>
            </a:r>
            <a:r>
              <a:rPr sz="24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隐患排查治理</a:t>
            </a:r>
            <a:r>
              <a:rPr sz="24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双重预</a:t>
            </a:r>
            <a:r>
              <a:rPr sz="2400" kern="0" spc="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防机制，是遏制重特大事故的重要举措</a:t>
            </a:r>
            <a:endParaRPr lang="en-US" altLang="en-US" sz="2400" kern="0" spc="-1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8" name="textbox 378"/>
          <p:cNvSpPr/>
          <p:nvPr/>
        </p:nvSpPr>
        <p:spPr>
          <a:xfrm>
            <a:off x="8428328" y="4839868"/>
            <a:ext cx="179070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4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" name="table 38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77595" y="1311275"/>
          <a:ext cx="8041005" cy="1894205"/>
        </p:xfrm>
        <a:graphic>
          <a:graphicData uri="http://schemas.openxmlformats.org/drawingml/2006/table">
            <a:tbl>
              <a:tblPr/>
              <a:tblGrid>
                <a:gridCol w="8041005"/>
              </a:tblGrid>
              <a:tr h="18942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000"/>
                        </a:lnSpc>
                      </a:pPr>
                      <a:endParaRPr lang="en-US" altLang="en-US" sz="100" dirty="0"/>
                    </a:p>
                    <a:p>
                      <a:pPr marL="4445" algn="l" rtl="0" eaLnBrk="0">
                        <a:lnSpc>
                          <a:spcPct val="97000"/>
                        </a:lnSpc>
                        <a:tabLst>
                          <a:tab pos="2446020" algn="l"/>
                          <a:tab pos="8035925" algn="l"/>
                        </a:tabLst>
                      </a:pPr>
                      <a:r>
                        <a:rPr sz="1800" u="sng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4F81BD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	</a:t>
                      </a:r>
                      <a:r>
                        <a:rPr sz="1800" u="sng" kern="0" spc="-2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4F81BD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安委办〔2016〕</a:t>
                      </a:r>
                      <a:r>
                        <a:rPr sz="1800" u="sng" kern="0" spc="-34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4F81BD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u="sng" kern="0" spc="-2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4F81BD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11号</a:t>
                      </a:r>
                      <a:r>
                        <a:rPr sz="1800" u="sng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uFill>
                            <a:solidFill>
                              <a:srgbClr val="4F81BD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	</a:t>
                      </a:r>
                      <a:endParaRPr lang="en-US" altLang="en-US" sz="1800" dirty="0"/>
                    </a:p>
                    <a:p>
                      <a:pPr marL="109220" algn="l" rtl="0" eaLnBrk="0">
                        <a:lnSpc>
                          <a:spcPct val="98000"/>
                        </a:lnSpc>
                        <a:spcBef>
                          <a:spcPts val="870"/>
                        </a:spcBef>
                      </a:pP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建立健全安全风险分级管控和隐患排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查治理的工作制度和规范</a:t>
                      </a:r>
                      <a:endParaRPr lang="en-US" altLang="en-US" sz="2000" dirty="0"/>
                    </a:p>
                    <a:p>
                      <a:pPr marL="109220" algn="l" rtl="0" eaLnBrk="0">
                        <a:lnSpc>
                          <a:spcPct val="97000"/>
                        </a:lnSpc>
                        <a:spcBef>
                          <a:spcPts val="870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完善技术工程支撑、智能化管控</a:t>
                      </a:r>
                      <a:r>
                        <a:rPr sz="20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、第三方专业化服务的保障措施，</a:t>
                      </a:r>
                      <a:endParaRPr lang="en-US" altLang="en-US" sz="2000" dirty="0"/>
                    </a:p>
                    <a:p>
                      <a:pPr marL="109220" algn="l" rtl="0" eaLnBrk="0">
                        <a:lnSpc>
                          <a:spcPct val="97000"/>
                        </a:lnSpc>
                        <a:spcBef>
                          <a:spcPts val="855"/>
                        </a:spcBef>
                      </a:pP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实现</a:t>
                      </a:r>
                      <a:r>
                        <a:rPr sz="20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企业安全风险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自辨自控、隐患自查自治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endParaRPr lang="en-US" altLang="en-US" sz="2000" dirty="0"/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1092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2000" kern="0" spc="2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形成政府领导有力、部门监管有效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2" name="textbox 382"/>
          <p:cNvSpPr/>
          <p:nvPr/>
        </p:nvSpPr>
        <p:spPr>
          <a:xfrm>
            <a:off x="533849" y="3341441"/>
            <a:ext cx="7978140" cy="15328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lang="en-US" altLang="en-US" sz="100" dirty="0"/>
          </a:p>
          <a:p>
            <a:pPr marL="351790" indent="-339090" algn="l" rtl="0" eaLnBrk="0">
              <a:lnSpc>
                <a:spcPct val="97000"/>
              </a:lnSpc>
            </a:pP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000" kern="0" spc="-820" dirty="0">
                <a:solidFill>
                  <a:srgbClr val="0000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针对本企业类型和特点，制定科学的安全风险辨识</a:t>
            </a:r>
            <a:r>
              <a:rPr sz="2000" kern="0" spc="-2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程序和方法，全面</a:t>
            </a:r>
            <a:r>
              <a:rPr sz="2000" kern="0" spc="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-4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开展安全风险辨识。</a:t>
            </a:r>
            <a:endParaRPr lang="en-US" altLang="en-US" sz="2000" dirty="0"/>
          </a:p>
          <a:p>
            <a:pPr marL="342900" indent="-330200" algn="l" rtl="0" eaLnBrk="0">
              <a:lnSpc>
                <a:spcPct val="98000"/>
              </a:lnSpc>
              <a:spcBef>
                <a:spcPts val="140"/>
              </a:spcBef>
            </a:pP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000" kern="0" spc="-810" dirty="0">
                <a:solidFill>
                  <a:srgbClr val="0000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企业要全方位、全过程辨识生产工艺、设备设施、作</a:t>
            </a:r>
            <a:r>
              <a:rPr sz="2000" kern="0" spc="-2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业环境、人员行</a:t>
            </a:r>
            <a:r>
              <a:rPr sz="2000" kern="0" spc="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为和管理体系等方面存在的安全风险，做</a:t>
            </a: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到系统、全面、无遗漏，并</a:t>
            </a:r>
            <a:r>
              <a:rPr sz="2000" kern="0" spc="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kern="0" spc="-10" dirty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持续更新完善。</a:t>
            </a:r>
            <a:endParaRPr lang="en-US" altLang="en-US" sz="2000" dirty="0"/>
          </a:p>
        </p:txBody>
      </p:sp>
      <p:sp>
        <p:nvSpPr>
          <p:cNvPr id="384" name="textbox 384"/>
          <p:cNvSpPr/>
          <p:nvPr/>
        </p:nvSpPr>
        <p:spPr>
          <a:xfrm>
            <a:off x="1077612" y="429037"/>
            <a:ext cx="7331075" cy="7467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lang="en-US" altLang="en-US" sz="100" dirty="0"/>
          </a:p>
          <a:p>
            <a:pPr marL="1979930" indent="-1967865" algn="l" rtl="0" eaLnBrk="0">
              <a:lnSpc>
                <a:spcPct val="99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国务院安委会办公室关于实施遏制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重特大事故工作指南 构建双重预防机制的意见</a:t>
            </a:r>
            <a:endParaRPr lang="en-US" altLang="en-US" sz="2400" b="1" kern="0" spc="-1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86" name="table 386"/>
          <p:cNvGraphicFramePr>
            <a:graphicFrameLocks noGrp="1"/>
          </p:cNvGraphicFramePr>
          <p:nvPr/>
        </p:nvGraphicFramePr>
        <p:xfrm>
          <a:off x="429768" y="1509776"/>
          <a:ext cx="501015" cy="17018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501015"/>
              </a:tblGrid>
              <a:tr h="16954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388" name="textbox 388"/>
          <p:cNvSpPr/>
          <p:nvPr/>
        </p:nvSpPr>
        <p:spPr>
          <a:xfrm rot="5400000">
            <a:off x="144294" y="2181073"/>
            <a:ext cx="1036319" cy="3536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lang="en-US" altLang="en-US" sz="200" dirty="0"/>
          </a:p>
          <a:p>
            <a:pPr marL="12700" algn="l" rtl="0" eaLnBrk="0">
              <a:lnSpc>
                <a:spcPct val="98000"/>
              </a:lnSpc>
              <a:spcBef>
                <a:spcPts val="0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工作目标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box 390"/>
          <p:cNvSpPr/>
          <p:nvPr/>
        </p:nvSpPr>
        <p:spPr>
          <a:xfrm>
            <a:off x="955057" y="499522"/>
            <a:ext cx="7331075" cy="1015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lang="en-US" altLang="en-US" sz="100" dirty="0"/>
          </a:p>
          <a:p>
            <a:pPr marL="1979930" indent="-1967865" algn="l" rtl="0" eaLnBrk="0">
              <a:lnSpc>
                <a:spcPct val="99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国务院安委会办公室关于实施遏制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重特大事故工作指南 构建双重</a:t>
            </a:r>
            <a:r>
              <a:rPr lang="en-US"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预防机制的意见</a:t>
            </a:r>
            <a:endParaRPr lang="en-US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69210" algn="l" rtl="0" eaLnBrk="0">
              <a:lnSpc>
                <a:spcPct val="97000"/>
              </a:lnSpc>
              <a:spcBef>
                <a:spcPts val="20"/>
              </a:spcBef>
            </a:pPr>
            <a:r>
              <a:rPr sz="1800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安委办〔2016〕</a:t>
            </a:r>
            <a:r>
              <a:rPr sz="1800" kern="0" spc="-3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11号</a:t>
            </a:r>
            <a:endParaRPr lang="en-US" altLang="en-US" sz="1800" dirty="0"/>
          </a:p>
        </p:txBody>
      </p:sp>
      <p:pic>
        <p:nvPicPr>
          <p:cNvPr id="392" name="picture 3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911244" y="1807990"/>
            <a:ext cx="2472123" cy="1783804"/>
          </a:xfrm>
          <a:prstGeom prst="rect">
            <a:avLst/>
          </a:prstGeom>
        </p:spPr>
      </p:pic>
      <p:pic>
        <p:nvPicPr>
          <p:cNvPr id="394" name="picture 3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956329" y="3224666"/>
            <a:ext cx="2472123" cy="1786701"/>
          </a:xfrm>
          <a:prstGeom prst="rect">
            <a:avLst/>
          </a:prstGeom>
        </p:spPr>
      </p:pic>
      <p:graphicFrame>
        <p:nvGraphicFramePr>
          <p:cNvPr id="396" name="table 396"/>
          <p:cNvGraphicFramePr>
            <a:graphicFrameLocks noGrp="1"/>
          </p:cNvGraphicFramePr>
          <p:nvPr/>
        </p:nvGraphicFramePr>
        <p:xfrm>
          <a:off x="6100318" y="1959863"/>
          <a:ext cx="2093595" cy="2785744"/>
        </p:xfrm>
        <a:graphic>
          <a:graphicData uri="http://schemas.openxmlformats.org/drawingml/2006/table">
            <a:tbl>
              <a:tblPr/>
              <a:tblGrid>
                <a:gridCol w="2093595"/>
              </a:tblGrid>
              <a:tr h="13919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marL="582295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控风险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EC4"/>
                    </a:solidFill>
                  </a:tcPr>
                </a:tc>
              </a:tr>
              <a:tr h="1393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EC4"/>
                    </a:solidFill>
                  </a:tcPr>
                </a:tc>
              </a:tr>
            </a:tbl>
          </a:graphicData>
        </a:graphic>
      </p:graphicFrame>
      <p:pic>
        <p:nvPicPr>
          <p:cNvPr id="398" name="picture 3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014424" y="1764810"/>
            <a:ext cx="2473296" cy="1783804"/>
          </a:xfrm>
          <a:prstGeom prst="rect">
            <a:avLst/>
          </a:prstGeom>
        </p:spPr>
      </p:pic>
      <p:pic>
        <p:nvPicPr>
          <p:cNvPr id="400" name="picture 4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14424" y="3143386"/>
            <a:ext cx="2473296" cy="1786701"/>
          </a:xfrm>
          <a:prstGeom prst="rect">
            <a:avLst/>
          </a:prstGeom>
        </p:spPr>
      </p:pic>
      <p:graphicFrame>
        <p:nvGraphicFramePr>
          <p:cNvPr id="402" name="table 402"/>
          <p:cNvGraphicFramePr>
            <a:graphicFrameLocks noGrp="1"/>
          </p:cNvGraphicFramePr>
          <p:nvPr/>
        </p:nvGraphicFramePr>
        <p:xfrm>
          <a:off x="2209800" y="1959863"/>
          <a:ext cx="2093595" cy="2785744"/>
        </p:xfrm>
        <a:graphic>
          <a:graphicData uri="http://schemas.openxmlformats.org/drawingml/2006/table">
            <a:tbl>
              <a:tblPr/>
              <a:tblGrid>
                <a:gridCol w="2093595"/>
              </a:tblGrid>
              <a:tr h="13919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marL="762635" indent="-36004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7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风险分级</a:t>
                      </a:r>
                      <a:r>
                        <a:rPr sz="2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700" b="1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管控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393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1D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EC4"/>
                    </a:solidFill>
                  </a:tcPr>
                </a:tc>
              </a:tr>
            </a:tbl>
          </a:graphicData>
        </a:graphic>
      </p:graphicFrame>
      <p:sp>
        <p:nvSpPr>
          <p:cNvPr id="404" name="textbox 404"/>
          <p:cNvSpPr/>
          <p:nvPr/>
        </p:nvSpPr>
        <p:spPr>
          <a:xfrm>
            <a:off x="2001724" y="3130686"/>
            <a:ext cx="2498725" cy="18503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969645" indent="-338455" algn="l" rtl="0" eaLnBrk="0">
              <a:lnSpc>
                <a:spcPct val="97000"/>
              </a:lnSpc>
            </a:pPr>
            <a:r>
              <a:rPr sz="27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隐患排查</a:t>
            </a:r>
            <a:r>
              <a:rPr sz="27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7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治理</a:t>
            </a:r>
            <a:endParaRPr lang="en-US" altLang="en-US" sz="2700" dirty="0"/>
          </a:p>
        </p:txBody>
      </p:sp>
      <p:sp>
        <p:nvSpPr>
          <p:cNvPr id="406" name="textbox 406"/>
          <p:cNvSpPr/>
          <p:nvPr/>
        </p:nvSpPr>
        <p:spPr>
          <a:xfrm>
            <a:off x="5971569" y="3246891"/>
            <a:ext cx="2498089" cy="18484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lang="en-US" altLang="en-US" sz="1000" dirty="0"/>
          </a:p>
          <a:p>
            <a:pPr algn="l" rtl="0" eaLnBrk="0">
              <a:lnSpc>
                <a:spcPct val="120000"/>
              </a:lnSpc>
            </a:pPr>
            <a:endParaRPr lang="en-US" altLang="en-US" sz="1000" dirty="0"/>
          </a:p>
          <a:p>
            <a:pPr algn="l" rtl="0" eaLnBrk="0">
              <a:lnSpc>
                <a:spcPct val="120000"/>
              </a:lnSpc>
            </a:pPr>
            <a:endParaRPr lang="en-US" altLang="en-US" sz="1000" dirty="0"/>
          </a:p>
          <a:p>
            <a:pPr algn="l" rtl="0" eaLnBrk="0">
              <a:lnSpc>
                <a:spcPct val="120000"/>
              </a:lnSpc>
            </a:pPr>
            <a:endParaRPr lang="en-US" altLang="en-US" sz="1000" dirty="0"/>
          </a:p>
          <a:p>
            <a:pPr marL="791210" algn="l" rtl="0" eaLnBrk="0">
              <a:lnSpc>
                <a:spcPts val="3265"/>
              </a:lnSpc>
            </a:pPr>
            <a:r>
              <a:rPr sz="27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治隐患</a:t>
            </a:r>
            <a:endParaRPr lang="en-US" altLang="en-US" sz="2700" dirty="0"/>
          </a:p>
        </p:txBody>
      </p:sp>
      <p:grpSp>
        <p:nvGrpSpPr>
          <p:cNvPr id="54" name="group 54"/>
          <p:cNvGrpSpPr/>
          <p:nvPr/>
        </p:nvGrpSpPr>
        <p:grpSpPr>
          <a:xfrm rot="21600000">
            <a:off x="1106424" y="1408176"/>
            <a:ext cx="1405127" cy="1405127"/>
            <a:chOff x="0" y="0"/>
            <a:chExt cx="1405127" cy="1405127"/>
          </a:xfrm>
        </p:grpSpPr>
        <p:grpSp>
          <p:nvGrpSpPr>
            <p:cNvPr id="56" name="group 56"/>
            <p:cNvGrpSpPr/>
            <p:nvPr/>
          </p:nvGrpSpPr>
          <p:grpSpPr>
            <a:xfrm rot="21600000">
              <a:off x="0" y="0"/>
              <a:ext cx="1405127" cy="1405127"/>
              <a:chOff x="0" y="0"/>
              <a:chExt cx="1405127" cy="1405127"/>
            </a:xfrm>
          </p:grpSpPr>
          <p:sp>
            <p:nvSpPr>
              <p:cNvPr id="408" name="path"/>
              <p:cNvSpPr/>
              <p:nvPr/>
            </p:nvSpPr>
            <p:spPr>
              <a:xfrm>
                <a:off x="12953" y="12953"/>
                <a:ext cx="1379219" cy="1379220"/>
              </a:xfrm>
              <a:custGeom>
                <a:avLst/>
                <a:gdLst/>
                <a:ahLst/>
                <a:cxnLst/>
                <a:rect l="0" t="0" r="0" b="0"/>
                <a:pathLst>
                  <a:path w="2171" h="2172">
                    <a:moveTo>
                      <a:pt x="0" y="1086"/>
                    </a:moveTo>
                    <a:cubicBezTo>
                      <a:pt x="0" y="486"/>
                      <a:pt x="486" y="0"/>
                      <a:pt x="1085" y="0"/>
                    </a:cubicBezTo>
                    <a:cubicBezTo>
                      <a:pt x="1685" y="0"/>
                      <a:pt x="2171" y="486"/>
                      <a:pt x="2171" y="1086"/>
                    </a:cubicBezTo>
                    <a:cubicBezTo>
                      <a:pt x="2171" y="1685"/>
                      <a:pt x="1685" y="2172"/>
                      <a:pt x="1085" y="2172"/>
                    </a:cubicBezTo>
                    <a:cubicBezTo>
                      <a:pt x="486" y="2172"/>
                      <a:pt x="0" y="1685"/>
                      <a:pt x="0" y="1086"/>
                    </a:cubicBezTo>
                  </a:path>
                </a:pathLst>
              </a:custGeom>
              <a:solidFill>
                <a:srgbClr val="C00000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0" name="path"/>
              <p:cNvSpPr/>
              <p:nvPr/>
            </p:nvSpPr>
            <p:spPr>
              <a:xfrm>
                <a:off x="0" y="0"/>
                <a:ext cx="1405127" cy="1405127"/>
              </a:xfrm>
              <a:custGeom>
                <a:avLst/>
                <a:gdLst/>
                <a:ahLst/>
                <a:cxnLst/>
                <a:rect l="0" t="0" r="0" b="0"/>
                <a:pathLst>
                  <a:path w="2212" h="2212">
                    <a:moveTo>
                      <a:pt x="20" y="1106"/>
                    </a:moveTo>
                    <a:cubicBezTo>
                      <a:pt x="20" y="506"/>
                      <a:pt x="506" y="20"/>
                      <a:pt x="1106" y="20"/>
                    </a:cubicBezTo>
                    <a:cubicBezTo>
                      <a:pt x="1706" y="20"/>
                      <a:pt x="2192" y="506"/>
                      <a:pt x="2192" y="1106"/>
                    </a:cubicBezTo>
                    <a:cubicBezTo>
                      <a:pt x="2192" y="1706"/>
                      <a:pt x="1706" y="2192"/>
                      <a:pt x="1106" y="2192"/>
                    </a:cubicBezTo>
                    <a:cubicBezTo>
                      <a:pt x="506" y="2192"/>
                      <a:pt x="20" y="1706"/>
                      <a:pt x="20" y="1106"/>
                    </a:cubicBezTo>
                  </a:path>
                </a:pathLst>
              </a:custGeom>
              <a:noFill/>
              <a:ln w="25907" cap="flat">
                <a:solidFill>
                  <a:srgbClr val="FFFFFF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2" name="textbox 412"/>
            <p:cNvSpPr/>
            <p:nvPr/>
          </p:nvSpPr>
          <p:spPr>
            <a:xfrm>
              <a:off x="-12700" y="-12700"/>
              <a:ext cx="1430655" cy="146748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marL="542925" indent="-357505" algn="l" rtl="0" eaLnBrk="0">
                <a:lnSpc>
                  <a:spcPct val="97000"/>
                </a:lnSpc>
                <a:spcBef>
                  <a:spcPts val="5"/>
                </a:spcBef>
              </a:pPr>
              <a:r>
                <a:rPr sz="27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双重机</a:t>
              </a:r>
              <a:r>
                <a:rPr sz="27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700" b="1" kern="0" spc="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</a:t>
              </a:r>
              <a:endParaRPr lang="en-US" altLang="en-US" sz="2700" dirty="0"/>
            </a:p>
          </p:txBody>
        </p:sp>
      </p:grpSp>
      <p:grpSp>
        <p:nvGrpSpPr>
          <p:cNvPr id="58" name="group 58"/>
          <p:cNvGrpSpPr/>
          <p:nvPr/>
        </p:nvGrpSpPr>
        <p:grpSpPr>
          <a:xfrm rot="21600000">
            <a:off x="5221731" y="1420876"/>
            <a:ext cx="1405127" cy="1405127"/>
            <a:chOff x="0" y="0"/>
            <a:chExt cx="1405127" cy="1405127"/>
          </a:xfrm>
        </p:grpSpPr>
        <p:grpSp>
          <p:nvGrpSpPr>
            <p:cNvPr id="60" name="group 60"/>
            <p:cNvGrpSpPr/>
            <p:nvPr/>
          </p:nvGrpSpPr>
          <p:grpSpPr>
            <a:xfrm rot="21600000">
              <a:off x="0" y="0"/>
              <a:ext cx="1405127" cy="1405127"/>
              <a:chOff x="0" y="0"/>
              <a:chExt cx="1405127" cy="1405127"/>
            </a:xfrm>
          </p:grpSpPr>
          <p:sp>
            <p:nvSpPr>
              <p:cNvPr id="414" name="path"/>
              <p:cNvSpPr/>
              <p:nvPr/>
            </p:nvSpPr>
            <p:spPr>
              <a:xfrm>
                <a:off x="12953" y="12953"/>
                <a:ext cx="1379220" cy="1379220"/>
              </a:xfrm>
              <a:custGeom>
                <a:avLst/>
                <a:gdLst/>
                <a:ahLst/>
                <a:cxnLst/>
                <a:rect l="0" t="0" r="0" b="0"/>
                <a:pathLst>
                  <a:path w="2172" h="2172">
                    <a:moveTo>
                      <a:pt x="0" y="1086"/>
                    </a:moveTo>
                    <a:cubicBezTo>
                      <a:pt x="0" y="486"/>
                      <a:pt x="486" y="0"/>
                      <a:pt x="1085" y="0"/>
                    </a:cubicBezTo>
                    <a:cubicBezTo>
                      <a:pt x="1685" y="0"/>
                      <a:pt x="2172" y="486"/>
                      <a:pt x="2172" y="1086"/>
                    </a:cubicBezTo>
                    <a:cubicBezTo>
                      <a:pt x="2172" y="1685"/>
                      <a:pt x="1685" y="2172"/>
                      <a:pt x="1085" y="2172"/>
                    </a:cubicBezTo>
                    <a:cubicBezTo>
                      <a:pt x="486" y="2172"/>
                      <a:pt x="0" y="1685"/>
                      <a:pt x="0" y="1086"/>
                    </a:cubicBezTo>
                  </a:path>
                </a:pathLst>
              </a:custGeom>
              <a:solidFill>
                <a:srgbClr val="C00000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6" name="path"/>
              <p:cNvSpPr/>
              <p:nvPr/>
            </p:nvSpPr>
            <p:spPr>
              <a:xfrm>
                <a:off x="0" y="0"/>
                <a:ext cx="1405127" cy="1405127"/>
              </a:xfrm>
              <a:custGeom>
                <a:avLst/>
                <a:gdLst/>
                <a:ahLst/>
                <a:cxnLst/>
                <a:rect l="0" t="0" r="0" b="0"/>
                <a:pathLst>
                  <a:path w="2212" h="2212">
                    <a:moveTo>
                      <a:pt x="20" y="1106"/>
                    </a:moveTo>
                    <a:cubicBezTo>
                      <a:pt x="20" y="506"/>
                      <a:pt x="506" y="20"/>
                      <a:pt x="1106" y="20"/>
                    </a:cubicBezTo>
                    <a:cubicBezTo>
                      <a:pt x="1706" y="20"/>
                      <a:pt x="2192" y="506"/>
                      <a:pt x="2192" y="1106"/>
                    </a:cubicBezTo>
                    <a:cubicBezTo>
                      <a:pt x="2192" y="1706"/>
                      <a:pt x="1706" y="2192"/>
                      <a:pt x="1106" y="2192"/>
                    </a:cubicBezTo>
                    <a:cubicBezTo>
                      <a:pt x="506" y="2192"/>
                      <a:pt x="20" y="1706"/>
                      <a:pt x="20" y="1106"/>
                    </a:cubicBezTo>
                  </a:path>
                </a:pathLst>
              </a:custGeom>
              <a:noFill/>
              <a:ln w="25907" cap="flat">
                <a:solidFill>
                  <a:srgbClr val="FFFFFF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8" name="textbox 418"/>
            <p:cNvSpPr/>
            <p:nvPr/>
          </p:nvSpPr>
          <p:spPr>
            <a:xfrm>
              <a:off x="-12700" y="-12700"/>
              <a:ext cx="1430655" cy="146811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000"/>
                </a:lnSpc>
              </a:pPr>
              <a:endParaRPr lang="en-US" altLang="en-US" sz="100" dirty="0"/>
            </a:p>
            <a:p>
              <a:pPr marL="539115" indent="-349250" algn="l" rtl="0" eaLnBrk="0">
                <a:lnSpc>
                  <a:spcPct val="97000"/>
                </a:lnSpc>
              </a:pPr>
              <a:r>
                <a:rPr sz="27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两道防</a:t>
              </a:r>
              <a:r>
                <a:rPr sz="2700" b="1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700" b="1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线</a:t>
              </a:r>
              <a:endParaRPr lang="en-US" altLang="en-US" sz="2700" dirty="0"/>
            </a:p>
          </p:txBody>
        </p:sp>
      </p:grpSp>
      <p:sp>
        <p:nvSpPr>
          <p:cNvPr id="420" name="textbox 420"/>
          <p:cNvSpPr/>
          <p:nvPr/>
        </p:nvSpPr>
        <p:spPr>
          <a:xfrm>
            <a:off x="8428328" y="4839868"/>
            <a:ext cx="179070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4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32959" y="1290828"/>
            <a:ext cx="4082795" cy="3212591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524662" y="1413789"/>
            <a:ext cx="3854450" cy="31375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547370" algn="l" rtl="0" eaLnBrk="0">
              <a:lnSpc>
                <a:spcPct val="89000"/>
              </a:lnSpc>
            </a:pPr>
            <a:r>
              <a:rPr sz="2400" b="1" kern="0" spc="-1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某建设工地，员工周某，</a:t>
            </a:r>
            <a:endParaRPr lang="en-US" altLang="en-US" sz="2400" dirty="0"/>
          </a:p>
          <a:p>
            <a:pPr marL="12700" algn="l" rtl="0" eaLnBrk="0">
              <a:lnSpc>
                <a:spcPct val="130000"/>
              </a:lnSpc>
              <a:spcBef>
                <a:spcPts val="100"/>
              </a:spcBef>
            </a:pPr>
            <a:r>
              <a:rPr sz="24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在某施工工地清理现场时，  </a:t>
            </a: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未听安全监护人员劝告，擅</a:t>
            </a:r>
            <a:r>
              <a:rPr sz="24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自进入红白带禁区内进行清</a:t>
            </a:r>
            <a:r>
              <a:rPr sz="24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理作业。</a:t>
            </a:r>
            <a:endParaRPr lang="en-US" altLang="en-US" sz="2400" dirty="0"/>
          </a:p>
          <a:p>
            <a:pPr algn="l" rtl="0" eaLnBrk="0">
              <a:lnSpc>
                <a:spcPct val="108000"/>
              </a:lnSpc>
            </a:pPr>
            <a:endParaRPr lang="en-US" altLang="en-US" sz="900" dirty="0"/>
          </a:p>
          <a:p>
            <a:pPr marL="109220" indent="1270" algn="l" rtl="0" eaLnBrk="0">
              <a:lnSpc>
                <a:spcPct val="99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有监护及隔离措施，但无</a:t>
            </a:r>
            <a:r>
              <a:rPr sz="2400" b="1" kern="0" spc="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400" b="1" kern="0" spc="-1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效。</a:t>
            </a:r>
            <a:endParaRPr lang="en-US" altLang="en-US" sz="2400" dirty="0"/>
          </a:p>
        </p:txBody>
      </p:sp>
      <p:sp>
        <p:nvSpPr>
          <p:cNvPr id="14" name="textbox 14"/>
          <p:cNvSpPr/>
          <p:nvPr/>
        </p:nvSpPr>
        <p:spPr>
          <a:xfrm>
            <a:off x="1888571" y="554878"/>
            <a:ext cx="5370195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从事故案例看风险管控的意义</a:t>
            </a:r>
            <a:endParaRPr lang="en-US" altLang="en-US" sz="3200" dirty="0"/>
          </a:p>
        </p:txBody>
      </p:sp>
      <p:sp>
        <p:nvSpPr>
          <p:cNvPr id="16" name="textbox 16"/>
          <p:cNvSpPr/>
          <p:nvPr/>
        </p:nvSpPr>
        <p:spPr>
          <a:xfrm>
            <a:off x="8501481" y="4839868"/>
            <a:ext cx="10604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box 422"/>
          <p:cNvSpPr/>
          <p:nvPr/>
        </p:nvSpPr>
        <p:spPr>
          <a:xfrm>
            <a:off x="3945687" y="1968525"/>
            <a:ext cx="4291329" cy="25742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lang="en-US" altLang="en-US" sz="100" dirty="0"/>
          </a:p>
          <a:p>
            <a:pPr marL="13335" indent="635" algn="l" rtl="0" eaLnBrk="0">
              <a:lnSpc>
                <a:spcPct val="99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企业要对辨识出的安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全风险进行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分类梳理，综合考虑</a:t>
            </a:r>
            <a:endParaRPr lang="en-US" altLang="en-US" sz="2400" dirty="0"/>
          </a:p>
          <a:p>
            <a:pPr marL="36195" algn="l" rtl="0" eaLnBrk="0">
              <a:lnSpc>
                <a:spcPct val="98000"/>
              </a:lnSpc>
              <a:spcBef>
                <a:spcPts val="75"/>
              </a:spcBef>
            </a:pP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起因物</a:t>
            </a:r>
            <a:endParaRPr lang="en-US" altLang="en-US" sz="2400" dirty="0"/>
          </a:p>
          <a:p>
            <a:pPr marL="36195" algn="l" rtl="0" eaLnBrk="0">
              <a:lnSpc>
                <a:spcPct val="97000"/>
              </a:lnSpc>
              <a:spcBef>
                <a:spcPts val="80"/>
              </a:spcBef>
            </a:pPr>
            <a:r>
              <a:rPr sz="2400" kern="0" spc="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诱导性原因</a:t>
            </a:r>
            <a:endParaRPr lang="en-US" altLang="en-US" sz="2400" dirty="0"/>
          </a:p>
          <a:p>
            <a:pPr marL="36195" algn="l" rtl="0" eaLnBrk="0">
              <a:lnSpc>
                <a:spcPct val="98000"/>
              </a:lnSpc>
              <a:spcBef>
                <a:spcPts val="60"/>
              </a:spcBef>
            </a:pPr>
            <a:r>
              <a:rPr sz="2400" kern="0" spc="-1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致害物、</a:t>
            </a:r>
            <a:endParaRPr lang="en-US" altLang="en-US" sz="2400" dirty="0"/>
          </a:p>
          <a:p>
            <a:pPr marL="36195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伤害方式等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70"/>
              </a:spcBef>
            </a:pPr>
            <a:r>
              <a:rPr sz="2400" b="1" kern="0" spc="-1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确定安全风险类别。</a:t>
            </a:r>
            <a:endParaRPr lang="en-US" altLang="en-US" sz="2400" dirty="0"/>
          </a:p>
        </p:txBody>
      </p:sp>
      <p:graphicFrame>
        <p:nvGraphicFramePr>
          <p:cNvPr id="424" name="table 424"/>
          <p:cNvGraphicFramePr>
            <a:graphicFrameLocks noGrp="1"/>
          </p:cNvGraphicFramePr>
          <p:nvPr/>
        </p:nvGraphicFramePr>
        <p:xfrm>
          <a:off x="617219" y="1877568"/>
          <a:ext cx="2546350" cy="232981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546350"/>
              </a:tblGrid>
              <a:tr h="23044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7000"/>
                        </a:lnSpc>
                      </a:pPr>
                      <a:endParaRPr lang="en-US" altLang="en-US" sz="1000" dirty="0"/>
                    </a:p>
                    <a:p>
                      <a:pPr marL="744855" algn="l" rtl="0" eaLnBrk="0">
                        <a:lnSpc>
                          <a:spcPts val="3255"/>
                        </a:lnSpc>
                        <a:spcBef>
                          <a:spcPts val="5"/>
                        </a:spcBef>
                      </a:pPr>
                      <a:r>
                        <a:rPr sz="2700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要求一</a:t>
                      </a:r>
                      <a:endParaRPr lang="en-US" altLang="en-US" sz="2700" dirty="0"/>
                    </a:p>
                    <a:p>
                      <a:pPr marL="562610" indent="-351155" algn="l" rtl="0" eaLnBrk="0">
                        <a:lnSpc>
                          <a:spcPct val="102000"/>
                        </a:lnSpc>
                        <a:spcBef>
                          <a:spcPts val="90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全面开展安全</a:t>
                      </a:r>
                      <a:r>
                        <a:rPr sz="27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7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风险辨识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426" name="textbox 426"/>
          <p:cNvSpPr/>
          <p:nvPr/>
        </p:nvSpPr>
        <p:spPr>
          <a:xfrm>
            <a:off x="1218057" y="498754"/>
            <a:ext cx="7019290" cy="3784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国务院安委会关于“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构建双重预防机制”提出的要求</a:t>
            </a:r>
            <a:endParaRPr lang="en-US" altLang="en-US" sz="2400" b="1" kern="0" spc="-1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8" name="textbox 428"/>
          <p:cNvSpPr/>
          <p:nvPr/>
        </p:nvSpPr>
        <p:spPr>
          <a:xfrm>
            <a:off x="616966" y="1069340"/>
            <a:ext cx="4500879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500" dirty="0"/>
          </a:p>
          <a:p>
            <a:pPr marL="92710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风险分级管控机制</a:t>
            </a:r>
            <a:endParaRPr lang="en-US" altLang="en-US" sz="2400" dirty="0"/>
          </a:p>
        </p:txBody>
      </p:sp>
      <p:sp>
        <p:nvSpPr>
          <p:cNvPr id="430" name="textbox 430"/>
          <p:cNvSpPr/>
          <p:nvPr/>
        </p:nvSpPr>
        <p:spPr>
          <a:xfrm>
            <a:off x="8416137" y="4839868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textbox 432"/>
          <p:cNvSpPr/>
          <p:nvPr/>
        </p:nvSpPr>
        <p:spPr>
          <a:xfrm>
            <a:off x="3285566" y="1550441"/>
            <a:ext cx="4899659" cy="25755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25400" indent="-12700" algn="l" rtl="0" eaLnBrk="0">
              <a:lnSpc>
                <a:spcPct val="99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采用相应的风险评估方法确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定安全风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险等级</a:t>
            </a:r>
            <a:endParaRPr lang="en-US" altLang="en-US" sz="2400" dirty="0"/>
          </a:p>
          <a:p>
            <a:pPr marL="34925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高度关注暴露人群</a:t>
            </a:r>
            <a:endParaRPr lang="en-US" altLang="en-US" sz="2400" dirty="0"/>
          </a:p>
          <a:p>
            <a:pPr marL="35560" algn="l" rtl="0" eaLnBrk="0">
              <a:lnSpc>
                <a:spcPct val="97000"/>
              </a:lnSpc>
              <a:spcBef>
                <a:spcPts val="70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聚焦重大危险源</a:t>
            </a:r>
            <a:endParaRPr lang="en-US" altLang="en-US" sz="2400" dirty="0"/>
          </a:p>
          <a:p>
            <a:pPr marL="34925" algn="l" rtl="0" eaLnBrk="0">
              <a:lnSpc>
                <a:spcPct val="97000"/>
              </a:lnSpc>
              <a:spcBef>
                <a:spcPts val="110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劳动密集型场所</a:t>
            </a:r>
            <a:endParaRPr lang="en-US" altLang="en-US" sz="2400" dirty="0"/>
          </a:p>
          <a:p>
            <a:pPr marL="34925" algn="l" rtl="0" eaLnBrk="0">
              <a:lnSpc>
                <a:spcPct val="98000"/>
              </a:lnSpc>
              <a:spcBef>
                <a:spcPts val="65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高危作业工序和</a:t>
            </a:r>
            <a:endParaRPr lang="en-US" altLang="en-US" sz="2400" dirty="0"/>
          </a:p>
          <a:p>
            <a:pPr marL="35560" algn="l" rtl="0" eaLnBrk="0">
              <a:lnSpc>
                <a:spcPct val="97000"/>
              </a:lnSpc>
              <a:spcBef>
                <a:spcPts val="70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受影响的人群规模</a:t>
            </a:r>
            <a:endParaRPr lang="en-US" altLang="en-US" sz="2400" dirty="0"/>
          </a:p>
        </p:txBody>
      </p:sp>
      <p:graphicFrame>
        <p:nvGraphicFramePr>
          <p:cNvPr id="434" name="table 434"/>
          <p:cNvGraphicFramePr>
            <a:graphicFrameLocks noGrp="1"/>
          </p:cNvGraphicFramePr>
          <p:nvPr/>
        </p:nvGraphicFramePr>
        <p:xfrm>
          <a:off x="455676" y="1660398"/>
          <a:ext cx="2545079" cy="232981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545079"/>
              </a:tblGrid>
              <a:tr h="23044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744855" algn="l" rtl="0" eaLnBrk="0">
                        <a:lnSpc>
                          <a:spcPts val="3255"/>
                        </a:lnSpc>
                      </a:pPr>
                      <a:r>
                        <a:rPr sz="27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要求二</a:t>
                      </a:r>
                      <a:endParaRPr lang="en-US" altLang="en-US" sz="2700" dirty="0"/>
                    </a:p>
                    <a:p>
                      <a:pPr marL="210185" algn="l" rtl="0" eaLnBrk="0">
                        <a:lnSpc>
                          <a:spcPts val="3255"/>
                        </a:lnSpc>
                        <a:spcBef>
                          <a:spcPts val="105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科学评定安全</a:t>
                      </a:r>
                      <a:endParaRPr lang="en-US" altLang="en-US" sz="2700" dirty="0"/>
                    </a:p>
                    <a:p>
                      <a:pPr marL="561975" algn="l" rtl="0" eaLnBrk="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7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风险等级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436" name="textbox 436"/>
          <p:cNvSpPr/>
          <p:nvPr/>
        </p:nvSpPr>
        <p:spPr>
          <a:xfrm>
            <a:off x="563377" y="4199540"/>
            <a:ext cx="7946390" cy="7454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100" dirty="0"/>
          </a:p>
          <a:p>
            <a:pPr marL="22225" indent="-10160" algn="l" rtl="0" eaLnBrk="0">
              <a:lnSpc>
                <a:spcPct val="98000"/>
              </a:lnSpc>
            </a:pPr>
            <a:r>
              <a:rPr sz="2400" b="1" kern="0" spc="-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安全风险等级从高到低划分为</a:t>
            </a:r>
            <a:r>
              <a:rPr sz="2400" b="1" kern="0" spc="-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重大风险、较大</a:t>
            </a:r>
            <a:r>
              <a:rPr sz="2400" b="1" kern="0" spc="-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风险、  一般风</a:t>
            </a:r>
            <a:r>
              <a:rPr sz="2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险和低风险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，分别用红、橙、黄、蓝四种颜色标示</a:t>
            </a:r>
            <a:endParaRPr lang="en-US" altLang="en-US" sz="2400" dirty="0"/>
          </a:p>
        </p:txBody>
      </p:sp>
      <p:sp>
        <p:nvSpPr>
          <p:cNvPr id="438" name="textbox 438"/>
          <p:cNvSpPr/>
          <p:nvPr/>
        </p:nvSpPr>
        <p:spPr>
          <a:xfrm>
            <a:off x="1095569" y="483140"/>
            <a:ext cx="7019290" cy="3790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国务院安委会关于“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构建双重预防机制”提出的要求</a:t>
            </a:r>
            <a:endParaRPr lang="en-US" altLang="en-US" sz="2400" dirty="0"/>
          </a:p>
        </p:txBody>
      </p:sp>
      <p:sp>
        <p:nvSpPr>
          <p:cNvPr id="440" name="textbox 440"/>
          <p:cNvSpPr/>
          <p:nvPr/>
        </p:nvSpPr>
        <p:spPr>
          <a:xfrm>
            <a:off x="467868" y="966978"/>
            <a:ext cx="4500879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92075" algn="l" rtl="0" eaLnBrk="0">
              <a:lnSpc>
                <a:spcPct val="97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风险分级管控机制</a:t>
            </a:r>
            <a:endParaRPr lang="en-US" altLang="en-US" sz="2400" dirty="0"/>
          </a:p>
        </p:txBody>
      </p:sp>
      <p:sp>
        <p:nvSpPr>
          <p:cNvPr id="442" name="textbox 442"/>
          <p:cNvSpPr/>
          <p:nvPr/>
        </p:nvSpPr>
        <p:spPr>
          <a:xfrm>
            <a:off x="8416137" y="4839868"/>
            <a:ext cx="19113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box 444"/>
          <p:cNvSpPr/>
          <p:nvPr/>
        </p:nvSpPr>
        <p:spPr>
          <a:xfrm>
            <a:off x="614578" y="1498498"/>
            <a:ext cx="4330065" cy="29400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4605" indent="20955" algn="l" rtl="0" eaLnBrk="0">
              <a:lnSpc>
                <a:spcPct val="99000"/>
              </a:lnSpc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重大安全风险应</a:t>
            </a:r>
            <a:r>
              <a:rPr sz="2400" b="1" kern="0" spc="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填写清单、汇</a:t>
            </a:r>
            <a:r>
              <a:rPr sz="24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总造册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  <a:p>
            <a:pPr marL="12700" indent="23495" algn="l" rtl="0" eaLnBrk="0">
              <a:lnSpc>
                <a:spcPct val="99000"/>
              </a:lnSpc>
              <a:spcBef>
                <a:spcPts val="55"/>
              </a:spcBef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按照职责范围报告安全生产监</a:t>
            </a:r>
            <a:r>
              <a:rPr sz="2400" b="1" kern="0" spc="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督管理部门。</a:t>
            </a:r>
            <a:endParaRPr lang="en-US" altLang="en-US" sz="2400" dirty="0"/>
          </a:p>
          <a:p>
            <a:pPr marL="17145" indent="19050" algn="l" rtl="0" eaLnBrk="0">
              <a:lnSpc>
                <a:spcPct val="98000"/>
              </a:lnSpc>
              <a:spcBef>
                <a:spcPts val="105"/>
              </a:spcBef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要依据安全风险类别和等级建</a:t>
            </a:r>
            <a:r>
              <a:rPr sz="2400" b="1" kern="0" spc="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立企业安全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风险数据库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  <a:p>
            <a:pPr marL="14605" indent="20955" algn="l" rtl="0" eaLnBrk="0">
              <a:lnSpc>
                <a:spcPct val="98000"/>
              </a:lnSpc>
              <a:spcBef>
                <a:spcPts val="115"/>
              </a:spcBef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绘制企业“红橙黄蓝”四色安</a:t>
            </a:r>
            <a:r>
              <a:rPr sz="2400" b="1" kern="0" spc="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风险空间分布图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</p:txBody>
      </p:sp>
      <p:pic>
        <p:nvPicPr>
          <p:cNvPr id="446" name="picture 4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237988" y="1722120"/>
            <a:ext cx="3730752" cy="3014471"/>
          </a:xfrm>
          <a:prstGeom prst="rect">
            <a:avLst/>
          </a:prstGeom>
        </p:spPr>
      </p:pic>
      <p:sp>
        <p:nvSpPr>
          <p:cNvPr id="448" name="textbox 448"/>
          <p:cNvSpPr/>
          <p:nvPr/>
        </p:nvSpPr>
        <p:spPr>
          <a:xfrm>
            <a:off x="470916" y="902207"/>
            <a:ext cx="5341620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95250" algn="l" rtl="0" eaLnBrk="0">
              <a:lnSpc>
                <a:spcPct val="98000"/>
              </a:lnSpc>
              <a:spcBef>
                <a:spcPts val="5"/>
              </a:spcBef>
            </a:pPr>
            <a:r>
              <a:rPr sz="2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</a:t>
            </a:r>
            <a:endParaRPr lang="en-US" altLang="en-US" sz="2400" dirty="0"/>
          </a:p>
        </p:txBody>
      </p:sp>
      <p:sp>
        <p:nvSpPr>
          <p:cNvPr id="450" name="textbox 450"/>
          <p:cNvSpPr/>
          <p:nvPr/>
        </p:nvSpPr>
        <p:spPr>
          <a:xfrm>
            <a:off x="3275099" y="301580"/>
            <a:ext cx="2154554" cy="4362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风险管控机制</a:t>
            </a:r>
            <a:endParaRPr lang="en-US" altLang="en-US" sz="2700" dirty="0"/>
          </a:p>
        </p:txBody>
      </p:sp>
      <p:sp>
        <p:nvSpPr>
          <p:cNvPr id="452" name="textbox 452"/>
          <p:cNvSpPr/>
          <p:nvPr/>
        </p:nvSpPr>
        <p:spPr>
          <a:xfrm>
            <a:off x="8416137" y="4839868"/>
            <a:ext cx="19113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4" name="table 454"/>
          <p:cNvGraphicFramePr>
            <a:graphicFrameLocks noGrp="1"/>
          </p:cNvGraphicFramePr>
          <p:nvPr/>
        </p:nvGraphicFramePr>
        <p:xfrm>
          <a:off x="559308" y="1845564"/>
          <a:ext cx="2546350" cy="232981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546350"/>
              </a:tblGrid>
              <a:tr h="23044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745490" algn="l" rtl="0" eaLnBrk="0">
                        <a:lnSpc>
                          <a:spcPts val="3255"/>
                        </a:lnSpc>
                      </a:pPr>
                      <a:r>
                        <a:rPr sz="27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要求三</a:t>
                      </a:r>
                      <a:endParaRPr lang="en-US" altLang="en-US" sz="2700" dirty="0"/>
                    </a:p>
                    <a:p>
                      <a:pPr marL="215265" algn="l" rtl="0" eaLnBrk="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实施安全风险</a:t>
                      </a:r>
                      <a:endParaRPr lang="en-US" altLang="en-US" sz="2700" dirty="0"/>
                    </a:p>
                    <a:p>
                      <a:pPr marL="568325" algn="l" rtl="0" eaLnBrk="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公告警示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456" name="picture 4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86628" y="2499360"/>
            <a:ext cx="2857500" cy="2029967"/>
          </a:xfrm>
          <a:prstGeom prst="rect">
            <a:avLst/>
          </a:prstGeom>
        </p:spPr>
      </p:pic>
      <p:sp>
        <p:nvSpPr>
          <p:cNvPr id="458" name="textbox 458"/>
          <p:cNvSpPr/>
          <p:nvPr/>
        </p:nvSpPr>
        <p:spPr>
          <a:xfrm>
            <a:off x="3672949" y="2200103"/>
            <a:ext cx="1703070" cy="25723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风险告知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125"/>
              </a:spcBef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控制措施</a:t>
            </a:r>
            <a:endParaRPr lang="en-US" altLang="en-US" sz="2700" dirty="0"/>
          </a:p>
          <a:p>
            <a:pPr marL="12700" algn="l" rtl="0" eaLnBrk="0">
              <a:lnSpc>
                <a:spcPct val="100000"/>
              </a:lnSpc>
              <a:spcBef>
                <a:spcPts val="110"/>
              </a:spcBef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人员培训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110"/>
              </a:spcBef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隐患监控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95"/>
              </a:spcBef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应急措施</a:t>
            </a:r>
            <a:endParaRPr lang="en-US" altLang="en-US" sz="2700" dirty="0"/>
          </a:p>
          <a:p>
            <a:pPr marL="12700" algn="l" rtl="0" eaLnBrk="0">
              <a:lnSpc>
                <a:spcPct val="100000"/>
              </a:lnSpc>
              <a:spcBef>
                <a:spcPts val="110"/>
              </a:spcBef>
            </a:pPr>
            <a:r>
              <a:rPr sz="2700" kern="0" spc="-1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警示标志</a:t>
            </a:r>
            <a:endParaRPr lang="en-US" altLang="en-US" sz="2700" dirty="0"/>
          </a:p>
        </p:txBody>
      </p:sp>
      <p:sp>
        <p:nvSpPr>
          <p:cNvPr id="460" name="textbox 460"/>
          <p:cNvSpPr/>
          <p:nvPr/>
        </p:nvSpPr>
        <p:spPr>
          <a:xfrm>
            <a:off x="920115" y="580390"/>
            <a:ext cx="7009765" cy="3790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国务院安委会关于“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构建双重预防机制”提出的要求</a:t>
            </a:r>
            <a:endParaRPr lang="en-US" altLang="en-US" sz="2400" b="1" kern="0" spc="-1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2" name="textbox 462"/>
          <p:cNvSpPr/>
          <p:nvPr/>
        </p:nvSpPr>
        <p:spPr>
          <a:xfrm>
            <a:off x="3751579" y="1537970"/>
            <a:ext cx="4177665" cy="52450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600" dirty="0"/>
          </a:p>
          <a:p>
            <a:pPr marL="1383030" algn="l" rtl="0" eaLnBrk="0">
              <a:lnSpc>
                <a:spcPct val="100000"/>
              </a:lnSpc>
              <a:spcBef>
                <a:spcPts val="5"/>
              </a:spcBef>
            </a:pPr>
            <a:r>
              <a:rPr sz="2700" b="1" kern="0" spc="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基于风险</a:t>
            </a:r>
            <a:endParaRPr lang="en-US" altLang="en-US" sz="2700" dirty="0"/>
          </a:p>
        </p:txBody>
      </p:sp>
      <p:sp>
        <p:nvSpPr>
          <p:cNvPr id="464" name="textbox 464"/>
          <p:cNvSpPr/>
          <p:nvPr/>
        </p:nvSpPr>
        <p:spPr>
          <a:xfrm>
            <a:off x="467868" y="1075563"/>
            <a:ext cx="4500879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92075" algn="l" rtl="0" eaLnBrk="0">
              <a:lnSpc>
                <a:spcPct val="97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风险分级管控机制</a:t>
            </a:r>
            <a:endParaRPr lang="en-US" altLang="en-US" sz="2400" dirty="0"/>
          </a:p>
        </p:txBody>
      </p:sp>
      <p:sp>
        <p:nvSpPr>
          <p:cNvPr id="466" name="textbox 466"/>
          <p:cNvSpPr/>
          <p:nvPr/>
        </p:nvSpPr>
        <p:spPr>
          <a:xfrm>
            <a:off x="8416137" y="4839868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textbox 468"/>
          <p:cNvSpPr/>
          <p:nvPr/>
        </p:nvSpPr>
        <p:spPr>
          <a:xfrm>
            <a:off x="3312617" y="1921535"/>
            <a:ext cx="4936490" cy="25774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企业建立完善隐患排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查治理制度</a:t>
            </a:r>
            <a:endParaRPr lang="en-US" altLang="en-US" sz="2400" dirty="0"/>
          </a:p>
          <a:p>
            <a:pPr marL="33655" algn="l" rtl="0" eaLnBrk="0">
              <a:lnSpc>
                <a:spcPct val="98000"/>
              </a:lnSpc>
              <a:spcBef>
                <a:spcPts val="70"/>
              </a:spcBef>
            </a:pP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隐患排查治理清单</a:t>
            </a:r>
            <a:endParaRPr lang="en-US" altLang="en-US" sz="2400" dirty="0"/>
          </a:p>
          <a:p>
            <a:pPr marL="33655" algn="l" rtl="0" eaLnBrk="0">
              <a:lnSpc>
                <a:spcPct val="97000"/>
              </a:lnSpc>
              <a:spcBef>
                <a:spcPts val="65"/>
              </a:spcBef>
            </a:pPr>
            <a:r>
              <a:rPr sz="2400" kern="0" spc="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明确隐患排查的事项、内容和频次</a:t>
            </a:r>
            <a:endParaRPr lang="en-US" altLang="en-US" sz="2400" dirty="0"/>
          </a:p>
          <a:p>
            <a:pPr marL="33655" algn="l" rtl="0" eaLnBrk="0">
              <a:lnSpc>
                <a:spcPct val="98000"/>
              </a:lnSpc>
              <a:spcBef>
                <a:spcPts val="85"/>
              </a:spcBef>
            </a:pPr>
            <a:r>
              <a:rPr sz="2400" kern="0" spc="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重大隐患管理</a:t>
            </a:r>
            <a:endParaRPr lang="en-US" altLang="en-US" sz="2400" dirty="0"/>
          </a:p>
          <a:p>
            <a:pPr marL="33655" algn="l" rtl="0" eaLnBrk="0">
              <a:lnSpc>
                <a:spcPct val="97000"/>
              </a:lnSpc>
              <a:spcBef>
                <a:spcPts val="65"/>
              </a:spcBef>
            </a:pPr>
            <a:r>
              <a:rPr sz="2400" kern="0" spc="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责任分解落实</a:t>
            </a:r>
            <a:endParaRPr lang="en-US" altLang="en-US" sz="2400" dirty="0"/>
          </a:p>
          <a:p>
            <a:pPr marL="33655" algn="l" rtl="0" eaLnBrk="0">
              <a:lnSpc>
                <a:spcPct val="97000"/>
              </a:lnSpc>
              <a:spcBef>
                <a:spcPts val="95"/>
              </a:spcBef>
            </a:pPr>
            <a:r>
              <a:rPr sz="2400" kern="0" spc="3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全员参与自主排查隐患</a:t>
            </a:r>
            <a:endParaRPr lang="en-US" altLang="en-US" sz="2400" dirty="0"/>
          </a:p>
          <a:p>
            <a:pPr marL="33655" algn="l" rtl="0" eaLnBrk="0">
              <a:lnSpc>
                <a:spcPct val="98000"/>
              </a:lnSpc>
              <a:spcBef>
                <a:spcPts val="70"/>
              </a:spcBef>
            </a:pPr>
            <a:r>
              <a:rPr sz="2400" kern="0" spc="3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信息化管理隐患档案</a:t>
            </a:r>
            <a:endParaRPr lang="en-US" altLang="en-US" sz="2400" dirty="0"/>
          </a:p>
        </p:txBody>
      </p:sp>
      <p:graphicFrame>
        <p:nvGraphicFramePr>
          <p:cNvPr id="470" name="table 470"/>
          <p:cNvGraphicFramePr>
            <a:graphicFrameLocks noGrp="1"/>
          </p:cNvGraphicFramePr>
          <p:nvPr/>
        </p:nvGraphicFramePr>
        <p:xfrm>
          <a:off x="409955" y="1996439"/>
          <a:ext cx="2545079" cy="2329814"/>
        </p:xfrm>
        <a:graphic>
          <a:graphicData uri="http://schemas.openxmlformats.org/drawingml/2006/table">
            <a:tbl>
              <a:tblPr>
                <a:solidFill>
                  <a:srgbClr val="D8D8D8"/>
                </a:solidFill>
              </a:tblPr>
              <a:tblGrid>
                <a:gridCol w="2545079"/>
              </a:tblGrid>
              <a:tr h="23044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27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744220" algn="l" rtl="0" eaLnBrk="0">
                        <a:lnSpc>
                          <a:spcPts val="3255"/>
                        </a:lnSpc>
                      </a:pPr>
                      <a:r>
                        <a:rPr sz="2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要求四</a:t>
                      </a:r>
                      <a:endParaRPr lang="en-US" altLang="en-US" sz="2700" dirty="0"/>
                    </a:p>
                    <a:p>
                      <a:pPr marL="922020" indent="-711200" algn="l" rtl="0" eaLnBrk="0">
                        <a:lnSpc>
                          <a:spcPct val="102000"/>
                        </a:lnSpc>
                        <a:spcBef>
                          <a:spcPts val="105"/>
                        </a:spcBef>
                      </a:pPr>
                      <a:r>
                        <a:rPr sz="2700" b="1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建立隐患排查</a:t>
                      </a:r>
                      <a:r>
                        <a:rPr sz="27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700" b="1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制度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472" name="textbox 472"/>
          <p:cNvSpPr/>
          <p:nvPr/>
        </p:nvSpPr>
        <p:spPr>
          <a:xfrm>
            <a:off x="1113231" y="477672"/>
            <a:ext cx="7025640" cy="3784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国务院安委会关于“构建双重预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防机制”提出的要求</a:t>
            </a:r>
            <a:endParaRPr lang="en-US" altLang="en-US" sz="2400" dirty="0"/>
          </a:p>
        </p:txBody>
      </p:sp>
      <p:sp>
        <p:nvSpPr>
          <p:cNvPr id="474" name="textbox 474"/>
          <p:cNvSpPr/>
          <p:nvPr/>
        </p:nvSpPr>
        <p:spPr>
          <a:xfrm>
            <a:off x="522731" y="1045464"/>
            <a:ext cx="2491739" cy="46228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109220" algn="l" rtl="0" eaLnBrk="0">
              <a:lnSpc>
                <a:spcPct val="98000"/>
              </a:lnSpc>
              <a:spcBef>
                <a:spcPts val="0"/>
              </a:spcBef>
            </a:pP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隐患排查与治理</a:t>
            </a:r>
            <a:endParaRPr lang="en-US" altLang="en-US" sz="2400" dirty="0"/>
          </a:p>
        </p:txBody>
      </p:sp>
      <p:sp>
        <p:nvSpPr>
          <p:cNvPr id="476" name="textbox 476"/>
          <p:cNvSpPr/>
          <p:nvPr/>
        </p:nvSpPr>
        <p:spPr>
          <a:xfrm>
            <a:off x="8416137" y="4839868"/>
            <a:ext cx="19113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textbox 478"/>
          <p:cNvSpPr/>
          <p:nvPr/>
        </p:nvSpPr>
        <p:spPr>
          <a:xfrm>
            <a:off x="563981" y="1927377"/>
            <a:ext cx="4237354" cy="2580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100" dirty="0"/>
          </a:p>
          <a:p>
            <a:pPr marL="12700" indent="20955" algn="l" rtl="0" eaLnBrk="0">
              <a:lnSpc>
                <a:spcPct val="132000"/>
              </a:lnSpc>
              <a:spcBef>
                <a:spcPts val="0"/>
              </a:spcBef>
            </a:pPr>
            <a:r>
              <a:rPr sz="2400" kern="0" spc="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制定并实施严格的隐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患治理   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方案，做到</a:t>
            </a:r>
            <a:r>
              <a:rPr sz="2400" b="1" kern="0" spc="-1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责任、措施、资金、</a:t>
            </a:r>
            <a:r>
              <a:rPr sz="2400" b="1" kern="0" spc="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1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时限和预案“五落实”</a:t>
            </a:r>
            <a:endParaRPr lang="en-US" altLang="en-US" sz="2400" dirty="0"/>
          </a:p>
          <a:p>
            <a:pPr algn="l" rtl="0" eaLnBrk="0">
              <a:lnSpc>
                <a:spcPct val="106000"/>
              </a:lnSpc>
            </a:pPr>
            <a:endParaRPr lang="en-US" altLang="en-US" sz="1200" dirty="0"/>
          </a:p>
          <a:p>
            <a:pPr algn="l" rtl="0" eaLnBrk="0">
              <a:lnSpc>
                <a:spcPct val="10000"/>
              </a:lnSpc>
            </a:pPr>
            <a:endParaRPr lang="en-US" altLang="en-US" sz="100" dirty="0"/>
          </a:p>
          <a:p>
            <a:pPr marL="12700" indent="21590" algn="l" rtl="0" eaLnBrk="0">
              <a:lnSpc>
                <a:spcPct val="124000"/>
              </a:lnSpc>
            </a:pPr>
            <a:r>
              <a:rPr sz="2400" kern="0" spc="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实现隐患排查治理的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闭环管   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理。</a:t>
            </a:r>
            <a:endParaRPr lang="en-US" altLang="en-US" sz="2400" dirty="0"/>
          </a:p>
        </p:txBody>
      </p:sp>
      <p:pic>
        <p:nvPicPr>
          <p:cNvPr id="480" name="picture 4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166359" y="1949196"/>
            <a:ext cx="3643883" cy="2570987"/>
          </a:xfrm>
          <a:prstGeom prst="rect">
            <a:avLst/>
          </a:prstGeom>
        </p:spPr>
      </p:pic>
      <p:sp>
        <p:nvSpPr>
          <p:cNvPr id="482" name="textbox 482"/>
          <p:cNvSpPr/>
          <p:nvPr/>
        </p:nvSpPr>
        <p:spPr>
          <a:xfrm>
            <a:off x="542544" y="1004316"/>
            <a:ext cx="5342254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500" dirty="0"/>
          </a:p>
          <a:p>
            <a:pPr marL="111125" algn="l" rtl="0" eaLnBrk="0">
              <a:lnSpc>
                <a:spcPct val="98000"/>
              </a:lnSpc>
              <a:spcBef>
                <a:spcPts val="5"/>
              </a:spcBef>
            </a:pPr>
            <a:r>
              <a:rPr sz="24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隐患管理</a:t>
            </a:r>
            <a:endParaRPr lang="en-US" altLang="en-US" sz="2400" dirty="0"/>
          </a:p>
        </p:txBody>
      </p:sp>
      <p:sp>
        <p:nvSpPr>
          <p:cNvPr id="484" name="textbox 484"/>
          <p:cNvSpPr/>
          <p:nvPr/>
        </p:nvSpPr>
        <p:spPr>
          <a:xfrm>
            <a:off x="3103588" y="379945"/>
            <a:ext cx="2489835" cy="4406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65"/>
              </a:lnSpc>
            </a:pPr>
            <a:r>
              <a:rPr sz="2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隐患排查与治理</a:t>
            </a:r>
            <a:endParaRPr lang="en-US" altLang="en-US" sz="2700" dirty="0"/>
          </a:p>
        </p:txBody>
      </p:sp>
      <p:sp>
        <p:nvSpPr>
          <p:cNvPr id="486" name="textbox 486"/>
          <p:cNvSpPr/>
          <p:nvPr/>
        </p:nvSpPr>
        <p:spPr>
          <a:xfrm>
            <a:off x="8416137" y="4839868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box 488"/>
          <p:cNvSpPr/>
          <p:nvPr/>
        </p:nvSpPr>
        <p:spPr>
          <a:xfrm>
            <a:off x="3164789" y="1266856"/>
            <a:ext cx="5781040" cy="29413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100" dirty="0"/>
          </a:p>
          <a:p>
            <a:pPr marL="334010" indent="-321310" algn="l" rtl="0" eaLnBrk="0">
              <a:lnSpc>
                <a:spcPct val="97000"/>
              </a:lnSpc>
            </a:pPr>
            <a:r>
              <a:rPr sz="2400" kern="0" spc="-7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以现有安全管理为基础（体系、工具、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2400" b="1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方法）提炼升级，而不是重建。</a:t>
            </a:r>
            <a:endParaRPr lang="en-US" altLang="en-US" sz="2400" dirty="0"/>
          </a:p>
          <a:p>
            <a:pPr marL="333375" indent="-321310" algn="l" rtl="0" eaLnBrk="0">
              <a:lnSpc>
                <a:spcPct val="99000"/>
              </a:lnSpc>
              <a:spcBef>
                <a:spcPts val="140"/>
              </a:spcBef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以风险辨识为源头，与隐患排查治理形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400" b="1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成系统工作。</a:t>
            </a:r>
            <a:endParaRPr lang="en-US" altLang="en-US" sz="2400" dirty="0"/>
          </a:p>
          <a:p>
            <a:pPr marL="333375" indent="-321310" algn="l" rtl="0" eaLnBrk="0">
              <a:lnSpc>
                <a:spcPct val="99000"/>
              </a:lnSpc>
              <a:spcBef>
                <a:spcPts val="75"/>
              </a:spcBef>
            </a:pPr>
            <a:r>
              <a:rPr sz="2400" kern="0" spc="2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重点解决风险分级管理，标准、方法与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400" b="1" kern="0" spc="-1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措施。</a:t>
            </a:r>
            <a:endParaRPr lang="en-US" altLang="en-US" sz="2400" dirty="0"/>
          </a:p>
          <a:p>
            <a:pPr marL="337820" indent="-325120" algn="l" rtl="0" eaLnBrk="0">
              <a:lnSpc>
                <a:spcPct val="99000"/>
              </a:lnSpc>
              <a:spcBef>
                <a:spcPts val="30"/>
              </a:spcBef>
            </a:pPr>
            <a:r>
              <a:rPr sz="2400" kern="0" spc="-60" dirty="0">
                <a:solidFill>
                  <a:srgbClr val="4F81B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-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应用信息化手段建</a:t>
            </a:r>
            <a:r>
              <a:rPr sz="2400" b="1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立风险与隐患数据库，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实现安全生产科学决策。</a:t>
            </a:r>
            <a:endParaRPr lang="en-US" altLang="en-US" sz="2400" dirty="0"/>
          </a:p>
        </p:txBody>
      </p:sp>
      <p:pic>
        <p:nvPicPr>
          <p:cNvPr id="490" name="picture 4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33984" y="1531620"/>
            <a:ext cx="2232660" cy="2705100"/>
          </a:xfrm>
          <a:prstGeom prst="rect">
            <a:avLst/>
          </a:prstGeom>
        </p:spPr>
      </p:pic>
      <p:sp>
        <p:nvSpPr>
          <p:cNvPr id="492" name="textbox 492"/>
          <p:cNvSpPr/>
          <p:nvPr/>
        </p:nvSpPr>
        <p:spPr>
          <a:xfrm>
            <a:off x="154635" y="4569053"/>
            <a:ext cx="8502015" cy="350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</a:pPr>
            <a:r>
              <a:rPr sz="2400" b="1" kern="0" spc="-6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所有工作要符合企业生产特点，留下管理痕迹，履行管理责任。</a:t>
            </a:r>
            <a:endParaRPr lang="en-US" altLang="en-US" sz="2400" dirty="0"/>
          </a:p>
        </p:txBody>
      </p:sp>
      <p:sp>
        <p:nvSpPr>
          <p:cNvPr id="494" name="textbox 494"/>
          <p:cNvSpPr/>
          <p:nvPr/>
        </p:nvSpPr>
        <p:spPr>
          <a:xfrm>
            <a:off x="501197" y="526319"/>
            <a:ext cx="8252459" cy="3797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建立风险分级管理与隐患排查治理机制是落实</a:t>
            </a:r>
            <a:r>
              <a:rPr sz="2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主体责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</a:t>
            </a: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的体现</a:t>
            </a:r>
            <a:endParaRPr lang="en-US" altLang="en-US" sz="2400" dirty="0"/>
          </a:p>
        </p:txBody>
      </p:sp>
      <p:sp>
        <p:nvSpPr>
          <p:cNvPr id="496" name="textbox 496"/>
          <p:cNvSpPr/>
          <p:nvPr/>
        </p:nvSpPr>
        <p:spPr>
          <a:xfrm>
            <a:off x="717605" y="1137952"/>
            <a:ext cx="1996439" cy="382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2400" b="1" kern="0" spc="-1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企业应怎样做？</a:t>
            </a:r>
            <a:endParaRPr lang="en-US" altLang="en-US" sz="2400" dirty="0"/>
          </a:p>
        </p:txBody>
      </p:sp>
      <p:sp>
        <p:nvSpPr>
          <p:cNvPr id="498" name="textbox 498"/>
          <p:cNvSpPr/>
          <p:nvPr/>
        </p:nvSpPr>
        <p:spPr>
          <a:xfrm>
            <a:off x="8416137" y="4839868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ath"/>
          <p:cNvSpPr/>
          <p:nvPr/>
        </p:nvSpPr>
        <p:spPr>
          <a:xfrm>
            <a:off x="2931414" y="3064509"/>
            <a:ext cx="623316" cy="562355"/>
          </a:xfrm>
          <a:custGeom>
            <a:avLst/>
            <a:gdLst/>
            <a:ahLst/>
            <a:cxnLst/>
            <a:rect l="0" t="0" r="0" b="0"/>
            <a:pathLst>
              <a:path w="981" h="885">
                <a:moveTo>
                  <a:pt x="0" y="442"/>
                </a:moveTo>
                <a:cubicBezTo>
                  <a:pt x="0" y="198"/>
                  <a:pt x="219" y="0"/>
                  <a:pt x="490" y="0"/>
                </a:cubicBezTo>
                <a:cubicBezTo>
                  <a:pt x="761" y="0"/>
                  <a:pt x="981" y="198"/>
                  <a:pt x="981" y="442"/>
                </a:cubicBezTo>
                <a:cubicBezTo>
                  <a:pt x="981" y="687"/>
                  <a:pt x="761" y="885"/>
                  <a:pt x="490" y="885"/>
                </a:cubicBezTo>
                <a:cubicBezTo>
                  <a:pt x="219" y="885"/>
                  <a:pt x="0" y="687"/>
                  <a:pt x="0" y="442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4" name="path"/>
          <p:cNvSpPr/>
          <p:nvPr/>
        </p:nvSpPr>
        <p:spPr>
          <a:xfrm>
            <a:off x="2939034" y="2008885"/>
            <a:ext cx="623316" cy="562356"/>
          </a:xfrm>
          <a:custGeom>
            <a:avLst/>
            <a:gdLst/>
            <a:ahLst/>
            <a:cxnLst/>
            <a:rect l="0" t="0" r="0" b="0"/>
            <a:pathLst>
              <a:path w="981" h="885">
                <a:moveTo>
                  <a:pt x="0" y="442"/>
                </a:moveTo>
                <a:cubicBezTo>
                  <a:pt x="0" y="198"/>
                  <a:pt x="219" y="0"/>
                  <a:pt x="490" y="0"/>
                </a:cubicBezTo>
                <a:cubicBezTo>
                  <a:pt x="761" y="0"/>
                  <a:pt x="981" y="198"/>
                  <a:pt x="981" y="442"/>
                </a:cubicBezTo>
                <a:cubicBezTo>
                  <a:pt x="981" y="687"/>
                  <a:pt x="761" y="885"/>
                  <a:pt x="490" y="885"/>
                </a:cubicBezTo>
                <a:cubicBezTo>
                  <a:pt x="219" y="885"/>
                  <a:pt x="0" y="687"/>
                  <a:pt x="0" y="442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6" name="path"/>
          <p:cNvSpPr/>
          <p:nvPr/>
        </p:nvSpPr>
        <p:spPr>
          <a:xfrm>
            <a:off x="2931540" y="1171575"/>
            <a:ext cx="623316" cy="576072"/>
          </a:xfrm>
          <a:custGeom>
            <a:avLst/>
            <a:gdLst/>
            <a:ahLst/>
            <a:cxnLst/>
            <a:rect l="0" t="0" r="0" b="0"/>
            <a:pathLst>
              <a:path w="981" h="907">
                <a:moveTo>
                  <a:pt x="0" y="453"/>
                </a:moveTo>
                <a:cubicBezTo>
                  <a:pt x="0" y="203"/>
                  <a:pt x="219" y="0"/>
                  <a:pt x="490" y="0"/>
                </a:cubicBezTo>
                <a:cubicBezTo>
                  <a:pt x="761" y="0"/>
                  <a:pt x="981" y="203"/>
                  <a:pt x="981" y="453"/>
                </a:cubicBezTo>
                <a:cubicBezTo>
                  <a:pt x="981" y="704"/>
                  <a:pt x="761" y="907"/>
                  <a:pt x="490" y="907"/>
                </a:cubicBezTo>
                <a:cubicBezTo>
                  <a:pt x="219" y="907"/>
                  <a:pt x="0" y="704"/>
                  <a:pt x="0" y="453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8" name="textbox 508"/>
          <p:cNvSpPr/>
          <p:nvPr/>
        </p:nvSpPr>
        <p:spPr>
          <a:xfrm>
            <a:off x="2117725" y="-64770"/>
            <a:ext cx="5047615" cy="39858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4000"/>
              </a:lnSpc>
            </a:pPr>
            <a:endParaRPr lang="en-US" altLang="en-US" sz="5400" dirty="0"/>
          </a:p>
          <a:p>
            <a:pPr algn="l" rtl="0" eaLnBrk="0">
              <a:lnSpc>
                <a:spcPct val="122000"/>
              </a:lnSpc>
            </a:pPr>
            <a:endParaRPr lang="en-US" altLang="en-US" sz="1000" dirty="0"/>
          </a:p>
          <a:p>
            <a:pPr algn="l" rtl="0" eaLnBrk="0">
              <a:lnSpc>
                <a:spcPct val="122000"/>
              </a:lnSpc>
            </a:pPr>
            <a:endParaRPr lang="en-US" altLang="en-US" sz="1000" dirty="0"/>
          </a:p>
          <a:p>
            <a:pPr marL="939800" algn="l" rtl="0" eaLnBrk="0">
              <a:lnSpc>
                <a:spcPct val="89000"/>
              </a:lnSpc>
              <a:spcBef>
                <a:spcPts val="965"/>
              </a:spcBef>
            </a:pPr>
            <a:r>
              <a:rPr sz="3200" kern="0" spc="0" dirty="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01      </a:t>
            </a:r>
            <a:r>
              <a:rPr sz="32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风险对安全的影响</a:t>
            </a:r>
            <a:endParaRPr lang="en-US" altLang="en-US" sz="3200" dirty="0"/>
          </a:p>
          <a:p>
            <a:pPr marL="911225" indent="5715" algn="l" rtl="0" eaLnBrk="0">
              <a:lnSpc>
                <a:spcPct val="210000"/>
              </a:lnSpc>
              <a:spcBef>
                <a:spcPts val="25"/>
              </a:spcBef>
            </a:pPr>
            <a:r>
              <a:rPr sz="3200" kern="0" spc="0" dirty="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02      </a:t>
            </a:r>
            <a:r>
              <a:rPr sz="32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风险分级管控要素</a:t>
            </a:r>
            <a:r>
              <a:rPr sz="3200" b="1" kern="0" spc="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kern="0" spc="0" dirty="0">
                <a:solidFill>
                  <a:srgbClr val="FFFFFF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03      </a:t>
            </a:r>
            <a:r>
              <a:rPr sz="32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作业风险控制工具</a:t>
            </a:r>
            <a:endParaRPr lang="en-US" altLang="en-US" sz="3200" dirty="0"/>
          </a:p>
        </p:txBody>
      </p:sp>
      <p:sp>
        <p:nvSpPr>
          <p:cNvPr id="510" name="textbox 510"/>
          <p:cNvSpPr/>
          <p:nvPr/>
        </p:nvSpPr>
        <p:spPr>
          <a:xfrm>
            <a:off x="8416137" y="4839868"/>
            <a:ext cx="19113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picture 5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82752" y="701039"/>
            <a:ext cx="4155948" cy="2950464"/>
          </a:xfrm>
          <a:prstGeom prst="rect">
            <a:avLst/>
          </a:prstGeom>
        </p:spPr>
      </p:pic>
      <p:sp>
        <p:nvSpPr>
          <p:cNvPr id="514" name="textbox 514"/>
          <p:cNvSpPr/>
          <p:nvPr/>
        </p:nvSpPr>
        <p:spPr>
          <a:xfrm>
            <a:off x="5183609" y="1532052"/>
            <a:ext cx="3279775" cy="12909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826135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第一部分</a:t>
            </a:r>
            <a:endParaRPr lang="en-US" altLang="en-US" sz="3200" dirty="0"/>
          </a:p>
          <a:p>
            <a:pPr algn="l" rtl="0" eaLnBrk="0">
              <a:lnSpc>
                <a:spcPct val="127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8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32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风险对安全的影响</a:t>
            </a:r>
            <a:endParaRPr lang="en-US" altLang="en-US" sz="3200" dirty="0"/>
          </a:p>
        </p:txBody>
      </p:sp>
      <p:sp>
        <p:nvSpPr>
          <p:cNvPr id="516" name="textbox 516"/>
          <p:cNvSpPr/>
          <p:nvPr/>
        </p:nvSpPr>
        <p:spPr>
          <a:xfrm>
            <a:off x="2742630" y="4170991"/>
            <a:ext cx="3213735" cy="437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kern="0" spc="8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事故根源与影响因素</a:t>
            </a:r>
            <a:endParaRPr lang="en-US" altLang="en-US" sz="2700" dirty="0"/>
          </a:p>
        </p:txBody>
      </p:sp>
      <p:sp>
        <p:nvSpPr>
          <p:cNvPr id="518" name="textbox 518"/>
          <p:cNvSpPr/>
          <p:nvPr/>
        </p:nvSpPr>
        <p:spPr>
          <a:xfrm>
            <a:off x="8416137" y="4839868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extbox 520"/>
          <p:cNvSpPr/>
          <p:nvPr/>
        </p:nvSpPr>
        <p:spPr>
          <a:xfrm>
            <a:off x="571602" y="455697"/>
            <a:ext cx="7615555" cy="1779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4605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1、风险与隐患</a:t>
            </a:r>
            <a:endParaRPr lang="en-US" altLang="en-US" sz="3200" dirty="0"/>
          </a:p>
          <a:p>
            <a:pPr marL="12700" algn="l" rtl="0" eaLnBrk="0">
              <a:lnSpc>
                <a:spcPts val="2765"/>
              </a:lnSpc>
              <a:spcBef>
                <a:spcPts val="1495"/>
              </a:spcBef>
            </a:pPr>
            <a:r>
              <a:rPr sz="2200" b="1" kern="0" spc="-1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风险：</a:t>
            </a:r>
            <a:endParaRPr lang="en-US" altLang="en-US" sz="2200" dirty="0"/>
          </a:p>
          <a:p>
            <a:pPr marL="15240" indent="635635" algn="l" rtl="0" eaLnBrk="0">
              <a:lnSpc>
                <a:spcPct val="99000"/>
              </a:lnSpc>
              <a:spcBef>
                <a:spcPts val="90"/>
              </a:spcBef>
            </a:pPr>
            <a:r>
              <a:rPr sz="2400" b="1" kern="0" spc="-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生产作业过程中</a:t>
            </a:r>
            <a:r>
              <a:rPr sz="2400" b="1" kern="0" spc="-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与生具有</a:t>
            </a:r>
            <a:r>
              <a:rPr sz="2400" b="1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（一定技术水平条件下</a:t>
            </a:r>
            <a:r>
              <a:rPr sz="2400" b="1" kern="0" spc="-1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不可消除</a:t>
            </a:r>
            <a:r>
              <a:rPr sz="2400" b="1" kern="0" spc="-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，对事故发生可能性和严重性影响的因素。</a:t>
            </a:r>
            <a:endParaRPr lang="en-US" altLang="en-US" sz="2400" dirty="0"/>
          </a:p>
        </p:txBody>
      </p:sp>
      <p:sp>
        <p:nvSpPr>
          <p:cNvPr id="522" name="rect"/>
          <p:cNvSpPr/>
          <p:nvPr/>
        </p:nvSpPr>
        <p:spPr>
          <a:xfrm>
            <a:off x="635508" y="4303140"/>
            <a:ext cx="2016251" cy="370331"/>
          </a:xfrm>
          <a:prstGeom prst="rect">
            <a:avLst/>
          </a:prstGeom>
          <a:solidFill>
            <a:srgbClr val="F2F2F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24" name="textbox 524"/>
          <p:cNvSpPr/>
          <p:nvPr/>
        </p:nvSpPr>
        <p:spPr>
          <a:xfrm>
            <a:off x="618236" y="2633186"/>
            <a:ext cx="4589779" cy="2032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9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125"/>
              </a:lnSpc>
              <a:tabLst>
                <a:tab pos="724535" algn="l"/>
              </a:tabLst>
            </a:pPr>
            <a:r>
              <a:rPr sz="23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600" b="1" kern="0" spc="30" baseline="130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存在</a:t>
            </a:r>
            <a:r>
              <a:rPr sz="23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endParaRPr lang="en-US" altLang="en-US" sz="4000" dirty="0"/>
          </a:p>
          <a:p>
            <a:pPr algn="l" rtl="0" eaLnBrk="0">
              <a:lnSpc>
                <a:spcPct val="107000"/>
              </a:lnSpc>
            </a:pPr>
            <a:endParaRPr lang="en-US" altLang="en-US" sz="1200" dirty="0"/>
          </a:p>
          <a:p>
            <a:pPr algn="l" rtl="0" eaLnBrk="0">
              <a:lnSpc>
                <a:spcPct val="12000"/>
              </a:lnSpc>
            </a:pPr>
            <a:endParaRPr lang="en-US" altLang="en-US" sz="100" dirty="0"/>
          </a:p>
          <a:p>
            <a:pPr marL="17145" algn="l" rtl="0" eaLnBrk="0">
              <a:lnSpc>
                <a:spcPct val="98000"/>
              </a:lnSpc>
              <a:tabLst>
                <a:tab pos="571500" algn="l"/>
              </a:tabLst>
            </a:pPr>
            <a:r>
              <a:rPr sz="18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不可消除</a:t>
            </a:r>
            <a:r>
              <a:rPr sz="18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lang="en-US" altLang="en-US" sz="1800" dirty="0"/>
          </a:p>
        </p:txBody>
      </p:sp>
      <p:sp>
        <p:nvSpPr>
          <p:cNvPr id="526" name="textbox 526"/>
          <p:cNvSpPr/>
          <p:nvPr/>
        </p:nvSpPr>
        <p:spPr>
          <a:xfrm>
            <a:off x="3275972" y="3692112"/>
            <a:ext cx="1805304" cy="3225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对事故严重程度</a:t>
            </a:r>
            <a:endParaRPr lang="en-US" altLang="en-US" sz="2000" dirty="0"/>
          </a:p>
        </p:txBody>
      </p:sp>
      <p:sp>
        <p:nvSpPr>
          <p:cNvPr id="528" name="textbox 528"/>
          <p:cNvSpPr/>
          <p:nvPr/>
        </p:nvSpPr>
        <p:spPr>
          <a:xfrm>
            <a:off x="3160084" y="2633186"/>
            <a:ext cx="2058035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在一定条件下可能</a:t>
            </a:r>
            <a:endParaRPr lang="en-US" altLang="en-US" sz="2000" dirty="0"/>
          </a:p>
        </p:txBody>
      </p:sp>
      <p:pic>
        <p:nvPicPr>
          <p:cNvPr id="530" name="picture 5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524500" y="2701417"/>
            <a:ext cx="2481071" cy="1717547"/>
          </a:xfrm>
          <a:prstGeom prst="rect">
            <a:avLst/>
          </a:prstGeom>
        </p:spPr>
      </p:pic>
      <p:sp>
        <p:nvSpPr>
          <p:cNvPr id="532" name="textbox 532"/>
          <p:cNvSpPr/>
          <p:nvPr/>
        </p:nvSpPr>
        <p:spPr>
          <a:xfrm>
            <a:off x="5812535" y="4577460"/>
            <a:ext cx="2193289" cy="50291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643255" algn="l" rtl="0" eaLnBrk="0">
              <a:lnSpc>
                <a:spcPct val="97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动火作业</a:t>
            </a:r>
            <a:endParaRPr lang="en-US" altLang="en-US" sz="1800" dirty="0"/>
          </a:p>
        </p:txBody>
      </p:sp>
      <p:sp>
        <p:nvSpPr>
          <p:cNvPr id="534" name="textbox 534"/>
          <p:cNvSpPr/>
          <p:nvPr/>
        </p:nvSpPr>
        <p:spPr>
          <a:xfrm>
            <a:off x="722788" y="3142646"/>
            <a:ext cx="1848485" cy="382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生产作业过程</a:t>
            </a:r>
            <a:endParaRPr lang="en-US" altLang="en-US" sz="2400" dirty="0"/>
          </a:p>
        </p:txBody>
      </p:sp>
      <p:sp>
        <p:nvSpPr>
          <p:cNvPr id="536" name="textbox 536"/>
          <p:cNvSpPr/>
          <p:nvPr/>
        </p:nvSpPr>
        <p:spPr>
          <a:xfrm>
            <a:off x="3658367" y="3996912"/>
            <a:ext cx="1040764" cy="3194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20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形成影响</a:t>
            </a:r>
            <a:endParaRPr lang="en-US" altLang="en-US" sz="2000" dirty="0"/>
          </a:p>
        </p:txBody>
      </p:sp>
      <p:sp>
        <p:nvSpPr>
          <p:cNvPr id="538" name="textbox 538"/>
          <p:cNvSpPr/>
          <p:nvPr/>
        </p:nvSpPr>
        <p:spPr>
          <a:xfrm>
            <a:off x="3669566" y="2937986"/>
            <a:ext cx="1029335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</a:pPr>
            <a:r>
              <a:rPr sz="2000" b="1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引发事故</a:t>
            </a:r>
            <a:endParaRPr lang="en-US" altLang="en-US" sz="2000" dirty="0"/>
          </a:p>
        </p:txBody>
      </p:sp>
      <p:sp>
        <p:nvSpPr>
          <p:cNvPr id="540" name="textbox 540"/>
          <p:cNvSpPr/>
          <p:nvPr/>
        </p:nvSpPr>
        <p:spPr>
          <a:xfrm>
            <a:off x="8416137" y="4968773"/>
            <a:ext cx="19113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86511" y="999744"/>
            <a:ext cx="3729228" cy="3781044"/>
          </a:xfrm>
          <a:prstGeom prst="rect">
            <a:avLst/>
          </a:prstGeom>
        </p:spPr>
      </p:pic>
      <p:sp>
        <p:nvSpPr>
          <p:cNvPr id="20" name="textbox 20"/>
          <p:cNvSpPr/>
          <p:nvPr/>
        </p:nvSpPr>
        <p:spPr>
          <a:xfrm>
            <a:off x="4296892" y="1267739"/>
            <a:ext cx="4540250" cy="26015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636905" algn="l" rtl="0" eaLnBrk="0">
              <a:lnSpc>
                <a:spcPct val="89000"/>
              </a:lnSpc>
            </a:pP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此时另一员工曹某正在10米</a:t>
            </a:r>
            <a:endParaRPr lang="en-US" altLang="en-US" sz="2400" dirty="0"/>
          </a:p>
          <a:p>
            <a:pPr marL="12700" indent="2540" algn="l" rtl="0" eaLnBrk="0">
              <a:lnSpc>
                <a:spcPct val="123000"/>
              </a:lnSpc>
              <a:spcBef>
                <a:spcPts val="20"/>
              </a:spcBef>
            </a:pPr>
            <a:r>
              <a:rPr sz="2400" b="1" kern="0" spc="-1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高的平台上作业，在寻找</a:t>
            </a:r>
            <a:r>
              <a:rPr sz="2400" b="1" kern="0" spc="-1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工具时，</a:t>
            </a: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不慎碰动一个金属零件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，从10米</a:t>
            </a: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高平台滑下，正好击中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周某的头    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部（斜戴着安全帽</a:t>
            </a:r>
            <a:r>
              <a:rPr sz="2400" b="1" kern="0" spc="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导致受伤</a:t>
            </a: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4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严重，经抢救无效死亡。</a:t>
            </a:r>
            <a:endParaRPr lang="en-US" altLang="en-US" sz="2400" dirty="0"/>
          </a:p>
        </p:txBody>
      </p:sp>
      <p:sp>
        <p:nvSpPr>
          <p:cNvPr id="22" name="textbox 22"/>
          <p:cNvSpPr/>
          <p:nvPr/>
        </p:nvSpPr>
        <p:spPr>
          <a:xfrm>
            <a:off x="2505794" y="326792"/>
            <a:ext cx="4138929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从事故案例看风险管控</a:t>
            </a:r>
            <a:endParaRPr lang="en-US" altLang="en-US" sz="3200" dirty="0"/>
          </a:p>
        </p:txBody>
      </p:sp>
      <p:sp>
        <p:nvSpPr>
          <p:cNvPr id="24" name="textbox 24"/>
          <p:cNvSpPr/>
          <p:nvPr/>
        </p:nvSpPr>
        <p:spPr>
          <a:xfrm>
            <a:off x="8503463" y="4839868"/>
            <a:ext cx="10413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textbox 542"/>
          <p:cNvSpPr/>
          <p:nvPr/>
        </p:nvSpPr>
        <p:spPr>
          <a:xfrm>
            <a:off x="573824" y="580792"/>
            <a:ext cx="7689215" cy="17710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1、风险与隐患</a:t>
            </a:r>
            <a:endParaRPr lang="en-US" altLang="en-US" sz="3200" dirty="0"/>
          </a:p>
          <a:p>
            <a:pPr marL="36830" algn="l" rtl="0" eaLnBrk="0">
              <a:lnSpc>
                <a:spcPct val="97000"/>
              </a:lnSpc>
              <a:spcBef>
                <a:spcPts val="1510"/>
              </a:spcBef>
            </a:pPr>
            <a:r>
              <a:rPr sz="2400" b="1" kern="0" spc="-1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安全管理的本质：</a:t>
            </a:r>
            <a:endParaRPr lang="en-US" altLang="en-US" sz="2400" dirty="0"/>
          </a:p>
          <a:p>
            <a:pPr marL="37465" indent="631825" algn="l" rtl="0" eaLnBrk="0">
              <a:lnSpc>
                <a:spcPct val="97000"/>
              </a:lnSpc>
              <a:spcBef>
                <a:spcPts val="95"/>
              </a:spcBef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对风险进行控制，使其导致事故的可能性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和严重度控</a:t>
            </a: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制在可接受的程度内（</a:t>
            </a: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不发生事故或减少</a:t>
            </a:r>
            <a:r>
              <a:rPr sz="2400" b="1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损失</a:t>
            </a:r>
            <a:r>
              <a:rPr sz="2400" b="1" kern="0" spc="-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）。</a:t>
            </a:r>
            <a:endParaRPr lang="en-US" altLang="en-US" sz="2400" dirty="0"/>
          </a:p>
        </p:txBody>
      </p:sp>
      <p:sp>
        <p:nvSpPr>
          <p:cNvPr id="544" name="textbox 544"/>
          <p:cNvSpPr/>
          <p:nvPr/>
        </p:nvSpPr>
        <p:spPr>
          <a:xfrm>
            <a:off x="618845" y="2712872"/>
            <a:ext cx="3086735" cy="18453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控制动火作业范围</a:t>
            </a:r>
            <a:endParaRPr lang="en-US" altLang="en-US" sz="2400" dirty="0"/>
          </a:p>
          <a:p>
            <a:pPr marL="12700" algn="l" rtl="0" eaLnBrk="0">
              <a:lnSpc>
                <a:spcPct val="98000"/>
              </a:lnSpc>
              <a:spcBef>
                <a:spcPts val="70"/>
              </a:spcBef>
            </a:pP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控制作业区域可燃物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75"/>
              </a:spcBef>
            </a:pP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规范动火作业过程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80"/>
              </a:spcBef>
            </a:pP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实施动火作业监护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95"/>
              </a:spcBef>
            </a:pP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准备消防应急器材</a:t>
            </a:r>
            <a:endParaRPr lang="en-US" altLang="en-US" sz="2400" dirty="0"/>
          </a:p>
        </p:txBody>
      </p:sp>
      <p:grpSp>
        <p:nvGrpSpPr>
          <p:cNvPr id="62" name="group 62"/>
          <p:cNvGrpSpPr/>
          <p:nvPr/>
        </p:nvGrpSpPr>
        <p:grpSpPr>
          <a:xfrm rot="21600000">
            <a:off x="4294853" y="2743055"/>
            <a:ext cx="2002093" cy="1727852"/>
            <a:chOff x="0" y="0"/>
            <a:chExt cx="2002093" cy="1727852"/>
          </a:xfrm>
        </p:grpSpPr>
        <p:pic>
          <p:nvPicPr>
            <p:cNvPr id="546" name="picture 54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2002093" cy="1721392"/>
            </a:xfrm>
            <a:prstGeom prst="rect">
              <a:avLst/>
            </a:prstGeom>
          </p:spPr>
        </p:pic>
        <p:sp>
          <p:nvSpPr>
            <p:cNvPr id="548" name="textbox 548"/>
            <p:cNvSpPr/>
            <p:nvPr/>
          </p:nvSpPr>
          <p:spPr>
            <a:xfrm>
              <a:off x="64253" y="158951"/>
              <a:ext cx="1873250" cy="838200"/>
            </a:xfrm>
            <a:prstGeom prst="rect">
              <a:avLst/>
            </a:prstGeom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lang="en-US" altLang="en-US" sz="100" dirty="0"/>
            </a:p>
            <a:p>
              <a:pPr marL="32385" algn="l" rtl="0" eaLnBrk="0">
                <a:lnSpc>
                  <a:spcPct val="91000"/>
                </a:lnSpc>
              </a:pPr>
              <a:r>
                <a:rPr sz="1800" kern="0" spc="27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助燃物</a:t>
              </a:r>
              <a:endParaRPr lang="en-US" altLang="en-US" sz="18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4000"/>
                </a:lnSpc>
              </a:pPr>
              <a:endParaRPr lang="en-US" altLang="en-US" sz="400" dirty="0"/>
            </a:p>
            <a:p>
              <a:pPr marL="12700" algn="l" rtl="0" eaLnBrk="0">
                <a:lnSpc>
                  <a:spcPct val="91000"/>
                </a:lnSpc>
                <a:spcBef>
                  <a:spcPts val="0"/>
                </a:spcBef>
              </a:pPr>
              <a:r>
                <a:rPr sz="1800" kern="0" spc="27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可燃物</a:t>
              </a:r>
              <a:endParaRPr lang="en-US" altLang="en-US" sz="1800" dirty="0"/>
            </a:p>
          </p:txBody>
        </p:sp>
        <p:sp>
          <p:nvSpPr>
            <p:cNvPr id="550" name="path"/>
            <p:cNvSpPr/>
            <p:nvPr/>
          </p:nvSpPr>
          <p:spPr>
            <a:xfrm>
              <a:off x="11208" y="1701944"/>
              <a:ext cx="1979676" cy="25907"/>
            </a:xfrm>
            <a:custGeom>
              <a:avLst/>
              <a:gdLst/>
              <a:ahLst/>
              <a:cxnLst/>
              <a:rect l="0" t="0" r="0" b="0"/>
              <a:pathLst>
                <a:path w="3117" h="40">
                  <a:moveTo>
                    <a:pt x="3117" y="20"/>
                  </a:moveTo>
                  <a:lnTo>
                    <a:pt x="0" y="2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552" name="textbox 552"/>
          <p:cNvSpPr/>
          <p:nvPr/>
        </p:nvSpPr>
        <p:spPr>
          <a:xfrm>
            <a:off x="6887692" y="2763164"/>
            <a:ext cx="1546225" cy="18465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3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根据风险特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点，对引发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火灾的可能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性和严重性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进行控制。</a:t>
            </a:r>
            <a:endParaRPr lang="en-US" altLang="en-US" sz="2400" dirty="0"/>
          </a:p>
        </p:txBody>
      </p:sp>
      <p:sp>
        <p:nvSpPr>
          <p:cNvPr id="554" name="path"/>
          <p:cNvSpPr/>
          <p:nvPr/>
        </p:nvSpPr>
        <p:spPr>
          <a:xfrm>
            <a:off x="3713988" y="2821940"/>
            <a:ext cx="321563" cy="1664207"/>
          </a:xfrm>
          <a:custGeom>
            <a:avLst/>
            <a:gdLst/>
            <a:ahLst/>
            <a:cxnLst/>
            <a:rect l="0" t="0" r="0" b="0"/>
            <a:pathLst>
              <a:path w="506" h="2620">
                <a:moveTo>
                  <a:pt x="7" y="7"/>
                </a:moveTo>
                <a:cubicBezTo>
                  <a:pt x="142" y="7"/>
                  <a:pt x="253" y="7"/>
                  <a:pt x="253" y="7"/>
                </a:cubicBezTo>
                <a:lnTo>
                  <a:pt x="253" y="1310"/>
                </a:lnTo>
                <a:cubicBezTo>
                  <a:pt x="253" y="1310"/>
                  <a:pt x="363" y="1310"/>
                  <a:pt x="499" y="1310"/>
                </a:cubicBezTo>
                <a:cubicBezTo>
                  <a:pt x="363" y="1310"/>
                  <a:pt x="253" y="1310"/>
                  <a:pt x="253" y="1310"/>
                </a:cubicBezTo>
                <a:lnTo>
                  <a:pt x="253" y="2613"/>
                </a:lnTo>
                <a:cubicBezTo>
                  <a:pt x="253" y="2613"/>
                  <a:pt x="142" y="2613"/>
                  <a:pt x="7" y="2613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6" name="path"/>
          <p:cNvSpPr/>
          <p:nvPr/>
        </p:nvSpPr>
        <p:spPr>
          <a:xfrm>
            <a:off x="6583680" y="2748788"/>
            <a:ext cx="225551" cy="1828800"/>
          </a:xfrm>
          <a:custGeom>
            <a:avLst/>
            <a:gdLst/>
            <a:ahLst/>
            <a:cxnLst/>
            <a:rect l="0" t="0" r="0" b="0"/>
            <a:pathLst>
              <a:path w="355" h="2880">
                <a:moveTo>
                  <a:pt x="347" y="2872"/>
                </a:moveTo>
                <a:cubicBezTo>
                  <a:pt x="253" y="2872"/>
                  <a:pt x="177" y="2872"/>
                  <a:pt x="177" y="2872"/>
                </a:cubicBezTo>
                <a:lnTo>
                  <a:pt x="177" y="1440"/>
                </a:lnTo>
                <a:cubicBezTo>
                  <a:pt x="177" y="1440"/>
                  <a:pt x="101" y="1440"/>
                  <a:pt x="7" y="1440"/>
                </a:cubicBezTo>
                <a:cubicBezTo>
                  <a:pt x="101" y="1440"/>
                  <a:pt x="177" y="1440"/>
                  <a:pt x="177" y="1440"/>
                </a:cubicBezTo>
                <a:lnTo>
                  <a:pt x="177" y="7"/>
                </a:lnTo>
                <a:cubicBezTo>
                  <a:pt x="177" y="7"/>
                  <a:pt x="253" y="7"/>
                  <a:pt x="347" y="7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8" name="textbox 558"/>
          <p:cNvSpPr/>
          <p:nvPr/>
        </p:nvSpPr>
        <p:spPr>
          <a:xfrm>
            <a:off x="5057850" y="4709972"/>
            <a:ext cx="47879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火源</a:t>
            </a:r>
            <a:endParaRPr lang="en-US" altLang="en-US" sz="1800" dirty="0"/>
          </a:p>
        </p:txBody>
      </p:sp>
      <p:sp>
        <p:nvSpPr>
          <p:cNvPr id="560" name="textbox 560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textbox 562"/>
          <p:cNvSpPr/>
          <p:nvPr/>
        </p:nvSpPr>
        <p:spPr>
          <a:xfrm>
            <a:off x="663994" y="493797"/>
            <a:ext cx="7753984" cy="18186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1、风险与隐患</a:t>
            </a:r>
            <a:endParaRPr lang="en-US" altLang="en-US" sz="3200" dirty="0"/>
          </a:p>
          <a:p>
            <a:pPr marL="159385" algn="l" rtl="0" eaLnBrk="0">
              <a:lnSpc>
                <a:spcPct val="98000"/>
              </a:lnSpc>
              <a:spcBef>
                <a:spcPts val="1285"/>
              </a:spcBef>
            </a:pPr>
            <a:r>
              <a:rPr sz="2400" b="1" kern="0" spc="-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</a:t>
            </a:r>
            <a:endParaRPr lang="en-US" altLang="en-US" sz="2400" dirty="0"/>
          </a:p>
          <a:p>
            <a:pPr marL="126365" algn="l" rtl="0" eaLnBrk="0">
              <a:lnSpc>
                <a:spcPct val="98000"/>
              </a:lnSpc>
              <a:spcBef>
                <a:spcPts val="610"/>
              </a:spcBef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生产作业过程中，由于不遵守法律、规范和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标准，形成控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制风险措施中的</a:t>
            </a: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缺陷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</p:txBody>
      </p:sp>
      <p:graphicFrame>
        <p:nvGraphicFramePr>
          <p:cNvPr id="564" name="table 564"/>
          <p:cNvGraphicFramePr>
            <a:graphicFrameLocks noGrp="1"/>
          </p:cNvGraphicFramePr>
          <p:nvPr/>
        </p:nvGraphicFramePr>
        <p:xfrm>
          <a:off x="585470" y="3806316"/>
          <a:ext cx="5083175" cy="716280"/>
        </p:xfrm>
        <a:graphic>
          <a:graphicData uri="http://schemas.openxmlformats.org/drawingml/2006/table">
            <a:tbl>
              <a:tblPr/>
              <a:tblGrid>
                <a:gridCol w="4058920"/>
                <a:gridCol w="189864"/>
                <a:gridCol w="834389"/>
              </a:tblGrid>
              <a:tr h="7162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99695" indent="-635" algn="l" rtl="0" eaLnBrk="0">
                        <a:lnSpc>
                          <a:spcPct val="99000"/>
                        </a:lnSpc>
                      </a:pP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物的危险状态、人的不安全行为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和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管理上的缺陷</a:t>
                      </a:r>
                      <a:r>
                        <a:rPr sz="20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66" name="picture 5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14314" y="2114677"/>
            <a:ext cx="2420112" cy="1338072"/>
          </a:xfrm>
          <a:prstGeom prst="rect">
            <a:avLst/>
          </a:prstGeom>
        </p:spPr>
      </p:pic>
      <p:sp>
        <p:nvSpPr>
          <p:cNvPr id="568" name="textbox 568"/>
          <p:cNvSpPr/>
          <p:nvPr/>
        </p:nvSpPr>
        <p:spPr>
          <a:xfrm>
            <a:off x="579374" y="2818765"/>
            <a:ext cx="4253865" cy="4178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lang="en-US" altLang="en-US" sz="500" dirty="0"/>
          </a:p>
          <a:p>
            <a:pPr marL="731520" algn="l" rtl="0" eaLnBrk="0">
              <a:lnSpc>
                <a:spcPct val="97000"/>
              </a:lnSpc>
              <a:spcBef>
                <a:spcPts val="5"/>
              </a:spcBef>
            </a:pPr>
            <a:r>
              <a:rPr sz="20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导致事故</a:t>
            </a:r>
            <a:r>
              <a:rPr sz="2000" b="1" u="sng" kern="0" spc="0" dirty="0">
                <a:solidFill>
                  <a:srgbClr val="1F497D">
                    <a:alpha val="100000"/>
                  </a:srgbClr>
                </a:solidFill>
                <a:uFill>
                  <a:solidFill>
                    <a:srgbClr val="3B608C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发生或</a:t>
            </a:r>
            <a:r>
              <a:rPr sz="20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后果扩大</a:t>
            </a:r>
            <a:endParaRPr lang="en-US" altLang="en-US" sz="2000" dirty="0"/>
          </a:p>
        </p:txBody>
      </p:sp>
      <p:sp>
        <p:nvSpPr>
          <p:cNvPr id="570" name="path"/>
          <p:cNvSpPr/>
          <p:nvPr/>
        </p:nvSpPr>
        <p:spPr>
          <a:xfrm>
            <a:off x="579374" y="2818765"/>
            <a:ext cx="4253484" cy="408432"/>
          </a:xfrm>
          <a:custGeom>
            <a:avLst/>
            <a:gdLst/>
            <a:ahLst/>
            <a:cxnLst/>
            <a:rect l="0" t="0" r="0" b="0"/>
            <a:pathLst>
              <a:path w="6698" h="643">
                <a:moveTo>
                  <a:pt x="7" y="636"/>
                </a:moveTo>
                <a:lnTo>
                  <a:pt x="6691" y="636"/>
                </a:lnTo>
                <a:lnTo>
                  <a:pt x="6691" y="7"/>
                </a:lnTo>
                <a:lnTo>
                  <a:pt x="7" y="7"/>
                </a:lnTo>
                <a:lnTo>
                  <a:pt x="7" y="636"/>
                </a:lnTo>
                <a:close/>
              </a:path>
            </a:pathLst>
          </a:custGeom>
          <a:noFill/>
          <a:ln w="9143" cap="flat">
            <a:solidFill>
              <a:srgbClr val="4F81B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72" name="textbox 572"/>
          <p:cNvSpPr/>
          <p:nvPr/>
        </p:nvSpPr>
        <p:spPr>
          <a:xfrm>
            <a:off x="6690385" y="3735755"/>
            <a:ext cx="1207769" cy="10928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火花下落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60"/>
              </a:spcBef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有可燃物</a:t>
            </a:r>
            <a:endParaRPr lang="en-US" altLang="en-US" sz="1800" dirty="0"/>
          </a:p>
          <a:p>
            <a:pPr marL="12700" algn="l" rtl="0" eaLnBrk="0">
              <a:lnSpc>
                <a:spcPct val="101000"/>
              </a:lnSpc>
              <a:spcBef>
                <a:spcPts val="35"/>
              </a:spcBef>
              <a:tabLst>
                <a:tab pos="1173480" algn="l"/>
              </a:tabLst>
            </a:pPr>
            <a:r>
              <a:rPr sz="1800" kern="0" spc="-8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2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无人监护</a:t>
            </a:r>
            <a:r>
              <a:rPr sz="18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500" kern="0" spc="-55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500" u="sng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	</a:t>
            </a:r>
            <a:endParaRPr lang="en-US" altLang="en-US" sz="1500" dirty="0"/>
          </a:p>
        </p:txBody>
      </p:sp>
      <p:grpSp>
        <p:nvGrpSpPr>
          <p:cNvPr id="64" name="group 64"/>
          <p:cNvGrpSpPr/>
          <p:nvPr/>
        </p:nvGrpSpPr>
        <p:grpSpPr>
          <a:xfrm rot="21600000">
            <a:off x="1998980" y="3223387"/>
            <a:ext cx="1368551" cy="588263"/>
            <a:chOff x="0" y="0"/>
            <a:chExt cx="1368551" cy="588263"/>
          </a:xfrm>
        </p:grpSpPr>
        <p:sp>
          <p:nvSpPr>
            <p:cNvPr id="574" name="path"/>
            <p:cNvSpPr/>
            <p:nvPr/>
          </p:nvSpPr>
          <p:spPr>
            <a:xfrm>
              <a:off x="0" y="0"/>
              <a:ext cx="1368551" cy="588263"/>
            </a:xfrm>
            <a:custGeom>
              <a:avLst/>
              <a:gdLst/>
              <a:ahLst/>
              <a:cxnLst/>
              <a:rect l="0" t="0" r="0" b="0"/>
              <a:pathLst>
                <a:path w="2155" h="926">
                  <a:moveTo>
                    <a:pt x="0" y="463"/>
                  </a:moveTo>
                  <a:lnTo>
                    <a:pt x="538" y="463"/>
                  </a:lnTo>
                  <a:lnTo>
                    <a:pt x="538" y="0"/>
                  </a:lnTo>
                  <a:lnTo>
                    <a:pt x="1616" y="0"/>
                  </a:lnTo>
                  <a:lnTo>
                    <a:pt x="1616" y="463"/>
                  </a:lnTo>
                  <a:lnTo>
                    <a:pt x="2155" y="463"/>
                  </a:lnTo>
                  <a:lnTo>
                    <a:pt x="1077" y="926"/>
                  </a:lnTo>
                  <a:lnTo>
                    <a:pt x="0" y="46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76" name="path"/>
            <p:cNvSpPr/>
            <p:nvPr/>
          </p:nvSpPr>
          <p:spPr>
            <a:xfrm>
              <a:off x="0" y="0"/>
              <a:ext cx="1368551" cy="307085"/>
            </a:xfrm>
            <a:custGeom>
              <a:avLst/>
              <a:gdLst/>
              <a:ahLst/>
              <a:cxnLst/>
              <a:rect l="0" t="0" r="0" b="0"/>
              <a:pathLst>
                <a:path w="2155" h="483">
                  <a:moveTo>
                    <a:pt x="0" y="463"/>
                  </a:moveTo>
                  <a:lnTo>
                    <a:pt x="538" y="463"/>
                  </a:lnTo>
                  <a:lnTo>
                    <a:pt x="538" y="0"/>
                  </a:lnTo>
                  <a:moveTo>
                    <a:pt x="1616" y="0"/>
                  </a:moveTo>
                  <a:lnTo>
                    <a:pt x="1616" y="463"/>
                  </a:lnTo>
                  <a:lnTo>
                    <a:pt x="2155" y="463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group 66"/>
          <p:cNvGrpSpPr/>
          <p:nvPr/>
        </p:nvGrpSpPr>
        <p:grpSpPr>
          <a:xfrm rot="21600000">
            <a:off x="1998980" y="2358516"/>
            <a:ext cx="1368551" cy="453390"/>
            <a:chOff x="0" y="0"/>
            <a:chExt cx="1368551" cy="453390"/>
          </a:xfrm>
        </p:grpSpPr>
        <p:sp>
          <p:nvSpPr>
            <p:cNvPr id="578" name="path"/>
            <p:cNvSpPr/>
            <p:nvPr/>
          </p:nvSpPr>
          <p:spPr>
            <a:xfrm>
              <a:off x="0" y="12954"/>
              <a:ext cx="1368551" cy="440436"/>
            </a:xfrm>
            <a:custGeom>
              <a:avLst/>
              <a:gdLst/>
              <a:ahLst/>
              <a:cxnLst/>
              <a:rect l="0" t="0" r="0" b="0"/>
              <a:pathLst>
                <a:path w="2155" h="693">
                  <a:moveTo>
                    <a:pt x="0" y="346"/>
                  </a:moveTo>
                  <a:lnTo>
                    <a:pt x="538" y="346"/>
                  </a:lnTo>
                  <a:lnTo>
                    <a:pt x="538" y="0"/>
                  </a:lnTo>
                  <a:lnTo>
                    <a:pt x="1616" y="0"/>
                  </a:lnTo>
                  <a:lnTo>
                    <a:pt x="1616" y="346"/>
                  </a:lnTo>
                  <a:lnTo>
                    <a:pt x="2155" y="346"/>
                  </a:lnTo>
                  <a:lnTo>
                    <a:pt x="1077" y="693"/>
                  </a:lnTo>
                  <a:lnTo>
                    <a:pt x="0" y="346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80" name="path"/>
            <p:cNvSpPr/>
            <p:nvPr/>
          </p:nvSpPr>
          <p:spPr>
            <a:xfrm>
              <a:off x="0" y="0"/>
              <a:ext cx="1368551" cy="246126"/>
            </a:xfrm>
            <a:custGeom>
              <a:avLst/>
              <a:gdLst/>
              <a:ahLst/>
              <a:cxnLst/>
              <a:rect l="0" t="0" r="0" b="0"/>
              <a:pathLst>
                <a:path w="2155" h="387">
                  <a:moveTo>
                    <a:pt x="0" y="367"/>
                  </a:moveTo>
                  <a:lnTo>
                    <a:pt x="538" y="367"/>
                  </a:lnTo>
                  <a:lnTo>
                    <a:pt x="538" y="20"/>
                  </a:lnTo>
                  <a:lnTo>
                    <a:pt x="1616" y="20"/>
                  </a:lnTo>
                  <a:lnTo>
                    <a:pt x="1616" y="367"/>
                  </a:lnTo>
                  <a:lnTo>
                    <a:pt x="2155" y="367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582" name="path"/>
          <p:cNvSpPr/>
          <p:nvPr/>
        </p:nvSpPr>
        <p:spPr>
          <a:xfrm>
            <a:off x="1993864" y="3505617"/>
            <a:ext cx="1378783" cy="317934"/>
          </a:xfrm>
          <a:custGeom>
            <a:avLst/>
            <a:gdLst/>
            <a:ahLst/>
            <a:cxnLst/>
            <a:rect l="0" t="0" r="0" b="0"/>
            <a:pathLst>
              <a:path w="2171" h="500">
                <a:moveTo>
                  <a:pt x="2163" y="18"/>
                </a:moveTo>
                <a:lnTo>
                  <a:pt x="1085" y="481"/>
                </a:lnTo>
                <a:lnTo>
                  <a:pt x="8" y="18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84" name="path"/>
          <p:cNvSpPr/>
          <p:nvPr/>
        </p:nvSpPr>
        <p:spPr>
          <a:xfrm>
            <a:off x="1995011" y="2579357"/>
            <a:ext cx="1376488" cy="244880"/>
          </a:xfrm>
          <a:custGeom>
            <a:avLst/>
            <a:gdLst/>
            <a:ahLst/>
            <a:cxnLst/>
            <a:rect l="0" t="0" r="0" b="0"/>
            <a:pathLst>
              <a:path w="2167" h="385">
                <a:moveTo>
                  <a:pt x="2161" y="19"/>
                </a:moveTo>
                <a:lnTo>
                  <a:pt x="1083" y="366"/>
                </a:lnTo>
                <a:lnTo>
                  <a:pt x="6" y="19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86" name="path"/>
          <p:cNvSpPr/>
          <p:nvPr/>
        </p:nvSpPr>
        <p:spPr>
          <a:xfrm>
            <a:off x="6300470" y="3734689"/>
            <a:ext cx="304799" cy="906779"/>
          </a:xfrm>
          <a:custGeom>
            <a:avLst/>
            <a:gdLst/>
            <a:ahLst/>
            <a:cxnLst/>
            <a:rect l="0" t="0" r="0" b="0"/>
            <a:pathLst>
              <a:path w="479" h="1427">
                <a:moveTo>
                  <a:pt x="472" y="1420"/>
                </a:moveTo>
                <a:cubicBezTo>
                  <a:pt x="344" y="1420"/>
                  <a:pt x="240" y="1420"/>
                  <a:pt x="240" y="1420"/>
                </a:cubicBezTo>
                <a:lnTo>
                  <a:pt x="240" y="713"/>
                </a:lnTo>
                <a:cubicBezTo>
                  <a:pt x="240" y="713"/>
                  <a:pt x="135" y="713"/>
                  <a:pt x="7" y="713"/>
                </a:cubicBezTo>
                <a:cubicBezTo>
                  <a:pt x="135" y="713"/>
                  <a:pt x="240" y="713"/>
                  <a:pt x="240" y="713"/>
                </a:cubicBezTo>
                <a:lnTo>
                  <a:pt x="240" y="7"/>
                </a:lnTo>
                <a:cubicBezTo>
                  <a:pt x="240" y="7"/>
                  <a:pt x="344" y="7"/>
                  <a:pt x="472" y="7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68" name="group 68"/>
          <p:cNvGrpSpPr/>
          <p:nvPr/>
        </p:nvGrpSpPr>
        <p:grpSpPr>
          <a:xfrm rot="21600000">
            <a:off x="4806187" y="4015851"/>
            <a:ext cx="862600" cy="278923"/>
            <a:chOff x="0" y="0"/>
            <a:chExt cx="862600" cy="278923"/>
          </a:xfrm>
        </p:grpSpPr>
        <p:sp>
          <p:nvSpPr>
            <p:cNvPr id="588" name="path"/>
            <p:cNvSpPr/>
            <p:nvPr/>
          </p:nvSpPr>
          <p:spPr>
            <a:xfrm>
              <a:off x="0" y="9159"/>
              <a:ext cx="853440" cy="260603"/>
            </a:xfrm>
            <a:custGeom>
              <a:avLst/>
              <a:gdLst/>
              <a:ahLst/>
              <a:cxnLst/>
              <a:rect l="0" t="0" r="0" b="0"/>
              <a:pathLst>
                <a:path w="1344" h="410">
                  <a:moveTo>
                    <a:pt x="0" y="102"/>
                  </a:moveTo>
                  <a:lnTo>
                    <a:pt x="1138" y="102"/>
                  </a:lnTo>
                  <a:lnTo>
                    <a:pt x="1138" y="0"/>
                  </a:lnTo>
                  <a:lnTo>
                    <a:pt x="1344" y="205"/>
                  </a:lnTo>
                  <a:lnTo>
                    <a:pt x="1138" y="410"/>
                  </a:lnTo>
                  <a:lnTo>
                    <a:pt x="1138" y="307"/>
                  </a:lnTo>
                  <a:lnTo>
                    <a:pt x="0" y="307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90" name="path"/>
            <p:cNvSpPr/>
            <p:nvPr/>
          </p:nvSpPr>
          <p:spPr>
            <a:xfrm>
              <a:off x="0" y="0"/>
              <a:ext cx="862600" cy="278923"/>
            </a:xfrm>
            <a:custGeom>
              <a:avLst/>
              <a:gdLst/>
              <a:ahLst/>
              <a:cxnLst/>
              <a:rect l="0" t="0" r="0" b="0"/>
              <a:pathLst>
                <a:path w="1358" h="439">
                  <a:moveTo>
                    <a:pt x="0" y="117"/>
                  </a:moveTo>
                  <a:lnTo>
                    <a:pt x="1138" y="117"/>
                  </a:lnTo>
                  <a:lnTo>
                    <a:pt x="1138" y="14"/>
                  </a:lnTo>
                  <a:lnTo>
                    <a:pt x="1344" y="219"/>
                  </a:lnTo>
                  <a:lnTo>
                    <a:pt x="1138" y="424"/>
                  </a:lnTo>
                  <a:lnTo>
                    <a:pt x="1138" y="322"/>
                  </a:lnTo>
                  <a:lnTo>
                    <a:pt x="0" y="322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592" name="textbox 592"/>
          <p:cNvSpPr/>
          <p:nvPr/>
        </p:nvSpPr>
        <p:spPr>
          <a:xfrm rot="5400000">
            <a:off x="5630080" y="3970618"/>
            <a:ext cx="617219" cy="4152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3000"/>
              </a:lnSpc>
            </a:pPr>
            <a:endParaRPr lang="en-US" altLang="en-US" sz="200" dirty="0"/>
          </a:p>
          <a:p>
            <a:pPr marL="12700" algn="l" rtl="0" eaLnBrk="0">
              <a:lnSpc>
                <a:spcPct val="98000"/>
              </a:lnSpc>
              <a:spcBef>
                <a:spcPts val="0"/>
              </a:spcBef>
            </a:pPr>
            <a:r>
              <a:rPr sz="2400" b="1" kern="0" spc="-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</a:t>
            </a:r>
            <a:endParaRPr lang="en-US" altLang="en-US" sz="2400" dirty="0"/>
          </a:p>
        </p:txBody>
      </p:sp>
      <p:sp>
        <p:nvSpPr>
          <p:cNvPr id="594" name="textbox 594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31</a:t>
            </a:r>
            <a:endParaRPr lang="en-US" altLang="en-US" sz="1200" dirty="0"/>
          </a:p>
        </p:txBody>
      </p:sp>
      <p:sp>
        <p:nvSpPr>
          <p:cNvPr id="596" name="rect"/>
          <p:cNvSpPr/>
          <p:nvPr/>
        </p:nvSpPr>
        <p:spPr>
          <a:xfrm>
            <a:off x="4793234" y="4090162"/>
            <a:ext cx="25907" cy="130301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textbox 598"/>
          <p:cNvSpPr/>
          <p:nvPr/>
        </p:nvSpPr>
        <p:spPr>
          <a:xfrm>
            <a:off x="596899" y="1231798"/>
            <a:ext cx="3932554" cy="25666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2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预防事故手段：</a:t>
            </a:r>
            <a:endParaRPr lang="en-US" altLang="en-US" sz="2400" dirty="0"/>
          </a:p>
          <a:p>
            <a:pPr marL="646430" algn="l" rtl="0" eaLnBrk="0">
              <a:lnSpc>
                <a:spcPct val="89000"/>
              </a:lnSpc>
              <a:spcBef>
                <a:spcPts val="1525"/>
              </a:spcBef>
            </a:pP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发现控制风险措施中存</a:t>
            </a:r>
            <a:endParaRPr lang="en-US" altLang="en-US" sz="2400" dirty="0"/>
          </a:p>
          <a:p>
            <a:pPr marL="12700" algn="l" rtl="0" eaLnBrk="0">
              <a:lnSpc>
                <a:spcPct val="154000"/>
              </a:lnSpc>
              <a:spcBef>
                <a:spcPts val="5"/>
              </a:spcBef>
            </a:pPr>
            <a:r>
              <a:rPr sz="2400" b="1" kern="0" spc="-1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在的缺陷（物的不安全状态、</a:t>
            </a:r>
            <a:r>
              <a:rPr sz="2400" b="1" kern="0" spc="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人的不安全行为及管理缺</a:t>
            </a:r>
            <a:endParaRPr lang="en-US" altLang="en-US" sz="2400" dirty="0"/>
          </a:p>
          <a:p>
            <a:pPr algn="l" rtl="0" eaLnBrk="0">
              <a:lnSpc>
                <a:spcPct val="105000"/>
              </a:lnSpc>
            </a:pPr>
            <a:endParaRPr lang="en-US" altLang="en-US" sz="12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25400" algn="l" rtl="0" eaLnBrk="0">
              <a:lnSpc>
                <a:spcPct val="95000"/>
              </a:lnSpc>
            </a:pPr>
            <a:r>
              <a:rPr sz="2400" b="1" kern="0" spc="-1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陷</a:t>
            </a:r>
            <a:r>
              <a:rPr sz="2400" b="1" kern="0" spc="-1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400" b="1" kern="0" spc="-1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进行针对性治理。</a:t>
            </a:r>
            <a:endParaRPr lang="en-US" altLang="en-US" sz="2400" dirty="0"/>
          </a:p>
        </p:txBody>
      </p:sp>
      <p:pic>
        <p:nvPicPr>
          <p:cNvPr id="600" name="picture 6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03291" y="1034796"/>
            <a:ext cx="3299460" cy="1589531"/>
          </a:xfrm>
          <a:prstGeom prst="rect">
            <a:avLst/>
          </a:prstGeom>
        </p:spPr>
      </p:pic>
      <p:sp>
        <p:nvSpPr>
          <p:cNvPr id="602" name="textbox 602"/>
          <p:cNvSpPr/>
          <p:nvPr/>
        </p:nvSpPr>
        <p:spPr>
          <a:xfrm>
            <a:off x="6320180" y="2796971"/>
            <a:ext cx="1664970" cy="19386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8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1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作业许可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0"/>
              </a:spcBef>
            </a:pPr>
            <a:r>
              <a:rPr sz="1800" kern="0" spc="-9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4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区域隔离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0"/>
              </a:spcBef>
            </a:pPr>
            <a:r>
              <a:rPr sz="1800" kern="0" spc="-7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控制火花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5"/>
              </a:spcBef>
            </a:pPr>
            <a:r>
              <a:rPr sz="1800" kern="0" spc="-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5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设立监护人</a:t>
            </a:r>
            <a:endParaRPr lang="en-US" altLang="en-US" sz="1800" dirty="0"/>
          </a:p>
          <a:p>
            <a:pPr marL="12700" algn="l" rtl="0" eaLnBrk="0">
              <a:lnSpc>
                <a:spcPct val="98000"/>
              </a:lnSpc>
              <a:spcBef>
                <a:spcPts val="45"/>
              </a:spcBef>
            </a:pPr>
            <a:r>
              <a:rPr sz="1800" kern="0" spc="-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清理可燃物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0"/>
              </a:spcBef>
            </a:pPr>
            <a:r>
              <a:rPr sz="1800" kern="0" spc="-5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97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准备消防器材</a:t>
            </a:r>
            <a:endParaRPr lang="en-US" altLang="en-US" sz="1800" dirty="0"/>
          </a:p>
          <a:p>
            <a:pPr marL="12700" algn="l" rtl="0" eaLnBrk="0">
              <a:lnSpc>
                <a:spcPct val="97000"/>
              </a:lnSpc>
              <a:spcBef>
                <a:spcPts val="60"/>
              </a:spcBef>
            </a:pPr>
            <a:r>
              <a:rPr sz="1800" kern="0" spc="-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89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1800" b="1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协调交叉作业</a:t>
            </a:r>
            <a:endParaRPr lang="en-US" altLang="en-US" sz="1800" dirty="0"/>
          </a:p>
        </p:txBody>
      </p:sp>
      <p:sp>
        <p:nvSpPr>
          <p:cNvPr id="604" name="textbox 604"/>
          <p:cNvSpPr/>
          <p:nvPr/>
        </p:nvSpPr>
        <p:spPr>
          <a:xfrm>
            <a:off x="596684" y="531897"/>
            <a:ext cx="2708910" cy="5029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1、风险与隐患</a:t>
            </a:r>
            <a:endParaRPr lang="en-US" altLang="en-US" sz="3200" dirty="0"/>
          </a:p>
        </p:txBody>
      </p:sp>
      <p:graphicFrame>
        <p:nvGraphicFramePr>
          <p:cNvPr id="606" name="table 606"/>
          <p:cNvGraphicFramePr>
            <a:graphicFrameLocks noGrp="1"/>
          </p:cNvGraphicFramePr>
          <p:nvPr/>
        </p:nvGraphicFramePr>
        <p:xfrm>
          <a:off x="5049011" y="2955036"/>
          <a:ext cx="441325" cy="1578610"/>
        </p:xfrm>
        <a:graphic>
          <a:graphicData uri="http://schemas.openxmlformats.org/drawingml/2006/table">
            <a:tbl>
              <a:tblPr/>
              <a:tblGrid>
                <a:gridCol w="441325"/>
              </a:tblGrid>
              <a:tr h="15722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200" dirty="0"/>
                    </a:p>
                    <a:p>
                      <a:pPr marL="95885" algn="l" rtl="0" eaLnBrk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sz="2400" b="1" kern="0" spc="3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隐患治理</a:t>
                      </a:r>
                      <a:endParaRPr lang="en-US" altLang="en-US" sz="24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8" name="path"/>
          <p:cNvSpPr/>
          <p:nvPr/>
        </p:nvSpPr>
        <p:spPr>
          <a:xfrm>
            <a:off x="5742432" y="2955036"/>
            <a:ext cx="297179" cy="1578863"/>
          </a:xfrm>
          <a:custGeom>
            <a:avLst/>
            <a:gdLst/>
            <a:ahLst/>
            <a:cxnLst/>
            <a:rect l="0" t="0" r="0" b="0"/>
            <a:pathLst>
              <a:path w="467" h="2486">
                <a:moveTo>
                  <a:pt x="460" y="2479"/>
                </a:moveTo>
                <a:cubicBezTo>
                  <a:pt x="335" y="2479"/>
                  <a:pt x="233" y="2479"/>
                  <a:pt x="233" y="2479"/>
                </a:cubicBezTo>
                <a:lnTo>
                  <a:pt x="233" y="1243"/>
                </a:lnTo>
                <a:cubicBezTo>
                  <a:pt x="233" y="1243"/>
                  <a:pt x="132" y="1243"/>
                  <a:pt x="7" y="1243"/>
                </a:cubicBezTo>
                <a:cubicBezTo>
                  <a:pt x="132" y="1243"/>
                  <a:pt x="233" y="1243"/>
                  <a:pt x="233" y="1243"/>
                </a:cubicBezTo>
                <a:lnTo>
                  <a:pt x="233" y="7"/>
                </a:lnTo>
                <a:cubicBezTo>
                  <a:pt x="233" y="7"/>
                  <a:pt x="335" y="7"/>
                  <a:pt x="460" y="7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10" name="textbox 610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picture 6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00244" y="3144012"/>
            <a:ext cx="3284220" cy="1679447"/>
          </a:xfrm>
          <a:prstGeom prst="rect">
            <a:avLst/>
          </a:prstGeom>
        </p:spPr>
      </p:pic>
      <p:pic>
        <p:nvPicPr>
          <p:cNvPr id="614" name="picture 6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28116" y="3159252"/>
            <a:ext cx="3144012" cy="1641347"/>
          </a:xfrm>
          <a:prstGeom prst="rect">
            <a:avLst/>
          </a:prstGeom>
        </p:spPr>
      </p:pic>
      <p:sp>
        <p:nvSpPr>
          <p:cNvPr id="616" name="textbox 616"/>
          <p:cNvSpPr/>
          <p:nvPr/>
        </p:nvSpPr>
        <p:spPr>
          <a:xfrm>
            <a:off x="525780" y="541020"/>
            <a:ext cx="4763770" cy="9131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0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2、风险与隐患对事故影响</a:t>
            </a:r>
            <a:endParaRPr lang="en-US" altLang="en-US" sz="3200" dirty="0"/>
          </a:p>
          <a:p>
            <a:pPr marL="3091180" algn="l" rtl="0" eaLnBrk="0">
              <a:lnSpc>
                <a:spcPts val="4970"/>
              </a:lnSpc>
            </a:pPr>
            <a:r>
              <a:rPr sz="24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特点</a:t>
            </a:r>
            <a:endParaRPr lang="en-US" altLang="en-US" sz="2400" dirty="0"/>
          </a:p>
        </p:txBody>
      </p:sp>
      <p:grpSp>
        <p:nvGrpSpPr>
          <p:cNvPr id="70" name="group 70"/>
          <p:cNvGrpSpPr/>
          <p:nvPr/>
        </p:nvGrpSpPr>
        <p:grpSpPr>
          <a:xfrm rot="21600000">
            <a:off x="5178886" y="2410967"/>
            <a:ext cx="3436285" cy="461772"/>
            <a:chOff x="0" y="0"/>
            <a:chExt cx="3436285" cy="461772"/>
          </a:xfrm>
        </p:grpSpPr>
        <p:grpSp>
          <p:nvGrpSpPr>
            <p:cNvPr id="72" name="group 72"/>
            <p:cNvGrpSpPr/>
            <p:nvPr/>
          </p:nvGrpSpPr>
          <p:grpSpPr>
            <a:xfrm rot="21600000">
              <a:off x="0" y="0"/>
              <a:ext cx="3436285" cy="461772"/>
              <a:chOff x="0" y="0"/>
              <a:chExt cx="3436285" cy="461772"/>
            </a:xfrm>
          </p:grpSpPr>
          <p:sp>
            <p:nvSpPr>
              <p:cNvPr id="618" name="path"/>
              <p:cNvSpPr/>
              <p:nvPr/>
            </p:nvSpPr>
            <p:spPr>
              <a:xfrm>
                <a:off x="345613" y="0"/>
                <a:ext cx="3090671" cy="461772"/>
              </a:xfrm>
              <a:custGeom>
                <a:avLst/>
                <a:gdLst/>
                <a:ahLst/>
                <a:cxnLst/>
                <a:rect l="0" t="0" r="0" b="0"/>
                <a:pathLst>
                  <a:path w="4867" h="727">
                    <a:moveTo>
                      <a:pt x="0" y="727"/>
                    </a:moveTo>
                    <a:lnTo>
                      <a:pt x="4867" y="727"/>
                    </a:lnTo>
                    <a:lnTo>
                      <a:pt x="4867" y="0"/>
                    </a:lnTo>
                    <a:lnTo>
                      <a:pt x="0" y="0"/>
                    </a:lnTo>
                    <a:lnTo>
                      <a:pt x="0" y="727"/>
                    </a:lnTo>
                    <a:close/>
                  </a:path>
                </a:pathLst>
              </a:custGeom>
              <a:solidFill>
                <a:srgbClr val="F2F2F2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0" name="path"/>
              <p:cNvSpPr/>
              <p:nvPr/>
            </p:nvSpPr>
            <p:spPr>
              <a:xfrm>
                <a:off x="0" y="211840"/>
                <a:ext cx="340706" cy="45710"/>
              </a:xfrm>
              <a:custGeom>
                <a:avLst/>
                <a:gdLst/>
                <a:ahLst/>
                <a:cxnLst/>
                <a:rect l="0" t="0" r="0" b="0"/>
                <a:pathLst>
                  <a:path w="536" h="71">
                    <a:moveTo>
                      <a:pt x="0" y="29"/>
                    </a:moveTo>
                    <a:lnTo>
                      <a:pt x="535" y="41"/>
                    </a:lnTo>
                  </a:path>
                </a:pathLst>
              </a:custGeom>
              <a:noFill/>
              <a:ln w="38100" cap="flat">
                <a:solidFill>
                  <a:srgbClr val="000099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22" name="textbox 622"/>
            <p:cNvSpPr/>
            <p:nvPr/>
          </p:nvSpPr>
          <p:spPr>
            <a:xfrm>
              <a:off x="-12700" y="-12700"/>
              <a:ext cx="3462020" cy="51561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600" dirty="0"/>
            </a:p>
            <a:p>
              <a:pPr marL="549910" algn="l" rtl="0" eaLnBrk="0">
                <a:lnSpc>
                  <a:spcPct val="97000"/>
                </a:lnSpc>
                <a:spcBef>
                  <a:spcPts val="0"/>
                </a:spcBef>
              </a:pPr>
              <a:r>
                <a:rPr sz="2400" b="1" kern="0" spc="-20" dirty="0">
                  <a:solidFill>
                    <a:srgbClr val="C0504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问题存在</a:t>
              </a:r>
              <a:r>
                <a:rPr sz="2400" b="1" kern="0" spc="-2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会导致事故</a:t>
              </a:r>
              <a:endParaRPr lang="en-US" altLang="en-US" sz="2400" dirty="0"/>
            </a:p>
          </p:txBody>
        </p:sp>
      </p:grpSp>
      <p:grpSp>
        <p:nvGrpSpPr>
          <p:cNvPr id="74" name="group 74"/>
          <p:cNvGrpSpPr/>
          <p:nvPr/>
        </p:nvGrpSpPr>
        <p:grpSpPr>
          <a:xfrm rot="21600000">
            <a:off x="5153913" y="1682876"/>
            <a:ext cx="3435858" cy="461772"/>
            <a:chOff x="0" y="0"/>
            <a:chExt cx="3435858" cy="461772"/>
          </a:xfrm>
        </p:grpSpPr>
        <p:grpSp>
          <p:nvGrpSpPr>
            <p:cNvPr id="76" name="group 76"/>
            <p:cNvGrpSpPr/>
            <p:nvPr/>
          </p:nvGrpSpPr>
          <p:grpSpPr>
            <a:xfrm rot="21600000">
              <a:off x="0" y="0"/>
              <a:ext cx="3435858" cy="461772"/>
              <a:chOff x="0" y="0"/>
              <a:chExt cx="3435858" cy="461772"/>
            </a:xfrm>
          </p:grpSpPr>
          <p:sp>
            <p:nvSpPr>
              <p:cNvPr id="624" name="path"/>
              <p:cNvSpPr/>
              <p:nvPr/>
            </p:nvSpPr>
            <p:spPr>
              <a:xfrm>
                <a:off x="345186" y="0"/>
                <a:ext cx="3090671" cy="461772"/>
              </a:xfrm>
              <a:custGeom>
                <a:avLst/>
                <a:gdLst/>
                <a:ahLst/>
                <a:cxnLst/>
                <a:rect l="0" t="0" r="0" b="0"/>
                <a:pathLst>
                  <a:path w="4867" h="727">
                    <a:moveTo>
                      <a:pt x="0" y="727"/>
                    </a:moveTo>
                    <a:lnTo>
                      <a:pt x="4867" y="727"/>
                    </a:lnTo>
                    <a:lnTo>
                      <a:pt x="4867" y="0"/>
                    </a:lnTo>
                    <a:lnTo>
                      <a:pt x="0" y="0"/>
                    </a:lnTo>
                    <a:lnTo>
                      <a:pt x="0" y="727"/>
                    </a:lnTo>
                    <a:close/>
                  </a:path>
                </a:pathLst>
              </a:custGeom>
              <a:solidFill>
                <a:srgbClr val="F2F2F2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6" name="path"/>
              <p:cNvSpPr/>
              <p:nvPr/>
            </p:nvSpPr>
            <p:spPr>
              <a:xfrm>
                <a:off x="0" y="217932"/>
                <a:ext cx="339852" cy="38100"/>
              </a:xfrm>
              <a:custGeom>
                <a:avLst/>
                <a:gdLst/>
                <a:ahLst/>
                <a:cxnLst/>
                <a:rect l="0" t="0" r="0" b="0"/>
                <a:pathLst>
                  <a:path w="535" h="60">
                    <a:moveTo>
                      <a:pt x="0" y="30"/>
                    </a:moveTo>
                    <a:lnTo>
                      <a:pt x="535" y="30"/>
                    </a:lnTo>
                  </a:path>
                </a:pathLst>
              </a:custGeom>
              <a:noFill/>
              <a:ln w="38100" cap="flat">
                <a:solidFill>
                  <a:srgbClr val="000099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28" name="textbox 628"/>
            <p:cNvSpPr/>
            <p:nvPr/>
          </p:nvSpPr>
          <p:spPr>
            <a:xfrm>
              <a:off x="-12700" y="-12700"/>
              <a:ext cx="3461384" cy="51943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lang="en-US" altLang="en-US" sz="600" dirty="0"/>
            </a:p>
            <a:p>
              <a:pPr marL="534670" algn="l" rtl="0" eaLnBrk="0">
                <a:lnSpc>
                  <a:spcPct val="98000"/>
                </a:lnSpc>
                <a:spcBef>
                  <a:spcPts val="0"/>
                </a:spcBef>
              </a:pPr>
              <a:r>
                <a:rPr sz="2400" b="1" kern="0" spc="-10" dirty="0">
                  <a:solidFill>
                    <a:srgbClr val="C0504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控制有效</a:t>
              </a:r>
              <a:r>
                <a:rPr sz="2400" b="1" kern="0" spc="-1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不导致事故</a:t>
              </a:r>
              <a:endParaRPr lang="en-US" altLang="en-US" sz="2400" dirty="0"/>
            </a:p>
          </p:txBody>
        </p:sp>
      </p:grpSp>
      <p:grpSp>
        <p:nvGrpSpPr>
          <p:cNvPr id="78" name="group 78"/>
          <p:cNvGrpSpPr/>
          <p:nvPr/>
        </p:nvGrpSpPr>
        <p:grpSpPr>
          <a:xfrm rot="21600000">
            <a:off x="1978856" y="2382011"/>
            <a:ext cx="3169215" cy="461772"/>
            <a:chOff x="0" y="0"/>
            <a:chExt cx="3169215" cy="461772"/>
          </a:xfrm>
        </p:grpSpPr>
        <p:sp>
          <p:nvSpPr>
            <p:cNvPr id="630" name="rect"/>
            <p:cNvSpPr/>
            <p:nvPr/>
          </p:nvSpPr>
          <p:spPr>
            <a:xfrm>
              <a:off x="505263" y="0"/>
              <a:ext cx="2663951" cy="461772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32" name="textbox 632"/>
            <p:cNvSpPr/>
            <p:nvPr/>
          </p:nvSpPr>
          <p:spPr>
            <a:xfrm>
              <a:off x="-12700" y="-12700"/>
              <a:ext cx="3194685" cy="5187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</a:pPr>
              <a:endParaRPr lang="en-US" altLang="en-US" sz="600" dirty="0"/>
            </a:p>
            <a:p>
              <a:pPr marL="518160" algn="l" rtl="0" eaLnBrk="0">
                <a:lnSpc>
                  <a:spcPct val="97000"/>
                </a:lnSpc>
                <a:tabLst>
                  <a:tab pos="612775" algn="l"/>
                </a:tabLst>
              </a:pPr>
              <a:r>
                <a:rPr sz="2400" kern="0" spc="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2400" b="1" kern="0" spc="-1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人为造成可以去除</a:t>
              </a:r>
              <a:endParaRPr lang="en-US" altLang="en-US" sz="2400" dirty="0"/>
            </a:p>
          </p:txBody>
        </p:sp>
        <p:sp>
          <p:nvSpPr>
            <p:cNvPr id="634" name="path"/>
            <p:cNvSpPr/>
            <p:nvPr/>
          </p:nvSpPr>
          <p:spPr>
            <a:xfrm>
              <a:off x="0" y="248411"/>
              <a:ext cx="506082" cy="39624"/>
            </a:xfrm>
            <a:custGeom>
              <a:avLst/>
              <a:gdLst/>
              <a:ahLst/>
              <a:cxnLst/>
              <a:rect l="0" t="0" r="0" b="0"/>
              <a:pathLst>
                <a:path w="796" h="62">
                  <a:moveTo>
                    <a:pt x="0" y="30"/>
                  </a:moveTo>
                  <a:lnTo>
                    <a:pt x="796" y="32"/>
                  </a:lnTo>
                </a:path>
              </a:pathLst>
            </a:custGeom>
            <a:noFill/>
            <a:ln w="38100" cap="flat">
              <a:solidFill>
                <a:srgbClr val="000099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80" name="group 80"/>
          <p:cNvGrpSpPr/>
          <p:nvPr/>
        </p:nvGrpSpPr>
        <p:grpSpPr>
          <a:xfrm rot="21600000">
            <a:off x="1965705" y="1687448"/>
            <a:ext cx="3156965" cy="461772"/>
            <a:chOff x="0" y="0"/>
            <a:chExt cx="3156965" cy="461772"/>
          </a:xfrm>
        </p:grpSpPr>
        <p:sp>
          <p:nvSpPr>
            <p:cNvPr id="636" name="rect"/>
            <p:cNvSpPr/>
            <p:nvPr/>
          </p:nvSpPr>
          <p:spPr>
            <a:xfrm>
              <a:off x="493014" y="0"/>
              <a:ext cx="2663951" cy="461772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38" name="textbox 638"/>
            <p:cNvSpPr/>
            <p:nvPr/>
          </p:nvSpPr>
          <p:spPr>
            <a:xfrm>
              <a:off x="-12700" y="-12700"/>
              <a:ext cx="3182620" cy="5175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lang="en-US" altLang="en-US" sz="600" dirty="0"/>
            </a:p>
            <a:p>
              <a:pPr marL="515620" algn="l" rtl="0" eaLnBrk="0">
                <a:lnSpc>
                  <a:spcPct val="97000"/>
                </a:lnSpc>
                <a:spcBef>
                  <a:spcPts val="5"/>
                </a:spcBef>
                <a:tabLst>
                  <a:tab pos="628015" algn="l"/>
                </a:tabLst>
              </a:pPr>
              <a:r>
                <a:rPr sz="2400" kern="0" spc="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2400" b="1" kern="0" spc="-3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自然存在不可去除</a:t>
              </a:r>
              <a:endParaRPr lang="en-US" altLang="en-US" sz="2400" dirty="0"/>
            </a:p>
          </p:txBody>
        </p:sp>
        <p:sp>
          <p:nvSpPr>
            <p:cNvPr id="640" name="path"/>
            <p:cNvSpPr/>
            <p:nvPr/>
          </p:nvSpPr>
          <p:spPr>
            <a:xfrm>
              <a:off x="0" y="213360"/>
              <a:ext cx="502920" cy="38100"/>
            </a:xfrm>
            <a:custGeom>
              <a:avLst/>
              <a:gdLst/>
              <a:ahLst/>
              <a:cxnLst/>
              <a:rect l="0" t="0" r="0" b="0"/>
              <a:pathLst>
                <a:path w="792" h="60">
                  <a:moveTo>
                    <a:pt x="0" y="30"/>
                  </a:moveTo>
                  <a:lnTo>
                    <a:pt x="792" y="30"/>
                  </a:lnTo>
                </a:path>
              </a:pathLst>
            </a:custGeom>
            <a:noFill/>
            <a:ln w="38100" cap="flat">
              <a:solidFill>
                <a:srgbClr val="000099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642" name="table 642"/>
          <p:cNvGraphicFramePr>
            <a:graphicFrameLocks noGrp="1"/>
          </p:cNvGraphicFramePr>
          <p:nvPr/>
        </p:nvGraphicFramePr>
        <p:xfrm>
          <a:off x="525780" y="2369819"/>
          <a:ext cx="1465580" cy="561975"/>
        </p:xfrm>
        <a:graphic>
          <a:graphicData uri="http://schemas.openxmlformats.org/drawingml/2006/table">
            <a:tbl>
              <a:tblPr>
                <a:solidFill>
                  <a:srgbClr val="5081BD"/>
                </a:solidFill>
              </a:tblPr>
              <a:tblGrid>
                <a:gridCol w="1465580"/>
              </a:tblGrid>
              <a:tr h="536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398145" algn="l" rtl="0" eaLnBrk="0">
                        <a:lnSpc>
                          <a:spcPts val="3265"/>
                        </a:lnSpc>
                        <a:spcBef>
                          <a:spcPts val="5"/>
                        </a:spcBef>
                      </a:pPr>
                      <a:r>
                        <a:rPr sz="27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隐患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44" name="table 644"/>
          <p:cNvGraphicFramePr>
            <a:graphicFrameLocks noGrp="1"/>
          </p:cNvGraphicFramePr>
          <p:nvPr/>
        </p:nvGraphicFramePr>
        <p:xfrm>
          <a:off x="512572" y="1637157"/>
          <a:ext cx="1465579" cy="56197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465579"/>
              </a:tblGrid>
              <a:tr h="536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700" dirty="0"/>
                    </a:p>
                    <a:p>
                      <a:pPr marL="377825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7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646" name="textbox 646"/>
          <p:cNvSpPr/>
          <p:nvPr/>
        </p:nvSpPr>
        <p:spPr>
          <a:xfrm>
            <a:off x="6198870" y="1207135"/>
            <a:ext cx="1318895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事故影响</a:t>
            </a:r>
            <a:endParaRPr lang="en-US" altLang="en-US" sz="2400" dirty="0"/>
          </a:p>
        </p:txBody>
      </p:sp>
      <p:sp>
        <p:nvSpPr>
          <p:cNvPr id="648" name="textbox 648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82"/>
          <p:cNvGrpSpPr/>
          <p:nvPr/>
        </p:nvGrpSpPr>
        <p:grpSpPr>
          <a:xfrm rot="21600000">
            <a:off x="5123688" y="1219200"/>
            <a:ext cx="3265932" cy="2400299"/>
            <a:chOff x="0" y="0"/>
            <a:chExt cx="3265932" cy="2400299"/>
          </a:xfrm>
        </p:grpSpPr>
        <p:grpSp>
          <p:nvGrpSpPr>
            <p:cNvPr id="84" name="group 84"/>
            <p:cNvGrpSpPr/>
            <p:nvPr/>
          </p:nvGrpSpPr>
          <p:grpSpPr>
            <a:xfrm rot="21600000">
              <a:off x="0" y="0"/>
              <a:ext cx="3265932" cy="2400299"/>
              <a:chOff x="0" y="0"/>
              <a:chExt cx="3265932" cy="2400299"/>
            </a:xfrm>
          </p:grpSpPr>
          <p:sp>
            <p:nvSpPr>
              <p:cNvPr id="650" name="path"/>
              <p:cNvSpPr/>
              <p:nvPr/>
            </p:nvSpPr>
            <p:spPr>
              <a:xfrm>
                <a:off x="12953" y="12953"/>
                <a:ext cx="3240024" cy="2374391"/>
              </a:xfrm>
              <a:custGeom>
                <a:avLst/>
                <a:gdLst/>
                <a:ahLst/>
                <a:cxnLst/>
                <a:rect l="0" t="0" r="0" b="0"/>
                <a:pathLst>
                  <a:path w="5102" h="3739">
                    <a:moveTo>
                      <a:pt x="2551" y="1003"/>
                    </a:moveTo>
                    <a:lnTo>
                      <a:pt x="3430" y="0"/>
                    </a:lnTo>
                    <a:lnTo>
                      <a:pt x="3343" y="921"/>
                    </a:lnTo>
                    <a:lnTo>
                      <a:pt x="4341" y="771"/>
                    </a:lnTo>
                    <a:lnTo>
                      <a:pt x="3945" y="1266"/>
                    </a:lnTo>
                    <a:lnTo>
                      <a:pt x="4983" y="1408"/>
                    </a:lnTo>
                    <a:lnTo>
                      <a:pt x="4159" y="1813"/>
                    </a:lnTo>
                    <a:lnTo>
                      <a:pt x="5102" y="2300"/>
                    </a:lnTo>
                    <a:lnTo>
                      <a:pt x="3977" y="2240"/>
                    </a:lnTo>
                    <a:lnTo>
                      <a:pt x="4286" y="3132"/>
                    </a:lnTo>
                    <a:lnTo>
                      <a:pt x="3311" y="2502"/>
                    </a:lnTo>
                    <a:lnTo>
                      <a:pt x="3129" y="3416"/>
                    </a:lnTo>
                    <a:lnTo>
                      <a:pt x="2487" y="2585"/>
                    </a:lnTo>
                    <a:lnTo>
                      <a:pt x="2004" y="3739"/>
                    </a:lnTo>
                    <a:lnTo>
                      <a:pt x="1822" y="2705"/>
                    </a:lnTo>
                    <a:lnTo>
                      <a:pt x="1124" y="3049"/>
                    </a:lnTo>
                    <a:lnTo>
                      <a:pt x="1338" y="2412"/>
                    </a:lnTo>
                    <a:lnTo>
                      <a:pt x="31" y="2525"/>
                    </a:lnTo>
                    <a:lnTo>
                      <a:pt x="879" y="2038"/>
                    </a:lnTo>
                    <a:lnTo>
                      <a:pt x="0" y="1491"/>
                    </a:lnTo>
                    <a:lnTo>
                      <a:pt x="1093" y="1318"/>
                    </a:lnTo>
                    <a:lnTo>
                      <a:pt x="87" y="397"/>
                    </a:lnTo>
                    <a:lnTo>
                      <a:pt x="1727" y="1093"/>
                    </a:lnTo>
                    <a:lnTo>
                      <a:pt x="1973" y="397"/>
                    </a:lnTo>
                    <a:lnTo>
                      <a:pt x="2551" y="1003"/>
                    </a:lnTo>
                    <a:close/>
                  </a:path>
                </a:pathLst>
              </a:custGeom>
              <a:solidFill>
                <a:srgbClr val="B8CCE4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2" name="path"/>
              <p:cNvSpPr/>
              <p:nvPr/>
            </p:nvSpPr>
            <p:spPr>
              <a:xfrm>
                <a:off x="0" y="0"/>
                <a:ext cx="3265932" cy="2400299"/>
              </a:xfrm>
              <a:custGeom>
                <a:avLst/>
                <a:gdLst/>
                <a:ahLst/>
                <a:cxnLst/>
                <a:rect l="0" t="0" r="0" b="0"/>
                <a:pathLst>
                  <a:path w="5143" h="3779">
                    <a:moveTo>
                      <a:pt x="2571" y="1024"/>
                    </a:moveTo>
                    <a:lnTo>
                      <a:pt x="3450" y="20"/>
                    </a:lnTo>
                    <a:lnTo>
                      <a:pt x="3364" y="942"/>
                    </a:lnTo>
                    <a:lnTo>
                      <a:pt x="4362" y="791"/>
                    </a:lnTo>
                    <a:lnTo>
                      <a:pt x="3965" y="1286"/>
                    </a:lnTo>
                    <a:lnTo>
                      <a:pt x="5003" y="1428"/>
                    </a:lnTo>
                    <a:lnTo>
                      <a:pt x="4179" y="1833"/>
                    </a:lnTo>
                    <a:lnTo>
                      <a:pt x="5122" y="2320"/>
                    </a:lnTo>
                    <a:lnTo>
                      <a:pt x="3997" y="2260"/>
                    </a:lnTo>
                    <a:lnTo>
                      <a:pt x="4306" y="3152"/>
                    </a:lnTo>
                    <a:lnTo>
                      <a:pt x="3332" y="2522"/>
                    </a:lnTo>
                    <a:lnTo>
                      <a:pt x="3149" y="3436"/>
                    </a:lnTo>
                    <a:lnTo>
                      <a:pt x="2508" y="2605"/>
                    </a:lnTo>
                    <a:lnTo>
                      <a:pt x="2024" y="3759"/>
                    </a:lnTo>
                    <a:lnTo>
                      <a:pt x="1842" y="2725"/>
                    </a:lnTo>
                    <a:lnTo>
                      <a:pt x="1145" y="3069"/>
                    </a:lnTo>
                    <a:lnTo>
                      <a:pt x="1358" y="2432"/>
                    </a:lnTo>
                    <a:lnTo>
                      <a:pt x="52" y="2545"/>
                    </a:lnTo>
                    <a:lnTo>
                      <a:pt x="899" y="2058"/>
                    </a:lnTo>
                    <a:lnTo>
                      <a:pt x="20" y="1511"/>
                    </a:lnTo>
                    <a:lnTo>
                      <a:pt x="1113" y="1338"/>
                    </a:lnTo>
                    <a:lnTo>
                      <a:pt x="107" y="417"/>
                    </a:lnTo>
                    <a:lnTo>
                      <a:pt x="1747" y="1114"/>
                    </a:lnTo>
                    <a:lnTo>
                      <a:pt x="1993" y="417"/>
                    </a:lnTo>
                    <a:lnTo>
                      <a:pt x="2571" y="1024"/>
                    </a:lnTo>
                    <a:close/>
                  </a:path>
                </a:pathLst>
              </a:custGeom>
              <a:noFill/>
              <a:ln w="25907" cap="flat">
                <a:solidFill>
                  <a:srgbClr val="0000FF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54" name="textbox 654"/>
            <p:cNvSpPr/>
            <p:nvPr/>
          </p:nvSpPr>
          <p:spPr>
            <a:xfrm>
              <a:off x="-12700" y="-12700"/>
              <a:ext cx="3291840" cy="249110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20000"/>
                </a:lnSpc>
              </a:pPr>
              <a:endParaRPr lang="en-US" altLang="en-US" sz="1000" dirty="0"/>
            </a:p>
            <a:p>
              <a:pPr marL="108394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3600" kern="0" spc="-40" dirty="0">
                  <a:ln w="13072" cap="flat" cmpd="sng">
                    <a:solidFill>
                      <a:srgbClr val="CC0000">
                        <a:alpha val="100000"/>
                      </a:srgbClr>
                    </a:solidFill>
                    <a:prstDash val="solid"/>
                    <a:miter lim="10"/>
                  </a:ln>
                  <a:solidFill>
                    <a:srgbClr val="CC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事故</a:t>
              </a:r>
              <a:endParaRPr lang="en-US" altLang="en-US" sz="3600" dirty="0"/>
            </a:p>
          </p:txBody>
        </p:sp>
      </p:grpSp>
      <p:graphicFrame>
        <p:nvGraphicFramePr>
          <p:cNvPr id="656" name="table 656"/>
          <p:cNvGraphicFramePr>
            <a:graphicFrameLocks noGrp="1"/>
          </p:cNvGraphicFramePr>
          <p:nvPr/>
        </p:nvGraphicFramePr>
        <p:xfrm>
          <a:off x="635508" y="3886200"/>
          <a:ext cx="8055610" cy="795019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8055610"/>
              </a:tblGrid>
              <a:tr h="7696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1073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90" dirty="0">
                          <a:solidFill>
                            <a:srgbClr val="8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相同点：</a:t>
                      </a:r>
                      <a:r>
                        <a:rPr sz="2000" kern="0" spc="490" dirty="0">
                          <a:solidFill>
                            <a:srgbClr val="8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kern="0" spc="-90" dirty="0">
                          <a:solidFill>
                            <a:srgbClr val="00009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都可导致事故发生</a:t>
                      </a:r>
                      <a:endParaRPr lang="en-US" altLang="en-US" sz="2000" dirty="0"/>
                    </a:p>
                    <a:p>
                      <a:pPr marL="1150620" algn="l" rtl="0" eaLnBrk="0">
                        <a:lnSpc>
                          <a:spcPct val="97000"/>
                        </a:lnSpc>
                        <a:spcBef>
                          <a:spcPts val="575"/>
                        </a:spcBef>
                      </a:pPr>
                      <a:r>
                        <a:rPr sz="2000" kern="0" spc="0" dirty="0">
                          <a:solidFill>
                            <a:srgbClr val="00009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风险因素管理不当，出现缺陷就是事故隐患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DC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DC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DC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DCE7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pic>
        <p:nvPicPr>
          <p:cNvPr id="658" name="picture 6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950845" y="1118235"/>
            <a:ext cx="1485772" cy="628903"/>
          </a:xfrm>
          <a:prstGeom prst="rect">
            <a:avLst/>
          </a:prstGeom>
        </p:spPr>
      </p:pic>
      <p:pic>
        <p:nvPicPr>
          <p:cNvPr id="660" name="picture 6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419476" y="1325498"/>
            <a:ext cx="2873502" cy="940308"/>
          </a:xfrm>
          <a:prstGeom prst="rect">
            <a:avLst/>
          </a:prstGeom>
        </p:spPr>
      </p:pic>
      <p:graphicFrame>
        <p:nvGraphicFramePr>
          <p:cNvPr id="662" name="table 662"/>
          <p:cNvGraphicFramePr>
            <a:graphicFrameLocks noGrp="1"/>
          </p:cNvGraphicFramePr>
          <p:nvPr/>
        </p:nvGraphicFramePr>
        <p:xfrm>
          <a:off x="758952" y="3070860"/>
          <a:ext cx="1682115" cy="548005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682115"/>
              </a:tblGrid>
              <a:tr h="5226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700" dirty="0"/>
                    </a:p>
                    <a:p>
                      <a:pPr marL="111125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700" kern="0" spc="7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事故隐患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664" name="picture 6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423284" y="3074923"/>
            <a:ext cx="1023874" cy="419861"/>
          </a:xfrm>
          <a:prstGeom prst="rect">
            <a:avLst/>
          </a:prstGeom>
        </p:spPr>
      </p:pic>
      <p:pic>
        <p:nvPicPr>
          <p:cNvPr id="666" name="picture 6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421889" y="2641092"/>
            <a:ext cx="3017139" cy="731520"/>
          </a:xfrm>
          <a:prstGeom prst="rect">
            <a:avLst/>
          </a:prstGeom>
        </p:spPr>
      </p:pic>
      <p:sp>
        <p:nvSpPr>
          <p:cNvPr id="668" name="textbox 668"/>
          <p:cNvSpPr/>
          <p:nvPr/>
        </p:nvSpPr>
        <p:spPr>
          <a:xfrm>
            <a:off x="466709" y="515635"/>
            <a:ext cx="4763770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2、风险与隐患对事故影响</a:t>
            </a:r>
            <a:endParaRPr lang="en-US" altLang="en-US" sz="3200" dirty="0"/>
          </a:p>
        </p:txBody>
      </p:sp>
      <p:grpSp>
        <p:nvGrpSpPr>
          <p:cNvPr id="86" name="group 86"/>
          <p:cNvGrpSpPr/>
          <p:nvPr/>
        </p:nvGrpSpPr>
        <p:grpSpPr>
          <a:xfrm rot="21600000">
            <a:off x="963905" y="1629917"/>
            <a:ext cx="306371" cy="1414279"/>
            <a:chOff x="0" y="0"/>
            <a:chExt cx="306371" cy="1414279"/>
          </a:xfrm>
        </p:grpSpPr>
        <p:sp>
          <p:nvSpPr>
            <p:cNvPr id="670" name="path"/>
            <p:cNvSpPr/>
            <p:nvPr/>
          </p:nvSpPr>
          <p:spPr>
            <a:xfrm>
              <a:off x="9167" y="0"/>
              <a:ext cx="288036" cy="1405127"/>
            </a:xfrm>
            <a:custGeom>
              <a:avLst/>
              <a:gdLst/>
              <a:ahLst/>
              <a:cxnLst/>
              <a:rect l="0" t="0" r="0" b="0"/>
              <a:pathLst>
                <a:path w="453" h="2212">
                  <a:moveTo>
                    <a:pt x="0" y="1985"/>
                  </a:moveTo>
                  <a:lnTo>
                    <a:pt x="113" y="1985"/>
                  </a:lnTo>
                  <a:lnTo>
                    <a:pt x="113" y="0"/>
                  </a:lnTo>
                  <a:lnTo>
                    <a:pt x="340" y="0"/>
                  </a:lnTo>
                  <a:lnTo>
                    <a:pt x="340" y="1985"/>
                  </a:lnTo>
                  <a:lnTo>
                    <a:pt x="453" y="1985"/>
                  </a:lnTo>
                  <a:lnTo>
                    <a:pt x="226" y="2212"/>
                  </a:lnTo>
                  <a:lnTo>
                    <a:pt x="0" y="1985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72" name="path"/>
            <p:cNvSpPr/>
            <p:nvPr/>
          </p:nvSpPr>
          <p:spPr>
            <a:xfrm>
              <a:off x="0" y="0"/>
              <a:ext cx="306371" cy="1414279"/>
            </a:xfrm>
            <a:custGeom>
              <a:avLst/>
              <a:gdLst/>
              <a:ahLst/>
              <a:cxnLst/>
              <a:rect l="0" t="0" r="0" b="0"/>
              <a:pathLst>
                <a:path w="482" h="2227">
                  <a:moveTo>
                    <a:pt x="14" y="1985"/>
                  </a:moveTo>
                  <a:lnTo>
                    <a:pt x="127" y="1985"/>
                  </a:lnTo>
                  <a:lnTo>
                    <a:pt x="127" y="0"/>
                  </a:lnTo>
                  <a:moveTo>
                    <a:pt x="354" y="0"/>
                  </a:moveTo>
                  <a:lnTo>
                    <a:pt x="354" y="1985"/>
                  </a:lnTo>
                  <a:lnTo>
                    <a:pt x="468" y="1985"/>
                  </a:lnTo>
                  <a:lnTo>
                    <a:pt x="241" y="2212"/>
                  </a:lnTo>
                  <a:lnTo>
                    <a:pt x="14" y="1985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88" name="group 88"/>
          <p:cNvGrpSpPr/>
          <p:nvPr/>
        </p:nvGrpSpPr>
        <p:grpSpPr>
          <a:xfrm rot="21600000">
            <a:off x="698754" y="965341"/>
            <a:ext cx="1742694" cy="677529"/>
            <a:chOff x="0" y="0"/>
            <a:chExt cx="1742694" cy="677529"/>
          </a:xfrm>
        </p:grpSpPr>
        <p:sp>
          <p:nvSpPr>
            <p:cNvPr id="674" name="rect"/>
            <p:cNvSpPr/>
            <p:nvPr/>
          </p:nvSpPr>
          <p:spPr>
            <a:xfrm>
              <a:off x="0" y="125080"/>
              <a:ext cx="1729739" cy="552449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76" name="textbox 676"/>
            <p:cNvSpPr/>
            <p:nvPr/>
          </p:nvSpPr>
          <p:spPr>
            <a:xfrm>
              <a:off x="-12700" y="-12700"/>
              <a:ext cx="1768475" cy="73977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1205"/>
                </a:lnSpc>
                <a:tabLst>
                  <a:tab pos="1741805" algn="l"/>
                </a:tabLst>
              </a:pPr>
              <a:r>
                <a:rPr sz="1000" u="sng" kern="0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	</a:t>
              </a:r>
              <a:endParaRPr lang="en-US" altLang="en-US" sz="1000" dirty="0"/>
            </a:p>
            <a:p>
              <a:pPr marL="107315" algn="l" rtl="0" eaLnBrk="0">
                <a:lnSpc>
                  <a:spcPts val="3270"/>
                </a:lnSpc>
                <a:spcBef>
                  <a:spcPts val="555"/>
                </a:spcBef>
              </a:pPr>
              <a:r>
                <a:rPr sz="2700" kern="0" spc="80" dirty="0">
                  <a:solidFill>
                    <a:srgbClr val="1F497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风险因素</a:t>
              </a:r>
              <a:r>
                <a:rPr sz="2700" kern="0" spc="0" dirty="0">
                  <a:solidFill>
                    <a:srgbClr val="1F497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</a:t>
              </a:r>
              <a:endParaRPr lang="en-US" altLang="en-US" sz="2700" dirty="0"/>
            </a:p>
          </p:txBody>
        </p:sp>
      </p:grpSp>
      <p:sp>
        <p:nvSpPr>
          <p:cNvPr id="678" name="textbox 678"/>
          <p:cNvSpPr/>
          <p:nvPr/>
        </p:nvSpPr>
        <p:spPr>
          <a:xfrm rot="5400000">
            <a:off x="1341319" y="2110778"/>
            <a:ext cx="1026794" cy="350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300" dirty="0"/>
          </a:p>
          <a:p>
            <a:pPr marL="12700" algn="l" rtl="0" eaLnBrk="0">
              <a:lnSpc>
                <a:spcPct val="95000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1F497D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管理不当</a:t>
            </a:r>
            <a:endParaRPr lang="en-US" altLang="en-US" sz="2000" dirty="0"/>
          </a:p>
        </p:txBody>
      </p:sp>
      <p:sp>
        <p:nvSpPr>
          <p:cNvPr id="680" name="textbox 680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textbox 684"/>
          <p:cNvSpPr/>
          <p:nvPr/>
        </p:nvSpPr>
        <p:spPr>
          <a:xfrm>
            <a:off x="408924" y="556910"/>
            <a:ext cx="4763770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2、风险与隐患对事故影响</a:t>
            </a:r>
            <a:endParaRPr lang="en-US" altLang="en-US" sz="3200" dirty="0"/>
          </a:p>
        </p:txBody>
      </p:sp>
      <p:grpSp>
        <p:nvGrpSpPr>
          <p:cNvPr id="90" name="group 90"/>
          <p:cNvGrpSpPr/>
          <p:nvPr/>
        </p:nvGrpSpPr>
        <p:grpSpPr>
          <a:xfrm rot="21600000">
            <a:off x="5135371" y="2564638"/>
            <a:ext cx="914400" cy="1979676"/>
            <a:chOff x="0" y="0"/>
            <a:chExt cx="914400" cy="1979676"/>
          </a:xfrm>
        </p:grpSpPr>
        <p:pic>
          <p:nvPicPr>
            <p:cNvPr id="686" name="picture 68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166116"/>
              <a:ext cx="914400" cy="1813559"/>
            </a:xfrm>
            <a:prstGeom prst="rect">
              <a:avLst/>
            </a:prstGeom>
          </p:spPr>
        </p:pic>
        <p:sp>
          <p:nvSpPr>
            <p:cNvPr id="688" name="textbox 688"/>
            <p:cNvSpPr/>
            <p:nvPr/>
          </p:nvSpPr>
          <p:spPr>
            <a:xfrm>
              <a:off x="150114" y="451909"/>
              <a:ext cx="624840" cy="146938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53000"/>
                </a:lnSpc>
              </a:pPr>
              <a:endParaRPr lang="en-US" altLang="en-US" sz="100" dirty="0"/>
            </a:p>
            <a:p>
              <a:pPr marL="12700" indent="31115" algn="l" rtl="0" eaLnBrk="0">
                <a:lnSpc>
                  <a:spcPct val="99000"/>
                </a:lnSpc>
              </a:pPr>
              <a:r>
                <a:rPr sz="2400" kern="0" spc="-17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乙炔</a:t>
              </a:r>
              <a:r>
                <a:rPr sz="2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2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钢瓶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2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强度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2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不够</a:t>
              </a:r>
              <a:endParaRPr lang="en-US" altLang="en-US" sz="2400" dirty="0"/>
            </a:p>
          </p:txBody>
        </p:sp>
        <p:grpSp>
          <p:nvGrpSpPr>
            <p:cNvPr id="92" name="group 92"/>
            <p:cNvGrpSpPr/>
            <p:nvPr/>
          </p:nvGrpSpPr>
          <p:grpSpPr>
            <a:xfrm rot="21600000">
              <a:off x="222503" y="0"/>
              <a:ext cx="481584" cy="414527"/>
              <a:chOff x="0" y="0"/>
              <a:chExt cx="481584" cy="414527"/>
            </a:xfrm>
          </p:grpSpPr>
          <p:sp>
            <p:nvSpPr>
              <p:cNvPr id="690" name="path"/>
              <p:cNvSpPr/>
              <p:nvPr/>
            </p:nvSpPr>
            <p:spPr>
              <a:xfrm>
                <a:off x="25146" y="25145"/>
                <a:ext cx="431291" cy="364235"/>
              </a:xfrm>
              <a:custGeom>
                <a:avLst/>
                <a:gdLst/>
                <a:ahLst/>
                <a:cxnLst/>
                <a:rect l="0" t="0" r="0" b="0"/>
                <a:pathLst>
                  <a:path w="679" h="573">
                    <a:moveTo>
                      <a:pt x="0" y="71"/>
                    </a:moveTo>
                    <a:moveTo>
                      <a:pt x="0" y="71"/>
                    </a:moveTo>
                    <a:cubicBezTo>
                      <a:pt x="0" y="111"/>
                      <a:pt x="152" y="143"/>
                      <a:pt x="339" y="143"/>
                    </a:cubicBezTo>
                    <a:cubicBezTo>
                      <a:pt x="527" y="143"/>
                      <a:pt x="679" y="111"/>
                      <a:pt x="679" y="71"/>
                    </a:cubicBezTo>
                    <a:lnTo>
                      <a:pt x="679" y="501"/>
                    </a:lnTo>
                    <a:cubicBezTo>
                      <a:pt x="679" y="541"/>
                      <a:pt x="527" y="573"/>
                      <a:pt x="339" y="573"/>
                    </a:cubicBezTo>
                    <a:cubicBezTo>
                      <a:pt x="152" y="573"/>
                      <a:pt x="0" y="541"/>
                      <a:pt x="0" y="501"/>
                    </a:cubicBezTo>
                    <a:lnTo>
                      <a:pt x="0" y="71"/>
                    </a:lnTo>
                    <a:close/>
                  </a:path>
                  <a:path w="679" h="573">
                    <a:moveTo>
                      <a:pt x="0" y="71"/>
                    </a:moveTo>
                    <a:cubicBezTo>
                      <a:pt x="0" y="32"/>
                      <a:pt x="152" y="0"/>
                      <a:pt x="339" y="0"/>
                    </a:cubicBezTo>
                    <a:cubicBezTo>
                      <a:pt x="527" y="0"/>
                      <a:pt x="679" y="32"/>
                      <a:pt x="679" y="71"/>
                    </a:cubicBezTo>
                    <a:cubicBezTo>
                      <a:pt x="679" y="111"/>
                      <a:pt x="527" y="143"/>
                      <a:pt x="339" y="143"/>
                    </a:cubicBezTo>
                    <a:cubicBezTo>
                      <a:pt x="152" y="143"/>
                      <a:pt x="0" y="111"/>
                      <a:pt x="0" y="71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2" name="path"/>
              <p:cNvSpPr/>
              <p:nvPr/>
            </p:nvSpPr>
            <p:spPr>
              <a:xfrm>
                <a:off x="0" y="0"/>
                <a:ext cx="481584" cy="414527"/>
              </a:xfrm>
              <a:custGeom>
                <a:avLst/>
                <a:gdLst/>
                <a:ahLst/>
                <a:cxnLst/>
                <a:rect l="0" t="0" r="0" b="0"/>
                <a:pathLst>
                  <a:path w="758" h="652">
                    <a:moveTo>
                      <a:pt x="718" y="111"/>
                    </a:moveTo>
                    <a:cubicBezTo>
                      <a:pt x="718" y="150"/>
                      <a:pt x="566" y="182"/>
                      <a:pt x="379" y="182"/>
                    </a:cubicBezTo>
                    <a:cubicBezTo>
                      <a:pt x="191" y="182"/>
                      <a:pt x="39" y="150"/>
                      <a:pt x="39" y="111"/>
                    </a:cubicBezTo>
                    <a:cubicBezTo>
                      <a:pt x="39" y="71"/>
                      <a:pt x="191" y="39"/>
                      <a:pt x="379" y="39"/>
                    </a:cubicBezTo>
                    <a:cubicBezTo>
                      <a:pt x="566" y="39"/>
                      <a:pt x="718" y="71"/>
                      <a:pt x="718" y="111"/>
                    </a:cubicBezTo>
                    <a:moveTo>
                      <a:pt x="718" y="111"/>
                    </a:moveTo>
                    <a:lnTo>
                      <a:pt x="718" y="541"/>
                    </a:lnTo>
                    <a:cubicBezTo>
                      <a:pt x="718" y="581"/>
                      <a:pt x="566" y="613"/>
                      <a:pt x="379" y="613"/>
                    </a:cubicBezTo>
                    <a:cubicBezTo>
                      <a:pt x="191" y="613"/>
                      <a:pt x="39" y="581"/>
                      <a:pt x="39" y="541"/>
                    </a:cubicBezTo>
                    <a:lnTo>
                      <a:pt x="39" y="111"/>
                    </a:lnTo>
                  </a:path>
                </a:pathLst>
              </a:custGeom>
              <a:noFill/>
              <a:ln w="50292" cap="flat">
                <a:solidFill>
                  <a:srgbClr val="1F497D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94" name="group 94"/>
          <p:cNvGrpSpPr/>
          <p:nvPr/>
        </p:nvGrpSpPr>
        <p:grpSpPr>
          <a:xfrm rot="21600000">
            <a:off x="7203440" y="2742946"/>
            <a:ext cx="914400" cy="1801367"/>
            <a:chOff x="0" y="0"/>
            <a:chExt cx="914400" cy="1801367"/>
          </a:xfrm>
        </p:grpSpPr>
        <p:pic>
          <p:nvPicPr>
            <p:cNvPr id="694" name="picture 69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914400" cy="1801367"/>
            </a:xfrm>
            <a:prstGeom prst="rect">
              <a:avLst/>
            </a:prstGeom>
          </p:spPr>
        </p:pic>
        <p:sp>
          <p:nvSpPr>
            <p:cNvPr id="696" name="textbox 696"/>
            <p:cNvSpPr/>
            <p:nvPr/>
          </p:nvSpPr>
          <p:spPr>
            <a:xfrm>
              <a:off x="-12700" y="-12700"/>
              <a:ext cx="939800" cy="18681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7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175260" indent="31115" algn="l" rtl="0" eaLnBrk="0">
                <a:lnSpc>
                  <a:spcPct val="98000"/>
                </a:lnSpc>
                <a:spcBef>
                  <a:spcPts val="0"/>
                </a:spcBef>
              </a:pPr>
              <a:r>
                <a:rPr sz="2400" kern="0" spc="-17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乙炔</a:t>
              </a:r>
              <a:r>
                <a:rPr sz="2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2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钢瓶</a:t>
              </a:r>
              <a:r>
                <a:rPr sz="2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2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破损</a:t>
              </a:r>
              <a:endParaRPr lang="en-US" altLang="en-US" sz="2400" dirty="0"/>
            </a:p>
          </p:txBody>
        </p:sp>
      </p:grpSp>
      <p:pic>
        <p:nvPicPr>
          <p:cNvPr id="698" name="picture 6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960624" y="2779522"/>
            <a:ext cx="914400" cy="1764791"/>
          </a:xfrm>
          <a:prstGeom prst="rect">
            <a:avLst/>
          </a:prstGeom>
        </p:spPr>
      </p:pic>
      <p:grpSp>
        <p:nvGrpSpPr>
          <p:cNvPr id="96" name="group 96"/>
          <p:cNvGrpSpPr/>
          <p:nvPr/>
        </p:nvGrpSpPr>
        <p:grpSpPr>
          <a:xfrm rot="21600000">
            <a:off x="788923" y="2781046"/>
            <a:ext cx="914400" cy="1763267"/>
            <a:chOff x="0" y="0"/>
            <a:chExt cx="914400" cy="1763267"/>
          </a:xfrm>
        </p:grpSpPr>
        <p:pic>
          <p:nvPicPr>
            <p:cNvPr id="700" name="picture 70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914400" cy="1763267"/>
            </a:xfrm>
            <a:prstGeom prst="rect">
              <a:avLst/>
            </a:prstGeom>
          </p:spPr>
        </p:pic>
        <p:sp>
          <p:nvSpPr>
            <p:cNvPr id="702" name="textbox 702"/>
            <p:cNvSpPr/>
            <p:nvPr/>
          </p:nvSpPr>
          <p:spPr>
            <a:xfrm>
              <a:off x="-12700" y="-12700"/>
              <a:ext cx="939800" cy="18300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9000"/>
                </a:lnSpc>
              </a:pPr>
              <a:endParaRPr lang="en-US" altLang="en-US" sz="100" dirty="0"/>
            </a:p>
            <a:p>
              <a:pPr marL="173990" algn="l" rtl="0" eaLnBrk="0">
                <a:lnSpc>
                  <a:spcPct val="95000"/>
                </a:lnSpc>
              </a:pPr>
              <a:r>
                <a:rPr sz="2400" kern="0" spc="-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钢瓶</a:t>
              </a:r>
              <a:endParaRPr lang="en-US" altLang="en-US" sz="2400" dirty="0"/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4242308" y="3007626"/>
            <a:ext cx="456463" cy="1232383"/>
            <a:chOff x="0" y="0"/>
            <a:chExt cx="456463" cy="1232383"/>
          </a:xfrm>
        </p:grpSpPr>
        <p:sp>
          <p:nvSpPr>
            <p:cNvPr id="704" name="path"/>
            <p:cNvSpPr/>
            <p:nvPr/>
          </p:nvSpPr>
          <p:spPr>
            <a:xfrm>
              <a:off x="12953" y="4305"/>
              <a:ext cx="431291" cy="1223771"/>
            </a:xfrm>
            <a:custGeom>
              <a:avLst/>
              <a:gdLst/>
              <a:ahLst/>
              <a:cxnLst/>
              <a:rect l="0" t="0" r="0" b="0"/>
              <a:pathLst>
                <a:path w="679" h="1927">
                  <a:moveTo>
                    <a:pt x="0" y="481"/>
                  </a:moveTo>
                  <a:lnTo>
                    <a:pt x="339" y="481"/>
                  </a:lnTo>
                  <a:lnTo>
                    <a:pt x="339" y="0"/>
                  </a:lnTo>
                  <a:lnTo>
                    <a:pt x="679" y="963"/>
                  </a:lnTo>
                  <a:lnTo>
                    <a:pt x="339" y="1927"/>
                  </a:lnTo>
                  <a:lnTo>
                    <a:pt x="339" y="1445"/>
                  </a:lnTo>
                  <a:lnTo>
                    <a:pt x="0" y="1445"/>
                  </a:lnTo>
                  <a:lnTo>
                    <a:pt x="0" y="481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06" name="path"/>
            <p:cNvSpPr/>
            <p:nvPr/>
          </p:nvSpPr>
          <p:spPr>
            <a:xfrm>
              <a:off x="0" y="0"/>
              <a:ext cx="456463" cy="1232383"/>
            </a:xfrm>
            <a:custGeom>
              <a:avLst/>
              <a:gdLst/>
              <a:ahLst/>
              <a:cxnLst/>
              <a:rect l="0" t="0" r="0" b="0"/>
              <a:pathLst>
                <a:path w="718" h="1940">
                  <a:moveTo>
                    <a:pt x="20" y="488"/>
                  </a:moveTo>
                  <a:lnTo>
                    <a:pt x="360" y="488"/>
                  </a:lnTo>
                  <a:lnTo>
                    <a:pt x="360" y="6"/>
                  </a:lnTo>
                  <a:lnTo>
                    <a:pt x="699" y="970"/>
                  </a:lnTo>
                  <a:lnTo>
                    <a:pt x="360" y="1933"/>
                  </a:lnTo>
                  <a:lnTo>
                    <a:pt x="360" y="1452"/>
                  </a:lnTo>
                  <a:lnTo>
                    <a:pt x="20" y="1452"/>
                  </a:lnTo>
                  <a:lnTo>
                    <a:pt x="20" y="488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708" name="picture 7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60000">
            <a:off x="3799840" y="2216150"/>
            <a:ext cx="1343025" cy="889635"/>
          </a:xfrm>
          <a:prstGeom prst="rect">
            <a:avLst/>
          </a:prstGeom>
        </p:spPr>
      </p:pic>
      <p:sp>
        <p:nvSpPr>
          <p:cNvPr id="710" name="textbox 710"/>
          <p:cNvSpPr/>
          <p:nvPr/>
        </p:nvSpPr>
        <p:spPr>
          <a:xfrm>
            <a:off x="4952491" y="1343914"/>
            <a:ext cx="1225550" cy="64770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lang="en-US" altLang="en-US" sz="1000" dirty="0"/>
          </a:p>
          <a:p>
            <a:pPr marL="373380" algn="l" rtl="0" eaLnBrk="0">
              <a:lnSpc>
                <a:spcPct val="98000"/>
              </a:lnSpc>
              <a:spcBef>
                <a:spcPts val="5"/>
              </a:spcBef>
            </a:pPr>
            <a:r>
              <a:rPr sz="20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</a:t>
            </a:r>
            <a:endParaRPr lang="en-US" altLang="en-US" sz="2000" dirty="0"/>
          </a:p>
        </p:txBody>
      </p:sp>
      <p:sp>
        <p:nvSpPr>
          <p:cNvPr id="712" name="textbox 712"/>
          <p:cNvSpPr/>
          <p:nvPr/>
        </p:nvSpPr>
        <p:spPr>
          <a:xfrm>
            <a:off x="7041896" y="1343914"/>
            <a:ext cx="1225550" cy="64770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lang="en-US" altLang="en-US" sz="1000" dirty="0"/>
          </a:p>
          <a:p>
            <a:pPr marL="105410" algn="l" rtl="0" eaLnBrk="0">
              <a:lnSpc>
                <a:spcPct val="98000"/>
              </a:lnSpc>
              <a:spcBef>
                <a:spcPts val="0"/>
              </a:spcBef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爆炸事故</a:t>
            </a:r>
            <a:endParaRPr lang="en-US" altLang="en-US" sz="2000" dirty="0"/>
          </a:p>
        </p:txBody>
      </p:sp>
      <p:sp>
        <p:nvSpPr>
          <p:cNvPr id="714" name="textbox 714"/>
          <p:cNvSpPr/>
          <p:nvPr/>
        </p:nvSpPr>
        <p:spPr>
          <a:xfrm>
            <a:off x="2792983" y="1343914"/>
            <a:ext cx="1224280" cy="64770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7000"/>
              </a:lnSpc>
            </a:pPr>
            <a:endParaRPr lang="en-US" altLang="en-US" sz="10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232410" algn="l" rtl="0" eaLnBrk="0">
              <a:lnSpc>
                <a:spcPct val="97000"/>
              </a:lnSpc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危险源</a:t>
            </a:r>
            <a:endParaRPr lang="en-US" altLang="en-US" sz="2000" dirty="0"/>
          </a:p>
        </p:txBody>
      </p:sp>
      <p:sp>
        <p:nvSpPr>
          <p:cNvPr id="716" name="textbox 716"/>
          <p:cNvSpPr/>
          <p:nvPr/>
        </p:nvSpPr>
        <p:spPr>
          <a:xfrm>
            <a:off x="633476" y="1343914"/>
            <a:ext cx="1224280" cy="64770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103505" algn="l" rtl="0" eaLnBrk="0">
              <a:lnSpc>
                <a:spcPct val="97000"/>
              </a:lnSpc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风险因子</a:t>
            </a:r>
            <a:endParaRPr lang="en-US" altLang="en-US" sz="2000" dirty="0"/>
          </a:p>
        </p:txBody>
      </p:sp>
      <p:sp>
        <p:nvSpPr>
          <p:cNvPr id="718" name="path"/>
          <p:cNvSpPr/>
          <p:nvPr/>
        </p:nvSpPr>
        <p:spPr>
          <a:xfrm>
            <a:off x="468782" y="2005584"/>
            <a:ext cx="1414984" cy="527050"/>
          </a:xfrm>
          <a:custGeom>
            <a:avLst/>
            <a:gdLst/>
            <a:ahLst/>
            <a:cxnLst/>
            <a:rect l="0" t="0" r="0" b="0"/>
            <a:pathLst>
              <a:path w="2228" h="830">
                <a:moveTo>
                  <a:pt x="227" y="277"/>
                </a:moveTo>
                <a:cubicBezTo>
                  <a:pt x="202" y="184"/>
                  <a:pt x="331" y="99"/>
                  <a:pt x="515" y="86"/>
                </a:cubicBezTo>
                <a:cubicBezTo>
                  <a:pt x="590" y="81"/>
                  <a:pt x="666" y="89"/>
                  <a:pt x="731" y="108"/>
                </a:cubicBezTo>
                <a:cubicBezTo>
                  <a:pt x="800" y="43"/>
                  <a:pt x="961" y="18"/>
                  <a:pt x="1091" y="53"/>
                </a:cubicBezTo>
                <a:cubicBezTo>
                  <a:pt x="1113" y="59"/>
                  <a:pt x="1134" y="66"/>
                  <a:pt x="1152" y="76"/>
                </a:cubicBezTo>
                <a:cubicBezTo>
                  <a:pt x="1206" y="21"/>
                  <a:pt x="1337" y="0"/>
                  <a:pt x="1444" y="26"/>
                </a:cubicBezTo>
                <a:cubicBezTo>
                  <a:pt x="1474" y="34"/>
                  <a:pt x="1500" y="45"/>
                  <a:pt x="1520" y="58"/>
                </a:cubicBezTo>
                <a:cubicBezTo>
                  <a:pt x="1607" y="7"/>
                  <a:pt x="1760" y="0"/>
                  <a:pt x="1862" y="44"/>
                </a:cubicBezTo>
                <a:cubicBezTo>
                  <a:pt x="1905" y="62"/>
                  <a:pt x="1934" y="87"/>
                  <a:pt x="1944" y="115"/>
                </a:cubicBezTo>
                <a:cubicBezTo>
                  <a:pt x="2085" y="134"/>
                  <a:pt x="2169" y="208"/>
                  <a:pt x="2130" y="279"/>
                </a:cubicBezTo>
                <a:cubicBezTo>
                  <a:pt x="2127" y="285"/>
                  <a:pt x="2123" y="291"/>
                  <a:pt x="2118" y="297"/>
                </a:cubicBezTo>
                <a:cubicBezTo>
                  <a:pt x="2232" y="371"/>
                  <a:pt x="2204" y="477"/>
                  <a:pt x="2056" y="534"/>
                </a:cubicBezTo>
                <a:cubicBezTo>
                  <a:pt x="2010" y="552"/>
                  <a:pt x="1956" y="563"/>
                  <a:pt x="1898" y="568"/>
                </a:cubicBezTo>
                <a:cubicBezTo>
                  <a:pt x="1897" y="647"/>
                  <a:pt x="1767" y="712"/>
                  <a:pt x="1607" y="711"/>
                </a:cubicBezTo>
                <a:cubicBezTo>
                  <a:pt x="1554" y="711"/>
                  <a:pt x="1502" y="703"/>
                  <a:pt x="1457" y="689"/>
                </a:cubicBezTo>
                <a:cubicBezTo>
                  <a:pt x="1403" y="779"/>
                  <a:pt x="1215" y="830"/>
                  <a:pt x="1037" y="802"/>
                </a:cubicBezTo>
                <a:cubicBezTo>
                  <a:pt x="962" y="791"/>
                  <a:pt x="898" y="767"/>
                  <a:pt x="854" y="734"/>
                </a:cubicBezTo>
                <a:cubicBezTo>
                  <a:pt x="672" y="790"/>
                  <a:pt x="435" y="760"/>
                  <a:pt x="326" y="668"/>
                </a:cubicBezTo>
                <a:cubicBezTo>
                  <a:pt x="324" y="667"/>
                  <a:pt x="323" y="666"/>
                  <a:pt x="322" y="665"/>
                </a:cubicBezTo>
                <a:cubicBezTo>
                  <a:pt x="202" y="671"/>
                  <a:pt x="94" y="629"/>
                  <a:pt x="80" y="569"/>
                </a:cubicBezTo>
                <a:cubicBezTo>
                  <a:pt x="73" y="537"/>
                  <a:pt x="94" y="506"/>
                  <a:pt x="137" y="482"/>
                </a:cubicBezTo>
                <a:cubicBezTo>
                  <a:pt x="34" y="452"/>
                  <a:pt x="0" y="385"/>
                  <a:pt x="60" y="332"/>
                </a:cubicBezTo>
                <a:cubicBezTo>
                  <a:pt x="95" y="302"/>
                  <a:pt x="156" y="282"/>
                  <a:pt x="225" y="279"/>
                </a:cubicBezTo>
                <a:lnTo>
                  <a:pt x="227" y="27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20" name="path"/>
          <p:cNvSpPr/>
          <p:nvPr/>
        </p:nvSpPr>
        <p:spPr>
          <a:xfrm>
            <a:off x="1531873" y="2498979"/>
            <a:ext cx="232917" cy="177673"/>
          </a:xfrm>
          <a:custGeom>
            <a:avLst/>
            <a:gdLst/>
            <a:ahLst/>
            <a:cxnLst/>
            <a:rect l="0" t="0" r="0" b="0"/>
            <a:pathLst>
              <a:path w="366" h="279">
                <a:moveTo>
                  <a:pt x="366" y="257"/>
                </a:moveTo>
                <a:cubicBezTo>
                  <a:pt x="366" y="269"/>
                  <a:pt x="356" y="279"/>
                  <a:pt x="344" y="279"/>
                </a:cubicBezTo>
                <a:cubicBezTo>
                  <a:pt x="332" y="279"/>
                  <a:pt x="322" y="269"/>
                  <a:pt x="322" y="257"/>
                </a:cubicBezTo>
                <a:cubicBezTo>
                  <a:pt x="322" y="245"/>
                  <a:pt x="332" y="235"/>
                  <a:pt x="344" y="235"/>
                </a:cubicBezTo>
                <a:cubicBezTo>
                  <a:pt x="356" y="235"/>
                  <a:pt x="366" y="245"/>
                  <a:pt x="366" y="257"/>
                </a:cubicBezTo>
              </a:path>
              <a:path w="366" h="279">
                <a:moveTo>
                  <a:pt x="267" y="174"/>
                </a:moveTo>
                <a:cubicBezTo>
                  <a:pt x="267" y="198"/>
                  <a:pt x="248" y="218"/>
                  <a:pt x="223" y="218"/>
                </a:cubicBezTo>
                <a:cubicBezTo>
                  <a:pt x="199" y="218"/>
                  <a:pt x="179" y="198"/>
                  <a:pt x="179" y="174"/>
                </a:cubicBezTo>
                <a:cubicBezTo>
                  <a:pt x="179" y="150"/>
                  <a:pt x="199" y="130"/>
                  <a:pt x="223" y="130"/>
                </a:cubicBezTo>
                <a:cubicBezTo>
                  <a:pt x="248" y="130"/>
                  <a:pt x="267" y="150"/>
                  <a:pt x="267" y="174"/>
                </a:cubicBezTo>
              </a:path>
              <a:path w="366" h="279">
                <a:moveTo>
                  <a:pt x="132" y="66"/>
                </a:moveTo>
                <a:cubicBezTo>
                  <a:pt x="132" y="102"/>
                  <a:pt x="102" y="132"/>
                  <a:pt x="66" y="132"/>
                </a:cubicBezTo>
                <a:cubicBezTo>
                  <a:pt x="29" y="132"/>
                  <a:pt x="0" y="102"/>
                  <a:pt x="0" y="66"/>
                </a:cubicBezTo>
                <a:cubicBezTo>
                  <a:pt x="0" y="29"/>
                  <a:pt x="29" y="0"/>
                  <a:pt x="66" y="0"/>
                </a:cubicBezTo>
                <a:cubicBezTo>
                  <a:pt x="102" y="0"/>
                  <a:pt x="132" y="29"/>
                  <a:pt x="132" y="66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22" name="path"/>
          <p:cNvSpPr/>
          <p:nvPr/>
        </p:nvSpPr>
        <p:spPr>
          <a:xfrm>
            <a:off x="463344" y="1990194"/>
            <a:ext cx="1420422" cy="554945"/>
          </a:xfrm>
          <a:custGeom>
            <a:avLst/>
            <a:gdLst/>
            <a:ahLst/>
            <a:cxnLst/>
            <a:rect l="0" t="0" r="0" b="0"/>
            <a:pathLst>
              <a:path w="2236" h="873">
                <a:moveTo>
                  <a:pt x="235" y="301"/>
                </a:moveTo>
                <a:cubicBezTo>
                  <a:pt x="210" y="208"/>
                  <a:pt x="339" y="123"/>
                  <a:pt x="524" y="111"/>
                </a:cubicBezTo>
                <a:cubicBezTo>
                  <a:pt x="598" y="106"/>
                  <a:pt x="674" y="113"/>
                  <a:pt x="739" y="132"/>
                </a:cubicBezTo>
                <a:cubicBezTo>
                  <a:pt x="808" y="67"/>
                  <a:pt x="969" y="42"/>
                  <a:pt x="1099" y="77"/>
                </a:cubicBezTo>
                <a:cubicBezTo>
                  <a:pt x="1122" y="83"/>
                  <a:pt x="1143" y="91"/>
                  <a:pt x="1161" y="100"/>
                </a:cubicBezTo>
                <a:cubicBezTo>
                  <a:pt x="1215" y="46"/>
                  <a:pt x="1345" y="24"/>
                  <a:pt x="1453" y="51"/>
                </a:cubicBezTo>
                <a:cubicBezTo>
                  <a:pt x="1483" y="58"/>
                  <a:pt x="1509" y="69"/>
                  <a:pt x="1529" y="82"/>
                </a:cubicBezTo>
                <a:cubicBezTo>
                  <a:pt x="1615" y="31"/>
                  <a:pt x="1768" y="25"/>
                  <a:pt x="1870" y="68"/>
                </a:cubicBezTo>
                <a:cubicBezTo>
                  <a:pt x="1913" y="86"/>
                  <a:pt x="1942" y="111"/>
                  <a:pt x="1952" y="139"/>
                </a:cubicBezTo>
                <a:cubicBezTo>
                  <a:pt x="2094" y="159"/>
                  <a:pt x="2178" y="232"/>
                  <a:pt x="2139" y="303"/>
                </a:cubicBezTo>
                <a:cubicBezTo>
                  <a:pt x="2136" y="309"/>
                  <a:pt x="2132" y="315"/>
                  <a:pt x="2127" y="321"/>
                </a:cubicBezTo>
                <a:cubicBezTo>
                  <a:pt x="2241" y="395"/>
                  <a:pt x="2213" y="502"/>
                  <a:pt x="2065" y="559"/>
                </a:cubicBezTo>
                <a:cubicBezTo>
                  <a:pt x="2019" y="576"/>
                  <a:pt x="1964" y="588"/>
                  <a:pt x="1907" y="592"/>
                </a:cubicBezTo>
                <a:cubicBezTo>
                  <a:pt x="1905" y="672"/>
                  <a:pt x="1775" y="736"/>
                  <a:pt x="1616" y="736"/>
                </a:cubicBezTo>
                <a:cubicBezTo>
                  <a:pt x="1562" y="735"/>
                  <a:pt x="1510" y="728"/>
                  <a:pt x="1465" y="714"/>
                </a:cubicBezTo>
                <a:cubicBezTo>
                  <a:pt x="1411" y="803"/>
                  <a:pt x="1223" y="854"/>
                  <a:pt x="1045" y="827"/>
                </a:cubicBezTo>
                <a:cubicBezTo>
                  <a:pt x="971" y="815"/>
                  <a:pt x="906" y="791"/>
                  <a:pt x="863" y="759"/>
                </a:cubicBezTo>
                <a:cubicBezTo>
                  <a:pt x="681" y="814"/>
                  <a:pt x="444" y="784"/>
                  <a:pt x="334" y="692"/>
                </a:cubicBezTo>
                <a:cubicBezTo>
                  <a:pt x="333" y="691"/>
                  <a:pt x="332" y="690"/>
                  <a:pt x="330" y="689"/>
                </a:cubicBezTo>
                <a:cubicBezTo>
                  <a:pt x="211" y="696"/>
                  <a:pt x="103" y="653"/>
                  <a:pt x="89" y="593"/>
                </a:cubicBezTo>
                <a:cubicBezTo>
                  <a:pt x="81" y="562"/>
                  <a:pt x="102" y="530"/>
                  <a:pt x="146" y="506"/>
                </a:cubicBezTo>
                <a:cubicBezTo>
                  <a:pt x="43" y="476"/>
                  <a:pt x="8" y="409"/>
                  <a:pt x="69" y="357"/>
                </a:cubicBezTo>
                <a:cubicBezTo>
                  <a:pt x="103" y="327"/>
                  <a:pt x="165" y="307"/>
                  <a:pt x="233" y="303"/>
                </a:cubicBezTo>
                <a:lnTo>
                  <a:pt x="235" y="301"/>
                </a:lnTo>
                <a:close/>
              </a:path>
            </a:pathLst>
          </a:custGeom>
          <a:noFill/>
          <a:ln w="50292" cap="flat">
            <a:solidFill>
              <a:srgbClr val="7F7F7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24" name="path"/>
          <p:cNvSpPr/>
          <p:nvPr/>
        </p:nvSpPr>
        <p:spPr>
          <a:xfrm>
            <a:off x="1506727" y="2473833"/>
            <a:ext cx="283209" cy="227964"/>
          </a:xfrm>
          <a:custGeom>
            <a:avLst/>
            <a:gdLst/>
            <a:ahLst/>
            <a:cxnLst/>
            <a:rect l="0" t="0" r="0" b="0"/>
            <a:pathLst>
              <a:path w="445" h="358">
                <a:moveTo>
                  <a:pt x="406" y="297"/>
                </a:moveTo>
                <a:cubicBezTo>
                  <a:pt x="406" y="309"/>
                  <a:pt x="396" y="319"/>
                  <a:pt x="384" y="319"/>
                </a:cubicBezTo>
                <a:cubicBezTo>
                  <a:pt x="372" y="319"/>
                  <a:pt x="362" y="309"/>
                  <a:pt x="362" y="297"/>
                </a:cubicBezTo>
                <a:cubicBezTo>
                  <a:pt x="362" y="285"/>
                  <a:pt x="372" y="275"/>
                  <a:pt x="384" y="275"/>
                </a:cubicBezTo>
                <a:cubicBezTo>
                  <a:pt x="396" y="275"/>
                  <a:pt x="406" y="285"/>
                  <a:pt x="406" y="297"/>
                </a:cubicBezTo>
                <a:moveTo>
                  <a:pt x="307" y="213"/>
                </a:moveTo>
                <a:cubicBezTo>
                  <a:pt x="307" y="238"/>
                  <a:pt x="287" y="258"/>
                  <a:pt x="263" y="258"/>
                </a:cubicBezTo>
                <a:cubicBezTo>
                  <a:pt x="238" y="258"/>
                  <a:pt x="219" y="238"/>
                  <a:pt x="219" y="213"/>
                </a:cubicBezTo>
                <a:cubicBezTo>
                  <a:pt x="219" y="189"/>
                  <a:pt x="238" y="170"/>
                  <a:pt x="263" y="170"/>
                </a:cubicBezTo>
                <a:cubicBezTo>
                  <a:pt x="287" y="170"/>
                  <a:pt x="307" y="189"/>
                  <a:pt x="307" y="213"/>
                </a:cubicBezTo>
                <a:moveTo>
                  <a:pt x="171" y="105"/>
                </a:moveTo>
                <a:cubicBezTo>
                  <a:pt x="171" y="142"/>
                  <a:pt x="142" y="171"/>
                  <a:pt x="105" y="171"/>
                </a:cubicBezTo>
                <a:cubicBezTo>
                  <a:pt x="69" y="171"/>
                  <a:pt x="39" y="142"/>
                  <a:pt x="39" y="105"/>
                </a:cubicBezTo>
                <a:cubicBezTo>
                  <a:pt x="39" y="69"/>
                  <a:pt x="69" y="39"/>
                  <a:pt x="105" y="39"/>
                </a:cubicBezTo>
                <a:cubicBezTo>
                  <a:pt x="142" y="39"/>
                  <a:pt x="171" y="69"/>
                  <a:pt x="171" y="105"/>
                </a:cubicBezTo>
              </a:path>
            </a:pathLst>
          </a:custGeom>
          <a:noFill/>
          <a:ln w="50292" cap="flat">
            <a:solidFill>
              <a:srgbClr val="7F7F7F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00" name="group 100"/>
          <p:cNvGrpSpPr/>
          <p:nvPr/>
        </p:nvGrpSpPr>
        <p:grpSpPr>
          <a:xfrm rot="21600000">
            <a:off x="532739" y="2015870"/>
            <a:ext cx="1305966" cy="479425"/>
            <a:chOff x="0" y="0"/>
            <a:chExt cx="1305966" cy="479425"/>
          </a:xfrm>
        </p:grpSpPr>
        <p:sp>
          <p:nvSpPr>
            <p:cNvPr id="726" name="path"/>
            <p:cNvSpPr/>
            <p:nvPr/>
          </p:nvSpPr>
          <p:spPr>
            <a:xfrm>
              <a:off x="0" y="0"/>
              <a:ext cx="1305966" cy="479425"/>
            </a:xfrm>
            <a:custGeom>
              <a:avLst/>
              <a:gdLst/>
              <a:ahLst/>
              <a:cxnLst/>
              <a:rect l="0" t="0" r="0" b="0"/>
              <a:pathLst>
                <a:path w="2056" h="755">
                  <a:moveTo>
                    <a:pt x="165" y="477"/>
                  </a:moveTo>
                  <a:cubicBezTo>
                    <a:pt x="121" y="479"/>
                    <a:pt x="77" y="474"/>
                    <a:pt x="39" y="463"/>
                  </a:cubicBezTo>
                  <a:moveTo>
                    <a:pt x="277" y="638"/>
                  </a:moveTo>
                  <a:cubicBezTo>
                    <a:pt x="259" y="641"/>
                    <a:pt x="241" y="644"/>
                    <a:pt x="222" y="645"/>
                  </a:cubicBezTo>
                  <a:moveTo>
                    <a:pt x="753" y="715"/>
                  </a:moveTo>
                  <a:cubicBezTo>
                    <a:pt x="740" y="705"/>
                    <a:pt x="729" y="694"/>
                    <a:pt x="720" y="683"/>
                  </a:cubicBezTo>
                  <a:moveTo>
                    <a:pt x="1370" y="635"/>
                  </a:moveTo>
                  <a:cubicBezTo>
                    <a:pt x="1368" y="647"/>
                    <a:pt x="1363" y="659"/>
                    <a:pt x="1356" y="670"/>
                  </a:cubicBezTo>
                  <a:moveTo>
                    <a:pt x="1634" y="418"/>
                  </a:moveTo>
                  <a:cubicBezTo>
                    <a:pt x="1734" y="443"/>
                    <a:pt x="1797" y="494"/>
                    <a:pt x="1796" y="550"/>
                  </a:cubicBezTo>
                  <a:moveTo>
                    <a:pt x="2017" y="279"/>
                  </a:moveTo>
                  <a:cubicBezTo>
                    <a:pt x="2000" y="297"/>
                    <a:pt x="1976" y="314"/>
                    <a:pt x="1944" y="328"/>
                  </a:cubicBezTo>
                  <a:moveTo>
                    <a:pt x="1843" y="96"/>
                  </a:moveTo>
                  <a:cubicBezTo>
                    <a:pt x="1846" y="103"/>
                    <a:pt x="1847" y="111"/>
                    <a:pt x="1847" y="119"/>
                  </a:cubicBezTo>
                  <a:moveTo>
                    <a:pt x="1382" y="69"/>
                  </a:moveTo>
                  <a:cubicBezTo>
                    <a:pt x="1391" y="58"/>
                    <a:pt x="1404" y="48"/>
                    <a:pt x="1419" y="39"/>
                  </a:cubicBezTo>
                  <a:moveTo>
                    <a:pt x="1036" y="83"/>
                  </a:moveTo>
                  <a:cubicBezTo>
                    <a:pt x="1040" y="74"/>
                    <a:pt x="1046" y="65"/>
                    <a:pt x="1054" y="57"/>
                  </a:cubicBezTo>
                  <a:moveTo>
                    <a:pt x="630" y="92"/>
                  </a:moveTo>
                  <a:cubicBezTo>
                    <a:pt x="653" y="99"/>
                    <a:pt x="675" y="107"/>
                    <a:pt x="695" y="116"/>
                  </a:cubicBezTo>
                  <a:moveTo>
                    <a:pt x="137" y="287"/>
                  </a:moveTo>
                  <a:cubicBezTo>
                    <a:pt x="132" y="278"/>
                    <a:pt x="128" y="269"/>
                    <a:pt x="126" y="260"/>
                  </a:cubicBezTo>
                </a:path>
              </a:pathLst>
            </a:custGeom>
            <a:noFill/>
            <a:ln w="50292" cap="flat">
              <a:solidFill>
                <a:srgbClr val="7F7F7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28" name="textbox 728"/>
            <p:cNvSpPr/>
            <p:nvPr/>
          </p:nvSpPr>
          <p:spPr>
            <a:xfrm>
              <a:off x="-12700" y="-12700"/>
              <a:ext cx="1331594" cy="53911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lang="en-US" altLang="en-US" sz="800" dirty="0"/>
            </a:p>
            <a:p>
              <a:pPr marL="38417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2000" kern="0" spc="-8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乙炔</a:t>
              </a:r>
              <a:endParaRPr lang="en-US" altLang="en-US" sz="2000" dirty="0"/>
            </a:p>
          </p:txBody>
        </p:sp>
      </p:grpSp>
      <p:grpSp>
        <p:nvGrpSpPr>
          <p:cNvPr id="102" name="group 102"/>
          <p:cNvGrpSpPr/>
          <p:nvPr/>
        </p:nvGrpSpPr>
        <p:grpSpPr>
          <a:xfrm rot="21600000">
            <a:off x="7425944" y="2578354"/>
            <a:ext cx="481583" cy="411479"/>
            <a:chOff x="0" y="0"/>
            <a:chExt cx="481583" cy="411479"/>
          </a:xfrm>
        </p:grpSpPr>
        <p:sp>
          <p:nvSpPr>
            <p:cNvPr id="730" name="path"/>
            <p:cNvSpPr/>
            <p:nvPr/>
          </p:nvSpPr>
          <p:spPr>
            <a:xfrm>
              <a:off x="25145" y="25145"/>
              <a:ext cx="431291" cy="361188"/>
            </a:xfrm>
            <a:custGeom>
              <a:avLst/>
              <a:gdLst/>
              <a:ahLst/>
              <a:cxnLst/>
              <a:rect l="0" t="0" r="0" b="0"/>
              <a:pathLst>
                <a:path w="679" h="568">
                  <a:moveTo>
                    <a:pt x="0" y="70"/>
                  </a:moveTo>
                  <a:moveTo>
                    <a:pt x="0" y="70"/>
                  </a:moveTo>
                  <a:cubicBezTo>
                    <a:pt x="0" y="110"/>
                    <a:pt x="151" y="142"/>
                    <a:pt x="339" y="142"/>
                  </a:cubicBezTo>
                  <a:cubicBezTo>
                    <a:pt x="527" y="142"/>
                    <a:pt x="679" y="110"/>
                    <a:pt x="679" y="70"/>
                  </a:cubicBezTo>
                  <a:lnTo>
                    <a:pt x="679" y="497"/>
                  </a:lnTo>
                  <a:cubicBezTo>
                    <a:pt x="679" y="536"/>
                    <a:pt x="527" y="568"/>
                    <a:pt x="339" y="568"/>
                  </a:cubicBezTo>
                  <a:cubicBezTo>
                    <a:pt x="151" y="568"/>
                    <a:pt x="0" y="536"/>
                    <a:pt x="0" y="497"/>
                  </a:cubicBezTo>
                  <a:lnTo>
                    <a:pt x="0" y="70"/>
                  </a:lnTo>
                  <a:close/>
                </a:path>
                <a:path w="679" h="568">
                  <a:moveTo>
                    <a:pt x="0" y="70"/>
                  </a:moveTo>
                  <a:cubicBezTo>
                    <a:pt x="0" y="31"/>
                    <a:pt x="151" y="0"/>
                    <a:pt x="339" y="0"/>
                  </a:cubicBezTo>
                  <a:cubicBezTo>
                    <a:pt x="527" y="0"/>
                    <a:pt x="679" y="31"/>
                    <a:pt x="679" y="70"/>
                  </a:cubicBezTo>
                  <a:cubicBezTo>
                    <a:pt x="679" y="110"/>
                    <a:pt x="527" y="142"/>
                    <a:pt x="339" y="142"/>
                  </a:cubicBezTo>
                  <a:cubicBezTo>
                    <a:pt x="151" y="142"/>
                    <a:pt x="0" y="110"/>
                    <a:pt x="0" y="7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32" name="path"/>
            <p:cNvSpPr/>
            <p:nvPr/>
          </p:nvSpPr>
          <p:spPr>
            <a:xfrm>
              <a:off x="0" y="0"/>
              <a:ext cx="481583" cy="411479"/>
            </a:xfrm>
            <a:custGeom>
              <a:avLst/>
              <a:gdLst/>
              <a:ahLst/>
              <a:cxnLst/>
              <a:rect l="0" t="0" r="0" b="0"/>
              <a:pathLst>
                <a:path w="758" h="647">
                  <a:moveTo>
                    <a:pt x="718" y="110"/>
                  </a:moveTo>
                  <a:cubicBezTo>
                    <a:pt x="718" y="149"/>
                    <a:pt x="566" y="181"/>
                    <a:pt x="379" y="181"/>
                  </a:cubicBezTo>
                  <a:cubicBezTo>
                    <a:pt x="191" y="181"/>
                    <a:pt x="39" y="149"/>
                    <a:pt x="39" y="110"/>
                  </a:cubicBezTo>
                  <a:cubicBezTo>
                    <a:pt x="39" y="71"/>
                    <a:pt x="191" y="39"/>
                    <a:pt x="379" y="39"/>
                  </a:cubicBezTo>
                  <a:cubicBezTo>
                    <a:pt x="566" y="39"/>
                    <a:pt x="718" y="71"/>
                    <a:pt x="718" y="110"/>
                  </a:cubicBezTo>
                  <a:moveTo>
                    <a:pt x="718" y="110"/>
                  </a:moveTo>
                  <a:lnTo>
                    <a:pt x="718" y="537"/>
                  </a:lnTo>
                  <a:cubicBezTo>
                    <a:pt x="718" y="576"/>
                    <a:pt x="566" y="608"/>
                    <a:pt x="379" y="608"/>
                  </a:cubicBezTo>
                  <a:cubicBezTo>
                    <a:pt x="191" y="608"/>
                    <a:pt x="39" y="576"/>
                    <a:pt x="39" y="537"/>
                  </a:cubicBezTo>
                  <a:lnTo>
                    <a:pt x="39" y="110"/>
                  </a:lnTo>
                </a:path>
              </a:pathLst>
            </a:custGeom>
            <a:noFill/>
            <a:ln w="50292" cap="flat">
              <a:solidFill>
                <a:srgbClr val="1F497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734" name="picture 7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896209" y="2857532"/>
            <a:ext cx="1586624" cy="385849"/>
          </a:xfrm>
          <a:prstGeom prst="rect">
            <a:avLst/>
          </a:prstGeom>
        </p:spPr>
      </p:pic>
      <p:sp>
        <p:nvSpPr>
          <p:cNvPr id="736" name="path"/>
          <p:cNvSpPr/>
          <p:nvPr/>
        </p:nvSpPr>
        <p:spPr>
          <a:xfrm>
            <a:off x="2197100" y="2275078"/>
            <a:ext cx="483107" cy="1402079"/>
          </a:xfrm>
          <a:custGeom>
            <a:avLst/>
            <a:gdLst/>
            <a:ahLst/>
            <a:cxnLst/>
            <a:rect l="0" t="0" r="0" b="0"/>
            <a:pathLst>
              <a:path w="760" h="2207">
                <a:moveTo>
                  <a:pt x="39" y="39"/>
                </a:moveTo>
                <a:cubicBezTo>
                  <a:pt x="227" y="39"/>
                  <a:pt x="380" y="39"/>
                  <a:pt x="380" y="39"/>
                </a:cubicBezTo>
                <a:lnTo>
                  <a:pt x="380" y="1103"/>
                </a:lnTo>
                <a:cubicBezTo>
                  <a:pt x="380" y="1103"/>
                  <a:pt x="533" y="1103"/>
                  <a:pt x="721" y="1103"/>
                </a:cubicBezTo>
                <a:cubicBezTo>
                  <a:pt x="533" y="1103"/>
                  <a:pt x="380" y="1103"/>
                  <a:pt x="380" y="1103"/>
                </a:cubicBezTo>
                <a:lnTo>
                  <a:pt x="380" y="2168"/>
                </a:lnTo>
                <a:cubicBezTo>
                  <a:pt x="380" y="2168"/>
                  <a:pt x="227" y="2168"/>
                  <a:pt x="39" y="2168"/>
                </a:cubicBezTo>
              </a:path>
            </a:pathLst>
          </a:custGeom>
          <a:noFill/>
          <a:ln w="50292" cap="flat">
            <a:solidFill>
              <a:srgbClr val="C00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04" name="group 104"/>
          <p:cNvGrpSpPr/>
          <p:nvPr/>
        </p:nvGrpSpPr>
        <p:grpSpPr>
          <a:xfrm rot="21600000">
            <a:off x="6345428" y="3068586"/>
            <a:ext cx="456462" cy="1232383"/>
            <a:chOff x="0" y="0"/>
            <a:chExt cx="456462" cy="1232383"/>
          </a:xfrm>
        </p:grpSpPr>
        <p:sp>
          <p:nvSpPr>
            <p:cNvPr id="738" name="path"/>
            <p:cNvSpPr/>
            <p:nvPr/>
          </p:nvSpPr>
          <p:spPr>
            <a:xfrm>
              <a:off x="12953" y="4305"/>
              <a:ext cx="431291" cy="1223771"/>
            </a:xfrm>
            <a:custGeom>
              <a:avLst/>
              <a:gdLst/>
              <a:ahLst/>
              <a:cxnLst/>
              <a:rect l="0" t="0" r="0" b="0"/>
              <a:pathLst>
                <a:path w="679" h="1927">
                  <a:moveTo>
                    <a:pt x="0" y="481"/>
                  </a:moveTo>
                  <a:lnTo>
                    <a:pt x="339" y="481"/>
                  </a:lnTo>
                  <a:lnTo>
                    <a:pt x="339" y="0"/>
                  </a:lnTo>
                  <a:lnTo>
                    <a:pt x="679" y="963"/>
                  </a:lnTo>
                  <a:lnTo>
                    <a:pt x="339" y="1927"/>
                  </a:lnTo>
                  <a:lnTo>
                    <a:pt x="339" y="1445"/>
                  </a:lnTo>
                  <a:lnTo>
                    <a:pt x="0" y="1445"/>
                  </a:lnTo>
                  <a:lnTo>
                    <a:pt x="0" y="481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40" name="path"/>
            <p:cNvSpPr/>
            <p:nvPr/>
          </p:nvSpPr>
          <p:spPr>
            <a:xfrm>
              <a:off x="0" y="0"/>
              <a:ext cx="456462" cy="1232383"/>
            </a:xfrm>
            <a:custGeom>
              <a:avLst/>
              <a:gdLst/>
              <a:ahLst/>
              <a:cxnLst/>
              <a:rect l="0" t="0" r="0" b="0"/>
              <a:pathLst>
                <a:path w="718" h="1940">
                  <a:moveTo>
                    <a:pt x="20" y="488"/>
                  </a:moveTo>
                  <a:lnTo>
                    <a:pt x="359" y="488"/>
                  </a:lnTo>
                  <a:lnTo>
                    <a:pt x="359" y="6"/>
                  </a:lnTo>
                  <a:lnTo>
                    <a:pt x="699" y="970"/>
                  </a:lnTo>
                  <a:lnTo>
                    <a:pt x="359" y="1933"/>
                  </a:lnTo>
                  <a:lnTo>
                    <a:pt x="359" y="1452"/>
                  </a:lnTo>
                  <a:lnTo>
                    <a:pt x="20" y="1452"/>
                  </a:lnTo>
                  <a:lnTo>
                    <a:pt x="20" y="488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742" name="textbox 742"/>
          <p:cNvSpPr/>
          <p:nvPr/>
        </p:nvSpPr>
        <p:spPr>
          <a:xfrm>
            <a:off x="3152784" y="3316065"/>
            <a:ext cx="532130" cy="933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装满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乙炔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钢瓶</a:t>
            </a:r>
            <a:endParaRPr lang="en-US" altLang="en-US" sz="2000" dirty="0"/>
          </a:p>
        </p:txBody>
      </p:sp>
      <p:grpSp>
        <p:nvGrpSpPr>
          <p:cNvPr id="106" name="group 106"/>
          <p:cNvGrpSpPr/>
          <p:nvPr/>
        </p:nvGrpSpPr>
        <p:grpSpPr>
          <a:xfrm rot="21600000">
            <a:off x="1011427" y="2617978"/>
            <a:ext cx="481584" cy="405383"/>
            <a:chOff x="0" y="0"/>
            <a:chExt cx="481584" cy="405383"/>
          </a:xfrm>
        </p:grpSpPr>
        <p:sp>
          <p:nvSpPr>
            <p:cNvPr id="744" name="path"/>
            <p:cNvSpPr/>
            <p:nvPr/>
          </p:nvSpPr>
          <p:spPr>
            <a:xfrm>
              <a:off x="25146" y="25145"/>
              <a:ext cx="431292" cy="355091"/>
            </a:xfrm>
            <a:custGeom>
              <a:avLst/>
              <a:gdLst/>
              <a:ahLst/>
              <a:cxnLst/>
              <a:rect l="0" t="0" r="0" b="0"/>
              <a:pathLst>
                <a:path w="679" h="559">
                  <a:moveTo>
                    <a:pt x="0" y="69"/>
                  </a:moveTo>
                  <a:moveTo>
                    <a:pt x="0" y="69"/>
                  </a:moveTo>
                  <a:cubicBezTo>
                    <a:pt x="0" y="108"/>
                    <a:pt x="152" y="139"/>
                    <a:pt x="339" y="139"/>
                  </a:cubicBezTo>
                  <a:cubicBezTo>
                    <a:pt x="527" y="139"/>
                    <a:pt x="679" y="108"/>
                    <a:pt x="679" y="69"/>
                  </a:cubicBezTo>
                  <a:lnTo>
                    <a:pt x="679" y="489"/>
                  </a:lnTo>
                  <a:cubicBezTo>
                    <a:pt x="679" y="527"/>
                    <a:pt x="527" y="559"/>
                    <a:pt x="339" y="559"/>
                  </a:cubicBezTo>
                  <a:cubicBezTo>
                    <a:pt x="152" y="559"/>
                    <a:pt x="0" y="527"/>
                    <a:pt x="0" y="489"/>
                  </a:cubicBezTo>
                  <a:lnTo>
                    <a:pt x="0" y="69"/>
                  </a:lnTo>
                  <a:close/>
                </a:path>
                <a:path w="679" h="559">
                  <a:moveTo>
                    <a:pt x="0" y="69"/>
                  </a:moveTo>
                  <a:cubicBezTo>
                    <a:pt x="0" y="31"/>
                    <a:pt x="152" y="0"/>
                    <a:pt x="339" y="0"/>
                  </a:cubicBezTo>
                  <a:cubicBezTo>
                    <a:pt x="527" y="0"/>
                    <a:pt x="679" y="31"/>
                    <a:pt x="679" y="69"/>
                  </a:cubicBezTo>
                  <a:cubicBezTo>
                    <a:pt x="679" y="108"/>
                    <a:pt x="527" y="139"/>
                    <a:pt x="339" y="139"/>
                  </a:cubicBezTo>
                  <a:cubicBezTo>
                    <a:pt x="152" y="139"/>
                    <a:pt x="0" y="108"/>
                    <a:pt x="0" y="6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46" name="path"/>
            <p:cNvSpPr/>
            <p:nvPr/>
          </p:nvSpPr>
          <p:spPr>
            <a:xfrm>
              <a:off x="0" y="0"/>
              <a:ext cx="481584" cy="405383"/>
            </a:xfrm>
            <a:custGeom>
              <a:avLst/>
              <a:gdLst/>
              <a:ahLst/>
              <a:cxnLst/>
              <a:rect l="0" t="0" r="0" b="0"/>
              <a:pathLst>
                <a:path w="758" h="638">
                  <a:moveTo>
                    <a:pt x="718" y="109"/>
                  </a:moveTo>
                  <a:cubicBezTo>
                    <a:pt x="718" y="148"/>
                    <a:pt x="566" y="179"/>
                    <a:pt x="379" y="179"/>
                  </a:cubicBezTo>
                  <a:cubicBezTo>
                    <a:pt x="191" y="179"/>
                    <a:pt x="39" y="148"/>
                    <a:pt x="39" y="109"/>
                  </a:cubicBezTo>
                  <a:cubicBezTo>
                    <a:pt x="39" y="70"/>
                    <a:pt x="191" y="39"/>
                    <a:pt x="379" y="39"/>
                  </a:cubicBezTo>
                  <a:cubicBezTo>
                    <a:pt x="566" y="39"/>
                    <a:pt x="718" y="70"/>
                    <a:pt x="718" y="109"/>
                  </a:cubicBezTo>
                  <a:moveTo>
                    <a:pt x="718" y="109"/>
                  </a:moveTo>
                  <a:lnTo>
                    <a:pt x="718" y="528"/>
                  </a:lnTo>
                  <a:cubicBezTo>
                    <a:pt x="718" y="567"/>
                    <a:pt x="566" y="598"/>
                    <a:pt x="379" y="598"/>
                  </a:cubicBezTo>
                  <a:cubicBezTo>
                    <a:pt x="191" y="598"/>
                    <a:pt x="39" y="567"/>
                    <a:pt x="39" y="528"/>
                  </a:cubicBezTo>
                  <a:lnTo>
                    <a:pt x="39" y="109"/>
                  </a:lnTo>
                </a:path>
              </a:pathLst>
            </a:custGeom>
            <a:noFill/>
            <a:ln w="50292" cap="flat">
              <a:solidFill>
                <a:srgbClr val="1F497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08" name="group 108"/>
          <p:cNvGrpSpPr/>
          <p:nvPr/>
        </p:nvGrpSpPr>
        <p:grpSpPr>
          <a:xfrm rot="21600000">
            <a:off x="3183127" y="2617978"/>
            <a:ext cx="481583" cy="403860"/>
            <a:chOff x="0" y="0"/>
            <a:chExt cx="481583" cy="403860"/>
          </a:xfrm>
        </p:grpSpPr>
        <p:sp>
          <p:nvSpPr>
            <p:cNvPr id="748" name="path"/>
            <p:cNvSpPr/>
            <p:nvPr/>
          </p:nvSpPr>
          <p:spPr>
            <a:xfrm>
              <a:off x="25145" y="25145"/>
              <a:ext cx="431291" cy="353568"/>
            </a:xfrm>
            <a:custGeom>
              <a:avLst/>
              <a:gdLst/>
              <a:ahLst/>
              <a:cxnLst/>
              <a:rect l="0" t="0" r="0" b="0"/>
              <a:pathLst>
                <a:path w="679" h="556">
                  <a:moveTo>
                    <a:pt x="0" y="69"/>
                  </a:moveTo>
                  <a:moveTo>
                    <a:pt x="0" y="69"/>
                  </a:moveTo>
                  <a:cubicBezTo>
                    <a:pt x="0" y="107"/>
                    <a:pt x="152" y="139"/>
                    <a:pt x="339" y="139"/>
                  </a:cubicBezTo>
                  <a:cubicBezTo>
                    <a:pt x="527" y="139"/>
                    <a:pt x="679" y="107"/>
                    <a:pt x="679" y="69"/>
                  </a:cubicBezTo>
                  <a:lnTo>
                    <a:pt x="679" y="487"/>
                  </a:lnTo>
                  <a:cubicBezTo>
                    <a:pt x="679" y="525"/>
                    <a:pt x="527" y="556"/>
                    <a:pt x="339" y="556"/>
                  </a:cubicBezTo>
                  <a:cubicBezTo>
                    <a:pt x="152" y="556"/>
                    <a:pt x="0" y="525"/>
                    <a:pt x="0" y="487"/>
                  </a:cubicBezTo>
                  <a:lnTo>
                    <a:pt x="0" y="69"/>
                  </a:lnTo>
                  <a:close/>
                </a:path>
                <a:path w="679" h="556">
                  <a:moveTo>
                    <a:pt x="0" y="69"/>
                  </a:moveTo>
                  <a:cubicBezTo>
                    <a:pt x="0" y="31"/>
                    <a:pt x="152" y="0"/>
                    <a:pt x="339" y="0"/>
                  </a:cubicBezTo>
                  <a:cubicBezTo>
                    <a:pt x="527" y="0"/>
                    <a:pt x="679" y="31"/>
                    <a:pt x="679" y="69"/>
                  </a:cubicBezTo>
                  <a:cubicBezTo>
                    <a:pt x="679" y="107"/>
                    <a:pt x="527" y="139"/>
                    <a:pt x="339" y="139"/>
                  </a:cubicBezTo>
                  <a:cubicBezTo>
                    <a:pt x="152" y="139"/>
                    <a:pt x="0" y="107"/>
                    <a:pt x="0" y="6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50" name="path"/>
            <p:cNvSpPr/>
            <p:nvPr/>
          </p:nvSpPr>
          <p:spPr>
            <a:xfrm>
              <a:off x="0" y="0"/>
              <a:ext cx="481583" cy="403860"/>
            </a:xfrm>
            <a:custGeom>
              <a:avLst/>
              <a:gdLst/>
              <a:ahLst/>
              <a:cxnLst/>
              <a:rect l="0" t="0" r="0" b="0"/>
              <a:pathLst>
                <a:path w="758" h="636">
                  <a:moveTo>
                    <a:pt x="718" y="109"/>
                  </a:moveTo>
                  <a:cubicBezTo>
                    <a:pt x="718" y="147"/>
                    <a:pt x="566" y="178"/>
                    <a:pt x="379" y="178"/>
                  </a:cubicBezTo>
                  <a:cubicBezTo>
                    <a:pt x="191" y="178"/>
                    <a:pt x="39" y="147"/>
                    <a:pt x="39" y="109"/>
                  </a:cubicBezTo>
                  <a:cubicBezTo>
                    <a:pt x="39" y="70"/>
                    <a:pt x="191" y="39"/>
                    <a:pt x="379" y="39"/>
                  </a:cubicBezTo>
                  <a:cubicBezTo>
                    <a:pt x="566" y="39"/>
                    <a:pt x="718" y="70"/>
                    <a:pt x="718" y="109"/>
                  </a:cubicBezTo>
                  <a:moveTo>
                    <a:pt x="718" y="109"/>
                  </a:moveTo>
                  <a:lnTo>
                    <a:pt x="718" y="526"/>
                  </a:lnTo>
                  <a:cubicBezTo>
                    <a:pt x="718" y="565"/>
                    <a:pt x="566" y="596"/>
                    <a:pt x="379" y="596"/>
                  </a:cubicBezTo>
                  <a:cubicBezTo>
                    <a:pt x="191" y="596"/>
                    <a:pt x="39" y="565"/>
                    <a:pt x="39" y="526"/>
                  </a:cubicBezTo>
                  <a:lnTo>
                    <a:pt x="39" y="109"/>
                  </a:lnTo>
                </a:path>
              </a:pathLst>
            </a:custGeom>
            <a:noFill/>
            <a:ln w="50292" cap="flat">
              <a:solidFill>
                <a:srgbClr val="1F497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10" name="group 110"/>
          <p:cNvGrpSpPr/>
          <p:nvPr/>
        </p:nvGrpSpPr>
        <p:grpSpPr>
          <a:xfrm rot="21600000">
            <a:off x="4352035" y="1603178"/>
            <a:ext cx="262521" cy="159651"/>
            <a:chOff x="0" y="0"/>
            <a:chExt cx="262521" cy="159651"/>
          </a:xfrm>
        </p:grpSpPr>
        <p:sp>
          <p:nvSpPr>
            <p:cNvPr id="752" name="path"/>
            <p:cNvSpPr/>
            <p:nvPr/>
          </p:nvSpPr>
          <p:spPr>
            <a:xfrm>
              <a:off x="25146" y="11245"/>
              <a:ext cx="214883" cy="137159"/>
            </a:xfrm>
            <a:custGeom>
              <a:avLst/>
              <a:gdLst/>
              <a:ahLst/>
              <a:cxnLst/>
              <a:rect l="0" t="0" r="0" b="0"/>
              <a:pathLst>
                <a:path w="338" h="215">
                  <a:moveTo>
                    <a:pt x="0" y="54"/>
                  </a:moveTo>
                  <a:lnTo>
                    <a:pt x="284" y="54"/>
                  </a:lnTo>
                  <a:lnTo>
                    <a:pt x="284" y="0"/>
                  </a:lnTo>
                  <a:lnTo>
                    <a:pt x="338" y="107"/>
                  </a:lnTo>
                  <a:lnTo>
                    <a:pt x="284" y="215"/>
                  </a:lnTo>
                  <a:lnTo>
                    <a:pt x="284" y="162"/>
                  </a:lnTo>
                  <a:lnTo>
                    <a:pt x="0" y="162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54" name="path"/>
            <p:cNvSpPr/>
            <p:nvPr/>
          </p:nvSpPr>
          <p:spPr>
            <a:xfrm>
              <a:off x="0" y="0"/>
              <a:ext cx="262521" cy="159651"/>
            </a:xfrm>
            <a:custGeom>
              <a:avLst/>
              <a:gdLst/>
              <a:ahLst/>
              <a:cxnLst/>
              <a:rect l="0" t="0" r="0" b="0"/>
              <a:pathLst>
                <a:path w="413" h="251">
                  <a:moveTo>
                    <a:pt x="39" y="71"/>
                  </a:moveTo>
                  <a:lnTo>
                    <a:pt x="323" y="71"/>
                  </a:lnTo>
                  <a:lnTo>
                    <a:pt x="323" y="17"/>
                  </a:lnTo>
                  <a:lnTo>
                    <a:pt x="377" y="125"/>
                  </a:lnTo>
                  <a:lnTo>
                    <a:pt x="323" y="233"/>
                  </a:lnTo>
                  <a:lnTo>
                    <a:pt x="323" y="179"/>
                  </a:lnTo>
                  <a:lnTo>
                    <a:pt x="39" y="179"/>
                  </a:lnTo>
                  <a:lnTo>
                    <a:pt x="39" y="71"/>
                  </a:lnTo>
                  <a:close/>
                </a:path>
              </a:pathLst>
            </a:custGeom>
            <a:noFill/>
            <a:ln w="50292" cap="flat">
              <a:solidFill>
                <a:srgbClr val="4F81B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12" name="group 112"/>
          <p:cNvGrpSpPr/>
          <p:nvPr/>
        </p:nvGrpSpPr>
        <p:grpSpPr>
          <a:xfrm rot="21600000">
            <a:off x="6441439" y="1603178"/>
            <a:ext cx="262521" cy="159650"/>
            <a:chOff x="0" y="0"/>
            <a:chExt cx="262521" cy="159650"/>
          </a:xfrm>
        </p:grpSpPr>
        <p:sp>
          <p:nvSpPr>
            <p:cNvPr id="756" name="path"/>
            <p:cNvSpPr/>
            <p:nvPr/>
          </p:nvSpPr>
          <p:spPr>
            <a:xfrm>
              <a:off x="25146" y="11245"/>
              <a:ext cx="214883" cy="137159"/>
            </a:xfrm>
            <a:custGeom>
              <a:avLst/>
              <a:gdLst/>
              <a:ahLst/>
              <a:cxnLst/>
              <a:rect l="0" t="0" r="0" b="0"/>
              <a:pathLst>
                <a:path w="338" h="215">
                  <a:moveTo>
                    <a:pt x="0" y="54"/>
                  </a:moveTo>
                  <a:lnTo>
                    <a:pt x="284" y="54"/>
                  </a:lnTo>
                  <a:lnTo>
                    <a:pt x="284" y="0"/>
                  </a:lnTo>
                  <a:lnTo>
                    <a:pt x="338" y="107"/>
                  </a:lnTo>
                  <a:lnTo>
                    <a:pt x="284" y="215"/>
                  </a:lnTo>
                  <a:lnTo>
                    <a:pt x="284" y="162"/>
                  </a:lnTo>
                  <a:lnTo>
                    <a:pt x="0" y="162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58" name="path"/>
            <p:cNvSpPr/>
            <p:nvPr/>
          </p:nvSpPr>
          <p:spPr>
            <a:xfrm>
              <a:off x="0" y="0"/>
              <a:ext cx="262521" cy="159650"/>
            </a:xfrm>
            <a:custGeom>
              <a:avLst/>
              <a:gdLst/>
              <a:ahLst/>
              <a:cxnLst/>
              <a:rect l="0" t="0" r="0" b="0"/>
              <a:pathLst>
                <a:path w="413" h="251">
                  <a:moveTo>
                    <a:pt x="39" y="71"/>
                  </a:moveTo>
                  <a:lnTo>
                    <a:pt x="324" y="71"/>
                  </a:lnTo>
                  <a:lnTo>
                    <a:pt x="324" y="17"/>
                  </a:lnTo>
                  <a:lnTo>
                    <a:pt x="377" y="125"/>
                  </a:lnTo>
                  <a:lnTo>
                    <a:pt x="324" y="233"/>
                  </a:lnTo>
                  <a:lnTo>
                    <a:pt x="324" y="179"/>
                  </a:lnTo>
                  <a:lnTo>
                    <a:pt x="39" y="179"/>
                  </a:lnTo>
                  <a:lnTo>
                    <a:pt x="39" y="71"/>
                  </a:lnTo>
                  <a:close/>
                </a:path>
              </a:pathLst>
            </a:custGeom>
            <a:noFill/>
            <a:ln w="50292" cap="flat">
              <a:solidFill>
                <a:srgbClr val="4F81B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14" name="group 114"/>
          <p:cNvGrpSpPr/>
          <p:nvPr/>
        </p:nvGrpSpPr>
        <p:grpSpPr>
          <a:xfrm rot="21600000">
            <a:off x="2195576" y="1603145"/>
            <a:ext cx="260980" cy="159717"/>
            <a:chOff x="0" y="0"/>
            <a:chExt cx="260980" cy="159717"/>
          </a:xfrm>
        </p:grpSpPr>
        <p:sp>
          <p:nvSpPr>
            <p:cNvPr id="760" name="path"/>
            <p:cNvSpPr/>
            <p:nvPr/>
          </p:nvSpPr>
          <p:spPr>
            <a:xfrm>
              <a:off x="25145" y="11278"/>
              <a:ext cx="213360" cy="137159"/>
            </a:xfrm>
            <a:custGeom>
              <a:avLst/>
              <a:gdLst/>
              <a:ahLst/>
              <a:cxnLst/>
              <a:rect l="0" t="0" r="0" b="0"/>
              <a:pathLst>
                <a:path w="336" h="215">
                  <a:moveTo>
                    <a:pt x="0" y="54"/>
                  </a:moveTo>
                  <a:lnTo>
                    <a:pt x="281" y="54"/>
                  </a:lnTo>
                  <a:lnTo>
                    <a:pt x="281" y="0"/>
                  </a:lnTo>
                  <a:lnTo>
                    <a:pt x="336" y="107"/>
                  </a:lnTo>
                  <a:lnTo>
                    <a:pt x="281" y="215"/>
                  </a:lnTo>
                  <a:lnTo>
                    <a:pt x="281" y="162"/>
                  </a:lnTo>
                  <a:lnTo>
                    <a:pt x="0" y="162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2" name="path"/>
            <p:cNvSpPr/>
            <p:nvPr/>
          </p:nvSpPr>
          <p:spPr>
            <a:xfrm>
              <a:off x="0" y="0"/>
              <a:ext cx="260980" cy="159717"/>
            </a:xfrm>
            <a:custGeom>
              <a:avLst/>
              <a:gdLst/>
              <a:ahLst/>
              <a:cxnLst/>
              <a:rect l="0" t="0" r="0" b="0"/>
              <a:pathLst>
                <a:path w="410" h="251">
                  <a:moveTo>
                    <a:pt x="39" y="71"/>
                  </a:moveTo>
                  <a:lnTo>
                    <a:pt x="321" y="71"/>
                  </a:lnTo>
                  <a:lnTo>
                    <a:pt x="321" y="17"/>
                  </a:lnTo>
                  <a:lnTo>
                    <a:pt x="375" y="125"/>
                  </a:lnTo>
                  <a:lnTo>
                    <a:pt x="321" y="233"/>
                  </a:lnTo>
                  <a:lnTo>
                    <a:pt x="321" y="179"/>
                  </a:lnTo>
                  <a:lnTo>
                    <a:pt x="39" y="179"/>
                  </a:lnTo>
                  <a:lnTo>
                    <a:pt x="39" y="71"/>
                  </a:lnTo>
                  <a:close/>
                </a:path>
              </a:pathLst>
            </a:custGeom>
            <a:noFill/>
            <a:ln w="50292" cap="flat">
              <a:solidFill>
                <a:srgbClr val="4F81B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764" name="textbox 764"/>
          <p:cNvSpPr/>
          <p:nvPr/>
        </p:nvSpPr>
        <p:spPr>
          <a:xfrm>
            <a:off x="8367318" y="526785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6" name="table 766"/>
          <p:cNvGraphicFramePr>
            <a:graphicFrameLocks noGrp="1"/>
          </p:cNvGraphicFramePr>
          <p:nvPr/>
        </p:nvGraphicFramePr>
        <p:xfrm>
          <a:off x="1901952" y="4224528"/>
          <a:ext cx="6307455" cy="470534"/>
        </p:xfrm>
        <a:graphic>
          <a:graphicData uri="http://schemas.openxmlformats.org/drawingml/2006/table">
            <a:tbl>
              <a:tblPr/>
              <a:tblGrid>
                <a:gridCol w="4227829"/>
                <a:gridCol w="984250"/>
                <a:gridCol w="1095375"/>
              </a:tblGrid>
              <a:tr h="4705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600" dirty="0"/>
                    </a:p>
                    <a:p>
                      <a:pPr marL="2470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68" name="table 768"/>
          <p:cNvGraphicFramePr>
            <a:graphicFrameLocks noGrp="1"/>
          </p:cNvGraphicFramePr>
          <p:nvPr/>
        </p:nvGraphicFramePr>
        <p:xfrm>
          <a:off x="1901952" y="830580"/>
          <a:ext cx="6307455" cy="469265"/>
        </p:xfrm>
        <a:graphic>
          <a:graphicData uri="http://schemas.openxmlformats.org/drawingml/2006/table">
            <a:tbl>
              <a:tblPr/>
              <a:tblGrid>
                <a:gridCol w="1097280"/>
                <a:gridCol w="549909"/>
                <a:gridCol w="1094105"/>
                <a:gridCol w="704215"/>
                <a:gridCol w="1080770"/>
                <a:gridCol w="685800"/>
                <a:gridCol w="1095375"/>
              </a:tblGrid>
              <a:tr h="469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/>
                    </a:p>
                    <a:p>
                      <a:pPr marL="25019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传输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2463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转换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237490" algn="l" rtl="0" eaLnBrk="0">
                        <a:lnSpc>
                          <a:spcPct val="97000"/>
                        </a:lnSpc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应用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/>
                    </a:p>
                    <a:p>
                      <a:pPr marL="2463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安全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770" name="textbox 770"/>
          <p:cNvSpPr/>
          <p:nvPr/>
        </p:nvSpPr>
        <p:spPr>
          <a:xfrm>
            <a:off x="1906524" y="4290059"/>
            <a:ext cx="4223384" cy="40132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500" dirty="0"/>
          </a:p>
          <a:p>
            <a:pPr marL="969645" algn="l" rtl="0" eaLnBrk="0">
              <a:lnSpc>
                <a:spcPct val="98000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人的伤害与财产损失</a:t>
            </a:r>
            <a:endParaRPr lang="en-US" altLang="en-US" sz="2000" dirty="0"/>
          </a:p>
        </p:txBody>
      </p:sp>
      <p:sp>
        <p:nvSpPr>
          <p:cNvPr id="772" name="textbox 772"/>
          <p:cNvSpPr/>
          <p:nvPr/>
        </p:nvSpPr>
        <p:spPr>
          <a:xfrm>
            <a:off x="1628775" y="2932226"/>
            <a:ext cx="3855084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340"/>
              </a:lnSpc>
            </a:pPr>
            <a:r>
              <a:rPr sz="2700" b="1" kern="0" spc="10" baseline="11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接触</a:t>
            </a:r>
            <a:r>
              <a:rPr sz="17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</a:t>
            </a:r>
            <a:r>
              <a:rPr sz="18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接触</a:t>
            </a:r>
            <a:r>
              <a:rPr sz="1800" b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</a:t>
            </a:r>
            <a:r>
              <a:rPr sz="18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700" b="1" kern="0" spc="10" baseline="-3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接触</a:t>
            </a:r>
            <a:endParaRPr lang="en-US" altLang="en-US" sz="2700" baseline="-3000" dirty="0"/>
          </a:p>
        </p:txBody>
      </p:sp>
      <p:sp>
        <p:nvSpPr>
          <p:cNvPr id="774" name="textbox 774"/>
          <p:cNvSpPr/>
          <p:nvPr/>
        </p:nvSpPr>
        <p:spPr>
          <a:xfrm>
            <a:off x="2769872" y="384143"/>
            <a:ext cx="3590290" cy="3206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风险因素管理不当导致事故过程</a:t>
            </a:r>
            <a:endParaRPr lang="en-US" altLang="en-US" sz="2000" dirty="0"/>
          </a:p>
        </p:txBody>
      </p:sp>
      <p:graphicFrame>
        <p:nvGraphicFramePr>
          <p:cNvPr id="776" name="table 776"/>
          <p:cNvGraphicFramePr>
            <a:graphicFrameLocks noGrp="1"/>
          </p:cNvGraphicFramePr>
          <p:nvPr/>
        </p:nvGraphicFramePr>
        <p:xfrm>
          <a:off x="5343144" y="1842516"/>
          <a:ext cx="801370" cy="717550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801370"/>
              </a:tblGrid>
              <a:tr h="711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51130" indent="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意外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释放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78" name="picture 7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657850" y="2556510"/>
            <a:ext cx="176783" cy="727202"/>
          </a:xfrm>
          <a:prstGeom prst="rect">
            <a:avLst/>
          </a:prstGeom>
        </p:spPr>
      </p:pic>
      <p:graphicFrame>
        <p:nvGraphicFramePr>
          <p:cNvPr id="780" name="table 780"/>
          <p:cNvGraphicFramePr>
            <a:graphicFrameLocks noGrp="1"/>
          </p:cNvGraphicFramePr>
          <p:nvPr/>
        </p:nvGraphicFramePr>
        <p:xfrm>
          <a:off x="1901952" y="1813560"/>
          <a:ext cx="801370" cy="717550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801370"/>
              </a:tblGrid>
              <a:tr h="711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49860" indent="127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意外</a:t>
                      </a:r>
                      <a:r>
                        <a:rPr sz="20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释放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82" name="picture 7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15133" y="2527554"/>
            <a:ext cx="176783" cy="755776"/>
          </a:xfrm>
          <a:prstGeom prst="rect">
            <a:avLst/>
          </a:prstGeom>
        </p:spPr>
      </p:pic>
      <p:graphicFrame>
        <p:nvGraphicFramePr>
          <p:cNvPr id="784" name="table 784"/>
          <p:cNvGraphicFramePr>
            <a:graphicFrameLocks noGrp="1"/>
          </p:cNvGraphicFramePr>
          <p:nvPr/>
        </p:nvGraphicFramePr>
        <p:xfrm>
          <a:off x="3566160" y="1842516"/>
          <a:ext cx="801370" cy="717550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801370"/>
              </a:tblGrid>
              <a:tr h="711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49225" indent="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意外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释放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786" name="picture 7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859529" y="2556510"/>
            <a:ext cx="176783" cy="727202"/>
          </a:xfrm>
          <a:prstGeom prst="rect">
            <a:avLst/>
          </a:prstGeom>
        </p:spPr>
      </p:pic>
      <p:pic>
        <p:nvPicPr>
          <p:cNvPr id="788" name="picture 7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303526" y="2777489"/>
            <a:ext cx="4810251" cy="176783"/>
          </a:xfrm>
          <a:prstGeom prst="rect">
            <a:avLst/>
          </a:prstGeom>
        </p:spPr>
      </p:pic>
      <p:graphicFrame>
        <p:nvGraphicFramePr>
          <p:cNvPr id="790" name="table 790"/>
          <p:cNvGraphicFramePr>
            <a:graphicFrameLocks noGrp="1"/>
          </p:cNvGraphicFramePr>
          <p:nvPr/>
        </p:nvGraphicFramePr>
        <p:xfrm>
          <a:off x="801623" y="563880"/>
          <a:ext cx="530224" cy="146557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530224"/>
              </a:tblGrid>
              <a:tr h="14401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35000"/>
                        </a:lnSpc>
                      </a:pPr>
                      <a:endParaRPr lang="en-US" altLang="en-US" sz="1000" dirty="0"/>
                    </a:p>
                    <a:p>
                      <a:pPr marL="11620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</a:t>
                      </a:r>
                      <a:endParaRPr lang="en-US" altLang="en-US" sz="2400" dirty="0"/>
                    </a:p>
                    <a:p>
                      <a:pPr marL="116840" algn="l" rtl="0" eaLnBrk="0">
                        <a:lnSpc>
                          <a:spcPct val="98000"/>
                        </a:lnSpc>
                        <a:spcBef>
                          <a:spcPts val="25"/>
                        </a:spcBef>
                      </a:pPr>
                      <a:r>
                        <a:rPr sz="2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量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792" name="textbox 792"/>
          <p:cNvSpPr/>
          <p:nvPr/>
        </p:nvSpPr>
        <p:spPr>
          <a:xfrm>
            <a:off x="1906524" y="3282695"/>
            <a:ext cx="793115" cy="70611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142240" indent="2540" algn="l" rtl="0" eaLnBrk="0">
              <a:lnSpc>
                <a:spcPct val="99000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物质</a:t>
            </a:r>
            <a:endParaRPr lang="en-US" altLang="en-US" sz="2000" dirty="0"/>
          </a:p>
        </p:txBody>
      </p:sp>
      <p:sp>
        <p:nvSpPr>
          <p:cNvPr id="794" name="textbox 794"/>
          <p:cNvSpPr/>
          <p:nvPr/>
        </p:nvSpPr>
        <p:spPr>
          <a:xfrm>
            <a:off x="3549395" y="3282695"/>
            <a:ext cx="792480" cy="70611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141605" indent="2540" algn="l" rtl="0" eaLnBrk="0">
              <a:lnSpc>
                <a:spcPct val="99000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物质</a:t>
            </a:r>
            <a:endParaRPr lang="en-US" altLang="en-US" sz="2000" dirty="0"/>
          </a:p>
        </p:txBody>
      </p:sp>
      <p:sp>
        <p:nvSpPr>
          <p:cNvPr id="796" name="textbox 796"/>
          <p:cNvSpPr/>
          <p:nvPr/>
        </p:nvSpPr>
        <p:spPr>
          <a:xfrm>
            <a:off x="5347715" y="3282695"/>
            <a:ext cx="792480" cy="70611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143510" indent="2540" algn="l" rtl="0" eaLnBrk="0">
              <a:lnSpc>
                <a:spcPct val="99000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物质</a:t>
            </a:r>
            <a:endParaRPr lang="en-US" altLang="en-US" sz="2000" dirty="0"/>
          </a:p>
        </p:txBody>
      </p:sp>
      <p:graphicFrame>
        <p:nvGraphicFramePr>
          <p:cNvPr id="798" name="table 798"/>
          <p:cNvGraphicFramePr>
            <a:graphicFrameLocks noGrp="1"/>
          </p:cNvGraphicFramePr>
          <p:nvPr/>
        </p:nvGraphicFramePr>
        <p:xfrm>
          <a:off x="7109459" y="2621280"/>
          <a:ext cx="1099819" cy="47180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099819"/>
              </a:tblGrid>
              <a:tr h="4654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2616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险兆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800" name="picture 8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643628" y="1012063"/>
            <a:ext cx="704850" cy="103377"/>
          </a:xfrm>
          <a:prstGeom prst="rect">
            <a:avLst/>
          </a:prstGeom>
        </p:spPr>
      </p:pic>
      <p:sp>
        <p:nvSpPr>
          <p:cNvPr id="802" name="rect"/>
          <p:cNvSpPr/>
          <p:nvPr/>
        </p:nvSpPr>
        <p:spPr>
          <a:xfrm>
            <a:off x="4363973" y="2182367"/>
            <a:ext cx="632459" cy="38100"/>
          </a:xfrm>
          <a:prstGeom prst="rect">
            <a:avLst/>
          </a:prstGeom>
          <a:solidFill>
            <a:srgbClr val="008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04" name="picture 8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908041" y="1064386"/>
            <a:ext cx="176783" cy="1136776"/>
          </a:xfrm>
          <a:prstGeom prst="rect">
            <a:avLst/>
          </a:prstGeom>
        </p:spPr>
      </p:pic>
      <p:pic>
        <p:nvPicPr>
          <p:cNvPr id="806" name="picture 8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428232" y="1012063"/>
            <a:ext cx="685799" cy="103377"/>
          </a:xfrm>
          <a:prstGeom prst="rect">
            <a:avLst/>
          </a:prstGeom>
        </p:spPr>
      </p:pic>
      <p:pic>
        <p:nvPicPr>
          <p:cNvPr id="808" name="picture 8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686550" y="1040002"/>
            <a:ext cx="176784" cy="1135507"/>
          </a:xfrm>
          <a:prstGeom prst="rect">
            <a:avLst/>
          </a:prstGeom>
        </p:spPr>
      </p:pic>
      <p:pic>
        <p:nvPicPr>
          <p:cNvPr id="810" name="picture 8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999232" y="1012063"/>
            <a:ext cx="551179" cy="103377"/>
          </a:xfrm>
          <a:prstGeom prst="rect">
            <a:avLst/>
          </a:prstGeom>
        </p:spPr>
      </p:pic>
      <p:sp>
        <p:nvSpPr>
          <p:cNvPr id="812" name="rect"/>
          <p:cNvSpPr/>
          <p:nvPr/>
        </p:nvSpPr>
        <p:spPr>
          <a:xfrm>
            <a:off x="2699766" y="2153412"/>
            <a:ext cx="576072" cy="38100"/>
          </a:xfrm>
          <a:prstGeom prst="rect">
            <a:avLst/>
          </a:prstGeom>
          <a:solidFill>
            <a:srgbClr val="008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14" name="picture 8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187445" y="1064386"/>
            <a:ext cx="176783" cy="1108202"/>
          </a:xfrm>
          <a:prstGeom prst="rect">
            <a:avLst/>
          </a:prstGeom>
        </p:spPr>
      </p:pic>
      <p:pic>
        <p:nvPicPr>
          <p:cNvPr id="816" name="picture 8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130290" y="4402035"/>
            <a:ext cx="984377" cy="176860"/>
          </a:xfrm>
          <a:prstGeom prst="rect">
            <a:avLst/>
          </a:prstGeom>
        </p:spPr>
      </p:pic>
      <p:sp>
        <p:nvSpPr>
          <p:cNvPr id="818" name="textbox 818"/>
          <p:cNvSpPr/>
          <p:nvPr/>
        </p:nvSpPr>
        <p:spPr>
          <a:xfrm>
            <a:off x="2795143" y="2509824"/>
            <a:ext cx="708659" cy="2914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未接触</a:t>
            </a:r>
            <a:endParaRPr lang="en-US" altLang="en-US" sz="1800" dirty="0"/>
          </a:p>
        </p:txBody>
      </p:sp>
      <p:sp>
        <p:nvSpPr>
          <p:cNvPr id="820" name="textbox 820"/>
          <p:cNvSpPr/>
          <p:nvPr/>
        </p:nvSpPr>
        <p:spPr>
          <a:xfrm>
            <a:off x="4443602" y="2490901"/>
            <a:ext cx="708025" cy="2914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未接触</a:t>
            </a:r>
            <a:endParaRPr lang="en-US" altLang="en-US" sz="1800" dirty="0"/>
          </a:p>
        </p:txBody>
      </p:sp>
      <p:sp>
        <p:nvSpPr>
          <p:cNvPr id="822" name="textbox 822"/>
          <p:cNvSpPr/>
          <p:nvPr/>
        </p:nvSpPr>
        <p:spPr>
          <a:xfrm>
            <a:off x="6212331" y="2490901"/>
            <a:ext cx="708025" cy="2914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未接触</a:t>
            </a:r>
            <a:endParaRPr lang="en-US" altLang="en-US" sz="1800" dirty="0"/>
          </a:p>
        </p:txBody>
      </p:sp>
      <p:sp>
        <p:nvSpPr>
          <p:cNvPr id="824" name="textbox 824"/>
          <p:cNvSpPr/>
          <p:nvPr/>
        </p:nvSpPr>
        <p:spPr>
          <a:xfrm>
            <a:off x="2781198" y="1613077"/>
            <a:ext cx="250825" cy="568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99000"/>
              </a:lnSpc>
            </a:pPr>
            <a:r>
              <a:rPr sz="18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endParaRPr lang="en-US" altLang="en-US" sz="1800" dirty="0"/>
          </a:p>
        </p:txBody>
      </p:sp>
      <p:sp>
        <p:nvSpPr>
          <p:cNvPr id="826" name="textbox 826"/>
          <p:cNvSpPr/>
          <p:nvPr/>
        </p:nvSpPr>
        <p:spPr>
          <a:xfrm>
            <a:off x="4544847" y="1590852"/>
            <a:ext cx="250825" cy="568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99000"/>
              </a:lnSpc>
            </a:pPr>
            <a:r>
              <a:rPr sz="18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endParaRPr lang="en-US" altLang="en-US" sz="1800" dirty="0"/>
          </a:p>
        </p:txBody>
      </p:sp>
      <p:sp>
        <p:nvSpPr>
          <p:cNvPr id="828" name="textbox 828"/>
          <p:cNvSpPr/>
          <p:nvPr/>
        </p:nvSpPr>
        <p:spPr>
          <a:xfrm>
            <a:off x="6322974" y="1562151"/>
            <a:ext cx="250825" cy="568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99000"/>
              </a:lnSpc>
            </a:pPr>
            <a:r>
              <a:rPr sz="18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endParaRPr lang="en-US" altLang="en-US" sz="1800" dirty="0"/>
          </a:p>
        </p:txBody>
      </p:sp>
      <p:pic>
        <p:nvPicPr>
          <p:cNvPr id="830" name="picture 8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879341" y="1296161"/>
            <a:ext cx="176783" cy="551307"/>
          </a:xfrm>
          <a:prstGeom prst="rect">
            <a:avLst/>
          </a:prstGeom>
        </p:spPr>
      </p:pic>
      <p:pic>
        <p:nvPicPr>
          <p:cNvPr id="832" name="picture 8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657850" y="1296161"/>
            <a:ext cx="176783" cy="551307"/>
          </a:xfrm>
          <a:prstGeom prst="rect">
            <a:avLst/>
          </a:prstGeom>
        </p:spPr>
      </p:pic>
      <p:pic>
        <p:nvPicPr>
          <p:cNvPr id="834" name="picture 8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2215133" y="1273301"/>
            <a:ext cx="176783" cy="546227"/>
          </a:xfrm>
          <a:prstGeom prst="rect">
            <a:avLst/>
          </a:prstGeom>
        </p:spPr>
      </p:pic>
      <p:pic>
        <p:nvPicPr>
          <p:cNvPr id="836" name="picture 83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295400" y="987678"/>
            <a:ext cx="610870" cy="103378"/>
          </a:xfrm>
          <a:prstGeom prst="rect">
            <a:avLst/>
          </a:prstGeom>
        </p:spPr>
      </p:pic>
      <p:pic>
        <p:nvPicPr>
          <p:cNvPr id="838" name="picture 83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2215133" y="3989070"/>
            <a:ext cx="176783" cy="301713"/>
          </a:xfrm>
          <a:prstGeom prst="rect">
            <a:avLst/>
          </a:prstGeom>
        </p:spPr>
      </p:pic>
      <p:pic>
        <p:nvPicPr>
          <p:cNvPr id="840" name="picture 84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5657850" y="3989070"/>
            <a:ext cx="176783" cy="301713"/>
          </a:xfrm>
          <a:prstGeom prst="rect">
            <a:avLst/>
          </a:prstGeom>
        </p:spPr>
      </p:pic>
      <p:pic>
        <p:nvPicPr>
          <p:cNvPr id="842" name="picture 8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3859529" y="3989070"/>
            <a:ext cx="176783" cy="301713"/>
          </a:xfrm>
          <a:prstGeom prst="rect">
            <a:avLst/>
          </a:prstGeom>
        </p:spPr>
      </p:pic>
      <p:sp>
        <p:nvSpPr>
          <p:cNvPr id="844" name="rect"/>
          <p:cNvSpPr/>
          <p:nvPr/>
        </p:nvSpPr>
        <p:spPr>
          <a:xfrm>
            <a:off x="6140958" y="2188463"/>
            <a:ext cx="633984" cy="38100"/>
          </a:xfrm>
          <a:prstGeom prst="rect">
            <a:avLst/>
          </a:prstGeom>
          <a:solidFill>
            <a:srgbClr val="008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6" name="textbox 846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textbox 848"/>
          <p:cNvSpPr/>
          <p:nvPr/>
        </p:nvSpPr>
        <p:spPr>
          <a:xfrm>
            <a:off x="288401" y="574055"/>
            <a:ext cx="3945254" cy="1269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2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3、安全管理基础工作</a:t>
            </a:r>
            <a:endParaRPr lang="en-US" altLang="en-US" sz="32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865505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</a:t>
            </a:r>
            <a:endParaRPr lang="en-US" altLang="en-US" sz="2400" dirty="0"/>
          </a:p>
        </p:txBody>
      </p:sp>
      <p:pic>
        <p:nvPicPr>
          <p:cNvPr id="850" name="picture 8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304920" y="1270888"/>
            <a:ext cx="2130552" cy="1511808"/>
          </a:xfrm>
          <a:prstGeom prst="rect">
            <a:avLst/>
          </a:prstGeom>
        </p:spPr>
      </p:pic>
      <p:sp>
        <p:nvSpPr>
          <p:cNvPr id="852" name="textbox 852"/>
          <p:cNvSpPr/>
          <p:nvPr/>
        </p:nvSpPr>
        <p:spPr>
          <a:xfrm>
            <a:off x="465708" y="4727320"/>
            <a:ext cx="7864475" cy="399415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500" dirty="0"/>
          </a:p>
          <a:p>
            <a:pPr marL="2027555" algn="l" rtl="0" eaLnBrk="0">
              <a:lnSpc>
                <a:spcPct val="98000"/>
              </a:lnSpc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风险分级管控与隐患治理双重机制</a:t>
            </a:r>
            <a:endParaRPr lang="en-US" altLang="en-US" sz="2000" dirty="0"/>
          </a:p>
        </p:txBody>
      </p:sp>
      <p:sp>
        <p:nvSpPr>
          <p:cNvPr id="854" name="textbox 854"/>
          <p:cNvSpPr/>
          <p:nvPr/>
        </p:nvSpPr>
        <p:spPr>
          <a:xfrm>
            <a:off x="6613143" y="2490088"/>
            <a:ext cx="244919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500" dirty="0"/>
          </a:p>
          <a:p>
            <a:pPr marL="106680" indent="-11430" algn="l" rtl="0" eaLnBrk="0">
              <a:lnSpc>
                <a:spcPct val="99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对缺陷存在对事故影</a:t>
            </a:r>
            <a:r>
              <a:rPr sz="18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响程度进行分析</a:t>
            </a:r>
            <a:endParaRPr lang="en-US" altLang="en-US" sz="1800" dirty="0"/>
          </a:p>
        </p:txBody>
      </p:sp>
      <p:sp>
        <p:nvSpPr>
          <p:cNvPr id="856" name="textbox 856"/>
          <p:cNvSpPr/>
          <p:nvPr/>
        </p:nvSpPr>
        <p:spPr>
          <a:xfrm>
            <a:off x="6534530" y="3447922"/>
            <a:ext cx="244919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96520" indent="-1270" algn="l" rtl="0" eaLnBrk="0">
              <a:lnSpc>
                <a:spcPct val="99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对可能引发事故的隐</a:t>
            </a:r>
            <a:r>
              <a:rPr sz="18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患提出方案进行治理</a:t>
            </a:r>
            <a:endParaRPr lang="en-US" altLang="en-US" sz="1800" dirty="0"/>
          </a:p>
        </p:txBody>
      </p:sp>
      <p:sp>
        <p:nvSpPr>
          <p:cNvPr id="858" name="textbox 858"/>
          <p:cNvSpPr/>
          <p:nvPr/>
        </p:nvSpPr>
        <p:spPr>
          <a:xfrm>
            <a:off x="537337" y="2064893"/>
            <a:ext cx="244919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93980" indent="635" algn="l" rtl="0" eaLnBrk="0">
              <a:lnSpc>
                <a:spcPct val="99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辨识生产作业过程中</a:t>
            </a: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存在的风险因素</a:t>
            </a:r>
            <a:endParaRPr lang="en-US" altLang="en-US" sz="1800" dirty="0"/>
          </a:p>
        </p:txBody>
      </p:sp>
      <p:sp>
        <p:nvSpPr>
          <p:cNvPr id="860" name="textbox 860"/>
          <p:cNvSpPr/>
          <p:nvPr/>
        </p:nvSpPr>
        <p:spPr>
          <a:xfrm>
            <a:off x="561721" y="2962528"/>
            <a:ext cx="244792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93345" algn="l" rtl="0" eaLnBrk="0">
              <a:lnSpc>
                <a:spcPct val="99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对风险引发事故可能</a:t>
            </a:r>
            <a:r>
              <a:rPr sz="18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性和严重度进行评估</a:t>
            </a:r>
            <a:endParaRPr lang="en-US" altLang="en-US" sz="1800" dirty="0"/>
          </a:p>
        </p:txBody>
      </p:sp>
      <p:sp>
        <p:nvSpPr>
          <p:cNvPr id="862" name="textbox 862"/>
          <p:cNvSpPr/>
          <p:nvPr/>
        </p:nvSpPr>
        <p:spPr>
          <a:xfrm>
            <a:off x="531241" y="3939412"/>
            <a:ext cx="244792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539750" indent="-227965" algn="l" rtl="0" eaLnBrk="0">
              <a:lnSpc>
                <a:spcPct val="99000"/>
              </a:lnSpc>
              <a:spcBef>
                <a:spcPts val="5"/>
              </a:spcBef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根据严重程度进行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风险分级管理</a:t>
            </a:r>
            <a:endParaRPr lang="en-US" altLang="en-US" sz="1800" dirty="0"/>
          </a:p>
        </p:txBody>
      </p:sp>
      <p:sp>
        <p:nvSpPr>
          <p:cNvPr id="864" name="textbox 864"/>
          <p:cNvSpPr/>
          <p:nvPr/>
        </p:nvSpPr>
        <p:spPr>
          <a:xfrm>
            <a:off x="6596253" y="1585468"/>
            <a:ext cx="244792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500" dirty="0"/>
          </a:p>
          <a:p>
            <a:pPr marL="95885" indent="-1270" algn="l" rtl="0" eaLnBrk="0">
              <a:lnSpc>
                <a:spcPct val="99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发现风险控制措施与</a:t>
            </a:r>
            <a:r>
              <a:rPr sz="18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过程存在的缺陷</a:t>
            </a:r>
            <a:endParaRPr lang="en-US" altLang="en-US" sz="1800" dirty="0"/>
          </a:p>
        </p:txBody>
      </p:sp>
      <p:pic>
        <p:nvPicPr>
          <p:cNvPr id="866" name="picture 8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647690" y="1757044"/>
            <a:ext cx="609727" cy="1407541"/>
          </a:xfrm>
          <a:prstGeom prst="rect">
            <a:avLst/>
          </a:prstGeom>
        </p:spPr>
      </p:pic>
      <p:sp>
        <p:nvSpPr>
          <p:cNvPr id="868" name="textbox 868"/>
          <p:cNvSpPr/>
          <p:nvPr/>
        </p:nvSpPr>
        <p:spPr>
          <a:xfrm>
            <a:off x="3679570" y="3939539"/>
            <a:ext cx="1714500" cy="492759"/>
          </a:xfrm>
          <a:prstGeom prst="rect">
            <a:avLst/>
          </a:prstGeom>
          <a:solidFill>
            <a:srgbClr val="C6DA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8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98425" algn="l" rtl="0" eaLnBrk="0">
              <a:lnSpc>
                <a:spcPct val="98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制定控制措施</a:t>
            </a:r>
            <a:endParaRPr lang="en-US" altLang="en-US" sz="2000" dirty="0"/>
          </a:p>
        </p:txBody>
      </p:sp>
      <p:sp>
        <p:nvSpPr>
          <p:cNvPr id="870" name="textbox 870"/>
          <p:cNvSpPr/>
          <p:nvPr/>
        </p:nvSpPr>
        <p:spPr>
          <a:xfrm>
            <a:off x="3599688" y="2894710"/>
            <a:ext cx="1708785" cy="494030"/>
          </a:xfrm>
          <a:prstGeom prst="rect">
            <a:avLst/>
          </a:prstGeom>
          <a:solidFill>
            <a:srgbClr val="C6DA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800" dirty="0"/>
          </a:p>
          <a:p>
            <a:pPr marL="92710" algn="l" rtl="0" eaLnBrk="0">
              <a:lnSpc>
                <a:spcPct val="97000"/>
              </a:lnSpc>
              <a:spcBef>
                <a:spcPts val="0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落实控制措施</a:t>
            </a:r>
            <a:endParaRPr lang="en-US" altLang="en-US" sz="2000" dirty="0"/>
          </a:p>
        </p:txBody>
      </p:sp>
      <p:sp>
        <p:nvSpPr>
          <p:cNvPr id="872" name="textbox 872"/>
          <p:cNvSpPr/>
          <p:nvPr/>
        </p:nvSpPr>
        <p:spPr>
          <a:xfrm>
            <a:off x="7314234" y="993673"/>
            <a:ext cx="1226185" cy="382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400" b="1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隐患治理</a:t>
            </a:r>
            <a:endParaRPr lang="en-US" altLang="en-US" sz="2400" dirty="0"/>
          </a:p>
        </p:txBody>
      </p:sp>
      <p:grpSp>
        <p:nvGrpSpPr>
          <p:cNvPr id="116" name="group 116"/>
          <p:cNvGrpSpPr/>
          <p:nvPr/>
        </p:nvGrpSpPr>
        <p:grpSpPr>
          <a:xfrm rot="21600000">
            <a:off x="3010026" y="4002645"/>
            <a:ext cx="598950" cy="451130"/>
            <a:chOff x="0" y="0"/>
            <a:chExt cx="598950" cy="451130"/>
          </a:xfrm>
        </p:grpSpPr>
        <p:sp>
          <p:nvSpPr>
            <p:cNvPr id="874" name="path"/>
            <p:cNvSpPr/>
            <p:nvPr/>
          </p:nvSpPr>
          <p:spPr>
            <a:xfrm>
              <a:off x="0" y="9157"/>
              <a:ext cx="589788" cy="432815"/>
            </a:xfrm>
            <a:custGeom>
              <a:avLst/>
              <a:gdLst/>
              <a:ahLst/>
              <a:cxnLst/>
              <a:rect l="0" t="0" r="0" b="0"/>
              <a:pathLst>
                <a:path w="928" h="681">
                  <a:moveTo>
                    <a:pt x="0" y="170"/>
                  </a:moveTo>
                  <a:lnTo>
                    <a:pt x="588" y="170"/>
                  </a:lnTo>
                  <a:lnTo>
                    <a:pt x="588" y="0"/>
                  </a:lnTo>
                  <a:lnTo>
                    <a:pt x="928" y="340"/>
                  </a:lnTo>
                  <a:lnTo>
                    <a:pt x="588" y="681"/>
                  </a:lnTo>
                  <a:lnTo>
                    <a:pt x="588" y="511"/>
                  </a:lnTo>
                  <a:lnTo>
                    <a:pt x="0" y="511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76" name="path"/>
            <p:cNvSpPr/>
            <p:nvPr/>
          </p:nvSpPr>
          <p:spPr>
            <a:xfrm>
              <a:off x="360553" y="0"/>
              <a:ext cx="238397" cy="451130"/>
            </a:xfrm>
            <a:custGeom>
              <a:avLst/>
              <a:gdLst/>
              <a:ahLst/>
              <a:cxnLst/>
              <a:rect l="0" t="0" r="0" b="0"/>
              <a:pathLst>
                <a:path w="375" h="710">
                  <a:moveTo>
                    <a:pt x="20" y="184"/>
                  </a:moveTo>
                  <a:lnTo>
                    <a:pt x="20" y="14"/>
                  </a:lnTo>
                  <a:lnTo>
                    <a:pt x="360" y="355"/>
                  </a:lnTo>
                  <a:lnTo>
                    <a:pt x="20" y="696"/>
                  </a:lnTo>
                  <a:lnTo>
                    <a:pt x="20" y="525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18" name="group 118"/>
          <p:cNvGrpSpPr/>
          <p:nvPr/>
        </p:nvGrpSpPr>
        <p:grpSpPr>
          <a:xfrm rot="16200000">
            <a:off x="4253484" y="3415011"/>
            <a:ext cx="598945" cy="449617"/>
            <a:chOff x="0" y="0"/>
            <a:chExt cx="598945" cy="449617"/>
          </a:xfrm>
        </p:grpSpPr>
        <p:sp>
          <p:nvSpPr>
            <p:cNvPr id="878" name="path"/>
            <p:cNvSpPr/>
            <p:nvPr/>
          </p:nvSpPr>
          <p:spPr>
            <a:xfrm>
              <a:off x="0" y="9162"/>
              <a:ext cx="589788" cy="431292"/>
            </a:xfrm>
            <a:custGeom>
              <a:avLst/>
              <a:gdLst/>
              <a:ahLst/>
              <a:cxnLst/>
              <a:rect l="0" t="0" r="0" b="0"/>
              <a:pathLst>
                <a:path w="928" h="679">
                  <a:moveTo>
                    <a:pt x="0" y="169"/>
                  </a:moveTo>
                  <a:lnTo>
                    <a:pt x="589" y="169"/>
                  </a:lnTo>
                  <a:lnTo>
                    <a:pt x="589" y="0"/>
                  </a:lnTo>
                  <a:lnTo>
                    <a:pt x="928" y="339"/>
                  </a:lnTo>
                  <a:lnTo>
                    <a:pt x="589" y="679"/>
                  </a:lnTo>
                  <a:lnTo>
                    <a:pt x="589" y="509"/>
                  </a:lnTo>
                  <a:lnTo>
                    <a:pt x="0" y="509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0" name="path"/>
            <p:cNvSpPr/>
            <p:nvPr/>
          </p:nvSpPr>
          <p:spPr>
            <a:xfrm>
              <a:off x="361061" y="0"/>
              <a:ext cx="237883" cy="449617"/>
            </a:xfrm>
            <a:custGeom>
              <a:avLst/>
              <a:gdLst/>
              <a:ahLst/>
              <a:cxnLst/>
              <a:rect l="0" t="0" r="0" b="0"/>
              <a:pathLst>
                <a:path w="374" h="708">
                  <a:moveTo>
                    <a:pt x="20" y="184"/>
                  </a:moveTo>
                  <a:lnTo>
                    <a:pt x="20" y="14"/>
                  </a:lnTo>
                  <a:lnTo>
                    <a:pt x="360" y="354"/>
                  </a:lnTo>
                  <a:lnTo>
                    <a:pt x="20" y="693"/>
                  </a:lnTo>
                  <a:lnTo>
                    <a:pt x="20" y="523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20" name="group 120"/>
          <p:cNvGrpSpPr/>
          <p:nvPr/>
        </p:nvGrpSpPr>
        <p:grpSpPr>
          <a:xfrm rot="21600000">
            <a:off x="7118752" y="2232279"/>
            <a:ext cx="1156926" cy="229139"/>
            <a:chOff x="0" y="0"/>
            <a:chExt cx="1156926" cy="229139"/>
          </a:xfrm>
        </p:grpSpPr>
        <p:sp>
          <p:nvSpPr>
            <p:cNvPr id="882" name="path"/>
            <p:cNvSpPr/>
            <p:nvPr/>
          </p:nvSpPr>
          <p:spPr>
            <a:xfrm>
              <a:off x="2391" y="0"/>
              <a:ext cx="1152143" cy="216408"/>
            </a:xfrm>
            <a:custGeom>
              <a:avLst/>
              <a:gdLst/>
              <a:ahLst/>
              <a:cxnLst/>
              <a:rect l="0" t="0" r="0" b="0"/>
              <a:pathLst>
                <a:path w="1814" h="340">
                  <a:moveTo>
                    <a:pt x="0" y="170"/>
                  </a:moveTo>
                  <a:lnTo>
                    <a:pt x="453" y="170"/>
                  </a:lnTo>
                  <a:lnTo>
                    <a:pt x="453" y="0"/>
                  </a:lnTo>
                  <a:lnTo>
                    <a:pt x="1360" y="0"/>
                  </a:lnTo>
                  <a:lnTo>
                    <a:pt x="1360" y="170"/>
                  </a:lnTo>
                  <a:lnTo>
                    <a:pt x="1814" y="170"/>
                  </a:lnTo>
                  <a:lnTo>
                    <a:pt x="907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4" name="path"/>
            <p:cNvSpPr/>
            <p:nvPr/>
          </p:nvSpPr>
          <p:spPr>
            <a:xfrm>
              <a:off x="0" y="0"/>
              <a:ext cx="1156926" cy="229139"/>
            </a:xfrm>
            <a:custGeom>
              <a:avLst/>
              <a:gdLst/>
              <a:ahLst/>
              <a:cxnLst/>
              <a:rect l="0" t="0" r="0" b="0"/>
              <a:pathLst>
                <a:path w="1821" h="360">
                  <a:moveTo>
                    <a:pt x="457" y="170"/>
                  </a:moveTo>
                  <a:lnTo>
                    <a:pt x="457" y="0"/>
                  </a:lnTo>
                  <a:moveTo>
                    <a:pt x="1364" y="0"/>
                  </a:moveTo>
                  <a:lnTo>
                    <a:pt x="1364" y="170"/>
                  </a:lnTo>
                  <a:moveTo>
                    <a:pt x="1818" y="170"/>
                  </a:moveTo>
                  <a:lnTo>
                    <a:pt x="910" y="340"/>
                  </a:lnTo>
                  <a:lnTo>
                    <a:pt x="3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22" name="group 122"/>
          <p:cNvGrpSpPr/>
          <p:nvPr/>
        </p:nvGrpSpPr>
        <p:grpSpPr>
          <a:xfrm rot="21600000">
            <a:off x="1171215" y="2711831"/>
            <a:ext cx="1156926" cy="229139"/>
            <a:chOff x="0" y="0"/>
            <a:chExt cx="1156926" cy="229139"/>
          </a:xfrm>
        </p:grpSpPr>
        <p:sp>
          <p:nvSpPr>
            <p:cNvPr id="886" name="path"/>
            <p:cNvSpPr/>
            <p:nvPr/>
          </p:nvSpPr>
          <p:spPr>
            <a:xfrm>
              <a:off x="2391" y="0"/>
              <a:ext cx="1152144" cy="216407"/>
            </a:xfrm>
            <a:custGeom>
              <a:avLst/>
              <a:gdLst/>
              <a:ahLst/>
              <a:cxnLst/>
              <a:rect l="0" t="0" r="0" b="0"/>
              <a:pathLst>
                <a:path w="1814" h="340">
                  <a:moveTo>
                    <a:pt x="0" y="170"/>
                  </a:moveTo>
                  <a:lnTo>
                    <a:pt x="453" y="170"/>
                  </a:lnTo>
                  <a:lnTo>
                    <a:pt x="453" y="0"/>
                  </a:lnTo>
                  <a:lnTo>
                    <a:pt x="1360" y="0"/>
                  </a:lnTo>
                  <a:lnTo>
                    <a:pt x="1360" y="170"/>
                  </a:lnTo>
                  <a:lnTo>
                    <a:pt x="1814" y="170"/>
                  </a:lnTo>
                  <a:lnTo>
                    <a:pt x="907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8" name="path"/>
            <p:cNvSpPr/>
            <p:nvPr/>
          </p:nvSpPr>
          <p:spPr>
            <a:xfrm>
              <a:off x="0" y="0"/>
              <a:ext cx="1156926" cy="229139"/>
            </a:xfrm>
            <a:custGeom>
              <a:avLst/>
              <a:gdLst/>
              <a:ahLst/>
              <a:cxnLst/>
              <a:rect l="0" t="0" r="0" b="0"/>
              <a:pathLst>
                <a:path w="1821" h="360">
                  <a:moveTo>
                    <a:pt x="457" y="170"/>
                  </a:moveTo>
                  <a:lnTo>
                    <a:pt x="457" y="0"/>
                  </a:lnTo>
                  <a:moveTo>
                    <a:pt x="1364" y="0"/>
                  </a:moveTo>
                  <a:lnTo>
                    <a:pt x="1364" y="170"/>
                  </a:lnTo>
                  <a:moveTo>
                    <a:pt x="1818" y="170"/>
                  </a:moveTo>
                  <a:lnTo>
                    <a:pt x="910" y="340"/>
                  </a:lnTo>
                  <a:lnTo>
                    <a:pt x="3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24" name="group 124"/>
          <p:cNvGrpSpPr/>
          <p:nvPr/>
        </p:nvGrpSpPr>
        <p:grpSpPr>
          <a:xfrm rot="21600000">
            <a:off x="1207791" y="3609467"/>
            <a:ext cx="1156926" cy="229139"/>
            <a:chOff x="0" y="0"/>
            <a:chExt cx="1156926" cy="229139"/>
          </a:xfrm>
        </p:grpSpPr>
        <p:sp>
          <p:nvSpPr>
            <p:cNvPr id="890" name="path"/>
            <p:cNvSpPr/>
            <p:nvPr/>
          </p:nvSpPr>
          <p:spPr>
            <a:xfrm>
              <a:off x="2391" y="0"/>
              <a:ext cx="1152143" cy="216407"/>
            </a:xfrm>
            <a:custGeom>
              <a:avLst/>
              <a:gdLst/>
              <a:ahLst/>
              <a:cxnLst/>
              <a:rect l="0" t="0" r="0" b="0"/>
              <a:pathLst>
                <a:path w="1814" h="340">
                  <a:moveTo>
                    <a:pt x="0" y="170"/>
                  </a:moveTo>
                  <a:lnTo>
                    <a:pt x="453" y="170"/>
                  </a:lnTo>
                  <a:lnTo>
                    <a:pt x="453" y="0"/>
                  </a:lnTo>
                  <a:lnTo>
                    <a:pt x="1360" y="0"/>
                  </a:lnTo>
                  <a:lnTo>
                    <a:pt x="1360" y="170"/>
                  </a:lnTo>
                  <a:lnTo>
                    <a:pt x="1814" y="170"/>
                  </a:lnTo>
                  <a:lnTo>
                    <a:pt x="907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92" name="path"/>
            <p:cNvSpPr/>
            <p:nvPr/>
          </p:nvSpPr>
          <p:spPr>
            <a:xfrm>
              <a:off x="0" y="0"/>
              <a:ext cx="1156926" cy="229139"/>
            </a:xfrm>
            <a:custGeom>
              <a:avLst/>
              <a:gdLst/>
              <a:ahLst/>
              <a:cxnLst/>
              <a:rect l="0" t="0" r="0" b="0"/>
              <a:pathLst>
                <a:path w="1821" h="360">
                  <a:moveTo>
                    <a:pt x="457" y="170"/>
                  </a:moveTo>
                  <a:lnTo>
                    <a:pt x="457" y="0"/>
                  </a:lnTo>
                  <a:moveTo>
                    <a:pt x="1364" y="0"/>
                  </a:moveTo>
                  <a:lnTo>
                    <a:pt x="1364" y="170"/>
                  </a:lnTo>
                  <a:moveTo>
                    <a:pt x="1818" y="170"/>
                  </a:moveTo>
                  <a:lnTo>
                    <a:pt x="910" y="340"/>
                  </a:lnTo>
                  <a:lnTo>
                    <a:pt x="3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26" name="group 126"/>
          <p:cNvGrpSpPr/>
          <p:nvPr/>
        </p:nvGrpSpPr>
        <p:grpSpPr>
          <a:xfrm rot="21600000">
            <a:off x="7116845" y="3177412"/>
            <a:ext cx="1155408" cy="229138"/>
            <a:chOff x="0" y="0"/>
            <a:chExt cx="1155408" cy="229138"/>
          </a:xfrm>
        </p:grpSpPr>
        <p:sp>
          <p:nvSpPr>
            <p:cNvPr id="894" name="path"/>
            <p:cNvSpPr/>
            <p:nvPr/>
          </p:nvSpPr>
          <p:spPr>
            <a:xfrm>
              <a:off x="2394" y="0"/>
              <a:ext cx="1150619" cy="216408"/>
            </a:xfrm>
            <a:custGeom>
              <a:avLst/>
              <a:gdLst/>
              <a:ahLst/>
              <a:cxnLst/>
              <a:rect l="0" t="0" r="0" b="0"/>
              <a:pathLst>
                <a:path w="1811" h="340">
                  <a:moveTo>
                    <a:pt x="0" y="170"/>
                  </a:moveTo>
                  <a:lnTo>
                    <a:pt x="452" y="170"/>
                  </a:lnTo>
                  <a:lnTo>
                    <a:pt x="452" y="0"/>
                  </a:lnTo>
                  <a:lnTo>
                    <a:pt x="1358" y="0"/>
                  </a:lnTo>
                  <a:lnTo>
                    <a:pt x="1358" y="170"/>
                  </a:lnTo>
                  <a:lnTo>
                    <a:pt x="1811" y="170"/>
                  </a:lnTo>
                  <a:lnTo>
                    <a:pt x="905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96" name="path"/>
            <p:cNvSpPr/>
            <p:nvPr/>
          </p:nvSpPr>
          <p:spPr>
            <a:xfrm>
              <a:off x="0" y="0"/>
              <a:ext cx="1155408" cy="229138"/>
            </a:xfrm>
            <a:custGeom>
              <a:avLst/>
              <a:gdLst/>
              <a:ahLst/>
              <a:cxnLst/>
              <a:rect l="0" t="0" r="0" b="0"/>
              <a:pathLst>
                <a:path w="1819" h="360">
                  <a:moveTo>
                    <a:pt x="456" y="170"/>
                  </a:moveTo>
                  <a:lnTo>
                    <a:pt x="456" y="0"/>
                  </a:lnTo>
                  <a:moveTo>
                    <a:pt x="1362" y="0"/>
                  </a:moveTo>
                  <a:lnTo>
                    <a:pt x="1362" y="170"/>
                  </a:lnTo>
                  <a:moveTo>
                    <a:pt x="1815" y="170"/>
                  </a:moveTo>
                  <a:lnTo>
                    <a:pt x="909" y="340"/>
                  </a:lnTo>
                  <a:lnTo>
                    <a:pt x="3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898" name="path"/>
          <p:cNvSpPr/>
          <p:nvPr/>
        </p:nvSpPr>
        <p:spPr>
          <a:xfrm>
            <a:off x="1173607" y="2698876"/>
            <a:ext cx="1152144" cy="134112"/>
          </a:xfrm>
          <a:custGeom>
            <a:avLst/>
            <a:gdLst/>
            <a:ahLst/>
            <a:cxnLst/>
            <a:rect l="0" t="0" r="0" b="0"/>
            <a:pathLst>
              <a:path w="1814" h="211">
                <a:moveTo>
                  <a:pt x="0" y="190"/>
                </a:moveTo>
                <a:lnTo>
                  <a:pt x="453" y="190"/>
                </a:lnTo>
                <a:moveTo>
                  <a:pt x="453" y="20"/>
                </a:moveTo>
                <a:lnTo>
                  <a:pt x="1360" y="20"/>
                </a:lnTo>
                <a:moveTo>
                  <a:pt x="1360" y="190"/>
                </a:moveTo>
                <a:lnTo>
                  <a:pt x="1814" y="19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0" name="path"/>
          <p:cNvSpPr/>
          <p:nvPr/>
        </p:nvSpPr>
        <p:spPr>
          <a:xfrm>
            <a:off x="7121144" y="2232024"/>
            <a:ext cx="1152143" cy="134112"/>
          </a:xfrm>
          <a:custGeom>
            <a:avLst/>
            <a:gdLst/>
            <a:ahLst/>
            <a:cxnLst/>
            <a:rect l="0" t="0" r="0" b="0"/>
            <a:pathLst>
              <a:path w="1814" h="211">
                <a:moveTo>
                  <a:pt x="0" y="190"/>
                </a:moveTo>
                <a:lnTo>
                  <a:pt x="453" y="190"/>
                </a:lnTo>
                <a:moveTo>
                  <a:pt x="453" y="20"/>
                </a:moveTo>
                <a:lnTo>
                  <a:pt x="1360" y="20"/>
                </a:lnTo>
                <a:moveTo>
                  <a:pt x="1360" y="190"/>
                </a:moveTo>
                <a:lnTo>
                  <a:pt x="1814" y="19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2" name="path"/>
          <p:cNvSpPr/>
          <p:nvPr/>
        </p:nvSpPr>
        <p:spPr>
          <a:xfrm>
            <a:off x="2997072" y="4107053"/>
            <a:ext cx="386461" cy="242315"/>
          </a:xfrm>
          <a:custGeom>
            <a:avLst/>
            <a:gdLst/>
            <a:ahLst/>
            <a:cxnLst/>
            <a:rect l="0" t="0" r="0" b="0"/>
            <a:pathLst>
              <a:path w="608" h="381">
                <a:moveTo>
                  <a:pt x="20" y="20"/>
                </a:moveTo>
                <a:lnTo>
                  <a:pt x="608" y="20"/>
                </a:lnTo>
                <a:moveTo>
                  <a:pt x="608" y="361"/>
                </a:moveTo>
                <a:lnTo>
                  <a:pt x="20" y="361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4" name="path"/>
          <p:cNvSpPr/>
          <p:nvPr/>
        </p:nvSpPr>
        <p:spPr>
          <a:xfrm rot="16200000">
            <a:off x="4359275" y="3634613"/>
            <a:ext cx="386969" cy="241553"/>
          </a:xfrm>
          <a:custGeom>
            <a:avLst/>
            <a:gdLst/>
            <a:ahLst/>
            <a:cxnLst/>
            <a:rect l="0" t="0" r="0" b="0"/>
            <a:pathLst>
              <a:path w="609" h="380">
                <a:moveTo>
                  <a:pt x="20" y="20"/>
                </a:moveTo>
                <a:lnTo>
                  <a:pt x="609" y="20"/>
                </a:lnTo>
                <a:moveTo>
                  <a:pt x="609" y="359"/>
                </a:moveTo>
                <a:lnTo>
                  <a:pt x="20" y="359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6" name="textbox 906"/>
          <p:cNvSpPr/>
          <p:nvPr/>
        </p:nvSpPr>
        <p:spPr>
          <a:xfrm>
            <a:off x="8272703" y="519483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37</a:t>
            </a:r>
            <a:endParaRPr lang="en-US" altLang="en-US" sz="1200" dirty="0"/>
          </a:p>
        </p:txBody>
      </p:sp>
      <p:sp>
        <p:nvSpPr>
          <p:cNvPr id="908" name="rect"/>
          <p:cNvSpPr/>
          <p:nvPr/>
        </p:nvSpPr>
        <p:spPr>
          <a:xfrm>
            <a:off x="1498218" y="3596513"/>
            <a:ext cx="576072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10" name="rect"/>
          <p:cNvSpPr/>
          <p:nvPr/>
        </p:nvSpPr>
        <p:spPr>
          <a:xfrm>
            <a:off x="7406894" y="3165094"/>
            <a:ext cx="575309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12" name="rect"/>
          <p:cNvSpPr/>
          <p:nvPr/>
        </p:nvSpPr>
        <p:spPr>
          <a:xfrm>
            <a:off x="1210182" y="3704717"/>
            <a:ext cx="288036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14" name="rect"/>
          <p:cNvSpPr/>
          <p:nvPr/>
        </p:nvSpPr>
        <p:spPr>
          <a:xfrm>
            <a:off x="2074290" y="3704717"/>
            <a:ext cx="288035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16" name="rect"/>
          <p:cNvSpPr/>
          <p:nvPr/>
        </p:nvSpPr>
        <p:spPr>
          <a:xfrm>
            <a:off x="7982203" y="3259962"/>
            <a:ext cx="287655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18" name="rect"/>
          <p:cNvSpPr/>
          <p:nvPr/>
        </p:nvSpPr>
        <p:spPr>
          <a:xfrm>
            <a:off x="7119239" y="3259962"/>
            <a:ext cx="287654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0" name="table 920"/>
          <p:cNvGraphicFramePr>
            <a:graphicFrameLocks noGrp="1"/>
          </p:cNvGraphicFramePr>
          <p:nvPr/>
        </p:nvGraphicFramePr>
        <p:xfrm>
          <a:off x="902335" y="2134361"/>
          <a:ext cx="7042150" cy="2378710"/>
        </p:xfrm>
        <a:graphic>
          <a:graphicData uri="http://schemas.openxmlformats.org/drawingml/2006/table">
            <a:tbl>
              <a:tblPr/>
              <a:tblGrid>
                <a:gridCol w="737869"/>
                <a:gridCol w="6304279"/>
              </a:tblGrid>
              <a:tr h="23787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2" name="rect"/>
          <p:cNvSpPr/>
          <p:nvPr/>
        </p:nvSpPr>
        <p:spPr>
          <a:xfrm>
            <a:off x="5120004" y="2948939"/>
            <a:ext cx="948689" cy="790955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28" name="group 128"/>
          <p:cNvGrpSpPr/>
          <p:nvPr/>
        </p:nvGrpSpPr>
        <p:grpSpPr>
          <a:xfrm rot="21600000">
            <a:off x="6042786" y="3067812"/>
            <a:ext cx="229361" cy="576071"/>
            <a:chOff x="0" y="0"/>
            <a:chExt cx="229361" cy="576071"/>
          </a:xfrm>
        </p:grpSpPr>
        <p:sp>
          <p:nvSpPr>
            <p:cNvPr id="924" name="path"/>
            <p:cNvSpPr/>
            <p:nvPr/>
          </p:nvSpPr>
          <p:spPr>
            <a:xfrm>
              <a:off x="12953" y="0"/>
              <a:ext cx="216408" cy="576071"/>
            </a:xfrm>
            <a:custGeom>
              <a:avLst/>
              <a:gdLst/>
              <a:ahLst/>
              <a:cxnLst/>
              <a:rect l="0" t="0" r="0" b="0"/>
              <a:pathLst>
                <a:path w="340" h="907">
                  <a:moveTo>
                    <a:pt x="0" y="226"/>
                  </a:moveTo>
                  <a:lnTo>
                    <a:pt x="170" y="226"/>
                  </a:lnTo>
                  <a:lnTo>
                    <a:pt x="170" y="0"/>
                  </a:lnTo>
                  <a:lnTo>
                    <a:pt x="340" y="453"/>
                  </a:lnTo>
                  <a:lnTo>
                    <a:pt x="170" y="907"/>
                  </a:lnTo>
                  <a:lnTo>
                    <a:pt x="170" y="680"/>
                  </a:lnTo>
                  <a:lnTo>
                    <a:pt x="0" y="68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6" name="path"/>
            <p:cNvSpPr/>
            <p:nvPr/>
          </p:nvSpPr>
          <p:spPr>
            <a:xfrm>
              <a:off x="0" y="144017"/>
              <a:ext cx="25907" cy="288036"/>
            </a:xfrm>
            <a:custGeom>
              <a:avLst/>
              <a:gdLst/>
              <a:ahLst/>
              <a:cxnLst/>
              <a:rect l="0" t="0" r="0" b="0"/>
              <a:pathLst>
                <a:path w="40" h="453">
                  <a:moveTo>
                    <a:pt x="20" y="453"/>
                  </a:moveTo>
                  <a:lnTo>
                    <a:pt x="20" y="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928" name="rect"/>
          <p:cNvSpPr/>
          <p:nvPr/>
        </p:nvSpPr>
        <p:spPr>
          <a:xfrm>
            <a:off x="3967860" y="2948939"/>
            <a:ext cx="948690" cy="790955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30" name="path"/>
          <p:cNvSpPr/>
          <p:nvPr/>
        </p:nvSpPr>
        <p:spPr>
          <a:xfrm>
            <a:off x="4903597" y="3057144"/>
            <a:ext cx="216407" cy="574548"/>
          </a:xfrm>
          <a:custGeom>
            <a:avLst/>
            <a:gdLst/>
            <a:ahLst/>
            <a:cxnLst/>
            <a:rect l="0" t="0" r="0" b="0"/>
            <a:pathLst>
              <a:path w="340" h="904">
                <a:moveTo>
                  <a:pt x="0" y="226"/>
                </a:moveTo>
                <a:lnTo>
                  <a:pt x="170" y="226"/>
                </a:lnTo>
                <a:lnTo>
                  <a:pt x="170" y="0"/>
                </a:lnTo>
                <a:lnTo>
                  <a:pt x="340" y="452"/>
                </a:lnTo>
                <a:lnTo>
                  <a:pt x="170" y="904"/>
                </a:lnTo>
                <a:lnTo>
                  <a:pt x="170" y="678"/>
                </a:lnTo>
                <a:lnTo>
                  <a:pt x="0" y="678"/>
                </a:lnTo>
                <a:lnTo>
                  <a:pt x="0" y="226"/>
                </a:lnTo>
                <a:close/>
              </a:path>
            </a:pathLst>
          </a:cu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932" name="table 932"/>
          <p:cNvGraphicFramePr>
            <a:graphicFrameLocks noGrp="1"/>
          </p:cNvGraphicFramePr>
          <p:nvPr/>
        </p:nvGraphicFramePr>
        <p:xfrm>
          <a:off x="1650618" y="2934461"/>
          <a:ext cx="5574664" cy="817880"/>
        </p:xfrm>
        <a:graphic>
          <a:graphicData uri="http://schemas.openxmlformats.org/drawingml/2006/table">
            <a:tbl>
              <a:tblPr/>
              <a:tblGrid>
                <a:gridCol w="948689"/>
                <a:gridCol w="216534"/>
                <a:gridCol w="935990"/>
                <a:gridCol w="216534"/>
                <a:gridCol w="1151889"/>
                <a:gridCol w="1156335"/>
                <a:gridCol w="948689"/>
              </a:tblGrid>
              <a:tr h="4146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lang="en-US" altLang="en-US" sz="1000" dirty="0"/>
                    </a:p>
                    <a:p>
                      <a:pPr marL="1771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确定风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lang="en-US" altLang="en-US" sz="1000" dirty="0"/>
                    </a:p>
                    <a:p>
                      <a:pPr marL="17526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500" b="1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明确管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lang="en-US" altLang="en-US" sz="1000" dirty="0"/>
                    </a:p>
                    <a:p>
                      <a:pPr marL="16383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5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风险公</a:t>
                      </a:r>
                      <a:r>
                        <a:rPr sz="15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166370" algn="l" rtl="0" eaLnBrk="0">
                        <a:lnSpc>
                          <a:spcPct val="94000"/>
                        </a:lnSpc>
                      </a:pPr>
                      <a:r>
                        <a:rPr sz="15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排查消</a:t>
                      </a:r>
                      <a:r>
                        <a:rPr sz="15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lang="en-US" altLang="en-US" sz="1000" dirty="0"/>
                    </a:p>
                    <a:p>
                      <a:pPr marL="1663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加强应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</a:pPr>
                      <a:endParaRPr lang="en-US" altLang="en-US" sz="100" dirty="0"/>
                    </a:p>
                    <a:p>
                      <a:pPr marL="186690" algn="l" rtl="0" eaLnBrk="0">
                        <a:lnSpc>
                          <a:spcPts val="1855"/>
                        </a:lnSpc>
                      </a:pPr>
                      <a:r>
                        <a:rPr sz="1500" b="1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险等级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</a:pPr>
                      <a:endParaRPr lang="en-US" altLang="en-US" sz="100" dirty="0"/>
                    </a:p>
                    <a:p>
                      <a:pPr marL="165100" algn="l" rtl="0" eaLnBrk="0">
                        <a:lnSpc>
                          <a:spcPts val="1865"/>
                        </a:lnSpc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控措施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200" dirty="0"/>
                    </a:p>
                    <a:p>
                      <a:pPr marL="168275" algn="l" rtl="0" eaLnBrk="0">
                        <a:lnSpc>
                          <a:spcPct val="91000"/>
                        </a:lnSpc>
                      </a:pPr>
                      <a:r>
                        <a:rPr sz="1500" b="1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告警示</a:t>
                      </a:r>
                      <a:r>
                        <a:rPr sz="15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5000"/>
                        </a:lnSpc>
                      </a:pPr>
                      <a:endParaRPr lang="en-US" altLang="en-US" sz="100" dirty="0"/>
                    </a:p>
                    <a:p>
                      <a:pPr marL="17399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1500" b="1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除隐患</a:t>
                      </a:r>
                      <a:r>
                        <a:rPr sz="15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</a:pPr>
                      <a:endParaRPr lang="en-US" altLang="en-US" sz="100" dirty="0"/>
                    </a:p>
                    <a:p>
                      <a:pPr marL="167005" algn="l" rtl="0" eaLnBrk="0">
                        <a:lnSpc>
                          <a:spcPts val="1860"/>
                        </a:lnSpc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急管理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934" name="path"/>
          <p:cNvSpPr/>
          <p:nvPr/>
        </p:nvSpPr>
        <p:spPr>
          <a:xfrm>
            <a:off x="6053391" y="3351292"/>
            <a:ext cx="226760" cy="297146"/>
          </a:xfrm>
          <a:custGeom>
            <a:avLst/>
            <a:gdLst/>
            <a:ahLst/>
            <a:cxnLst/>
            <a:rect l="0" t="0" r="0" b="0"/>
            <a:pathLst>
              <a:path w="357" h="467">
                <a:moveTo>
                  <a:pt x="338" y="7"/>
                </a:moveTo>
                <a:lnTo>
                  <a:pt x="169" y="460"/>
                </a:lnTo>
                <a:lnTo>
                  <a:pt x="169" y="233"/>
                </a:lnTo>
                <a:lnTo>
                  <a:pt x="0" y="233"/>
                </a:lnTo>
              </a:path>
            </a:pathLst>
          </a:custGeom>
          <a:noFill/>
          <a:ln w="25706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36" name="path"/>
          <p:cNvSpPr/>
          <p:nvPr/>
        </p:nvSpPr>
        <p:spPr>
          <a:xfrm>
            <a:off x="4902138" y="3349116"/>
            <a:ext cx="225805" cy="287141"/>
          </a:xfrm>
          <a:custGeom>
            <a:avLst/>
            <a:gdLst/>
            <a:ahLst/>
            <a:cxnLst/>
            <a:rect l="0" t="0" r="0" b="0"/>
            <a:pathLst>
              <a:path w="355" h="452">
                <a:moveTo>
                  <a:pt x="336" y="6"/>
                </a:moveTo>
                <a:lnTo>
                  <a:pt x="168" y="445"/>
                </a:lnTo>
                <a:lnTo>
                  <a:pt x="168" y="226"/>
                </a:lnTo>
                <a:lnTo>
                  <a:pt x="0" y="226"/>
                </a:lnTo>
              </a:path>
            </a:pathLst>
          </a:custGeom>
          <a:noFill/>
          <a:ln w="25098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38" name="path"/>
          <p:cNvSpPr/>
          <p:nvPr/>
        </p:nvSpPr>
        <p:spPr>
          <a:xfrm>
            <a:off x="6053535" y="3063256"/>
            <a:ext cx="226774" cy="279510"/>
          </a:xfrm>
          <a:custGeom>
            <a:avLst/>
            <a:gdLst/>
            <a:ahLst/>
            <a:cxnLst/>
            <a:rect l="0" t="0" r="0" b="0"/>
            <a:pathLst>
              <a:path w="357" h="440">
                <a:moveTo>
                  <a:pt x="0" y="220"/>
                </a:moveTo>
                <a:lnTo>
                  <a:pt x="169" y="220"/>
                </a:lnTo>
                <a:lnTo>
                  <a:pt x="169" y="6"/>
                </a:lnTo>
                <a:lnTo>
                  <a:pt x="338" y="433"/>
                </a:lnTo>
              </a:path>
            </a:pathLst>
          </a:custGeom>
          <a:noFill/>
          <a:ln w="24370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0" name="path"/>
          <p:cNvSpPr/>
          <p:nvPr/>
        </p:nvSpPr>
        <p:spPr>
          <a:xfrm>
            <a:off x="4901712" y="3052578"/>
            <a:ext cx="225816" cy="290188"/>
          </a:xfrm>
          <a:custGeom>
            <a:avLst/>
            <a:gdLst/>
            <a:ahLst/>
            <a:cxnLst/>
            <a:rect l="0" t="0" r="0" b="0"/>
            <a:pathLst>
              <a:path w="355" h="456">
                <a:moveTo>
                  <a:pt x="0" y="228"/>
                </a:moveTo>
                <a:lnTo>
                  <a:pt x="168" y="228"/>
                </a:lnTo>
                <a:lnTo>
                  <a:pt x="168" y="7"/>
                </a:lnTo>
                <a:lnTo>
                  <a:pt x="336" y="449"/>
                </a:lnTo>
              </a:path>
            </a:pathLst>
          </a:custGeom>
          <a:noFill/>
          <a:ln w="25364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2" name="textbox 942"/>
          <p:cNvSpPr/>
          <p:nvPr/>
        </p:nvSpPr>
        <p:spPr>
          <a:xfrm>
            <a:off x="762126" y="1162050"/>
            <a:ext cx="4897120" cy="399415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500" dirty="0"/>
          </a:p>
          <a:p>
            <a:pPr marL="92710" algn="l" rtl="0" eaLnBrk="0">
              <a:lnSpc>
                <a:spcPct val="9800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企业风险分级管控与隐患排查内容</a:t>
            </a:r>
            <a:endParaRPr lang="en-US" altLang="en-US" sz="2000" dirty="0"/>
          </a:p>
        </p:txBody>
      </p:sp>
      <p:sp>
        <p:nvSpPr>
          <p:cNvPr id="944" name="textbox 944"/>
          <p:cNvSpPr/>
          <p:nvPr/>
        </p:nvSpPr>
        <p:spPr>
          <a:xfrm>
            <a:off x="367120" y="615480"/>
            <a:ext cx="3780790" cy="4870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1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3、安全管理基础工</a:t>
            </a:r>
            <a:r>
              <a:rPr sz="31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endParaRPr lang="en-US" altLang="en-US" sz="3100" dirty="0"/>
          </a:p>
        </p:txBody>
      </p:sp>
      <p:sp>
        <p:nvSpPr>
          <p:cNvPr id="946" name="textbox 946"/>
          <p:cNvSpPr/>
          <p:nvPr/>
        </p:nvSpPr>
        <p:spPr>
          <a:xfrm>
            <a:off x="3084702" y="4283202"/>
            <a:ext cx="2700654" cy="40132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lang="en-US" altLang="en-US" sz="500" dirty="0"/>
          </a:p>
          <a:p>
            <a:pPr marL="844550" algn="l" rtl="0" eaLnBrk="0">
              <a:lnSpc>
                <a:spcPct val="97000"/>
              </a:lnSpc>
              <a:spcBef>
                <a:spcPts val="5"/>
              </a:spcBef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定期更新</a:t>
            </a:r>
            <a:endParaRPr lang="en-US" altLang="en-US" sz="2000" dirty="0"/>
          </a:p>
        </p:txBody>
      </p:sp>
      <p:sp>
        <p:nvSpPr>
          <p:cNvPr id="948" name="textbox 948"/>
          <p:cNvSpPr/>
          <p:nvPr/>
        </p:nvSpPr>
        <p:spPr>
          <a:xfrm>
            <a:off x="3084702" y="1963673"/>
            <a:ext cx="2700654" cy="40132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849630" algn="l" rtl="0" eaLnBrk="0">
              <a:lnSpc>
                <a:spcPct val="98000"/>
              </a:lnSpc>
              <a:spcBef>
                <a:spcPts val="0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强化过程</a:t>
            </a:r>
            <a:endParaRPr lang="en-US" altLang="en-US" sz="2000" dirty="0"/>
          </a:p>
        </p:txBody>
      </p:sp>
      <p:graphicFrame>
        <p:nvGraphicFramePr>
          <p:cNvPr id="950" name="table 950"/>
          <p:cNvGraphicFramePr>
            <a:graphicFrameLocks noGrp="1"/>
          </p:cNvGraphicFramePr>
          <p:nvPr/>
        </p:nvGraphicFramePr>
        <p:xfrm>
          <a:off x="451231" y="2934461"/>
          <a:ext cx="961389" cy="81787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961389"/>
              </a:tblGrid>
              <a:tr h="792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marL="176530" indent="102870" algn="l" rtl="0" eaLnBrk="0">
                        <a:lnSpc>
                          <a:spcPct val="105000"/>
                        </a:lnSpc>
                      </a:pPr>
                      <a:r>
                        <a:rPr sz="15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排查</a:t>
                      </a:r>
                      <a:r>
                        <a:rPr sz="15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</a:t>
                      </a:r>
                      <a:r>
                        <a:rPr sz="15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2" name="table 952"/>
          <p:cNvGraphicFramePr>
            <a:graphicFrameLocks noGrp="1"/>
          </p:cNvGraphicFramePr>
          <p:nvPr/>
        </p:nvGraphicFramePr>
        <p:xfrm>
          <a:off x="7435722" y="2926841"/>
          <a:ext cx="961390" cy="816610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961390"/>
              </a:tblGrid>
              <a:tr h="7912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lang="en-US" altLang="en-US" sz="1000" dirty="0"/>
                    </a:p>
                    <a:p>
                      <a:pPr marL="181610" indent="6350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b="1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防控职</a:t>
                      </a:r>
                      <a:r>
                        <a:rPr sz="15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业危害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954" name="picture 9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08760" y="4387418"/>
            <a:ext cx="851026" cy="268833"/>
          </a:xfrm>
          <a:prstGeom prst="rect">
            <a:avLst/>
          </a:prstGeom>
        </p:spPr>
      </p:pic>
      <p:pic>
        <p:nvPicPr>
          <p:cNvPr id="956" name="picture 9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911469" y="4387418"/>
            <a:ext cx="851026" cy="268833"/>
          </a:xfrm>
          <a:prstGeom prst="rect">
            <a:avLst/>
          </a:prstGeom>
        </p:spPr>
      </p:pic>
      <p:pic>
        <p:nvPicPr>
          <p:cNvPr id="958" name="picture 9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586092" y="1963166"/>
            <a:ext cx="791972" cy="268732"/>
          </a:xfrm>
          <a:prstGeom prst="rect">
            <a:avLst/>
          </a:prstGeom>
        </p:spPr>
      </p:pic>
      <p:pic>
        <p:nvPicPr>
          <p:cNvPr id="960" name="picture 9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718056" y="1963166"/>
            <a:ext cx="791971" cy="268732"/>
          </a:xfrm>
          <a:prstGeom prst="rect">
            <a:avLst/>
          </a:prstGeom>
        </p:spPr>
      </p:pic>
      <p:grpSp>
        <p:nvGrpSpPr>
          <p:cNvPr id="130" name="group 130"/>
          <p:cNvGrpSpPr/>
          <p:nvPr/>
        </p:nvGrpSpPr>
        <p:grpSpPr>
          <a:xfrm rot="21600000">
            <a:off x="1390014" y="3086144"/>
            <a:ext cx="239974" cy="585126"/>
            <a:chOff x="0" y="0"/>
            <a:chExt cx="239974" cy="585126"/>
          </a:xfrm>
        </p:grpSpPr>
        <p:sp>
          <p:nvSpPr>
            <p:cNvPr id="962" name="path"/>
            <p:cNvSpPr/>
            <p:nvPr/>
          </p:nvSpPr>
          <p:spPr>
            <a:xfrm>
              <a:off x="12953" y="4527"/>
              <a:ext cx="214883" cy="576072"/>
            </a:xfrm>
            <a:custGeom>
              <a:avLst/>
              <a:gdLst/>
              <a:ahLst/>
              <a:cxnLst/>
              <a:rect l="0" t="0" r="0" b="0"/>
              <a:pathLst>
                <a:path w="338" h="907">
                  <a:moveTo>
                    <a:pt x="0" y="226"/>
                  </a:moveTo>
                  <a:lnTo>
                    <a:pt x="169" y="226"/>
                  </a:lnTo>
                  <a:lnTo>
                    <a:pt x="169" y="0"/>
                  </a:lnTo>
                  <a:lnTo>
                    <a:pt x="338" y="453"/>
                  </a:lnTo>
                  <a:lnTo>
                    <a:pt x="169" y="907"/>
                  </a:lnTo>
                  <a:lnTo>
                    <a:pt x="169" y="680"/>
                  </a:lnTo>
                  <a:lnTo>
                    <a:pt x="0" y="68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4" name="path"/>
            <p:cNvSpPr/>
            <p:nvPr/>
          </p:nvSpPr>
          <p:spPr>
            <a:xfrm>
              <a:off x="0" y="0"/>
              <a:ext cx="239974" cy="585126"/>
            </a:xfrm>
            <a:custGeom>
              <a:avLst/>
              <a:gdLst/>
              <a:ahLst/>
              <a:cxnLst/>
              <a:rect l="0" t="0" r="0" b="0"/>
              <a:pathLst>
                <a:path w="377" h="921">
                  <a:moveTo>
                    <a:pt x="20" y="233"/>
                  </a:moveTo>
                  <a:lnTo>
                    <a:pt x="189" y="233"/>
                  </a:lnTo>
                  <a:lnTo>
                    <a:pt x="189" y="7"/>
                  </a:lnTo>
                  <a:lnTo>
                    <a:pt x="358" y="460"/>
                  </a:lnTo>
                  <a:lnTo>
                    <a:pt x="189" y="914"/>
                  </a:lnTo>
                  <a:lnTo>
                    <a:pt x="189" y="687"/>
                  </a:lnTo>
                  <a:lnTo>
                    <a:pt x="20" y="687"/>
                  </a:lnTo>
                  <a:lnTo>
                    <a:pt x="20" y="233"/>
                  </a:lnTo>
                  <a:close/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32" name="group 132"/>
          <p:cNvGrpSpPr/>
          <p:nvPr/>
        </p:nvGrpSpPr>
        <p:grpSpPr>
          <a:xfrm rot="21600000">
            <a:off x="7212456" y="3051064"/>
            <a:ext cx="228534" cy="585183"/>
            <a:chOff x="0" y="0"/>
            <a:chExt cx="228534" cy="585183"/>
          </a:xfrm>
        </p:grpSpPr>
        <p:sp>
          <p:nvSpPr>
            <p:cNvPr id="966" name="path"/>
            <p:cNvSpPr/>
            <p:nvPr/>
          </p:nvSpPr>
          <p:spPr>
            <a:xfrm>
              <a:off x="0" y="4555"/>
              <a:ext cx="216407" cy="576072"/>
            </a:xfrm>
            <a:custGeom>
              <a:avLst/>
              <a:gdLst/>
              <a:ahLst/>
              <a:cxnLst/>
              <a:rect l="0" t="0" r="0" b="0"/>
              <a:pathLst>
                <a:path w="340" h="907">
                  <a:moveTo>
                    <a:pt x="0" y="226"/>
                  </a:moveTo>
                  <a:lnTo>
                    <a:pt x="170" y="226"/>
                  </a:lnTo>
                  <a:lnTo>
                    <a:pt x="170" y="0"/>
                  </a:lnTo>
                  <a:lnTo>
                    <a:pt x="340" y="453"/>
                  </a:lnTo>
                  <a:lnTo>
                    <a:pt x="170" y="907"/>
                  </a:lnTo>
                  <a:lnTo>
                    <a:pt x="170" y="680"/>
                  </a:lnTo>
                  <a:lnTo>
                    <a:pt x="0" y="680"/>
                  </a:lnTo>
                  <a:lnTo>
                    <a:pt x="0" y="226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8" name="path"/>
            <p:cNvSpPr/>
            <p:nvPr/>
          </p:nvSpPr>
          <p:spPr>
            <a:xfrm>
              <a:off x="0" y="0"/>
              <a:ext cx="228534" cy="585183"/>
            </a:xfrm>
            <a:custGeom>
              <a:avLst/>
              <a:gdLst/>
              <a:ahLst/>
              <a:cxnLst/>
              <a:rect l="0" t="0" r="0" b="0"/>
              <a:pathLst>
                <a:path w="359" h="921">
                  <a:moveTo>
                    <a:pt x="0" y="233"/>
                  </a:moveTo>
                  <a:lnTo>
                    <a:pt x="170" y="233"/>
                  </a:lnTo>
                  <a:lnTo>
                    <a:pt x="170" y="7"/>
                  </a:lnTo>
                  <a:lnTo>
                    <a:pt x="340" y="460"/>
                  </a:lnTo>
                  <a:lnTo>
                    <a:pt x="170" y="914"/>
                  </a:lnTo>
                  <a:lnTo>
                    <a:pt x="170" y="687"/>
                  </a:lnTo>
                  <a:lnTo>
                    <a:pt x="0" y="687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970" name="path"/>
          <p:cNvSpPr/>
          <p:nvPr/>
        </p:nvSpPr>
        <p:spPr>
          <a:xfrm>
            <a:off x="3751453" y="3055620"/>
            <a:ext cx="216407" cy="576072"/>
          </a:xfrm>
          <a:custGeom>
            <a:avLst/>
            <a:gdLst/>
            <a:ahLst/>
            <a:cxnLst/>
            <a:rect l="0" t="0" r="0" b="0"/>
            <a:pathLst>
              <a:path w="340" h="907">
                <a:moveTo>
                  <a:pt x="0" y="226"/>
                </a:moveTo>
                <a:lnTo>
                  <a:pt x="170" y="226"/>
                </a:lnTo>
                <a:lnTo>
                  <a:pt x="170" y="0"/>
                </a:lnTo>
                <a:lnTo>
                  <a:pt x="340" y="453"/>
                </a:lnTo>
                <a:lnTo>
                  <a:pt x="170" y="907"/>
                </a:lnTo>
                <a:lnTo>
                  <a:pt x="170" y="680"/>
                </a:lnTo>
                <a:lnTo>
                  <a:pt x="0" y="680"/>
                </a:lnTo>
                <a:lnTo>
                  <a:pt x="0" y="226"/>
                </a:lnTo>
                <a:close/>
              </a:path>
            </a:pathLst>
          </a:cu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2" name="path"/>
          <p:cNvSpPr/>
          <p:nvPr/>
        </p:nvSpPr>
        <p:spPr>
          <a:xfrm>
            <a:off x="2599309" y="3057144"/>
            <a:ext cx="216407" cy="574548"/>
          </a:xfrm>
          <a:custGeom>
            <a:avLst/>
            <a:gdLst/>
            <a:ahLst/>
            <a:cxnLst/>
            <a:rect l="0" t="0" r="0" b="0"/>
            <a:pathLst>
              <a:path w="340" h="904">
                <a:moveTo>
                  <a:pt x="0" y="226"/>
                </a:moveTo>
                <a:lnTo>
                  <a:pt x="170" y="226"/>
                </a:lnTo>
                <a:lnTo>
                  <a:pt x="170" y="0"/>
                </a:lnTo>
                <a:lnTo>
                  <a:pt x="340" y="452"/>
                </a:lnTo>
                <a:lnTo>
                  <a:pt x="170" y="904"/>
                </a:lnTo>
                <a:lnTo>
                  <a:pt x="170" y="678"/>
                </a:lnTo>
                <a:lnTo>
                  <a:pt x="0" y="678"/>
                </a:lnTo>
                <a:lnTo>
                  <a:pt x="0" y="226"/>
                </a:lnTo>
                <a:close/>
              </a:path>
            </a:pathLst>
          </a:cu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4" name="path"/>
          <p:cNvSpPr/>
          <p:nvPr/>
        </p:nvSpPr>
        <p:spPr>
          <a:xfrm>
            <a:off x="3751453" y="3339100"/>
            <a:ext cx="228534" cy="297147"/>
          </a:xfrm>
          <a:custGeom>
            <a:avLst/>
            <a:gdLst/>
            <a:ahLst/>
            <a:cxnLst/>
            <a:rect l="0" t="0" r="0" b="0"/>
            <a:pathLst>
              <a:path w="359" h="467">
                <a:moveTo>
                  <a:pt x="340" y="7"/>
                </a:moveTo>
                <a:lnTo>
                  <a:pt x="170" y="460"/>
                </a:lnTo>
                <a:lnTo>
                  <a:pt x="170" y="233"/>
                </a:lnTo>
                <a:lnTo>
                  <a:pt x="0" y="233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6" name="path"/>
          <p:cNvSpPr/>
          <p:nvPr/>
        </p:nvSpPr>
        <p:spPr>
          <a:xfrm>
            <a:off x="3751453" y="3051064"/>
            <a:ext cx="228534" cy="297146"/>
          </a:xfrm>
          <a:custGeom>
            <a:avLst/>
            <a:gdLst/>
            <a:ahLst/>
            <a:cxnLst/>
            <a:rect l="0" t="0" r="0" b="0"/>
            <a:pathLst>
              <a:path w="359" h="467">
                <a:moveTo>
                  <a:pt x="0" y="233"/>
                </a:moveTo>
                <a:lnTo>
                  <a:pt x="170" y="233"/>
                </a:lnTo>
                <a:lnTo>
                  <a:pt x="170" y="7"/>
                </a:lnTo>
                <a:lnTo>
                  <a:pt x="340" y="460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8" name="path"/>
          <p:cNvSpPr/>
          <p:nvPr/>
        </p:nvSpPr>
        <p:spPr>
          <a:xfrm>
            <a:off x="2599309" y="3339851"/>
            <a:ext cx="228530" cy="296406"/>
          </a:xfrm>
          <a:custGeom>
            <a:avLst/>
            <a:gdLst/>
            <a:ahLst/>
            <a:cxnLst/>
            <a:rect l="0" t="0" r="0" b="0"/>
            <a:pathLst>
              <a:path w="359" h="466">
                <a:moveTo>
                  <a:pt x="340" y="7"/>
                </a:moveTo>
                <a:lnTo>
                  <a:pt x="170" y="459"/>
                </a:lnTo>
                <a:lnTo>
                  <a:pt x="170" y="233"/>
                </a:lnTo>
                <a:lnTo>
                  <a:pt x="0" y="233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0" name="path"/>
          <p:cNvSpPr/>
          <p:nvPr/>
        </p:nvSpPr>
        <p:spPr>
          <a:xfrm>
            <a:off x="2599309" y="3052578"/>
            <a:ext cx="228530" cy="296405"/>
          </a:xfrm>
          <a:custGeom>
            <a:avLst/>
            <a:gdLst/>
            <a:ahLst/>
            <a:cxnLst/>
            <a:rect l="0" t="0" r="0" b="0"/>
            <a:pathLst>
              <a:path w="359" h="466">
                <a:moveTo>
                  <a:pt x="0" y="233"/>
                </a:moveTo>
                <a:lnTo>
                  <a:pt x="170" y="233"/>
                </a:lnTo>
                <a:lnTo>
                  <a:pt x="170" y="7"/>
                </a:lnTo>
                <a:lnTo>
                  <a:pt x="340" y="459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2" name="path"/>
          <p:cNvSpPr/>
          <p:nvPr/>
        </p:nvSpPr>
        <p:spPr>
          <a:xfrm>
            <a:off x="4758816" y="3595116"/>
            <a:ext cx="157734" cy="157733"/>
          </a:xfrm>
          <a:custGeom>
            <a:avLst/>
            <a:gdLst/>
            <a:ahLst/>
            <a:cxnLst/>
            <a:rect l="0" t="0" r="0" b="0"/>
            <a:pathLst>
              <a:path w="248" h="248">
                <a:moveTo>
                  <a:pt x="228" y="20"/>
                </a:moveTo>
                <a:cubicBezTo>
                  <a:pt x="228" y="134"/>
                  <a:pt x="135" y="227"/>
                  <a:pt x="20" y="227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4" name="path"/>
          <p:cNvSpPr/>
          <p:nvPr/>
        </p:nvSpPr>
        <p:spPr>
          <a:xfrm>
            <a:off x="5910961" y="3595116"/>
            <a:ext cx="157733" cy="157733"/>
          </a:xfrm>
          <a:custGeom>
            <a:avLst/>
            <a:gdLst/>
            <a:ahLst/>
            <a:cxnLst/>
            <a:rect l="0" t="0" r="0" b="0"/>
            <a:pathLst>
              <a:path w="248" h="248">
                <a:moveTo>
                  <a:pt x="227" y="20"/>
                </a:moveTo>
                <a:cubicBezTo>
                  <a:pt x="227" y="134"/>
                  <a:pt x="134" y="227"/>
                  <a:pt x="20" y="227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6" name="textbox 986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38</a:t>
            </a:r>
            <a:endParaRPr lang="en-US" altLang="en-US" sz="1200" dirty="0"/>
          </a:p>
        </p:txBody>
      </p:sp>
      <p:sp>
        <p:nvSpPr>
          <p:cNvPr id="988" name="rect"/>
          <p:cNvSpPr/>
          <p:nvPr/>
        </p:nvSpPr>
        <p:spPr>
          <a:xfrm>
            <a:off x="4890643" y="3200780"/>
            <a:ext cx="25907" cy="287273"/>
          </a:xfrm>
          <a:prstGeom prst="rect">
            <a:avLst/>
          </a:pr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0" name="table 990"/>
          <p:cNvGraphicFramePr>
            <a:graphicFrameLocks noGrp="1"/>
          </p:cNvGraphicFramePr>
          <p:nvPr/>
        </p:nvGraphicFramePr>
        <p:xfrm>
          <a:off x="5449951" y="2541904"/>
          <a:ext cx="2546350" cy="1610360"/>
        </p:xfrm>
        <a:graphic>
          <a:graphicData uri="http://schemas.openxmlformats.org/drawingml/2006/table">
            <a:tbl>
              <a:tblPr/>
              <a:tblGrid>
                <a:gridCol w="2546350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77190" algn="l" rtl="0" eaLnBrk="0">
                        <a:lnSpc>
                          <a:spcPct val="98000"/>
                        </a:lnSpc>
                      </a:pPr>
                      <a:r>
                        <a:rPr sz="2400" b="1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隐患排查治理</a:t>
                      </a:r>
                      <a:endParaRPr lang="en-US" altLang="en-US" sz="2400" dirty="0"/>
                    </a:p>
                    <a:p>
                      <a:pPr marL="514985" algn="l" rtl="0" eaLnBrk="0">
                        <a:lnSpc>
                          <a:spcPct val="89000"/>
                        </a:lnSpc>
                        <a:spcBef>
                          <a:spcPts val="65"/>
                        </a:spcBef>
                      </a:pPr>
                      <a:r>
                        <a:rPr sz="24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基于后果的</a:t>
                      </a:r>
                      <a:endParaRPr lang="en-US" altLang="en-US" sz="2400" dirty="0"/>
                    </a:p>
                    <a:p>
                      <a:pPr marL="521335" algn="l" rtl="0" eaLnBrk="0">
                        <a:lnSpc>
                          <a:spcPts val="3130"/>
                        </a:lnSpc>
                      </a:pPr>
                      <a:r>
                        <a:rPr sz="2400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强制性思维</a:t>
                      </a:r>
                      <a:endParaRPr lang="en-US" altLang="en-US" sz="2400" dirty="0"/>
                    </a:p>
                    <a:p>
                      <a:pPr marL="668655" algn="l" rtl="0" eaLnBrk="0">
                        <a:lnSpc>
                          <a:spcPct val="98000"/>
                        </a:lnSpc>
                        <a:spcBef>
                          <a:spcPts val="65"/>
                        </a:spcBef>
                      </a:pPr>
                      <a:r>
                        <a:rPr sz="2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管控结果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92" name="table 992"/>
          <p:cNvGraphicFramePr>
            <a:graphicFrameLocks noGrp="1"/>
          </p:cNvGraphicFramePr>
          <p:nvPr/>
        </p:nvGraphicFramePr>
        <p:xfrm>
          <a:off x="1057782" y="2541904"/>
          <a:ext cx="2544445" cy="1610360"/>
        </p:xfrm>
        <a:graphic>
          <a:graphicData uri="http://schemas.openxmlformats.org/drawingml/2006/table">
            <a:tbl>
              <a:tblPr/>
              <a:tblGrid>
                <a:gridCol w="2544445"/>
              </a:tblGrid>
              <a:tr h="1584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700" dirty="0"/>
                    </a:p>
                    <a:p>
                      <a:pPr marL="35814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风险分级管控</a:t>
                      </a:r>
                      <a:endParaRPr lang="en-US" altLang="en-US" sz="2400" dirty="0"/>
                    </a:p>
                    <a:p>
                      <a:pPr marL="363855" indent="149225" algn="l" rtl="0" eaLnBrk="0">
                        <a:lnSpc>
                          <a:spcPct val="99000"/>
                        </a:lnSpc>
                        <a:spcBef>
                          <a:spcPts val="80"/>
                        </a:spcBef>
                      </a:pPr>
                      <a:r>
                        <a:rPr sz="2400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基于风险的      </a:t>
                      </a:r>
                      <a:r>
                        <a:rPr sz="24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非强制性思维</a:t>
                      </a:r>
                      <a:endParaRPr lang="en-US" altLang="en-US" sz="2400" dirty="0"/>
                    </a:p>
                    <a:p>
                      <a:pPr marL="667385" algn="l" rtl="0" eaLnBrk="0">
                        <a:lnSpc>
                          <a:spcPct val="97000"/>
                        </a:lnSpc>
                        <a:spcBef>
                          <a:spcPts val="90"/>
                        </a:spcBef>
                      </a:pPr>
                      <a:r>
                        <a:rPr sz="2400" b="1" kern="0" spc="-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管控过程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94" name="textbox 994"/>
          <p:cNvSpPr/>
          <p:nvPr/>
        </p:nvSpPr>
        <p:spPr>
          <a:xfrm>
            <a:off x="669162" y="1464437"/>
            <a:ext cx="4392295" cy="40132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93980" algn="l" rtl="0" eaLnBrk="0">
              <a:lnSpc>
                <a:spcPct val="9800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风险管控和隐患排查治理区别与关系</a:t>
            </a:r>
            <a:endParaRPr lang="en-US" altLang="en-US" sz="2000" dirty="0"/>
          </a:p>
        </p:txBody>
      </p:sp>
      <p:sp>
        <p:nvSpPr>
          <p:cNvPr id="996" name="textbox 996"/>
          <p:cNvSpPr/>
          <p:nvPr/>
        </p:nvSpPr>
        <p:spPr>
          <a:xfrm>
            <a:off x="458560" y="608495"/>
            <a:ext cx="3780790" cy="4870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1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3、安全管理基础工</a:t>
            </a:r>
            <a:r>
              <a:rPr sz="31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endParaRPr lang="en-US" altLang="en-US" sz="3100" dirty="0"/>
          </a:p>
        </p:txBody>
      </p:sp>
      <p:pic>
        <p:nvPicPr>
          <p:cNvPr id="998" name="picture 9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89908" y="3042538"/>
            <a:ext cx="1872741" cy="176784"/>
          </a:xfrm>
          <a:prstGeom prst="rect">
            <a:avLst/>
          </a:prstGeom>
        </p:spPr>
      </p:pic>
      <p:pic>
        <p:nvPicPr>
          <p:cNvPr id="1000" name="picture 1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89782" y="3763391"/>
            <a:ext cx="1872741" cy="176784"/>
          </a:xfrm>
          <a:prstGeom prst="rect">
            <a:avLst/>
          </a:prstGeom>
        </p:spPr>
      </p:pic>
      <p:sp>
        <p:nvSpPr>
          <p:cNvPr id="1002" name="textbox 1002"/>
          <p:cNvSpPr/>
          <p:nvPr/>
        </p:nvSpPr>
        <p:spPr>
          <a:xfrm>
            <a:off x="4225680" y="2696947"/>
            <a:ext cx="532130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</a:t>
            </a:r>
            <a:endParaRPr lang="en-US" altLang="en-US" sz="2000" dirty="0"/>
          </a:p>
        </p:txBody>
      </p:sp>
      <p:sp>
        <p:nvSpPr>
          <p:cNvPr id="1004" name="textbox 1004"/>
          <p:cNvSpPr/>
          <p:nvPr/>
        </p:nvSpPr>
        <p:spPr>
          <a:xfrm>
            <a:off x="4265189" y="3429991"/>
            <a:ext cx="528319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</a:t>
            </a:r>
            <a:endParaRPr lang="en-US" altLang="en-US" sz="2000" dirty="0"/>
          </a:p>
        </p:txBody>
      </p:sp>
      <p:sp>
        <p:nvSpPr>
          <p:cNvPr id="1006" name="textbox 1006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/>
          <p:nvPr/>
        </p:nvSpPr>
        <p:spPr>
          <a:xfrm>
            <a:off x="834643" y="326792"/>
            <a:ext cx="6097270" cy="38138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2738755" algn="l" rtl="0" eaLnBrk="0">
              <a:lnSpc>
                <a:spcPct val="99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 例 分</a:t>
            </a:r>
            <a:r>
              <a:rPr sz="3200" b="1" kern="0" spc="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析</a:t>
            </a:r>
            <a:endParaRPr lang="en-US" altLang="en-US" sz="3200" dirty="0"/>
          </a:p>
          <a:p>
            <a:pPr algn="l" rtl="0" eaLnBrk="0">
              <a:lnSpc>
                <a:spcPct val="151000"/>
              </a:lnSpc>
            </a:pPr>
            <a:endParaRPr lang="en-US" altLang="en-US" sz="1000" dirty="0"/>
          </a:p>
          <a:p>
            <a:pPr marL="19050" algn="l" rtl="0" eaLnBrk="0">
              <a:lnSpc>
                <a:spcPts val="3290"/>
              </a:lnSpc>
              <a:spcBef>
                <a:spcPts val="815"/>
              </a:spcBef>
            </a:pPr>
            <a:r>
              <a:rPr sz="2700" b="1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讨论</a:t>
            </a:r>
            <a:endParaRPr lang="en-US" altLang="en-US" sz="2700" dirty="0"/>
          </a:p>
          <a:p>
            <a:pPr marL="45085" algn="l" rtl="0" eaLnBrk="0">
              <a:lnSpc>
                <a:spcPct val="92000"/>
              </a:lnSpc>
              <a:spcBef>
                <a:spcPts val="1745"/>
              </a:spcBef>
            </a:pPr>
            <a:r>
              <a:rPr sz="27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1、受伤员工是受到了什么伤害而</a:t>
            </a:r>
            <a:r>
              <a:rPr sz="27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死亡？</a:t>
            </a:r>
            <a:endParaRPr lang="en-US" altLang="en-US" sz="2700" dirty="0"/>
          </a:p>
          <a:p>
            <a:pPr marL="40005" indent="-8890" algn="l" rtl="0" eaLnBrk="0">
              <a:lnSpc>
                <a:spcPct val="159000"/>
              </a:lnSpc>
              <a:spcBef>
                <a:spcPts val="60"/>
              </a:spcBef>
            </a:pPr>
            <a:r>
              <a:rPr sz="27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2、作业现场采取了那些安全防护措施？</a:t>
            </a:r>
            <a:r>
              <a:rPr sz="2700" b="1" kern="0" spc="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3、作业现场采取的安全措施是否有效？</a:t>
            </a:r>
            <a:endParaRPr lang="en-US" altLang="en-US" sz="2700" dirty="0"/>
          </a:p>
          <a:p>
            <a:pPr algn="l" rtl="0" eaLnBrk="0">
              <a:lnSpc>
                <a:spcPct val="106000"/>
              </a:lnSpc>
            </a:pPr>
            <a:endParaRPr lang="en-US" altLang="en-US" sz="1400" dirty="0"/>
          </a:p>
          <a:p>
            <a:pPr algn="l" rtl="0" eaLnBrk="0">
              <a:lnSpc>
                <a:spcPct val="1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b="1" kern="0" spc="9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——将结果写在白板纸上</a:t>
            </a:r>
            <a:endParaRPr lang="en-US" altLang="en-US" sz="2700" dirty="0"/>
          </a:p>
        </p:txBody>
      </p:sp>
      <p:sp>
        <p:nvSpPr>
          <p:cNvPr id="28" name="textbox 28"/>
          <p:cNvSpPr/>
          <p:nvPr/>
        </p:nvSpPr>
        <p:spPr>
          <a:xfrm>
            <a:off x="8499043" y="4840325"/>
            <a:ext cx="10858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textbox 1008"/>
          <p:cNvSpPr/>
          <p:nvPr/>
        </p:nvSpPr>
        <p:spPr>
          <a:xfrm>
            <a:off x="4079214" y="4051706"/>
            <a:ext cx="4542154" cy="7448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100" dirty="0"/>
          </a:p>
          <a:p>
            <a:pPr marL="13970" indent="-1905" algn="l" rtl="0" eaLnBrk="0">
              <a:lnSpc>
                <a:spcPct val="98000"/>
              </a:lnSpc>
              <a:spcBef>
                <a:spcPts val="0"/>
              </a:spcBef>
            </a:pPr>
            <a:r>
              <a:rPr sz="2400" b="1" kern="0" spc="-1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现代安全管理工作中，发现风险、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认知风险是一切工作的</a:t>
            </a:r>
            <a:r>
              <a:rPr sz="24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基础。</a:t>
            </a:r>
            <a:endParaRPr lang="en-US" altLang="en-US" sz="2400" dirty="0"/>
          </a:p>
        </p:txBody>
      </p:sp>
      <p:sp>
        <p:nvSpPr>
          <p:cNvPr id="1010" name="textbox 1010"/>
          <p:cNvSpPr/>
          <p:nvPr/>
        </p:nvSpPr>
        <p:spPr>
          <a:xfrm>
            <a:off x="467868" y="1193546"/>
            <a:ext cx="8208644" cy="36893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500" dirty="0"/>
          </a:p>
          <a:p>
            <a:pPr marL="93980" algn="l" rtl="0" eaLnBrk="0">
              <a:lnSpc>
                <a:spcPct val="97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现代安全管理要素</a:t>
            </a:r>
            <a:endParaRPr lang="en-US" altLang="en-US" sz="1800" dirty="0"/>
          </a:p>
        </p:txBody>
      </p:sp>
      <p:graphicFrame>
        <p:nvGraphicFramePr>
          <p:cNvPr id="1012" name="table 1012"/>
          <p:cNvGraphicFramePr>
            <a:graphicFrameLocks noGrp="1"/>
          </p:cNvGraphicFramePr>
          <p:nvPr/>
        </p:nvGraphicFramePr>
        <p:xfrm>
          <a:off x="4998720" y="2717546"/>
          <a:ext cx="3034029" cy="840739"/>
        </p:xfrm>
        <a:graphic>
          <a:graphicData uri="http://schemas.openxmlformats.org/drawingml/2006/table">
            <a:tbl>
              <a:tblPr/>
              <a:tblGrid>
                <a:gridCol w="3034029"/>
              </a:tblGrid>
              <a:tr h="834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113665" indent="-127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生产经营活动中存在</a:t>
                      </a:r>
                      <a:r>
                        <a:rPr sz="2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的危险、有害因素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14" name="picture 10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39342" y="2887472"/>
            <a:ext cx="2087651" cy="1044575"/>
          </a:xfrm>
          <a:prstGeom prst="rect">
            <a:avLst/>
          </a:prstGeom>
        </p:spPr>
      </p:pic>
      <p:sp>
        <p:nvSpPr>
          <p:cNvPr id="1016" name="textbox 1016"/>
          <p:cNvSpPr/>
          <p:nvPr/>
        </p:nvSpPr>
        <p:spPr>
          <a:xfrm>
            <a:off x="432525" y="709460"/>
            <a:ext cx="3780790" cy="4870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1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3、安全管理基础工</a:t>
            </a:r>
            <a:r>
              <a:rPr sz="31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endParaRPr lang="en-US" altLang="en-US" sz="3100" dirty="0"/>
          </a:p>
        </p:txBody>
      </p:sp>
      <p:sp>
        <p:nvSpPr>
          <p:cNvPr id="1018" name="textbox 1018"/>
          <p:cNvSpPr/>
          <p:nvPr/>
        </p:nvSpPr>
        <p:spPr>
          <a:xfrm>
            <a:off x="5003291" y="1914398"/>
            <a:ext cx="3025139" cy="462280"/>
          </a:xfrm>
          <a:prstGeom prst="rect">
            <a:avLst/>
          </a:prstGeom>
          <a:solidFill>
            <a:srgbClr val="C6DA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1211580" algn="l" rtl="0" eaLnBrk="0">
              <a:lnSpc>
                <a:spcPct val="98000"/>
              </a:lnSpc>
              <a:spcBef>
                <a:spcPts val="5"/>
              </a:spcBef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</a:t>
            </a:r>
            <a:endParaRPr lang="en-US" altLang="en-US" sz="2400" dirty="0"/>
          </a:p>
        </p:txBody>
      </p:sp>
      <p:graphicFrame>
        <p:nvGraphicFramePr>
          <p:cNvPr id="1020" name="table 1020"/>
          <p:cNvGraphicFramePr>
            <a:graphicFrameLocks noGrp="1"/>
          </p:cNvGraphicFramePr>
          <p:nvPr/>
        </p:nvGraphicFramePr>
        <p:xfrm>
          <a:off x="1306068" y="2874518"/>
          <a:ext cx="1537334" cy="528320"/>
        </p:xfrm>
        <a:graphic>
          <a:graphicData uri="http://schemas.openxmlformats.org/drawingml/2006/table">
            <a:tbl>
              <a:tblPr/>
              <a:tblGrid>
                <a:gridCol w="1537334"/>
              </a:tblGrid>
              <a:tr h="5029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800" dirty="0"/>
                    </a:p>
                    <a:p>
                      <a:pPr marL="46736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2" name="rect"/>
          <p:cNvSpPr/>
          <p:nvPr/>
        </p:nvSpPr>
        <p:spPr>
          <a:xfrm>
            <a:off x="1246631" y="1914398"/>
            <a:ext cx="1655064" cy="461771"/>
          </a:xfrm>
          <a:prstGeom prst="rect">
            <a:avLst/>
          </a:prstGeom>
          <a:solidFill>
            <a:srgbClr val="C6DAF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34" name="group 134"/>
          <p:cNvGrpSpPr/>
          <p:nvPr/>
        </p:nvGrpSpPr>
        <p:grpSpPr>
          <a:xfrm rot="21600000">
            <a:off x="4271009" y="1963915"/>
            <a:ext cx="742207" cy="362737"/>
            <a:chOff x="0" y="0"/>
            <a:chExt cx="742207" cy="362737"/>
          </a:xfrm>
        </p:grpSpPr>
        <p:sp>
          <p:nvSpPr>
            <p:cNvPr id="1024" name="path"/>
            <p:cNvSpPr/>
            <p:nvPr/>
          </p:nvSpPr>
          <p:spPr>
            <a:xfrm>
              <a:off x="0" y="9156"/>
              <a:ext cx="733044" cy="344424"/>
            </a:xfrm>
            <a:custGeom>
              <a:avLst/>
              <a:gdLst/>
              <a:ahLst/>
              <a:cxnLst/>
              <a:rect l="0" t="0" r="0" b="0"/>
              <a:pathLst>
                <a:path w="1154" h="542">
                  <a:moveTo>
                    <a:pt x="0" y="135"/>
                  </a:moveTo>
                  <a:lnTo>
                    <a:pt x="883" y="135"/>
                  </a:lnTo>
                  <a:lnTo>
                    <a:pt x="883" y="0"/>
                  </a:lnTo>
                  <a:lnTo>
                    <a:pt x="1154" y="271"/>
                  </a:lnTo>
                  <a:lnTo>
                    <a:pt x="883" y="542"/>
                  </a:lnTo>
                  <a:lnTo>
                    <a:pt x="883" y="406"/>
                  </a:lnTo>
                  <a:lnTo>
                    <a:pt x="0" y="406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26" name="path"/>
            <p:cNvSpPr/>
            <p:nvPr/>
          </p:nvSpPr>
          <p:spPr>
            <a:xfrm>
              <a:off x="548005" y="0"/>
              <a:ext cx="194202" cy="362737"/>
            </a:xfrm>
            <a:custGeom>
              <a:avLst/>
              <a:gdLst/>
              <a:ahLst/>
              <a:cxnLst/>
              <a:rect l="0" t="0" r="0" b="0"/>
              <a:pathLst>
                <a:path w="305" h="571">
                  <a:moveTo>
                    <a:pt x="20" y="150"/>
                  </a:moveTo>
                  <a:lnTo>
                    <a:pt x="20" y="14"/>
                  </a:lnTo>
                  <a:lnTo>
                    <a:pt x="291" y="285"/>
                  </a:lnTo>
                  <a:lnTo>
                    <a:pt x="20" y="556"/>
                  </a:lnTo>
                  <a:lnTo>
                    <a:pt x="20" y="421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028" name="table 1028"/>
          <p:cNvGraphicFramePr>
            <a:graphicFrameLocks noGrp="1"/>
          </p:cNvGraphicFramePr>
          <p:nvPr/>
        </p:nvGraphicFramePr>
        <p:xfrm>
          <a:off x="3122675" y="1909826"/>
          <a:ext cx="1160780" cy="470534"/>
        </p:xfrm>
        <a:graphic>
          <a:graphicData uri="http://schemas.openxmlformats.org/drawingml/2006/table">
            <a:tbl>
              <a:tblPr/>
              <a:tblGrid>
                <a:gridCol w="1160780"/>
              </a:tblGrid>
              <a:tr h="4641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/>
                    </a:p>
                    <a:p>
                      <a:pPr marL="27559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基础</a:t>
                      </a:r>
                      <a:r>
                        <a:rPr sz="2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0" name="path"/>
          <p:cNvSpPr/>
          <p:nvPr/>
        </p:nvSpPr>
        <p:spPr>
          <a:xfrm>
            <a:off x="4255050" y="2059177"/>
            <a:ext cx="25892" cy="172211"/>
          </a:xfrm>
          <a:custGeom>
            <a:avLst/>
            <a:gdLst/>
            <a:ahLst/>
            <a:cxnLst/>
            <a:rect l="0" t="0" r="0" b="0"/>
            <a:pathLst>
              <a:path w="40" h="271">
                <a:moveTo>
                  <a:pt x="20" y="271"/>
                </a:moveTo>
                <a:lnTo>
                  <a:pt x="20" y="0"/>
                </a:lnTo>
              </a:path>
            </a:pathLst>
          </a:custGeom>
          <a:noFill/>
          <a:ln w="25893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32" name="textbox 1032"/>
          <p:cNvSpPr/>
          <p:nvPr/>
        </p:nvSpPr>
        <p:spPr>
          <a:xfrm>
            <a:off x="1233931" y="1992528"/>
            <a:ext cx="1680845" cy="350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  <a:tabLst>
                <a:tab pos="233045" algn="l"/>
              </a:tabLst>
            </a:pP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u="sng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风险辨识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en-US" sz="2400" dirty="0"/>
          </a:p>
        </p:txBody>
      </p:sp>
      <p:sp>
        <p:nvSpPr>
          <p:cNvPr id="1034" name="textbox 1034"/>
          <p:cNvSpPr/>
          <p:nvPr/>
        </p:nvSpPr>
        <p:spPr>
          <a:xfrm>
            <a:off x="598931" y="3926077"/>
            <a:ext cx="881380" cy="46228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600" dirty="0"/>
          </a:p>
          <a:p>
            <a:pPr marL="137160" algn="l" rtl="0" eaLnBrk="0">
              <a:lnSpc>
                <a:spcPct val="97000"/>
              </a:lnSpc>
            </a:pP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</a:t>
            </a:r>
            <a:endParaRPr lang="en-US" altLang="en-US" sz="2400" dirty="0"/>
          </a:p>
        </p:txBody>
      </p:sp>
      <p:sp>
        <p:nvSpPr>
          <p:cNvPr id="1036" name="rect"/>
          <p:cNvSpPr/>
          <p:nvPr/>
        </p:nvSpPr>
        <p:spPr>
          <a:xfrm>
            <a:off x="1633727" y="3926077"/>
            <a:ext cx="880872" cy="461772"/>
          </a:xfrm>
          <a:prstGeom prst="rect">
            <a:avLst/>
          </a:pr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38" name="textbox 1038"/>
          <p:cNvSpPr/>
          <p:nvPr/>
        </p:nvSpPr>
        <p:spPr>
          <a:xfrm>
            <a:off x="2686811" y="3926077"/>
            <a:ext cx="881380" cy="46228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139700" algn="l" rtl="0" eaLnBrk="0">
              <a:lnSpc>
                <a:spcPct val="98000"/>
              </a:lnSpc>
              <a:spcBef>
                <a:spcPts val="5"/>
              </a:spcBef>
            </a:pPr>
            <a:r>
              <a:rPr sz="24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</a:t>
            </a:r>
            <a:endParaRPr lang="en-US" altLang="en-US" sz="2400" dirty="0"/>
          </a:p>
        </p:txBody>
      </p:sp>
      <p:grpSp>
        <p:nvGrpSpPr>
          <p:cNvPr id="136" name="group 136"/>
          <p:cNvGrpSpPr/>
          <p:nvPr/>
        </p:nvGrpSpPr>
        <p:grpSpPr>
          <a:xfrm rot="21600000">
            <a:off x="6012941" y="2363977"/>
            <a:ext cx="1008888" cy="358902"/>
            <a:chOff x="0" y="0"/>
            <a:chExt cx="1008888" cy="358902"/>
          </a:xfrm>
        </p:grpSpPr>
        <p:sp>
          <p:nvSpPr>
            <p:cNvPr id="1040" name="path"/>
            <p:cNvSpPr/>
            <p:nvPr/>
          </p:nvSpPr>
          <p:spPr>
            <a:xfrm>
              <a:off x="0" y="12953"/>
              <a:ext cx="1008888" cy="345948"/>
            </a:xfrm>
            <a:custGeom>
              <a:avLst/>
              <a:gdLst/>
              <a:ahLst/>
              <a:cxnLst/>
              <a:rect l="0" t="0" r="0" b="0"/>
              <a:pathLst>
                <a:path w="1588" h="544">
                  <a:moveTo>
                    <a:pt x="0" y="272"/>
                  </a:moveTo>
                  <a:lnTo>
                    <a:pt x="397" y="272"/>
                  </a:lnTo>
                  <a:lnTo>
                    <a:pt x="397" y="0"/>
                  </a:lnTo>
                  <a:lnTo>
                    <a:pt x="1191" y="0"/>
                  </a:lnTo>
                  <a:lnTo>
                    <a:pt x="1191" y="272"/>
                  </a:lnTo>
                  <a:lnTo>
                    <a:pt x="1588" y="272"/>
                  </a:lnTo>
                  <a:lnTo>
                    <a:pt x="794" y="544"/>
                  </a:lnTo>
                  <a:lnTo>
                    <a:pt x="0" y="27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42" name="path"/>
            <p:cNvSpPr/>
            <p:nvPr/>
          </p:nvSpPr>
          <p:spPr>
            <a:xfrm>
              <a:off x="0" y="0"/>
              <a:ext cx="1008888" cy="198882"/>
            </a:xfrm>
            <a:custGeom>
              <a:avLst/>
              <a:gdLst/>
              <a:ahLst/>
              <a:cxnLst/>
              <a:rect l="0" t="0" r="0" b="0"/>
              <a:pathLst>
                <a:path w="1588" h="313">
                  <a:moveTo>
                    <a:pt x="0" y="292"/>
                  </a:moveTo>
                  <a:lnTo>
                    <a:pt x="397" y="292"/>
                  </a:lnTo>
                  <a:lnTo>
                    <a:pt x="397" y="20"/>
                  </a:lnTo>
                  <a:lnTo>
                    <a:pt x="1191" y="20"/>
                  </a:lnTo>
                  <a:lnTo>
                    <a:pt x="1191" y="292"/>
                  </a:lnTo>
                  <a:lnTo>
                    <a:pt x="1588" y="292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044" name="textbox 1044"/>
          <p:cNvSpPr/>
          <p:nvPr/>
        </p:nvSpPr>
        <p:spPr>
          <a:xfrm>
            <a:off x="1621027" y="4005478"/>
            <a:ext cx="771525" cy="3829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  <a:tabLst>
                <a:tab pos="153035" algn="l"/>
              </a:tabLst>
            </a:pP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</a:t>
            </a:r>
            <a:endParaRPr lang="en-US" altLang="en-US" sz="2400" dirty="0"/>
          </a:p>
        </p:txBody>
      </p:sp>
      <p:sp>
        <p:nvSpPr>
          <p:cNvPr id="1046" name="path"/>
          <p:cNvSpPr/>
          <p:nvPr/>
        </p:nvSpPr>
        <p:spPr>
          <a:xfrm>
            <a:off x="6008740" y="2537652"/>
            <a:ext cx="1017292" cy="197481"/>
          </a:xfrm>
          <a:custGeom>
            <a:avLst/>
            <a:gdLst/>
            <a:ahLst/>
            <a:cxnLst/>
            <a:rect l="0" t="0" r="0" b="0"/>
            <a:pathLst>
              <a:path w="1602" h="310">
                <a:moveTo>
                  <a:pt x="1595" y="19"/>
                </a:moveTo>
                <a:lnTo>
                  <a:pt x="801" y="291"/>
                </a:lnTo>
                <a:lnTo>
                  <a:pt x="6" y="19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38" name="group 138"/>
          <p:cNvGrpSpPr/>
          <p:nvPr/>
        </p:nvGrpSpPr>
        <p:grpSpPr>
          <a:xfrm rot="21600000">
            <a:off x="1888089" y="2376931"/>
            <a:ext cx="373673" cy="517544"/>
            <a:chOff x="0" y="0"/>
            <a:chExt cx="373673" cy="517544"/>
          </a:xfrm>
        </p:grpSpPr>
        <p:sp>
          <p:nvSpPr>
            <p:cNvPr id="1048" name="path"/>
            <p:cNvSpPr/>
            <p:nvPr/>
          </p:nvSpPr>
          <p:spPr>
            <a:xfrm>
              <a:off x="7004" y="0"/>
              <a:ext cx="359663" cy="510540"/>
            </a:xfrm>
            <a:custGeom>
              <a:avLst/>
              <a:gdLst/>
              <a:ahLst/>
              <a:cxnLst/>
              <a:rect l="0" t="0" r="0" b="0"/>
              <a:pathLst>
                <a:path w="566" h="804">
                  <a:moveTo>
                    <a:pt x="0" y="520"/>
                  </a:moveTo>
                  <a:lnTo>
                    <a:pt x="141" y="520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520"/>
                  </a:lnTo>
                  <a:lnTo>
                    <a:pt x="566" y="520"/>
                  </a:lnTo>
                  <a:lnTo>
                    <a:pt x="283" y="804"/>
                  </a:lnTo>
                  <a:lnTo>
                    <a:pt x="0" y="52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50" name="path"/>
            <p:cNvSpPr/>
            <p:nvPr/>
          </p:nvSpPr>
          <p:spPr>
            <a:xfrm>
              <a:off x="0" y="320802"/>
              <a:ext cx="373673" cy="196742"/>
            </a:xfrm>
            <a:custGeom>
              <a:avLst/>
              <a:gdLst/>
              <a:ahLst/>
              <a:cxnLst/>
              <a:rect l="0" t="0" r="0" b="0"/>
              <a:pathLst>
                <a:path w="588" h="309">
                  <a:moveTo>
                    <a:pt x="11" y="15"/>
                  </a:moveTo>
                  <a:lnTo>
                    <a:pt x="152" y="15"/>
                  </a:lnTo>
                  <a:moveTo>
                    <a:pt x="435" y="15"/>
                  </a:moveTo>
                  <a:lnTo>
                    <a:pt x="577" y="15"/>
                  </a:lnTo>
                  <a:lnTo>
                    <a:pt x="294" y="298"/>
                  </a:lnTo>
                  <a:lnTo>
                    <a:pt x="11" y="15"/>
                  </a:lnTo>
                </a:path>
              </a:pathLst>
            </a:custGeom>
            <a:noFill/>
            <a:ln w="19811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052" name="path"/>
          <p:cNvSpPr/>
          <p:nvPr/>
        </p:nvSpPr>
        <p:spPr>
          <a:xfrm>
            <a:off x="4271009" y="2046224"/>
            <a:ext cx="560959" cy="198119"/>
          </a:xfrm>
          <a:custGeom>
            <a:avLst/>
            <a:gdLst/>
            <a:ahLst/>
            <a:cxnLst/>
            <a:rect l="0" t="0" r="0" b="0"/>
            <a:pathLst>
              <a:path w="883" h="311">
                <a:moveTo>
                  <a:pt x="0" y="20"/>
                </a:moveTo>
                <a:lnTo>
                  <a:pt x="883" y="20"/>
                </a:lnTo>
                <a:moveTo>
                  <a:pt x="883" y="291"/>
                </a:moveTo>
                <a:lnTo>
                  <a:pt x="0" y="291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54" name="path"/>
          <p:cNvSpPr/>
          <p:nvPr/>
        </p:nvSpPr>
        <p:spPr>
          <a:xfrm>
            <a:off x="1975104" y="2376931"/>
            <a:ext cx="199643" cy="330708"/>
          </a:xfrm>
          <a:custGeom>
            <a:avLst/>
            <a:gdLst/>
            <a:ahLst/>
            <a:cxnLst/>
            <a:rect l="0" t="0" r="0" b="0"/>
            <a:pathLst>
              <a:path w="314" h="520">
                <a:moveTo>
                  <a:pt x="15" y="520"/>
                </a:moveTo>
                <a:lnTo>
                  <a:pt x="15" y="0"/>
                </a:lnTo>
                <a:moveTo>
                  <a:pt x="298" y="0"/>
                </a:moveTo>
                <a:lnTo>
                  <a:pt x="298" y="520"/>
                </a:lnTo>
              </a:path>
            </a:pathLst>
          </a:custGeom>
          <a:noFill/>
          <a:ln w="19811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56" name="textbox 1056"/>
          <p:cNvSpPr/>
          <p:nvPr/>
        </p:nvSpPr>
        <p:spPr>
          <a:xfrm>
            <a:off x="8413698" y="5333898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picture 10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82752" y="701039"/>
            <a:ext cx="4155948" cy="2950464"/>
          </a:xfrm>
          <a:prstGeom prst="rect">
            <a:avLst/>
          </a:prstGeom>
        </p:spPr>
      </p:pic>
      <p:sp>
        <p:nvSpPr>
          <p:cNvPr id="1060" name="textbox 1060"/>
          <p:cNvSpPr/>
          <p:nvPr/>
        </p:nvSpPr>
        <p:spPr>
          <a:xfrm>
            <a:off x="5183609" y="1532052"/>
            <a:ext cx="3279775" cy="12909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826135" algn="l" rtl="0" eaLnBrk="0">
              <a:lnSpc>
                <a:spcPct val="98000"/>
              </a:lnSpc>
            </a:pPr>
            <a:r>
              <a:rPr sz="32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第二部分</a:t>
            </a:r>
            <a:endParaRPr lang="en-US" altLang="en-US" sz="3200" dirty="0"/>
          </a:p>
          <a:p>
            <a:pPr algn="l" rtl="0" eaLnBrk="0">
              <a:lnSpc>
                <a:spcPct val="127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8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32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风险分级管控要素</a:t>
            </a:r>
            <a:endParaRPr lang="en-US" altLang="en-US" sz="3200" dirty="0"/>
          </a:p>
        </p:txBody>
      </p:sp>
      <p:sp>
        <p:nvSpPr>
          <p:cNvPr id="1062" name="textbox 1062"/>
          <p:cNvSpPr/>
          <p:nvPr/>
        </p:nvSpPr>
        <p:spPr>
          <a:xfrm>
            <a:off x="2203193" y="4170991"/>
            <a:ext cx="4284979" cy="438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kern="0" spc="9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确定风险等级，针对性管理</a:t>
            </a:r>
            <a:endParaRPr lang="en-US" altLang="en-US" sz="2700" dirty="0"/>
          </a:p>
        </p:txBody>
      </p:sp>
      <p:sp>
        <p:nvSpPr>
          <p:cNvPr id="1064" name="textbox 1064"/>
          <p:cNvSpPr/>
          <p:nvPr/>
        </p:nvSpPr>
        <p:spPr>
          <a:xfrm>
            <a:off x="8413698" y="4839868"/>
            <a:ext cx="19367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6" name="table 1066"/>
          <p:cNvGraphicFramePr>
            <a:graphicFrameLocks noGrp="1"/>
          </p:cNvGraphicFramePr>
          <p:nvPr/>
        </p:nvGraphicFramePr>
        <p:xfrm>
          <a:off x="521208" y="2505329"/>
          <a:ext cx="8147050" cy="1541780"/>
        </p:xfrm>
        <a:graphic>
          <a:graphicData uri="http://schemas.openxmlformats.org/drawingml/2006/table">
            <a:tbl>
              <a:tblPr/>
              <a:tblGrid>
                <a:gridCol w="8147050"/>
              </a:tblGrid>
              <a:tr h="15354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189865" algn="l" rtl="0" eaLnBrk="0">
                        <a:lnSpc>
                          <a:spcPct val="89000"/>
                        </a:lnSpc>
                      </a:pPr>
                      <a:r>
                        <a:rPr sz="24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在系统寿命期间内，应用</a:t>
                      </a:r>
                      <a:r>
                        <a:rPr sz="2400" kern="0" spc="-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系统安全</a:t>
                      </a:r>
                      <a:r>
                        <a:rPr sz="24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工程和</a:t>
                      </a:r>
                      <a:r>
                        <a:rPr sz="24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管理方法，  </a:t>
                      </a:r>
                      <a:r>
                        <a:rPr sz="2400" kern="0" spc="-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辨识</a:t>
                      </a:r>
                      <a:endParaRPr lang="en-US" altLang="en-US" sz="2400" dirty="0"/>
                    </a:p>
                    <a:p>
                      <a:pPr marL="100965" algn="l" rtl="0" eaLnBrk="0">
                        <a:lnSpc>
                          <a:spcPct val="134000"/>
                        </a:lnSpc>
                        <a:spcBef>
                          <a:spcPts val="20"/>
                        </a:spcBef>
                      </a:pPr>
                      <a:r>
                        <a:rPr sz="2400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评价</a:t>
                      </a:r>
                      <a:r>
                        <a:rPr sz="24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系统中的</a:t>
                      </a:r>
                      <a:r>
                        <a:rPr sz="2400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</a:t>
                      </a:r>
                      <a:r>
                        <a:rPr sz="24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，并采取</a:t>
                      </a:r>
                      <a:r>
                        <a:rPr sz="2400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控制措施</a:t>
                      </a:r>
                      <a:r>
                        <a:rPr sz="24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24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使系统在规定的性</a:t>
                      </a:r>
                      <a:r>
                        <a:rPr sz="24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24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能、时间和成本范围内达到</a:t>
                      </a:r>
                      <a:r>
                        <a:rPr sz="24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最佳安全程度。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68" name="textbox 1068"/>
          <p:cNvSpPr/>
          <p:nvPr/>
        </p:nvSpPr>
        <p:spPr>
          <a:xfrm>
            <a:off x="622808" y="1651794"/>
            <a:ext cx="7971155" cy="746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1000"/>
              </a:lnSpc>
            </a:pPr>
            <a:endParaRPr lang="en-US" altLang="en-US" sz="100" dirty="0"/>
          </a:p>
          <a:p>
            <a:pPr marL="12700" indent="646430" algn="l" rtl="0" eaLnBrk="0">
              <a:lnSpc>
                <a:spcPct val="99000"/>
              </a:lnSpc>
            </a:pPr>
            <a:r>
              <a:rPr sz="24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随着工业生产领域的不</a:t>
            </a: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断拓展，随着生产作业方式的改 </a:t>
            </a:r>
            <a:r>
              <a:rPr sz="2400" b="1" kern="0" spc="-2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变和科学技术的进步，人类对安全管理的认识不断发展。</a:t>
            </a:r>
            <a:endParaRPr lang="en-US" altLang="en-US" sz="2400" dirty="0"/>
          </a:p>
        </p:txBody>
      </p:sp>
      <p:sp>
        <p:nvSpPr>
          <p:cNvPr id="1070" name="textbox 1070"/>
          <p:cNvSpPr/>
          <p:nvPr/>
        </p:nvSpPr>
        <p:spPr>
          <a:xfrm>
            <a:off x="467868" y="1205356"/>
            <a:ext cx="4415154" cy="36893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93980" algn="l" rtl="0" eaLnBrk="0">
              <a:lnSpc>
                <a:spcPct val="98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现代安全管理理念</a:t>
            </a:r>
            <a:endParaRPr lang="en-US" altLang="en-US" sz="1800" dirty="0"/>
          </a:p>
        </p:txBody>
      </p:sp>
      <p:sp>
        <p:nvSpPr>
          <p:cNvPr id="1072" name="textbox 1072"/>
          <p:cNvSpPr/>
          <p:nvPr/>
        </p:nvSpPr>
        <p:spPr>
          <a:xfrm>
            <a:off x="439988" y="615330"/>
            <a:ext cx="22942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1、风险管理</a:t>
            </a:r>
            <a:endParaRPr lang="en-US" altLang="en-US" sz="3200" dirty="0"/>
          </a:p>
        </p:txBody>
      </p:sp>
      <p:graphicFrame>
        <p:nvGraphicFramePr>
          <p:cNvPr id="1074" name="table 1074"/>
          <p:cNvGraphicFramePr>
            <a:graphicFrameLocks noGrp="1"/>
          </p:cNvGraphicFramePr>
          <p:nvPr/>
        </p:nvGraphicFramePr>
        <p:xfrm>
          <a:off x="7341107" y="4513960"/>
          <a:ext cx="1322705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2705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800" dirty="0"/>
                    </a:p>
                    <a:p>
                      <a:pPr marL="24955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目标性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6" name="table 1076"/>
          <p:cNvGraphicFramePr>
            <a:graphicFrameLocks noGrp="1"/>
          </p:cNvGraphicFramePr>
          <p:nvPr/>
        </p:nvGraphicFramePr>
        <p:xfrm>
          <a:off x="513588" y="4513960"/>
          <a:ext cx="1322704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2704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800" dirty="0"/>
                    </a:p>
                    <a:p>
                      <a:pPr marL="20891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预先性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8" name="table 1078"/>
          <p:cNvGraphicFramePr>
            <a:graphicFrameLocks noGrp="1"/>
          </p:cNvGraphicFramePr>
          <p:nvPr/>
        </p:nvGraphicFramePr>
        <p:xfrm>
          <a:off x="2241803" y="4513960"/>
          <a:ext cx="1322704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2704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800" dirty="0"/>
                    </a:p>
                    <a:p>
                      <a:pPr marL="2101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主动性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80" name="table 1080"/>
          <p:cNvGraphicFramePr>
            <a:graphicFrameLocks noGrp="1"/>
          </p:cNvGraphicFramePr>
          <p:nvPr/>
        </p:nvGraphicFramePr>
        <p:xfrm>
          <a:off x="3970020" y="4513960"/>
          <a:ext cx="1322704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2704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800" dirty="0"/>
                    </a:p>
                    <a:p>
                      <a:pPr marL="2070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系统性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82" name="table 1082"/>
          <p:cNvGraphicFramePr>
            <a:graphicFrameLocks noGrp="1"/>
          </p:cNvGraphicFramePr>
          <p:nvPr/>
        </p:nvGraphicFramePr>
        <p:xfrm>
          <a:off x="5626608" y="4513960"/>
          <a:ext cx="1320800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0800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800" dirty="0"/>
                    </a:p>
                    <a:p>
                      <a:pPr marL="20764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根源性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1084" name="path"/>
          <p:cNvSpPr/>
          <p:nvPr/>
        </p:nvSpPr>
        <p:spPr>
          <a:xfrm>
            <a:off x="525780" y="3991228"/>
            <a:ext cx="8138159" cy="9144"/>
          </a:xfrm>
          <a:custGeom>
            <a:avLst/>
            <a:gdLst/>
            <a:ahLst/>
            <a:cxnLst/>
            <a:rect l="0" t="0" r="0" b="0"/>
            <a:pathLst>
              <a:path w="12815" h="14">
                <a:moveTo>
                  <a:pt x="0" y="7"/>
                </a:moveTo>
                <a:lnTo>
                  <a:pt x="12815" y="7"/>
                </a:ln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40" name="group 140"/>
          <p:cNvGrpSpPr/>
          <p:nvPr/>
        </p:nvGrpSpPr>
        <p:grpSpPr>
          <a:xfrm rot="21600000">
            <a:off x="950196" y="3990466"/>
            <a:ext cx="522767" cy="545606"/>
            <a:chOff x="0" y="0"/>
            <a:chExt cx="522767" cy="545606"/>
          </a:xfrm>
        </p:grpSpPr>
        <p:sp>
          <p:nvSpPr>
            <p:cNvPr id="1086" name="path"/>
            <p:cNvSpPr/>
            <p:nvPr/>
          </p:nvSpPr>
          <p:spPr>
            <a:xfrm>
              <a:off x="9161" y="0"/>
              <a:ext cx="504443" cy="536448"/>
            </a:xfrm>
            <a:custGeom>
              <a:avLst/>
              <a:gdLst/>
              <a:ahLst/>
              <a:cxnLst/>
              <a:rect l="0" t="0" r="0" b="0"/>
              <a:pathLst>
                <a:path w="794" h="844">
                  <a:moveTo>
                    <a:pt x="0" y="447"/>
                  </a:moveTo>
                  <a:lnTo>
                    <a:pt x="198" y="447"/>
                  </a:lnTo>
                  <a:lnTo>
                    <a:pt x="198" y="0"/>
                  </a:lnTo>
                  <a:lnTo>
                    <a:pt x="595" y="0"/>
                  </a:lnTo>
                  <a:lnTo>
                    <a:pt x="595" y="447"/>
                  </a:lnTo>
                  <a:lnTo>
                    <a:pt x="794" y="447"/>
                  </a:lnTo>
                  <a:lnTo>
                    <a:pt x="397" y="844"/>
                  </a:lnTo>
                  <a:lnTo>
                    <a:pt x="0" y="447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88" name="path"/>
            <p:cNvSpPr/>
            <p:nvPr/>
          </p:nvSpPr>
          <p:spPr>
            <a:xfrm>
              <a:off x="0" y="271170"/>
              <a:ext cx="522767" cy="274435"/>
            </a:xfrm>
            <a:custGeom>
              <a:avLst/>
              <a:gdLst/>
              <a:ahLst/>
              <a:cxnLst/>
              <a:rect l="0" t="0" r="0" b="0"/>
              <a:pathLst>
                <a:path w="823" h="432">
                  <a:moveTo>
                    <a:pt x="14" y="20"/>
                  </a:moveTo>
                  <a:lnTo>
                    <a:pt x="213" y="20"/>
                  </a:lnTo>
                  <a:moveTo>
                    <a:pt x="610" y="20"/>
                  </a:moveTo>
                  <a:lnTo>
                    <a:pt x="808" y="20"/>
                  </a:lnTo>
                  <a:lnTo>
                    <a:pt x="411" y="417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42" name="group 142"/>
          <p:cNvGrpSpPr/>
          <p:nvPr/>
        </p:nvGrpSpPr>
        <p:grpSpPr>
          <a:xfrm rot="21600000">
            <a:off x="4370049" y="3996563"/>
            <a:ext cx="522771" cy="539507"/>
            <a:chOff x="0" y="0"/>
            <a:chExt cx="522771" cy="539507"/>
          </a:xfrm>
        </p:grpSpPr>
        <p:sp>
          <p:nvSpPr>
            <p:cNvPr id="1090" name="path"/>
            <p:cNvSpPr/>
            <p:nvPr/>
          </p:nvSpPr>
          <p:spPr>
            <a:xfrm>
              <a:off x="9163" y="0"/>
              <a:ext cx="504444" cy="530352"/>
            </a:xfrm>
            <a:custGeom>
              <a:avLst/>
              <a:gdLst/>
              <a:ahLst/>
              <a:cxnLst/>
              <a:rect l="0" t="0" r="0" b="0"/>
              <a:pathLst>
                <a:path w="794" h="835">
                  <a:moveTo>
                    <a:pt x="0" y="437"/>
                  </a:moveTo>
                  <a:lnTo>
                    <a:pt x="198" y="437"/>
                  </a:lnTo>
                  <a:lnTo>
                    <a:pt x="198" y="0"/>
                  </a:lnTo>
                  <a:lnTo>
                    <a:pt x="595" y="0"/>
                  </a:lnTo>
                  <a:lnTo>
                    <a:pt x="595" y="437"/>
                  </a:lnTo>
                  <a:lnTo>
                    <a:pt x="794" y="437"/>
                  </a:lnTo>
                  <a:lnTo>
                    <a:pt x="397" y="835"/>
                  </a:lnTo>
                  <a:lnTo>
                    <a:pt x="0" y="437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92" name="path"/>
            <p:cNvSpPr/>
            <p:nvPr/>
          </p:nvSpPr>
          <p:spPr>
            <a:xfrm>
              <a:off x="0" y="264960"/>
              <a:ext cx="522771" cy="274547"/>
            </a:xfrm>
            <a:custGeom>
              <a:avLst/>
              <a:gdLst/>
              <a:ahLst/>
              <a:cxnLst/>
              <a:rect l="0" t="0" r="0" b="0"/>
              <a:pathLst>
                <a:path w="823" h="432">
                  <a:moveTo>
                    <a:pt x="14" y="20"/>
                  </a:moveTo>
                  <a:lnTo>
                    <a:pt x="213" y="20"/>
                  </a:lnTo>
                  <a:moveTo>
                    <a:pt x="610" y="20"/>
                  </a:moveTo>
                  <a:lnTo>
                    <a:pt x="808" y="20"/>
                  </a:lnTo>
                  <a:lnTo>
                    <a:pt x="411" y="417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44" name="group 144"/>
          <p:cNvGrpSpPr/>
          <p:nvPr/>
        </p:nvGrpSpPr>
        <p:grpSpPr>
          <a:xfrm rot="21600000">
            <a:off x="7741143" y="3996563"/>
            <a:ext cx="522761" cy="539513"/>
            <a:chOff x="0" y="0"/>
            <a:chExt cx="522761" cy="539513"/>
          </a:xfrm>
        </p:grpSpPr>
        <p:sp>
          <p:nvSpPr>
            <p:cNvPr id="1094" name="path"/>
            <p:cNvSpPr/>
            <p:nvPr/>
          </p:nvSpPr>
          <p:spPr>
            <a:xfrm>
              <a:off x="9158" y="0"/>
              <a:ext cx="504444" cy="530352"/>
            </a:xfrm>
            <a:custGeom>
              <a:avLst/>
              <a:gdLst/>
              <a:ahLst/>
              <a:cxnLst/>
              <a:rect l="0" t="0" r="0" b="0"/>
              <a:pathLst>
                <a:path w="794" h="835">
                  <a:moveTo>
                    <a:pt x="0" y="438"/>
                  </a:moveTo>
                  <a:lnTo>
                    <a:pt x="198" y="438"/>
                  </a:lnTo>
                  <a:lnTo>
                    <a:pt x="198" y="0"/>
                  </a:lnTo>
                  <a:lnTo>
                    <a:pt x="595" y="0"/>
                  </a:lnTo>
                  <a:lnTo>
                    <a:pt x="595" y="438"/>
                  </a:lnTo>
                  <a:lnTo>
                    <a:pt x="794" y="438"/>
                  </a:lnTo>
                  <a:lnTo>
                    <a:pt x="397" y="835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96" name="path"/>
            <p:cNvSpPr/>
            <p:nvPr/>
          </p:nvSpPr>
          <p:spPr>
            <a:xfrm>
              <a:off x="0" y="265277"/>
              <a:ext cx="522761" cy="274236"/>
            </a:xfrm>
            <a:custGeom>
              <a:avLst/>
              <a:gdLst/>
              <a:ahLst/>
              <a:cxnLst/>
              <a:rect l="0" t="0" r="0" b="0"/>
              <a:pathLst>
                <a:path w="823" h="431">
                  <a:moveTo>
                    <a:pt x="14" y="20"/>
                  </a:moveTo>
                  <a:lnTo>
                    <a:pt x="213" y="20"/>
                  </a:lnTo>
                  <a:moveTo>
                    <a:pt x="610" y="20"/>
                  </a:moveTo>
                  <a:lnTo>
                    <a:pt x="808" y="20"/>
                  </a:lnTo>
                  <a:lnTo>
                    <a:pt x="411" y="417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46" name="group 146"/>
          <p:cNvGrpSpPr/>
          <p:nvPr/>
        </p:nvGrpSpPr>
        <p:grpSpPr>
          <a:xfrm rot="21600000">
            <a:off x="2641839" y="3990466"/>
            <a:ext cx="522759" cy="539513"/>
            <a:chOff x="0" y="0"/>
            <a:chExt cx="522759" cy="539513"/>
          </a:xfrm>
        </p:grpSpPr>
        <p:sp>
          <p:nvSpPr>
            <p:cNvPr id="1098" name="path"/>
            <p:cNvSpPr/>
            <p:nvPr/>
          </p:nvSpPr>
          <p:spPr>
            <a:xfrm>
              <a:off x="9157" y="0"/>
              <a:ext cx="504444" cy="530352"/>
            </a:xfrm>
            <a:custGeom>
              <a:avLst/>
              <a:gdLst/>
              <a:ahLst/>
              <a:cxnLst/>
              <a:rect l="0" t="0" r="0" b="0"/>
              <a:pathLst>
                <a:path w="794" h="835">
                  <a:moveTo>
                    <a:pt x="0" y="438"/>
                  </a:moveTo>
                  <a:lnTo>
                    <a:pt x="198" y="438"/>
                  </a:lnTo>
                  <a:lnTo>
                    <a:pt x="198" y="0"/>
                  </a:lnTo>
                  <a:lnTo>
                    <a:pt x="595" y="0"/>
                  </a:lnTo>
                  <a:lnTo>
                    <a:pt x="595" y="438"/>
                  </a:lnTo>
                  <a:lnTo>
                    <a:pt x="794" y="438"/>
                  </a:lnTo>
                  <a:lnTo>
                    <a:pt x="397" y="835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00" name="path"/>
            <p:cNvSpPr/>
            <p:nvPr/>
          </p:nvSpPr>
          <p:spPr>
            <a:xfrm>
              <a:off x="0" y="265277"/>
              <a:ext cx="522759" cy="274236"/>
            </a:xfrm>
            <a:custGeom>
              <a:avLst/>
              <a:gdLst/>
              <a:ahLst/>
              <a:cxnLst/>
              <a:rect l="0" t="0" r="0" b="0"/>
              <a:pathLst>
                <a:path w="823" h="431">
                  <a:moveTo>
                    <a:pt x="14" y="20"/>
                  </a:moveTo>
                  <a:lnTo>
                    <a:pt x="213" y="20"/>
                  </a:lnTo>
                  <a:moveTo>
                    <a:pt x="610" y="20"/>
                  </a:moveTo>
                  <a:lnTo>
                    <a:pt x="808" y="20"/>
                  </a:lnTo>
                  <a:lnTo>
                    <a:pt x="411" y="417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48" name="group 148"/>
          <p:cNvGrpSpPr/>
          <p:nvPr/>
        </p:nvGrpSpPr>
        <p:grpSpPr>
          <a:xfrm rot="21600000">
            <a:off x="6026638" y="3996563"/>
            <a:ext cx="521247" cy="539507"/>
            <a:chOff x="0" y="0"/>
            <a:chExt cx="521247" cy="539507"/>
          </a:xfrm>
        </p:grpSpPr>
        <p:sp>
          <p:nvSpPr>
            <p:cNvPr id="1102" name="path"/>
            <p:cNvSpPr/>
            <p:nvPr/>
          </p:nvSpPr>
          <p:spPr>
            <a:xfrm>
              <a:off x="9163" y="0"/>
              <a:ext cx="502919" cy="530352"/>
            </a:xfrm>
            <a:custGeom>
              <a:avLst/>
              <a:gdLst/>
              <a:ahLst/>
              <a:cxnLst/>
              <a:rect l="0" t="0" r="0" b="0"/>
              <a:pathLst>
                <a:path w="791" h="835">
                  <a:moveTo>
                    <a:pt x="0" y="438"/>
                  </a:moveTo>
                  <a:lnTo>
                    <a:pt x="197" y="438"/>
                  </a:lnTo>
                  <a:lnTo>
                    <a:pt x="197" y="0"/>
                  </a:lnTo>
                  <a:lnTo>
                    <a:pt x="593" y="0"/>
                  </a:lnTo>
                  <a:lnTo>
                    <a:pt x="593" y="438"/>
                  </a:lnTo>
                  <a:lnTo>
                    <a:pt x="791" y="438"/>
                  </a:lnTo>
                  <a:lnTo>
                    <a:pt x="395" y="835"/>
                  </a:lnTo>
                  <a:lnTo>
                    <a:pt x="0" y="438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04" name="path"/>
            <p:cNvSpPr/>
            <p:nvPr/>
          </p:nvSpPr>
          <p:spPr>
            <a:xfrm>
              <a:off x="0" y="265722"/>
              <a:ext cx="521247" cy="273785"/>
            </a:xfrm>
            <a:custGeom>
              <a:avLst/>
              <a:gdLst/>
              <a:ahLst/>
              <a:cxnLst/>
              <a:rect l="0" t="0" r="0" b="0"/>
              <a:pathLst>
                <a:path w="820" h="431">
                  <a:moveTo>
                    <a:pt x="14" y="20"/>
                  </a:moveTo>
                  <a:lnTo>
                    <a:pt x="212" y="20"/>
                  </a:lnTo>
                  <a:moveTo>
                    <a:pt x="608" y="20"/>
                  </a:moveTo>
                  <a:lnTo>
                    <a:pt x="806" y="20"/>
                  </a:lnTo>
                  <a:lnTo>
                    <a:pt x="410" y="416"/>
                  </a:lnTo>
                  <a:lnTo>
                    <a:pt x="14" y="20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106" name="path"/>
          <p:cNvSpPr/>
          <p:nvPr/>
        </p:nvSpPr>
        <p:spPr>
          <a:xfrm>
            <a:off x="1072515" y="3977513"/>
            <a:ext cx="278129" cy="297078"/>
          </a:xfrm>
          <a:custGeom>
            <a:avLst/>
            <a:gdLst/>
            <a:ahLst/>
            <a:cxnLst/>
            <a:rect l="0" t="0" r="0" b="0"/>
            <a:pathLst>
              <a:path w="437" h="467">
                <a:moveTo>
                  <a:pt x="20" y="467"/>
                </a:moveTo>
                <a:lnTo>
                  <a:pt x="20" y="20"/>
                </a:lnTo>
                <a:lnTo>
                  <a:pt x="417" y="20"/>
                </a:lnTo>
                <a:lnTo>
                  <a:pt x="417" y="467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08" name="path"/>
          <p:cNvSpPr/>
          <p:nvPr/>
        </p:nvSpPr>
        <p:spPr>
          <a:xfrm>
            <a:off x="7863458" y="3983609"/>
            <a:ext cx="278130" cy="291185"/>
          </a:xfrm>
          <a:custGeom>
            <a:avLst/>
            <a:gdLst/>
            <a:ahLst/>
            <a:cxnLst/>
            <a:rect l="0" t="0" r="0" b="0"/>
            <a:pathLst>
              <a:path w="438" h="458">
                <a:moveTo>
                  <a:pt x="20" y="458"/>
                </a:moveTo>
                <a:lnTo>
                  <a:pt x="20" y="20"/>
                </a:lnTo>
                <a:lnTo>
                  <a:pt x="417" y="20"/>
                </a:lnTo>
                <a:lnTo>
                  <a:pt x="417" y="458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10" name="path"/>
          <p:cNvSpPr/>
          <p:nvPr/>
        </p:nvSpPr>
        <p:spPr>
          <a:xfrm>
            <a:off x="2764155" y="3977513"/>
            <a:ext cx="278129" cy="291185"/>
          </a:xfrm>
          <a:custGeom>
            <a:avLst/>
            <a:gdLst/>
            <a:ahLst/>
            <a:cxnLst/>
            <a:rect l="0" t="0" r="0" b="0"/>
            <a:pathLst>
              <a:path w="437" h="458">
                <a:moveTo>
                  <a:pt x="20" y="458"/>
                </a:moveTo>
                <a:lnTo>
                  <a:pt x="20" y="20"/>
                </a:lnTo>
                <a:lnTo>
                  <a:pt x="417" y="20"/>
                </a:lnTo>
                <a:lnTo>
                  <a:pt x="417" y="458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12" name="path"/>
          <p:cNvSpPr/>
          <p:nvPr/>
        </p:nvSpPr>
        <p:spPr>
          <a:xfrm>
            <a:off x="4492371" y="3983609"/>
            <a:ext cx="278129" cy="290868"/>
          </a:xfrm>
          <a:custGeom>
            <a:avLst/>
            <a:gdLst/>
            <a:ahLst/>
            <a:cxnLst/>
            <a:rect l="0" t="0" r="0" b="0"/>
            <a:pathLst>
              <a:path w="437" h="458">
                <a:moveTo>
                  <a:pt x="20" y="458"/>
                </a:moveTo>
                <a:lnTo>
                  <a:pt x="20" y="20"/>
                </a:lnTo>
                <a:lnTo>
                  <a:pt x="417" y="20"/>
                </a:lnTo>
                <a:lnTo>
                  <a:pt x="417" y="458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14" name="path"/>
          <p:cNvSpPr/>
          <p:nvPr/>
        </p:nvSpPr>
        <p:spPr>
          <a:xfrm>
            <a:off x="6148578" y="3983609"/>
            <a:ext cx="277367" cy="291629"/>
          </a:xfrm>
          <a:custGeom>
            <a:avLst/>
            <a:gdLst/>
            <a:ahLst/>
            <a:cxnLst/>
            <a:rect l="0" t="0" r="0" b="0"/>
            <a:pathLst>
              <a:path w="436" h="459">
                <a:moveTo>
                  <a:pt x="20" y="459"/>
                </a:moveTo>
                <a:lnTo>
                  <a:pt x="20" y="20"/>
                </a:lnTo>
                <a:lnTo>
                  <a:pt x="416" y="20"/>
                </a:lnTo>
                <a:lnTo>
                  <a:pt x="416" y="459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16" name="textbox 1116"/>
          <p:cNvSpPr/>
          <p:nvPr/>
        </p:nvSpPr>
        <p:spPr>
          <a:xfrm>
            <a:off x="8413698" y="4839868"/>
            <a:ext cx="19367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textbox 1118"/>
          <p:cNvSpPr/>
          <p:nvPr/>
        </p:nvSpPr>
        <p:spPr>
          <a:xfrm>
            <a:off x="374583" y="666765"/>
            <a:ext cx="7771765" cy="18618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1、风险管理</a:t>
            </a:r>
            <a:endParaRPr lang="en-US" altLang="en-US" sz="3200" dirty="0"/>
          </a:p>
          <a:p>
            <a:pPr algn="l" rtl="0" eaLnBrk="0">
              <a:lnSpc>
                <a:spcPct val="119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141605" indent="633730" algn="l" rtl="0" eaLnBrk="0">
              <a:lnSpc>
                <a:spcPct val="99000"/>
              </a:lnSpc>
              <a:spcBef>
                <a:spcPts val="5"/>
              </a:spcBef>
            </a:pPr>
            <a:r>
              <a:rPr sz="24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通过对生产作业过程中的风险因素进行</a:t>
            </a:r>
            <a:r>
              <a:rPr sz="2400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识别与评估，</a:t>
            </a: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制定对应的控制措施，将发生事故的可能性及严</a:t>
            </a: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重度控制 </a:t>
            </a:r>
            <a:r>
              <a:rPr sz="2400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在可接受范围内。</a:t>
            </a:r>
            <a:endParaRPr lang="en-US" altLang="en-US" sz="2400" dirty="0"/>
          </a:p>
        </p:txBody>
      </p:sp>
      <p:graphicFrame>
        <p:nvGraphicFramePr>
          <p:cNvPr id="1120" name="table 1120"/>
          <p:cNvGraphicFramePr>
            <a:graphicFrameLocks noGrp="1"/>
          </p:cNvGraphicFramePr>
          <p:nvPr/>
        </p:nvGraphicFramePr>
        <p:xfrm>
          <a:off x="913003" y="3976497"/>
          <a:ext cx="1445894" cy="932180"/>
        </p:xfrm>
        <a:graphic>
          <a:graphicData uri="http://schemas.openxmlformats.org/drawingml/2006/table">
            <a:tbl>
              <a:tblPr/>
              <a:tblGrid>
                <a:gridCol w="1445894"/>
              </a:tblGrid>
              <a:tr h="9258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8425" indent="-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生产过程中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可能导致事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故的因素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50" name="group 150"/>
          <p:cNvGrpSpPr/>
          <p:nvPr/>
        </p:nvGrpSpPr>
        <p:grpSpPr>
          <a:xfrm rot="21600000">
            <a:off x="1415145" y="3497834"/>
            <a:ext cx="377983" cy="478551"/>
            <a:chOff x="0" y="0"/>
            <a:chExt cx="377983" cy="478551"/>
          </a:xfrm>
        </p:grpSpPr>
        <p:sp>
          <p:nvSpPr>
            <p:cNvPr id="1122" name="path"/>
            <p:cNvSpPr/>
            <p:nvPr/>
          </p:nvSpPr>
          <p:spPr>
            <a:xfrm>
              <a:off x="9159" y="0"/>
              <a:ext cx="359664" cy="469391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24" name="path"/>
            <p:cNvSpPr/>
            <p:nvPr/>
          </p:nvSpPr>
          <p:spPr>
            <a:xfrm>
              <a:off x="0" y="0"/>
              <a:ext cx="377983" cy="478551"/>
            </a:xfrm>
            <a:custGeom>
              <a:avLst/>
              <a:gdLst/>
              <a:ahLst/>
              <a:cxnLst/>
              <a:rect l="0" t="0" r="0" b="0"/>
              <a:pathLst>
                <a:path w="595" h="753">
                  <a:moveTo>
                    <a:pt x="14" y="456"/>
                  </a:moveTo>
                  <a:lnTo>
                    <a:pt x="156" y="456"/>
                  </a:lnTo>
                  <a:lnTo>
                    <a:pt x="156" y="0"/>
                  </a:lnTo>
                  <a:moveTo>
                    <a:pt x="439" y="0"/>
                  </a:moveTo>
                  <a:lnTo>
                    <a:pt x="439" y="456"/>
                  </a:lnTo>
                  <a:lnTo>
                    <a:pt x="580" y="456"/>
                  </a:lnTo>
                  <a:lnTo>
                    <a:pt x="297" y="739"/>
                  </a:lnTo>
                  <a:lnTo>
                    <a:pt x="14" y="456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52" name="group 152"/>
          <p:cNvGrpSpPr/>
          <p:nvPr/>
        </p:nvGrpSpPr>
        <p:grpSpPr>
          <a:xfrm rot="21600000">
            <a:off x="3210433" y="3510025"/>
            <a:ext cx="368823" cy="478551"/>
            <a:chOff x="0" y="0"/>
            <a:chExt cx="368823" cy="478551"/>
          </a:xfrm>
        </p:grpSpPr>
        <p:sp>
          <p:nvSpPr>
            <p:cNvPr id="1126" name="path"/>
            <p:cNvSpPr/>
            <p:nvPr/>
          </p:nvSpPr>
          <p:spPr>
            <a:xfrm>
              <a:off x="0" y="0"/>
              <a:ext cx="359664" cy="469392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28" name="path"/>
            <p:cNvSpPr/>
            <p:nvPr/>
          </p:nvSpPr>
          <p:spPr>
            <a:xfrm>
              <a:off x="170672" y="280400"/>
              <a:ext cx="198151" cy="198151"/>
            </a:xfrm>
            <a:custGeom>
              <a:avLst/>
              <a:gdLst/>
              <a:ahLst/>
              <a:cxnLst/>
              <a:rect l="0" t="0" r="0" b="0"/>
              <a:pathLst>
                <a:path w="312" h="312">
                  <a:moveTo>
                    <a:pt x="297" y="14"/>
                  </a:moveTo>
                  <a:lnTo>
                    <a:pt x="14" y="297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54" name="group 154"/>
          <p:cNvGrpSpPr/>
          <p:nvPr/>
        </p:nvGrpSpPr>
        <p:grpSpPr>
          <a:xfrm rot="21600000">
            <a:off x="6816216" y="3497834"/>
            <a:ext cx="368823" cy="478551"/>
            <a:chOff x="0" y="0"/>
            <a:chExt cx="368823" cy="478551"/>
          </a:xfrm>
        </p:grpSpPr>
        <p:sp>
          <p:nvSpPr>
            <p:cNvPr id="1132" name="path"/>
            <p:cNvSpPr/>
            <p:nvPr/>
          </p:nvSpPr>
          <p:spPr>
            <a:xfrm>
              <a:off x="0" y="0"/>
              <a:ext cx="359664" cy="469391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34" name="path"/>
            <p:cNvSpPr/>
            <p:nvPr/>
          </p:nvSpPr>
          <p:spPr>
            <a:xfrm>
              <a:off x="170672" y="280400"/>
              <a:ext cx="198151" cy="198151"/>
            </a:xfrm>
            <a:custGeom>
              <a:avLst/>
              <a:gdLst/>
              <a:ahLst/>
              <a:cxnLst/>
              <a:rect l="0" t="0" r="0" b="0"/>
              <a:pathLst>
                <a:path w="312" h="312">
                  <a:moveTo>
                    <a:pt x="297" y="14"/>
                  </a:moveTo>
                  <a:lnTo>
                    <a:pt x="14" y="297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56" name="group 156"/>
          <p:cNvGrpSpPr/>
          <p:nvPr/>
        </p:nvGrpSpPr>
        <p:grpSpPr>
          <a:xfrm rot="21600000">
            <a:off x="5007228" y="3519169"/>
            <a:ext cx="370347" cy="478551"/>
            <a:chOff x="0" y="0"/>
            <a:chExt cx="370347" cy="478551"/>
          </a:xfrm>
        </p:grpSpPr>
        <p:sp>
          <p:nvSpPr>
            <p:cNvPr id="1136" name="path"/>
            <p:cNvSpPr/>
            <p:nvPr/>
          </p:nvSpPr>
          <p:spPr>
            <a:xfrm>
              <a:off x="0" y="0"/>
              <a:ext cx="361188" cy="469392"/>
            </a:xfrm>
            <a:custGeom>
              <a:avLst/>
              <a:gdLst/>
              <a:ahLst/>
              <a:cxnLst/>
              <a:rect l="0" t="0" r="0" b="0"/>
              <a:pathLst>
                <a:path w="568" h="739">
                  <a:moveTo>
                    <a:pt x="0" y="454"/>
                  </a:moveTo>
                  <a:lnTo>
                    <a:pt x="142" y="454"/>
                  </a:lnTo>
                  <a:lnTo>
                    <a:pt x="142" y="0"/>
                  </a:lnTo>
                  <a:lnTo>
                    <a:pt x="426" y="0"/>
                  </a:lnTo>
                  <a:lnTo>
                    <a:pt x="426" y="454"/>
                  </a:lnTo>
                  <a:lnTo>
                    <a:pt x="568" y="454"/>
                  </a:lnTo>
                  <a:lnTo>
                    <a:pt x="284" y="739"/>
                  </a:lnTo>
                  <a:lnTo>
                    <a:pt x="0" y="454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38" name="path"/>
            <p:cNvSpPr/>
            <p:nvPr/>
          </p:nvSpPr>
          <p:spPr>
            <a:xfrm>
              <a:off x="171434" y="279638"/>
              <a:ext cx="198913" cy="198913"/>
            </a:xfrm>
            <a:custGeom>
              <a:avLst/>
              <a:gdLst/>
              <a:ahLst/>
              <a:cxnLst/>
              <a:rect l="0" t="0" r="0" b="0"/>
              <a:pathLst>
                <a:path w="313" h="313">
                  <a:moveTo>
                    <a:pt x="298" y="14"/>
                  </a:moveTo>
                  <a:lnTo>
                    <a:pt x="14" y="298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140" name="table 114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54710" y="2717800"/>
          <a:ext cx="7085330" cy="770890"/>
        </p:xfrm>
        <a:graphic>
          <a:graphicData uri="http://schemas.openxmlformats.org/drawingml/2006/table">
            <a:tbl>
              <a:tblPr/>
              <a:tblGrid>
                <a:gridCol w="1715770"/>
                <a:gridCol w="1778635"/>
                <a:gridCol w="1790700"/>
                <a:gridCol w="1800225"/>
              </a:tblGrid>
              <a:tr h="7708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lang="en-US" altLang="en-US" sz="1000" dirty="0"/>
                    </a:p>
                    <a:p>
                      <a:pPr marL="26987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风险辨识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lang="en-US" altLang="en-US" sz="1000" dirty="0"/>
                    </a:p>
                    <a:p>
                      <a:pPr marL="29718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风险评估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lang="en-US" altLang="en-US" sz="1000" dirty="0"/>
                    </a:p>
                    <a:p>
                      <a:pPr marL="29908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风险控制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marL="296545" algn="l" rtl="0" eaLnBrk="0">
                        <a:lnSpc>
                          <a:spcPct val="97000"/>
                        </a:lnSpc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分级管理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42" name="table 1142"/>
          <p:cNvGraphicFramePr>
            <a:graphicFrameLocks noGrp="1"/>
          </p:cNvGraphicFramePr>
          <p:nvPr/>
        </p:nvGraphicFramePr>
        <p:xfrm>
          <a:off x="2665602" y="3510025"/>
          <a:ext cx="1445895" cy="1373504"/>
        </p:xfrm>
        <a:graphic>
          <a:graphicData uri="http://schemas.openxmlformats.org/drawingml/2006/table">
            <a:tbl>
              <a:tblPr/>
              <a:tblGrid>
                <a:gridCol w="605789"/>
                <a:gridCol w="208280"/>
                <a:gridCol w="631825"/>
              </a:tblGrid>
              <a:tr h="4470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464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9060" indent="-635" algn="l" rtl="0" eaLnBrk="0">
                        <a:lnSpc>
                          <a:spcPct val="99000"/>
                        </a:lnSpc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分析风险因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素对事故的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影响程度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44" name="table 1144"/>
          <p:cNvGraphicFramePr>
            <a:graphicFrameLocks noGrp="1"/>
          </p:cNvGraphicFramePr>
          <p:nvPr/>
        </p:nvGraphicFramePr>
        <p:xfrm>
          <a:off x="6271386" y="3431794"/>
          <a:ext cx="1445895" cy="1431925"/>
        </p:xfrm>
        <a:graphic>
          <a:graphicData uri="http://schemas.openxmlformats.org/drawingml/2006/table">
            <a:tbl>
              <a:tblPr/>
              <a:tblGrid>
                <a:gridCol w="634365"/>
                <a:gridCol w="208280"/>
                <a:gridCol w="603249"/>
              </a:tblGrid>
              <a:tr h="5041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735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建立风险等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级，加强重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点管理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46" name="table 1146"/>
          <p:cNvGraphicFramePr>
            <a:graphicFrameLocks noGrp="1"/>
          </p:cNvGraphicFramePr>
          <p:nvPr/>
        </p:nvGraphicFramePr>
        <p:xfrm>
          <a:off x="4463923" y="3519169"/>
          <a:ext cx="1445895" cy="1364614"/>
        </p:xfrm>
        <a:graphic>
          <a:graphicData uri="http://schemas.openxmlformats.org/drawingml/2006/table">
            <a:tbl>
              <a:tblPr/>
              <a:tblGrid>
                <a:gridCol w="633729"/>
                <a:gridCol w="208280"/>
                <a:gridCol w="603884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464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indent="1143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降低导致事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故的可能性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和严重度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54" name="textbox 1154"/>
          <p:cNvSpPr/>
          <p:nvPr/>
        </p:nvSpPr>
        <p:spPr>
          <a:xfrm>
            <a:off x="8348293" y="5261508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43</a:t>
            </a:r>
            <a:endParaRPr lang="en-US" altLang="en-US" sz="1200" dirty="0"/>
          </a:p>
        </p:txBody>
      </p:sp>
      <p:grpSp>
        <p:nvGrpSpPr>
          <p:cNvPr id="4" name="group 150"/>
          <p:cNvGrpSpPr/>
          <p:nvPr/>
        </p:nvGrpSpPr>
        <p:grpSpPr>
          <a:xfrm rot="21600000">
            <a:off x="3189335" y="3528949"/>
            <a:ext cx="377983" cy="478551"/>
            <a:chOff x="0" y="0"/>
            <a:chExt cx="377983" cy="478551"/>
          </a:xfrm>
        </p:grpSpPr>
        <p:sp>
          <p:nvSpPr>
            <p:cNvPr id="5" name="path"/>
            <p:cNvSpPr/>
            <p:nvPr>
              <p:custDataLst>
                <p:tags r:id="rId2"/>
              </p:custDataLst>
            </p:nvPr>
          </p:nvSpPr>
          <p:spPr>
            <a:xfrm>
              <a:off x="9159" y="0"/>
              <a:ext cx="359664" cy="469391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/>
            </a:p>
          </p:txBody>
        </p:sp>
        <p:sp>
          <p:nvSpPr>
            <p:cNvPr id="6" name="path"/>
            <p:cNvSpPr/>
            <p:nvPr>
              <p:custDataLst>
                <p:tags r:id="rId3"/>
              </p:custDataLst>
            </p:nvPr>
          </p:nvSpPr>
          <p:spPr>
            <a:xfrm>
              <a:off x="0" y="0"/>
              <a:ext cx="377983" cy="478551"/>
            </a:xfrm>
            <a:custGeom>
              <a:avLst/>
              <a:gdLst/>
              <a:ahLst/>
              <a:cxnLst/>
              <a:rect l="0" t="0" r="0" b="0"/>
              <a:pathLst>
                <a:path w="595" h="753">
                  <a:moveTo>
                    <a:pt x="14" y="456"/>
                  </a:moveTo>
                  <a:lnTo>
                    <a:pt x="156" y="456"/>
                  </a:lnTo>
                  <a:lnTo>
                    <a:pt x="156" y="0"/>
                  </a:lnTo>
                  <a:moveTo>
                    <a:pt x="439" y="0"/>
                  </a:moveTo>
                  <a:lnTo>
                    <a:pt x="439" y="456"/>
                  </a:lnTo>
                  <a:lnTo>
                    <a:pt x="580" y="456"/>
                  </a:lnTo>
                  <a:lnTo>
                    <a:pt x="297" y="739"/>
                  </a:lnTo>
                  <a:lnTo>
                    <a:pt x="14" y="456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p>
              <a:pPr algn="ctr"/>
              <a:endParaRPr lang="zh-CN" altLang="en-US"/>
            </a:p>
          </p:txBody>
        </p:sp>
      </p:grpSp>
      <p:grpSp>
        <p:nvGrpSpPr>
          <p:cNvPr id="7" name="group 150"/>
          <p:cNvGrpSpPr/>
          <p:nvPr/>
        </p:nvGrpSpPr>
        <p:grpSpPr>
          <a:xfrm rot="21600000">
            <a:off x="5002260" y="3528949"/>
            <a:ext cx="377983" cy="478551"/>
            <a:chOff x="0" y="0"/>
            <a:chExt cx="377983" cy="478551"/>
          </a:xfrm>
        </p:grpSpPr>
        <p:sp>
          <p:nvSpPr>
            <p:cNvPr id="8" name="path"/>
            <p:cNvSpPr/>
            <p:nvPr>
              <p:custDataLst>
                <p:tags r:id="rId4"/>
              </p:custDataLst>
            </p:nvPr>
          </p:nvSpPr>
          <p:spPr>
            <a:xfrm>
              <a:off x="9159" y="0"/>
              <a:ext cx="359664" cy="469391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path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377983" cy="478551"/>
            </a:xfrm>
            <a:custGeom>
              <a:avLst/>
              <a:gdLst/>
              <a:ahLst/>
              <a:cxnLst/>
              <a:rect l="0" t="0" r="0" b="0"/>
              <a:pathLst>
                <a:path w="595" h="753">
                  <a:moveTo>
                    <a:pt x="14" y="456"/>
                  </a:moveTo>
                  <a:lnTo>
                    <a:pt x="156" y="456"/>
                  </a:lnTo>
                  <a:lnTo>
                    <a:pt x="156" y="0"/>
                  </a:lnTo>
                  <a:moveTo>
                    <a:pt x="439" y="0"/>
                  </a:moveTo>
                  <a:lnTo>
                    <a:pt x="439" y="456"/>
                  </a:lnTo>
                  <a:lnTo>
                    <a:pt x="580" y="456"/>
                  </a:lnTo>
                  <a:lnTo>
                    <a:pt x="297" y="739"/>
                  </a:lnTo>
                  <a:lnTo>
                    <a:pt x="14" y="456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group 150"/>
          <p:cNvGrpSpPr/>
          <p:nvPr/>
        </p:nvGrpSpPr>
        <p:grpSpPr>
          <a:xfrm rot="21600000">
            <a:off x="6815185" y="3488944"/>
            <a:ext cx="377983" cy="478551"/>
            <a:chOff x="0" y="0"/>
            <a:chExt cx="377983" cy="478551"/>
          </a:xfrm>
        </p:grpSpPr>
        <p:sp>
          <p:nvSpPr>
            <p:cNvPr id="11" name="path"/>
            <p:cNvSpPr/>
            <p:nvPr>
              <p:custDataLst>
                <p:tags r:id="rId6"/>
              </p:custDataLst>
            </p:nvPr>
          </p:nvSpPr>
          <p:spPr>
            <a:xfrm>
              <a:off x="9159" y="0"/>
              <a:ext cx="359664" cy="469391"/>
            </a:xfrm>
            <a:custGeom>
              <a:avLst/>
              <a:gdLst/>
              <a:ahLst/>
              <a:cxnLst/>
              <a:rect l="0" t="0" r="0" b="0"/>
              <a:pathLst>
                <a:path w="566" h="739">
                  <a:moveTo>
                    <a:pt x="0" y="456"/>
                  </a:moveTo>
                  <a:lnTo>
                    <a:pt x="141" y="45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456"/>
                  </a:lnTo>
                  <a:lnTo>
                    <a:pt x="566" y="456"/>
                  </a:lnTo>
                  <a:lnTo>
                    <a:pt x="283" y="739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/>
            </a:p>
          </p:txBody>
        </p:sp>
        <p:sp>
          <p:nvSpPr>
            <p:cNvPr id="12" name="path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377983" cy="478551"/>
            </a:xfrm>
            <a:custGeom>
              <a:avLst/>
              <a:gdLst/>
              <a:ahLst/>
              <a:cxnLst/>
              <a:rect l="0" t="0" r="0" b="0"/>
              <a:pathLst>
                <a:path w="595" h="753">
                  <a:moveTo>
                    <a:pt x="14" y="456"/>
                  </a:moveTo>
                  <a:lnTo>
                    <a:pt x="156" y="456"/>
                  </a:lnTo>
                  <a:lnTo>
                    <a:pt x="156" y="0"/>
                  </a:lnTo>
                  <a:moveTo>
                    <a:pt x="439" y="0"/>
                  </a:moveTo>
                  <a:lnTo>
                    <a:pt x="439" y="456"/>
                  </a:lnTo>
                  <a:lnTo>
                    <a:pt x="580" y="456"/>
                  </a:lnTo>
                  <a:lnTo>
                    <a:pt x="297" y="739"/>
                  </a:lnTo>
                  <a:lnTo>
                    <a:pt x="14" y="456"/>
                  </a:lnTo>
                </a:path>
              </a:pathLst>
            </a:custGeom>
            <a:noFill/>
            <a:ln w="25907" cap="flat">
              <a:solidFill>
                <a:srgbClr val="BFBFBF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8" name="table 1168"/>
          <p:cNvGraphicFramePr>
            <a:graphicFrameLocks noGrp="1"/>
          </p:cNvGraphicFramePr>
          <p:nvPr/>
        </p:nvGraphicFramePr>
        <p:xfrm>
          <a:off x="7660894" y="724027"/>
          <a:ext cx="584834" cy="431228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584834"/>
              </a:tblGrid>
              <a:tr h="43059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974090" algn="l" rtl="0" eaLnBrk="0">
                        <a:lnSpc>
                          <a:spcPct val="90000"/>
                        </a:lnSpc>
                      </a:pP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安全 风</a:t>
                      </a:r>
                      <a:r>
                        <a:rPr sz="2000" b="1" kern="0" spc="-3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</a:t>
                      </a:r>
                      <a:r>
                        <a:rPr sz="2000" b="1" kern="0" spc="-3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</a:t>
                      </a:r>
                      <a:r>
                        <a:rPr sz="2000" b="1" kern="0" spc="-3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</a:t>
                      </a:r>
                      <a:r>
                        <a:rPr sz="2000" b="1" kern="0" spc="-3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</a:t>
                      </a:r>
                      <a:r>
                        <a:rPr sz="2000" b="1" kern="0" spc="-3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2000" b="1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</a:t>
                      </a:r>
                      <a:endParaRPr lang="en-US" altLang="en-US" sz="20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1170" name="picture 11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191890" y="1519555"/>
            <a:ext cx="1013460" cy="2043683"/>
          </a:xfrm>
          <a:prstGeom prst="rect">
            <a:avLst/>
          </a:prstGeom>
        </p:spPr>
      </p:pic>
      <p:graphicFrame>
        <p:nvGraphicFramePr>
          <p:cNvPr id="1172" name="table 1172"/>
          <p:cNvGraphicFramePr>
            <a:graphicFrameLocks noGrp="1"/>
          </p:cNvGraphicFramePr>
          <p:nvPr/>
        </p:nvGraphicFramePr>
        <p:xfrm>
          <a:off x="3555238" y="4721479"/>
          <a:ext cx="3683000" cy="314959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3683000"/>
              </a:tblGrid>
              <a:tr h="3086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300" dirty="0"/>
                    </a:p>
                    <a:p>
                      <a:pPr marL="98425" algn="l" rtl="0" eaLnBrk="0">
                        <a:lnSpc>
                          <a:spcPct val="92000"/>
                        </a:lnSpc>
                      </a:pP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落实减少或防范风险的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sp>
        <p:nvSpPr>
          <p:cNvPr id="1174" name="textbox 1174"/>
          <p:cNvSpPr/>
          <p:nvPr/>
        </p:nvSpPr>
        <p:spPr>
          <a:xfrm>
            <a:off x="433003" y="530240"/>
            <a:ext cx="22942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1、风险管理</a:t>
            </a:r>
            <a:endParaRPr lang="en-US" altLang="en-US" sz="3200" dirty="0"/>
          </a:p>
        </p:txBody>
      </p:sp>
      <p:graphicFrame>
        <p:nvGraphicFramePr>
          <p:cNvPr id="1176" name="table 1176"/>
          <p:cNvGraphicFramePr>
            <a:graphicFrameLocks noGrp="1"/>
          </p:cNvGraphicFramePr>
          <p:nvPr/>
        </p:nvGraphicFramePr>
        <p:xfrm>
          <a:off x="4200779" y="3336162"/>
          <a:ext cx="2384425" cy="316864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384425"/>
              </a:tblGrid>
              <a:tr h="3105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300" dirty="0"/>
                    </a:p>
                    <a:p>
                      <a:pPr marL="9842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风险分级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78" name="table 1178"/>
          <p:cNvGraphicFramePr>
            <a:graphicFrameLocks noGrp="1"/>
          </p:cNvGraphicFramePr>
          <p:nvPr/>
        </p:nvGraphicFramePr>
        <p:xfrm>
          <a:off x="4200779" y="1368679"/>
          <a:ext cx="2384425" cy="316865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384425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300" dirty="0"/>
                    </a:p>
                    <a:p>
                      <a:pPr marL="9715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确定事故类型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0" name="table 1180"/>
          <p:cNvGraphicFramePr>
            <a:graphicFrameLocks noGrp="1"/>
          </p:cNvGraphicFramePr>
          <p:nvPr/>
        </p:nvGraphicFramePr>
        <p:xfrm>
          <a:off x="4200779" y="2229739"/>
          <a:ext cx="2384425" cy="314960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384425"/>
              </a:tblGrid>
              <a:tr h="308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300" dirty="0"/>
                    </a:p>
                    <a:p>
                      <a:pPr marL="100965" algn="l" rtl="0" eaLnBrk="0">
                        <a:lnSpc>
                          <a:spcPct val="92000"/>
                        </a:lnSpc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事故发生的可能性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2" name="table 1182"/>
          <p:cNvGraphicFramePr>
            <a:graphicFrameLocks noGrp="1"/>
          </p:cNvGraphicFramePr>
          <p:nvPr/>
        </p:nvGraphicFramePr>
        <p:xfrm>
          <a:off x="4200779" y="2721991"/>
          <a:ext cx="2384425" cy="314960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384425"/>
              </a:tblGrid>
              <a:tr h="308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300" dirty="0"/>
                    </a:p>
                    <a:p>
                      <a:pPr marL="100965" algn="l" rtl="0" eaLnBrk="0">
                        <a:lnSpc>
                          <a:spcPct val="92000"/>
                        </a:lnSpc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事故导致的严重程度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4" name="table 1184"/>
          <p:cNvGraphicFramePr>
            <a:graphicFrameLocks noGrp="1"/>
          </p:cNvGraphicFramePr>
          <p:nvPr/>
        </p:nvGraphicFramePr>
        <p:xfrm>
          <a:off x="4200779" y="1799970"/>
          <a:ext cx="2384425" cy="314959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384425"/>
              </a:tblGrid>
              <a:tr h="3086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300" dirty="0"/>
                    </a:p>
                    <a:p>
                      <a:pPr marL="99060" algn="l" rtl="0" eaLnBrk="0">
                        <a:lnSpc>
                          <a:spcPct val="93000"/>
                        </a:lnSpc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影响因素、事故机理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6" name="table 1186"/>
          <p:cNvGraphicFramePr>
            <a:graphicFrameLocks noGrp="1"/>
          </p:cNvGraphicFramePr>
          <p:nvPr/>
        </p:nvGraphicFramePr>
        <p:xfrm>
          <a:off x="4200779" y="4319143"/>
          <a:ext cx="2239645" cy="316865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2239645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300" dirty="0"/>
                    </a:p>
                    <a:p>
                      <a:pPr marL="10033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制定计划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8" name="table 1188"/>
          <p:cNvGraphicFramePr>
            <a:graphicFrameLocks noGrp="1"/>
          </p:cNvGraphicFramePr>
          <p:nvPr/>
        </p:nvGraphicFramePr>
        <p:xfrm>
          <a:off x="676401" y="4474591"/>
          <a:ext cx="1591944" cy="377825"/>
        </p:xfrm>
        <a:graphic>
          <a:graphicData uri="http://schemas.openxmlformats.org/drawingml/2006/table">
            <a:tbl>
              <a:tblPr>
                <a:solidFill>
                  <a:srgbClr val="548ED6"/>
                </a:solidFill>
              </a:tblPr>
              <a:tblGrid>
                <a:gridCol w="1591944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风险控制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ED6"/>
                    </a:solidFill>
                  </a:tcPr>
                </a:tc>
              </a:tr>
            </a:tbl>
          </a:graphicData>
        </a:graphic>
      </p:graphicFrame>
      <p:pic>
        <p:nvPicPr>
          <p:cNvPr id="1190" name="picture 11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3945" y="4317618"/>
            <a:ext cx="1013460" cy="592836"/>
          </a:xfrm>
          <a:prstGeom prst="rect">
            <a:avLst/>
          </a:prstGeom>
        </p:spPr>
      </p:pic>
      <p:graphicFrame>
        <p:nvGraphicFramePr>
          <p:cNvPr id="1192" name="table 1192"/>
          <p:cNvGraphicFramePr>
            <a:graphicFrameLocks noGrp="1"/>
          </p:cNvGraphicFramePr>
          <p:nvPr/>
        </p:nvGraphicFramePr>
        <p:xfrm>
          <a:off x="4200779" y="815467"/>
          <a:ext cx="1808479" cy="316865"/>
        </p:xfrm>
        <a:graphic>
          <a:graphicData uri="http://schemas.openxmlformats.org/drawingml/2006/table">
            <a:tbl>
              <a:tblPr>
                <a:solidFill>
                  <a:srgbClr val="C6DAF2"/>
                </a:solidFill>
              </a:tblPr>
              <a:tblGrid>
                <a:gridCol w="1808479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300" dirty="0"/>
                    </a:p>
                    <a:p>
                      <a:pPr marL="9906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相关数据采集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4" name="table 1194"/>
          <p:cNvGraphicFramePr>
            <a:graphicFrameLocks noGrp="1"/>
          </p:cNvGraphicFramePr>
          <p:nvPr/>
        </p:nvGraphicFramePr>
        <p:xfrm>
          <a:off x="744346" y="2906394"/>
          <a:ext cx="1522094" cy="375920"/>
        </p:xfrm>
        <a:graphic>
          <a:graphicData uri="http://schemas.openxmlformats.org/drawingml/2006/table">
            <a:tbl>
              <a:tblPr>
                <a:solidFill>
                  <a:srgbClr val="548ED6"/>
                </a:solidFill>
              </a:tblPr>
              <a:tblGrid>
                <a:gridCol w="1522094"/>
              </a:tblGrid>
              <a:tr h="369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风险评估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E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6" name="table 1196"/>
          <p:cNvGraphicFramePr>
            <a:graphicFrameLocks noGrp="1"/>
          </p:cNvGraphicFramePr>
          <p:nvPr/>
        </p:nvGraphicFramePr>
        <p:xfrm>
          <a:off x="744346" y="1553082"/>
          <a:ext cx="1499235" cy="377825"/>
        </p:xfrm>
        <a:graphic>
          <a:graphicData uri="http://schemas.openxmlformats.org/drawingml/2006/table">
            <a:tbl>
              <a:tblPr>
                <a:solidFill>
                  <a:srgbClr val="548ED6"/>
                </a:solidFill>
              </a:tblPr>
              <a:tblGrid>
                <a:gridCol w="1499235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风险辨识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ED6"/>
                    </a:solidFill>
                  </a:tcPr>
                </a:tc>
              </a:tr>
            </a:tbl>
          </a:graphicData>
        </a:graphic>
      </p:graphicFrame>
      <p:pic>
        <p:nvPicPr>
          <p:cNvPr id="1198" name="picture 11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431670" y="3278250"/>
            <a:ext cx="76200" cy="1353312"/>
          </a:xfrm>
          <a:prstGeom prst="rect">
            <a:avLst/>
          </a:prstGeom>
        </p:spPr>
      </p:pic>
      <p:pic>
        <p:nvPicPr>
          <p:cNvPr id="1200" name="picture 12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436486" y="4409059"/>
            <a:ext cx="1296924" cy="76200"/>
          </a:xfrm>
          <a:prstGeom prst="rect">
            <a:avLst/>
          </a:prstGeom>
        </p:spPr>
      </p:pic>
      <p:pic>
        <p:nvPicPr>
          <p:cNvPr id="1202" name="picture 1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81267" y="1888362"/>
            <a:ext cx="1152144" cy="76200"/>
          </a:xfrm>
          <a:prstGeom prst="rect">
            <a:avLst/>
          </a:prstGeom>
        </p:spPr>
      </p:pic>
      <p:pic>
        <p:nvPicPr>
          <p:cNvPr id="1204" name="picture 12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581267" y="1519555"/>
            <a:ext cx="1152144" cy="76200"/>
          </a:xfrm>
          <a:prstGeom prst="rect">
            <a:avLst/>
          </a:prstGeom>
        </p:spPr>
      </p:pic>
      <p:pic>
        <p:nvPicPr>
          <p:cNvPr id="1206" name="picture 12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581267" y="2872867"/>
            <a:ext cx="1152144" cy="76200"/>
          </a:xfrm>
          <a:prstGeom prst="rect">
            <a:avLst/>
          </a:prstGeom>
        </p:spPr>
      </p:pic>
      <p:pic>
        <p:nvPicPr>
          <p:cNvPr id="1208" name="picture 12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581267" y="3487038"/>
            <a:ext cx="1152144" cy="76200"/>
          </a:xfrm>
          <a:prstGeom prst="rect">
            <a:avLst/>
          </a:prstGeom>
        </p:spPr>
      </p:pic>
      <p:pic>
        <p:nvPicPr>
          <p:cNvPr id="1210" name="picture 12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581267" y="2380615"/>
            <a:ext cx="1152144" cy="76200"/>
          </a:xfrm>
          <a:prstGeom prst="rect">
            <a:avLst/>
          </a:prstGeom>
        </p:spPr>
      </p:pic>
      <p:pic>
        <p:nvPicPr>
          <p:cNvPr id="1212" name="picture 12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431670" y="1926462"/>
            <a:ext cx="76200" cy="984504"/>
          </a:xfrm>
          <a:prstGeom prst="rect">
            <a:avLst/>
          </a:prstGeom>
        </p:spPr>
      </p:pic>
      <p:pic>
        <p:nvPicPr>
          <p:cNvPr id="1214" name="picture 12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247767" y="3770503"/>
            <a:ext cx="76200" cy="553211"/>
          </a:xfrm>
          <a:prstGeom prst="rect">
            <a:avLst/>
          </a:prstGeom>
        </p:spPr>
      </p:pic>
      <p:pic>
        <p:nvPicPr>
          <p:cNvPr id="1216" name="picture 12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7234174" y="4872355"/>
            <a:ext cx="431292" cy="76200"/>
          </a:xfrm>
          <a:prstGeom prst="rect">
            <a:avLst/>
          </a:prstGeom>
        </p:spPr>
      </p:pic>
      <p:pic>
        <p:nvPicPr>
          <p:cNvPr id="1218" name="picture 12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247767" y="3093847"/>
            <a:ext cx="76200" cy="246888"/>
          </a:xfrm>
          <a:prstGeom prst="rect">
            <a:avLst/>
          </a:prstGeom>
        </p:spPr>
      </p:pic>
      <p:pic>
        <p:nvPicPr>
          <p:cNvPr id="1220" name="picture 12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5247767" y="1127886"/>
            <a:ext cx="76200" cy="245364"/>
          </a:xfrm>
          <a:prstGeom prst="rect">
            <a:avLst/>
          </a:prstGeom>
        </p:spPr>
      </p:pic>
      <p:sp>
        <p:nvSpPr>
          <p:cNvPr id="1222" name="textbox 1222"/>
          <p:cNvSpPr/>
          <p:nvPr/>
        </p:nvSpPr>
        <p:spPr>
          <a:xfrm>
            <a:off x="8338768" y="4973040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44</a:t>
            </a:r>
            <a:endParaRPr lang="en-US" altLang="en-US" sz="1200" dirty="0"/>
          </a:p>
        </p:txBody>
      </p:sp>
      <p:sp>
        <p:nvSpPr>
          <p:cNvPr id="1224" name="rect"/>
          <p:cNvSpPr/>
          <p:nvPr/>
        </p:nvSpPr>
        <p:spPr>
          <a:xfrm>
            <a:off x="2262251" y="3089275"/>
            <a:ext cx="934211" cy="9144"/>
          </a:xfrm>
          <a:prstGeom prst="rect">
            <a:avLst/>
          </a:prstGeom>
          <a:solidFill>
            <a:srgbClr val="FF66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26" name="rect"/>
          <p:cNvSpPr/>
          <p:nvPr/>
        </p:nvSpPr>
        <p:spPr>
          <a:xfrm>
            <a:off x="2262251" y="1737487"/>
            <a:ext cx="934211" cy="9143"/>
          </a:xfrm>
          <a:prstGeom prst="rect">
            <a:avLst/>
          </a:prstGeom>
          <a:solidFill>
            <a:srgbClr val="FF66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28" name="path"/>
          <p:cNvSpPr/>
          <p:nvPr/>
        </p:nvSpPr>
        <p:spPr>
          <a:xfrm>
            <a:off x="2268219" y="4629784"/>
            <a:ext cx="864107" cy="9144"/>
          </a:xfrm>
          <a:custGeom>
            <a:avLst/>
            <a:gdLst/>
            <a:ahLst/>
            <a:cxnLst/>
            <a:rect l="0" t="0" r="0" b="0"/>
            <a:pathLst>
              <a:path w="1360" h="14">
                <a:moveTo>
                  <a:pt x="0" y="7"/>
                </a:moveTo>
                <a:lnTo>
                  <a:pt x="1360" y="7"/>
                </a:lnTo>
              </a:path>
            </a:pathLst>
          </a:custGeom>
          <a:noFill/>
          <a:ln w="9143" cap="flat">
            <a:solidFill>
              <a:srgbClr val="FF66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30" name="path"/>
          <p:cNvSpPr/>
          <p:nvPr/>
        </p:nvSpPr>
        <p:spPr>
          <a:xfrm>
            <a:off x="3128517" y="4905882"/>
            <a:ext cx="431292" cy="9144"/>
          </a:xfrm>
          <a:custGeom>
            <a:avLst/>
            <a:gdLst/>
            <a:ahLst/>
            <a:cxnLst/>
            <a:rect l="0" t="0" r="0" b="0"/>
            <a:pathLst>
              <a:path w="679" h="14">
                <a:moveTo>
                  <a:pt x="0" y="7"/>
                </a:moveTo>
                <a:lnTo>
                  <a:pt x="679" y="7"/>
                </a:lnTo>
              </a:path>
            </a:pathLst>
          </a:custGeom>
          <a:noFill/>
          <a:ln w="9143" cap="flat">
            <a:solidFill>
              <a:srgbClr val="FF66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34" name="rect"/>
          <p:cNvSpPr/>
          <p:nvPr/>
        </p:nvSpPr>
        <p:spPr>
          <a:xfrm>
            <a:off x="5281295" y="2540635"/>
            <a:ext cx="9143" cy="185927"/>
          </a:xfrm>
          <a:prstGeom prst="rect">
            <a:avLst/>
          </a:prstGeom>
          <a:solidFill>
            <a:srgbClr val="FF66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36" name="rect"/>
          <p:cNvSpPr/>
          <p:nvPr/>
        </p:nvSpPr>
        <p:spPr>
          <a:xfrm>
            <a:off x="5281295" y="2110866"/>
            <a:ext cx="9143" cy="123444"/>
          </a:xfrm>
          <a:prstGeom prst="rect">
            <a:avLst/>
          </a:prstGeom>
          <a:solidFill>
            <a:srgbClr val="FF66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38" name="rect"/>
          <p:cNvSpPr/>
          <p:nvPr/>
        </p:nvSpPr>
        <p:spPr>
          <a:xfrm>
            <a:off x="5281295" y="1681099"/>
            <a:ext cx="9143" cy="123444"/>
          </a:xfrm>
          <a:prstGeom prst="rect">
            <a:avLst/>
          </a:prstGeom>
          <a:solidFill>
            <a:srgbClr val="FF66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0" name="table 1240"/>
          <p:cNvGraphicFramePr>
            <a:graphicFrameLocks noGrp="1"/>
          </p:cNvGraphicFramePr>
          <p:nvPr/>
        </p:nvGraphicFramePr>
        <p:xfrm>
          <a:off x="2519045" y="1738630"/>
          <a:ext cx="6208395" cy="3041015"/>
        </p:xfrm>
        <a:graphic>
          <a:graphicData uri="http://schemas.openxmlformats.org/drawingml/2006/table">
            <a:tbl>
              <a:tblPr>
                <a:solidFill>
                  <a:srgbClr val="B8CCE4"/>
                </a:solidFill>
              </a:tblPr>
              <a:tblGrid>
                <a:gridCol w="6208395"/>
              </a:tblGrid>
              <a:tr h="30410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567690" algn="l" rtl="0" eaLnBrk="0">
                        <a:lnSpc>
                          <a:spcPct val="71000"/>
                        </a:lnSpc>
                      </a:pPr>
                      <a:r>
                        <a:rPr sz="1800" i="1" kern="0" spc="5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42" name="table 1242"/>
          <p:cNvGraphicFramePr>
            <a:graphicFrameLocks noGrp="1"/>
          </p:cNvGraphicFramePr>
          <p:nvPr/>
        </p:nvGraphicFramePr>
        <p:xfrm>
          <a:off x="2654935" y="1837690"/>
          <a:ext cx="5940425" cy="2256790"/>
        </p:xfrm>
        <a:graphic>
          <a:graphicData uri="http://schemas.openxmlformats.org/drawingml/2006/table">
            <a:tbl>
              <a:tblPr/>
              <a:tblGrid>
                <a:gridCol w="421005"/>
                <a:gridCol w="1531620"/>
                <a:gridCol w="59055"/>
                <a:gridCol w="153035"/>
                <a:gridCol w="1761490"/>
                <a:gridCol w="38100"/>
                <a:gridCol w="76835"/>
                <a:gridCol w="1493520"/>
                <a:gridCol w="405765"/>
              </a:tblGrid>
              <a:tr h="1170305">
                <a:tc gridSpan="9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201295" algn="l" rtl="0" eaLnBrk="0">
                        <a:lnSpc>
                          <a:spcPct val="89000"/>
                        </a:lnSpc>
                      </a:pPr>
                      <a:r>
                        <a:rPr sz="1800" i="1" kern="0" spc="2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风险分</a:t>
                      </a:r>
                      <a:endParaRPr lang="en-US" altLang="en-US" sz="1800" dirty="0"/>
                    </a:p>
                    <a:p>
                      <a:pPr marL="430530" algn="l" rtl="0" eaLnBrk="0">
                        <a:lnSpc>
                          <a:spcPts val="2290"/>
                        </a:lnSpc>
                      </a:pPr>
                      <a:r>
                        <a:rPr sz="1800" i="1" kern="0" spc="6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析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360"/>
                        </a:lnSpc>
                      </a:pPr>
                      <a:endParaRPr lang="en-US" altLang="en-US" sz="3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770">
                <a:tc gridSpan="9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800" dirty="0"/>
                    </a:p>
                    <a:p>
                      <a:pPr marL="1847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600" i="1" kern="0" spc="17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</a:t>
                      </a:r>
                      <a:endParaRPr lang="en-US" altLang="en-US" sz="1600" dirty="0"/>
                    </a:p>
                    <a:p>
                      <a:pPr marL="386715" algn="l" rtl="0" eaLnBrk="0">
                        <a:lnSpc>
                          <a:spcPct val="97000"/>
                        </a:lnSpc>
                        <a:spcBef>
                          <a:spcPts val="10"/>
                        </a:spcBef>
                      </a:pPr>
                      <a:r>
                        <a:rPr sz="1600" i="1" kern="0" spc="54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估</a:t>
                      </a:r>
                      <a:endParaRPr lang="en-US" altLang="en-US" sz="16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A7"/>
                    </a:solidFill>
                  </a:tcPr>
                </a:tc>
              </a:tr>
              <a:tr h="467995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lang="en-US" altLang="en-US" sz="100" dirty="0"/>
                    </a:p>
                    <a:p>
                      <a:pPr marL="39497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000" i="1" kern="0" spc="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Risk</a:t>
                      </a:r>
                      <a:endParaRPr lang="en-US" altLang="en-US" sz="1000" dirty="0"/>
                    </a:p>
                    <a:p>
                      <a:pPr marL="151765" algn="l" rtl="0" eaLnBrk="0">
                        <a:lnSpc>
                          <a:spcPts val="765"/>
                        </a:lnSpc>
                        <a:spcBef>
                          <a:spcPts val="210"/>
                        </a:spcBef>
                      </a:pPr>
                      <a:r>
                        <a:rPr sz="1000" i="1" kern="0" spc="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Assessment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44" name="textbox 1244"/>
          <p:cNvSpPr/>
          <p:nvPr/>
        </p:nvSpPr>
        <p:spPr>
          <a:xfrm>
            <a:off x="709295" y="590550"/>
            <a:ext cx="5211445" cy="5321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1、风险管理</a:t>
            </a:r>
            <a:endParaRPr lang="en-US" altLang="en-US" sz="32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01000"/>
              </a:lnSpc>
            </a:pPr>
            <a:endParaRPr lang="en-US" altLang="en-US" sz="600" dirty="0"/>
          </a:p>
          <a:p>
            <a:pPr algn="r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以风险分析为基础</a:t>
            </a:r>
            <a:endParaRPr lang="en-US" altLang="en-US" sz="2400" dirty="0"/>
          </a:p>
        </p:txBody>
      </p:sp>
      <p:sp>
        <p:nvSpPr>
          <p:cNvPr id="1246" name="textbox 1246"/>
          <p:cNvSpPr/>
          <p:nvPr/>
        </p:nvSpPr>
        <p:spPr>
          <a:xfrm>
            <a:off x="2792095" y="4835525"/>
            <a:ext cx="5917565" cy="2305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306705" algn="l" rtl="0" eaLnBrk="0">
              <a:lnSpc>
                <a:spcPct val="86000"/>
              </a:lnSpc>
            </a:pPr>
            <a:r>
              <a:rPr sz="1000" i="1" kern="0" spc="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Risk</a:t>
            </a:r>
            <a:endParaRPr lang="en-US" altLang="en-US" sz="1000" dirty="0"/>
          </a:p>
          <a:p>
            <a:pPr marL="12700" algn="l" rtl="0" eaLnBrk="0">
              <a:lnSpc>
                <a:spcPct val="88000"/>
              </a:lnSpc>
              <a:spcBef>
                <a:spcPts val="5"/>
              </a:spcBef>
            </a:pPr>
            <a:r>
              <a:rPr sz="1000" i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Management</a:t>
            </a:r>
            <a:r>
              <a:rPr sz="10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                                                                                  </a:t>
            </a:r>
            <a:r>
              <a:rPr sz="1800" kern="0" spc="120" baseline="300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45</a:t>
            </a:r>
            <a:endParaRPr lang="en-US" altLang="en-US" sz="1800" baseline="3000" dirty="0"/>
          </a:p>
        </p:txBody>
      </p:sp>
      <p:pic>
        <p:nvPicPr>
          <p:cNvPr id="1248" name="picture 12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88205" y="3494405"/>
            <a:ext cx="2037080" cy="380365"/>
          </a:xfrm>
          <a:prstGeom prst="rect">
            <a:avLst/>
          </a:prstGeom>
        </p:spPr>
      </p:pic>
      <p:graphicFrame>
        <p:nvGraphicFramePr>
          <p:cNvPr id="1250" name="table 1250"/>
          <p:cNvGraphicFramePr>
            <a:graphicFrameLocks noGrp="1"/>
          </p:cNvGraphicFramePr>
          <p:nvPr/>
        </p:nvGraphicFramePr>
        <p:xfrm>
          <a:off x="4683125" y="3585845"/>
          <a:ext cx="1951990" cy="424180"/>
        </p:xfrm>
        <a:graphic>
          <a:graphicData uri="http://schemas.openxmlformats.org/drawingml/2006/table">
            <a:tbl>
              <a:tblPr/>
              <a:tblGrid>
                <a:gridCol w="1951990"/>
              </a:tblGrid>
              <a:tr h="4241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300" dirty="0"/>
                    </a:p>
                    <a:p>
                      <a:pPr marL="676275" algn="l" rtl="0" eaLnBrk="0">
                        <a:lnSpc>
                          <a:spcPts val="1830"/>
                        </a:lnSpc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怎么样</a:t>
                      </a:r>
                      <a:endParaRPr lang="en-US" altLang="en-US" sz="1500" dirty="0"/>
                    </a:p>
                    <a:p>
                      <a:pPr marL="710565" algn="l" rtl="0" eaLnBrk="0">
                        <a:lnSpc>
                          <a:spcPts val="1125"/>
                        </a:lnSpc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So what?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52" name="picture 1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688205" y="4013200"/>
            <a:ext cx="2037080" cy="503555"/>
          </a:xfrm>
          <a:prstGeom prst="rect">
            <a:avLst/>
          </a:prstGeom>
        </p:spPr>
      </p:pic>
      <p:pic>
        <p:nvPicPr>
          <p:cNvPr id="1254" name="picture 12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827905" y="1982470"/>
            <a:ext cx="1856740" cy="483870"/>
          </a:xfrm>
          <a:prstGeom prst="rect">
            <a:avLst/>
          </a:prstGeom>
        </p:spPr>
      </p:pic>
      <p:graphicFrame>
        <p:nvGraphicFramePr>
          <p:cNvPr id="1256" name="table 1256"/>
          <p:cNvGraphicFramePr>
            <a:graphicFrameLocks noGrp="1"/>
          </p:cNvGraphicFramePr>
          <p:nvPr/>
        </p:nvGraphicFramePr>
        <p:xfrm>
          <a:off x="4823460" y="2073910"/>
          <a:ext cx="1772285" cy="469265"/>
        </p:xfrm>
        <a:graphic>
          <a:graphicData uri="http://schemas.openxmlformats.org/drawingml/2006/table">
            <a:tbl>
              <a:tblPr/>
              <a:tblGrid>
                <a:gridCol w="1772285"/>
              </a:tblGrid>
              <a:tr h="469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800" dirty="0"/>
                    </a:p>
                    <a:p>
                      <a:pPr marL="584200" algn="l" rtl="0" eaLnBrk="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会发生</a:t>
                      </a:r>
                      <a:endParaRPr lang="en-US" altLang="en-US" sz="1500" dirty="0"/>
                    </a:p>
                    <a:p>
                      <a:pPr marL="38417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What could</a:t>
                      </a:r>
                      <a:r>
                        <a:rPr sz="8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happen?</a:t>
                      </a:r>
                      <a:endParaRPr lang="en-US" altLang="en-US" sz="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58" name="picture 12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116580" y="2695575"/>
            <a:ext cx="1614805" cy="424180"/>
          </a:xfrm>
          <a:prstGeom prst="rect">
            <a:avLst/>
          </a:prstGeom>
        </p:spPr>
      </p:pic>
      <p:pic>
        <p:nvPicPr>
          <p:cNvPr id="1260" name="picture 1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83680" y="2343785"/>
            <a:ext cx="860425" cy="330200"/>
          </a:xfrm>
          <a:prstGeom prst="rect">
            <a:avLst/>
          </a:prstGeom>
        </p:spPr>
      </p:pic>
      <p:pic>
        <p:nvPicPr>
          <p:cNvPr id="1262" name="picture 12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684645" y="2695575"/>
            <a:ext cx="1611630" cy="424180"/>
          </a:xfrm>
          <a:prstGeom prst="rect">
            <a:avLst/>
          </a:prstGeom>
        </p:spPr>
      </p:pic>
      <p:sp>
        <p:nvSpPr>
          <p:cNvPr id="1264" name="textbox 1264"/>
          <p:cNvSpPr/>
          <p:nvPr/>
        </p:nvSpPr>
        <p:spPr>
          <a:xfrm>
            <a:off x="579120" y="1968500"/>
            <a:ext cx="1763395" cy="33909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600" dirty="0"/>
          </a:p>
          <a:p>
            <a:pPr marL="274955" algn="l" rtl="0" eaLnBrk="0">
              <a:lnSpc>
                <a:spcPct val="97000"/>
              </a:lnSpc>
              <a:spcBef>
                <a:spcPts val="0"/>
              </a:spcBef>
            </a:pP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风险分析</a:t>
            </a:r>
            <a:endParaRPr lang="en-US" altLang="en-US" sz="2400" dirty="0"/>
          </a:p>
        </p:txBody>
      </p:sp>
      <p:sp>
        <p:nvSpPr>
          <p:cNvPr id="1266" name="textbox 1266"/>
          <p:cNvSpPr/>
          <p:nvPr/>
        </p:nvSpPr>
        <p:spPr>
          <a:xfrm>
            <a:off x="558165" y="3032125"/>
            <a:ext cx="1763395" cy="33909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lang="en-US" altLang="en-US" sz="500" dirty="0"/>
          </a:p>
          <a:p>
            <a:pPr marL="274955" algn="l" rtl="0" eaLnBrk="0">
              <a:lnSpc>
                <a:spcPct val="98000"/>
              </a:lnSpc>
              <a:spcBef>
                <a:spcPts val="0"/>
              </a:spcBef>
            </a:pP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风险评估</a:t>
            </a:r>
            <a:endParaRPr lang="en-US" altLang="en-US" sz="2400" dirty="0"/>
          </a:p>
        </p:txBody>
      </p:sp>
      <p:sp>
        <p:nvSpPr>
          <p:cNvPr id="1268" name="textbox 1268"/>
          <p:cNvSpPr/>
          <p:nvPr/>
        </p:nvSpPr>
        <p:spPr>
          <a:xfrm>
            <a:off x="559435" y="4112895"/>
            <a:ext cx="1762125" cy="339090"/>
          </a:xfrm>
          <a:prstGeom prst="rect">
            <a:avLst/>
          </a:prstGeom>
          <a:solidFill>
            <a:srgbClr val="D8D8D8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lang="en-US" altLang="en-US" sz="500" dirty="0"/>
          </a:p>
          <a:p>
            <a:pPr marL="274320" algn="l" rtl="0" eaLnBrk="0">
              <a:lnSpc>
                <a:spcPct val="98000"/>
              </a:lnSpc>
              <a:spcBef>
                <a:spcPts val="0"/>
              </a:spcBef>
            </a:pPr>
            <a:r>
              <a:rPr sz="24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</a:t>
            </a:r>
            <a:endParaRPr lang="en-US" altLang="en-US" sz="2400" dirty="0"/>
          </a:p>
        </p:txBody>
      </p:sp>
      <p:graphicFrame>
        <p:nvGraphicFramePr>
          <p:cNvPr id="1270" name="table 1270"/>
          <p:cNvGraphicFramePr>
            <a:graphicFrameLocks noGrp="1"/>
          </p:cNvGraphicFramePr>
          <p:nvPr/>
        </p:nvGraphicFramePr>
        <p:xfrm>
          <a:off x="3112135" y="2787015"/>
          <a:ext cx="1529715" cy="431800"/>
        </p:xfrm>
        <a:graphic>
          <a:graphicData uri="http://schemas.openxmlformats.org/drawingml/2006/table">
            <a:tbl>
              <a:tblPr/>
              <a:tblGrid>
                <a:gridCol w="1529715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400" dirty="0"/>
                    </a:p>
                    <a:p>
                      <a:pPr marL="46736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多经常</a:t>
                      </a:r>
                      <a:endParaRPr lang="en-US" altLang="en-US" sz="1500" dirty="0"/>
                    </a:p>
                    <a:p>
                      <a:pPr marL="427990" algn="l" rtl="0" eaLnBrk="0">
                        <a:lnSpc>
                          <a:spcPts val="1210"/>
                        </a:lnSpc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How</a:t>
                      </a:r>
                      <a:r>
                        <a:rPr sz="9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often?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72" name="picture 12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633210" y="3258185"/>
            <a:ext cx="821055" cy="399415"/>
          </a:xfrm>
          <a:prstGeom prst="rect">
            <a:avLst/>
          </a:prstGeom>
        </p:spPr>
      </p:pic>
      <p:graphicFrame>
        <p:nvGraphicFramePr>
          <p:cNvPr id="1274" name="table 1274"/>
          <p:cNvGraphicFramePr>
            <a:graphicFrameLocks noGrp="1"/>
          </p:cNvGraphicFramePr>
          <p:nvPr/>
        </p:nvGraphicFramePr>
        <p:xfrm>
          <a:off x="6679565" y="2787015"/>
          <a:ext cx="1526540" cy="431800"/>
        </p:xfrm>
        <a:graphic>
          <a:graphicData uri="http://schemas.openxmlformats.org/drawingml/2006/table">
            <a:tbl>
              <a:tblPr/>
              <a:tblGrid>
                <a:gridCol w="1526540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400" dirty="0"/>
                    </a:p>
                    <a:p>
                      <a:pPr marL="46609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多严重</a:t>
                      </a:r>
                      <a:endParaRPr lang="en-US" altLang="en-US" sz="1500" dirty="0"/>
                    </a:p>
                    <a:p>
                      <a:pPr marL="472440" algn="l" rtl="0" eaLnBrk="0">
                        <a:lnSpc>
                          <a:spcPts val="1210"/>
                        </a:lnSpc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How</a:t>
                      </a:r>
                      <a:r>
                        <a:rPr sz="9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bad?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76" name="picture 12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869055" y="3258185"/>
            <a:ext cx="821055" cy="399415"/>
          </a:xfrm>
          <a:prstGeom prst="rect">
            <a:avLst/>
          </a:prstGeom>
        </p:spPr>
      </p:pic>
      <p:pic>
        <p:nvPicPr>
          <p:cNvPr id="1278" name="picture 127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879215" y="2343785"/>
            <a:ext cx="955040" cy="333375"/>
          </a:xfrm>
          <a:prstGeom prst="rect">
            <a:avLst/>
          </a:prstGeom>
        </p:spPr>
      </p:pic>
      <p:sp>
        <p:nvSpPr>
          <p:cNvPr id="1280" name="textbox 1280"/>
          <p:cNvSpPr/>
          <p:nvPr/>
        </p:nvSpPr>
        <p:spPr>
          <a:xfrm>
            <a:off x="5192395" y="4232275"/>
            <a:ext cx="937260" cy="305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该怎么做</a:t>
            </a:r>
            <a:endParaRPr lang="en-US" altLang="en-US" sz="1800" dirty="0"/>
          </a:p>
          <a:p>
            <a:pPr marL="38100" algn="l" rtl="0" eaLnBrk="0">
              <a:lnSpc>
                <a:spcPts val="1210"/>
              </a:lnSpc>
            </a:pPr>
            <a:r>
              <a:rPr sz="9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What</a:t>
            </a:r>
            <a:r>
              <a:rPr sz="900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</a:t>
            </a:r>
            <a:r>
              <a:rPr sz="900" kern="0" spc="1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</a:t>
            </a:r>
            <a:r>
              <a:rPr sz="9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do?</a:t>
            </a:r>
            <a:endParaRPr lang="en-US" altLang="en-US" sz="900" dirty="0"/>
          </a:p>
        </p:txBody>
      </p:sp>
      <p:sp>
        <p:nvSpPr>
          <p:cNvPr id="1282" name="textbox 1282"/>
          <p:cNvSpPr/>
          <p:nvPr/>
        </p:nvSpPr>
        <p:spPr>
          <a:xfrm>
            <a:off x="2834640" y="4299585"/>
            <a:ext cx="789940" cy="2152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i="1" kern="0" spc="2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</a:t>
            </a:r>
            <a:endParaRPr lang="en-US" altLang="en-US" sz="1800" dirty="0"/>
          </a:p>
        </p:txBody>
      </p:sp>
      <p:sp>
        <p:nvSpPr>
          <p:cNvPr id="1284" name="textbox 1284"/>
          <p:cNvSpPr/>
          <p:nvPr/>
        </p:nvSpPr>
        <p:spPr>
          <a:xfrm>
            <a:off x="2961005" y="2500630"/>
            <a:ext cx="908050" cy="441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12700" algn="l" rtl="0" eaLnBrk="0">
              <a:lnSpc>
                <a:spcPts val="1295"/>
              </a:lnSpc>
              <a:spcBef>
                <a:spcPts val="5"/>
              </a:spcBef>
            </a:pPr>
            <a:r>
              <a:rPr sz="1600" i="1" kern="0" spc="50" baseline="-240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0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1600" i="1" kern="0" spc="50" baseline="-240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is</a:t>
            </a:r>
            <a:endParaRPr lang="en-US" altLang="en-US" sz="1600" baseline="-24000" dirty="0"/>
          </a:p>
        </p:txBody>
      </p:sp>
      <p:sp>
        <p:nvSpPr>
          <p:cNvPr id="1286" name="textbox 1286"/>
          <p:cNvSpPr/>
          <p:nvPr/>
        </p:nvSpPr>
        <p:spPr>
          <a:xfrm>
            <a:off x="3048000" y="2653030"/>
            <a:ext cx="367030" cy="116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7000"/>
              </a:lnSpc>
            </a:pPr>
            <a:r>
              <a:rPr sz="1000" i="1" kern="0" spc="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nalys</a:t>
            </a:r>
            <a:endParaRPr lang="en-US" altLang="en-US" sz="1000" dirty="0"/>
          </a:p>
        </p:txBody>
      </p:sp>
      <p:sp>
        <p:nvSpPr>
          <p:cNvPr id="1288" name="textbox 1288"/>
          <p:cNvSpPr/>
          <p:nvPr/>
        </p:nvSpPr>
        <p:spPr>
          <a:xfrm>
            <a:off x="3041015" y="2500630"/>
            <a:ext cx="290195" cy="1390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7000"/>
              </a:lnSpc>
            </a:pPr>
            <a:r>
              <a:rPr sz="1000" i="1" kern="0" spc="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Risk</a:t>
            </a:r>
            <a:endParaRPr lang="en-US" altLang="en-US" sz="1000" dirty="0"/>
          </a:p>
        </p:txBody>
      </p:sp>
      <p:sp>
        <p:nvSpPr>
          <p:cNvPr id="1290" name="rect"/>
          <p:cNvSpPr/>
          <p:nvPr/>
        </p:nvSpPr>
        <p:spPr>
          <a:xfrm>
            <a:off x="4688205" y="4167505"/>
            <a:ext cx="1943100" cy="76200"/>
          </a:xfrm>
          <a:prstGeom prst="rect">
            <a:avLst/>
          </a:prstGeom>
          <a:solidFill>
            <a:srgbClr val="000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92" name="rect"/>
          <p:cNvSpPr/>
          <p:nvPr/>
        </p:nvSpPr>
        <p:spPr>
          <a:xfrm>
            <a:off x="6626225" y="4172585"/>
            <a:ext cx="76200" cy="386715"/>
          </a:xfrm>
          <a:prstGeom prst="rect">
            <a:avLst/>
          </a:prstGeom>
          <a:solidFill>
            <a:srgbClr val="000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rect"/>
          <p:cNvSpPr/>
          <p:nvPr/>
        </p:nvSpPr>
        <p:spPr>
          <a:xfrm>
            <a:off x="6049136" y="2967355"/>
            <a:ext cx="1117091" cy="377951"/>
          </a:xfrm>
          <a:prstGeom prst="rect">
            <a:avLst/>
          </a:prstGeom>
          <a:solidFill>
            <a:srgbClr val="C6DAF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96" name="rect"/>
          <p:cNvSpPr/>
          <p:nvPr/>
        </p:nvSpPr>
        <p:spPr>
          <a:xfrm>
            <a:off x="3528440" y="4480686"/>
            <a:ext cx="1495044" cy="368808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98" name="rect"/>
          <p:cNvSpPr/>
          <p:nvPr/>
        </p:nvSpPr>
        <p:spPr>
          <a:xfrm>
            <a:off x="3523869" y="4476115"/>
            <a:ext cx="1504187" cy="377952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00" name="path"/>
          <p:cNvSpPr/>
          <p:nvPr/>
        </p:nvSpPr>
        <p:spPr>
          <a:xfrm>
            <a:off x="3747896" y="3241674"/>
            <a:ext cx="1054608" cy="335280"/>
          </a:xfrm>
          <a:custGeom>
            <a:avLst/>
            <a:gdLst/>
            <a:ahLst/>
            <a:cxnLst/>
            <a:rect l="0" t="0" r="0" b="0"/>
            <a:pathLst>
              <a:path w="1660" h="528">
                <a:moveTo>
                  <a:pt x="0" y="264"/>
                </a:moveTo>
                <a:cubicBezTo>
                  <a:pt x="0" y="118"/>
                  <a:pt x="371" y="0"/>
                  <a:pt x="830" y="0"/>
                </a:cubicBezTo>
                <a:cubicBezTo>
                  <a:pt x="1289" y="0"/>
                  <a:pt x="1660" y="118"/>
                  <a:pt x="1660" y="264"/>
                </a:cubicBezTo>
                <a:cubicBezTo>
                  <a:pt x="1660" y="409"/>
                  <a:pt x="1289" y="528"/>
                  <a:pt x="830" y="528"/>
                </a:cubicBezTo>
                <a:cubicBezTo>
                  <a:pt x="371" y="528"/>
                  <a:pt x="0" y="409"/>
                  <a:pt x="0" y="264"/>
                </a:cubicBezTo>
              </a:path>
            </a:pathLst>
          </a:custGeom>
          <a:solidFill>
            <a:srgbClr val="72E9E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02" name="path"/>
          <p:cNvSpPr/>
          <p:nvPr/>
        </p:nvSpPr>
        <p:spPr>
          <a:xfrm>
            <a:off x="7083552" y="2709672"/>
            <a:ext cx="1164335" cy="347472"/>
          </a:xfrm>
          <a:custGeom>
            <a:avLst/>
            <a:gdLst/>
            <a:ahLst/>
            <a:cxnLst/>
            <a:rect l="0" t="0" r="0" b="0"/>
            <a:pathLst>
              <a:path w="1833" h="547">
                <a:moveTo>
                  <a:pt x="0" y="273"/>
                </a:moveTo>
                <a:cubicBezTo>
                  <a:pt x="0" y="122"/>
                  <a:pt x="410" y="0"/>
                  <a:pt x="916" y="0"/>
                </a:cubicBezTo>
                <a:cubicBezTo>
                  <a:pt x="1423" y="0"/>
                  <a:pt x="1833" y="122"/>
                  <a:pt x="1833" y="273"/>
                </a:cubicBezTo>
                <a:cubicBezTo>
                  <a:pt x="1833" y="424"/>
                  <a:pt x="1423" y="547"/>
                  <a:pt x="916" y="547"/>
                </a:cubicBezTo>
                <a:cubicBezTo>
                  <a:pt x="410" y="547"/>
                  <a:pt x="0" y="424"/>
                  <a:pt x="0" y="273"/>
                </a:cubicBezTo>
              </a:path>
            </a:pathLst>
          </a:custGeom>
          <a:solidFill>
            <a:srgbClr val="72E9E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04" name="textbox 1304"/>
          <p:cNvSpPr/>
          <p:nvPr/>
        </p:nvSpPr>
        <p:spPr>
          <a:xfrm>
            <a:off x="3532759" y="2995066"/>
            <a:ext cx="4993004" cy="1822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2537460" algn="l" rtl="0" eaLnBrk="0">
              <a:lnSpc>
                <a:spcPct val="95000"/>
              </a:lnSpc>
              <a:tabLst>
                <a:tab pos="2638425" algn="l"/>
              </a:tabLst>
            </a:pP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危险评价</a:t>
            </a:r>
            <a:r>
              <a:rPr sz="18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2700" kern="0" spc="-10" baseline="600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PLAN</a:t>
            </a:r>
            <a:r>
              <a:rPr sz="1700" kern="0" spc="-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lang="en-US" altLang="en-US" sz="1700" dirty="0"/>
          </a:p>
          <a:p>
            <a:pPr marL="231775" algn="l" rtl="0" eaLnBrk="0">
              <a:lnSpc>
                <a:spcPct val="69000"/>
              </a:lnSpc>
              <a:spcBef>
                <a:spcPts val="260"/>
              </a:spcBef>
              <a:tabLst>
                <a:tab pos="501015" algn="l"/>
              </a:tabLst>
            </a:pPr>
            <a:r>
              <a:rPr sz="1500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                                       </a:t>
            </a:r>
            <a:r>
              <a:rPr sz="1500" b="1" kern="0" spc="-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en-US" sz="15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8000"/>
              </a:lnSpc>
              <a:spcBef>
                <a:spcPts val="5"/>
              </a:spcBef>
              <a:tabLst>
                <a:tab pos="310515" algn="l"/>
              </a:tabLst>
            </a:pPr>
            <a:r>
              <a:rPr sz="1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维持管理</a:t>
            </a:r>
            <a:r>
              <a:rPr sz="1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en-US" altLang="en-US" sz="1800" dirty="0"/>
          </a:p>
        </p:txBody>
      </p:sp>
      <p:pic>
        <p:nvPicPr>
          <p:cNvPr id="1306" name="picture 13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21580" y="4615815"/>
            <a:ext cx="1766570" cy="177165"/>
          </a:xfrm>
          <a:prstGeom prst="rect">
            <a:avLst/>
          </a:prstGeom>
        </p:spPr>
      </p:pic>
      <p:pic>
        <p:nvPicPr>
          <p:cNvPr id="1308" name="picture 13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546846" y="3330828"/>
            <a:ext cx="176784" cy="221106"/>
          </a:xfrm>
          <a:prstGeom prst="rect">
            <a:avLst/>
          </a:prstGeom>
        </p:spPr>
      </p:pic>
      <p:sp>
        <p:nvSpPr>
          <p:cNvPr id="1310" name="textbox 1310"/>
          <p:cNvSpPr/>
          <p:nvPr/>
        </p:nvSpPr>
        <p:spPr>
          <a:xfrm>
            <a:off x="5838190" y="3567430"/>
            <a:ext cx="1547495" cy="538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38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1000"/>
              </a:lnSpc>
              <a:tabLst>
                <a:tab pos="180975" algn="l"/>
              </a:tabLst>
            </a:pPr>
            <a:r>
              <a:rPr sz="1900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900" b="1" kern="0" spc="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sz="19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</a:t>
            </a:r>
            <a:r>
              <a:rPr sz="3000" b="1" kern="0" spc="20" baseline="1200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可接受危险？</a:t>
            </a:r>
            <a:r>
              <a:rPr sz="19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9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en-US" sz="1900" dirty="0"/>
          </a:p>
        </p:txBody>
      </p:sp>
      <p:sp>
        <p:nvSpPr>
          <p:cNvPr id="1312" name="path"/>
          <p:cNvSpPr/>
          <p:nvPr/>
        </p:nvSpPr>
        <p:spPr>
          <a:xfrm>
            <a:off x="6723404" y="4480433"/>
            <a:ext cx="38100" cy="228599"/>
          </a:xfrm>
          <a:custGeom>
            <a:avLst/>
            <a:gdLst/>
            <a:ahLst/>
            <a:cxnLst/>
            <a:rect l="0" t="0" r="0" b="0"/>
            <a:pathLst>
              <a:path w="60" h="359">
                <a:moveTo>
                  <a:pt x="30" y="0"/>
                </a:moveTo>
                <a:lnTo>
                  <a:pt x="30" y="359"/>
                </a:lnTo>
              </a:path>
            </a:pathLst>
          </a:custGeom>
          <a:noFill/>
          <a:ln w="38100" cap="flat">
            <a:solidFill>
              <a:srgbClr val="1F497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14" name="textbox 1314"/>
          <p:cNvSpPr/>
          <p:nvPr/>
        </p:nvSpPr>
        <p:spPr>
          <a:xfrm>
            <a:off x="5274005" y="4366488"/>
            <a:ext cx="250190" cy="3213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8000"/>
              </a:lnSpc>
            </a:pPr>
            <a:r>
              <a:rPr sz="1800" kern="0" spc="-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es</a:t>
            </a:r>
            <a:endParaRPr lang="en-US" altLang="en-US" sz="1800" dirty="0"/>
          </a:p>
        </p:txBody>
      </p:sp>
      <p:sp>
        <p:nvSpPr>
          <p:cNvPr id="1316" name="textbox 1316"/>
          <p:cNvSpPr/>
          <p:nvPr/>
        </p:nvSpPr>
        <p:spPr>
          <a:xfrm>
            <a:off x="5309768" y="3647490"/>
            <a:ext cx="160020" cy="3213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algn="r" rtl="0" eaLnBrk="0">
              <a:lnSpc>
                <a:spcPts val="2325"/>
              </a:lnSpc>
            </a:pPr>
            <a:r>
              <a:rPr sz="1800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endParaRPr lang="en-US" altLang="en-US" sz="1800" dirty="0"/>
          </a:p>
        </p:txBody>
      </p:sp>
      <p:sp>
        <p:nvSpPr>
          <p:cNvPr id="1318" name="textbox 1318"/>
          <p:cNvSpPr/>
          <p:nvPr/>
        </p:nvSpPr>
        <p:spPr>
          <a:xfrm>
            <a:off x="5147361" y="4379290"/>
            <a:ext cx="161925" cy="2533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3000"/>
              </a:lnSpc>
            </a:pPr>
            <a:r>
              <a:rPr sz="1800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</a:t>
            </a:r>
            <a:endParaRPr lang="en-US" altLang="en-US" sz="1800" dirty="0"/>
          </a:p>
        </p:txBody>
      </p:sp>
      <p:sp>
        <p:nvSpPr>
          <p:cNvPr id="1320" name="textbox 1320"/>
          <p:cNvSpPr/>
          <p:nvPr/>
        </p:nvSpPr>
        <p:spPr>
          <a:xfrm>
            <a:off x="5135041" y="3660292"/>
            <a:ext cx="189229" cy="2501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algn="r" rtl="0" eaLnBrk="0">
              <a:lnSpc>
                <a:spcPct val="87000"/>
              </a:lnSpc>
            </a:pPr>
            <a:r>
              <a:rPr sz="1700" kern="0" spc="-1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endParaRPr lang="en-US" altLang="en-US" sz="1700" dirty="0"/>
          </a:p>
        </p:txBody>
      </p:sp>
      <p:sp>
        <p:nvSpPr>
          <p:cNvPr id="1322" name="textbox 1322"/>
          <p:cNvSpPr/>
          <p:nvPr/>
        </p:nvSpPr>
        <p:spPr>
          <a:xfrm>
            <a:off x="3789781" y="4028465"/>
            <a:ext cx="936625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10" dirty="0">
                <a:solidFill>
                  <a:srgbClr val="00279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管理控制</a:t>
            </a:r>
            <a:endParaRPr lang="en-US" altLang="en-US" sz="1800" dirty="0"/>
          </a:p>
        </p:txBody>
      </p:sp>
      <p:sp>
        <p:nvSpPr>
          <p:cNvPr id="1324" name="textbox 1324"/>
          <p:cNvSpPr/>
          <p:nvPr/>
        </p:nvSpPr>
        <p:spPr>
          <a:xfrm>
            <a:off x="3680053" y="3754170"/>
            <a:ext cx="1160780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20" dirty="0">
                <a:solidFill>
                  <a:srgbClr val="00279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改善计划或</a:t>
            </a:r>
            <a:endParaRPr lang="en-US" altLang="en-US" sz="1800" dirty="0"/>
          </a:p>
        </p:txBody>
      </p:sp>
      <p:pic>
        <p:nvPicPr>
          <p:cNvPr id="1326" name="picture 13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47951" y="3751325"/>
            <a:ext cx="1381252" cy="914654"/>
          </a:xfrm>
          <a:prstGeom prst="rect">
            <a:avLst/>
          </a:prstGeom>
        </p:spPr>
      </p:pic>
      <p:sp>
        <p:nvSpPr>
          <p:cNvPr id="1328" name="textbox 1328"/>
          <p:cNvSpPr/>
          <p:nvPr/>
        </p:nvSpPr>
        <p:spPr>
          <a:xfrm>
            <a:off x="689543" y="702960"/>
            <a:ext cx="22942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1、风险管理</a:t>
            </a:r>
            <a:endParaRPr lang="en-US" altLang="en-US" sz="3200" dirty="0"/>
          </a:p>
        </p:txBody>
      </p:sp>
      <p:graphicFrame>
        <p:nvGraphicFramePr>
          <p:cNvPr id="1330" name="table 1330"/>
          <p:cNvGraphicFramePr>
            <a:graphicFrameLocks noGrp="1"/>
          </p:cNvGraphicFramePr>
          <p:nvPr/>
        </p:nvGraphicFramePr>
        <p:xfrm>
          <a:off x="5928741" y="1351915"/>
          <a:ext cx="1218565" cy="40957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218565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危害辨识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1332" name="picture 13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388483" y="1748916"/>
            <a:ext cx="2508503" cy="375030"/>
          </a:xfrm>
          <a:prstGeom prst="rect">
            <a:avLst/>
          </a:prstGeom>
        </p:spPr>
      </p:pic>
      <p:graphicFrame>
        <p:nvGraphicFramePr>
          <p:cNvPr id="1334" name="table 1334"/>
          <p:cNvGraphicFramePr>
            <a:graphicFrameLocks noGrp="1"/>
          </p:cNvGraphicFramePr>
          <p:nvPr/>
        </p:nvGraphicFramePr>
        <p:xfrm>
          <a:off x="3049904" y="2353183"/>
          <a:ext cx="1424304" cy="470535"/>
        </p:xfrm>
        <a:graphic>
          <a:graphicData uri="http://schemas.openxmlformats.org/drawingml/2006/table">
            <a:tbl>
              <a:tblPr/>
              <a:tblGrid>
                <a:gridCol w="1424304"/>
              </a:tblGrid>
              <a:tr h="4641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10160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持续改进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36" name="table 1336"/>
          <p:cNvGraphicFramePr>
            <a:graphicFrameLocks noGrp="1"/>
          </p:cNvGraphicFramePr>
          <p:nvPr/>
        </p:nvGraphicFramePr>
        <p:xfrm>
          <a:off x="1681352" y="3362070"/>
          <a:ext cx="1118235" cy="37909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118235"/>
              </a:tblGrid>
              <a:tr h="3727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检查纠正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pSp>
        <p:nvGrpSpPr>
          <p:cNvPr id="158" name="group 158"/>
          <p:cNvGrpSpPr/>
          <p:nvPr/>
        </p:nvGrpSpPr>
        <p:grpSpPr>
          <a:xfrm rot="21600000">
            <a:off x="861441" y="3734028"/>
            <a:ext cx="1248608" cy="530383"/>
            <a:chOff x="0" y="0"/>
            <a:chExt cx="1248608" cy="530383"/>
          </a:xfrm>
        </p:grpSpPr>
        <p:pic>
          <p:nvPicPr>
            <p:cNvPr id="1338" name="picture 13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34950"/>
              <a:ext cx="1248608" cy="495433"/>
            </a:xfrm>
            <a:prstGeom prst="rect">
              <a:avLst/>
            </a:prstGeom>
          </p:spPr>
        </p:pic>
        <p:sp>
          <p:nvSpPr>
            <p:cNvPr id="1340" name="textbox 1340"/>
            <p:cNvSpPr/>
            <p:nvPr/>
          </p:nvSpPr>
          <p:spPr>
            <a:xfrm>
              <a:off x="-12700" y="-12700"/>
              <a:ext cx="1274444" cy="6108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290195" algn="l" rtl="0" eaLnBrk="0">
                <a:lnSpc>
                  <a:spcPts val="1405"/>
                </a:lnSpc>
              </a:pPr>
              <a:r>
                <a:rPr sz="1800" kern="0" spc="-30" dirty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CHEC</a:t>
              </a:r>
              <a:endParaRPr lang="en-US" altLang="en-US" sz="1800" dirty="0"/>
            </a:p>
            <a:p>
              <a:pPr marL="300990" algn="l" rtl="0" eaLnBrk="0">
                <a:lnSpc>
                  <a:spcPts val="2570"/>
                </a:lnSpc>
              </a:pPr>
              <a:r>
                <a:rPr sz="1800" kern="0" spc="-20" dirty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K</a:t>
              </a:r>
              <a:endParaRPr lang="en-US" altLang="en-US" sz="1800" dirty="0"/>
            </a:p>
          </p:txBody>
        </p:sp>
      </p:grpSp>
      <p:pic>
        <p:nvPicPr>
          <p:cNvPr id="1342" name="picture 13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24865" y="1838071"/>
            <a:ext cx="1321654" cy="480465"/>
          </a:xfrm>
          <a:prstGeom prst="rect">
            <a:avLst/>
          </a:prstGeom>
        </p:spPr>
      </p:pic>
      <p:graphicFrame>
        <p:nvGraphicFramePr>
          <p:cNvPr id="1344" name="table 1344"/>
          <p:cNvGraphicFramePr>
            <a:graphicFrameLocks noGrp="1"/>
          </p:cNvGraphicFramePr>
          <p:nvPr/>
        </p:nvGraphicFramePr>
        <p:xfrm>
          <a:off x="6787895" y="1897380"/>
          <a:ext cx="1644015" cy="377825"/>
        </p:xfrm>
        <a:graphic>
          <a:graphicData uri="http://schemas.openxmlformats.org/drawingml/2006/table">
            <a:tbl>
              <a:tblPr>
                <a:solidFill>
                  <a:srgbClr val="D8D8D8"/>
                </a:solidFill>
              </a:tblPr>
              <a:tblGrid>
                <a:gridCol w="1644015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5336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严重度分析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6" name="table 1346"/>
          <p:cNvGraphicFramePr>
            <a:graphicFrameLocks noGrp="1"/>
          </p:cNvGraphicFramePr>
          <p:nvPr/>
        </p:nvGraphicFramePr>
        <p:xfrm>
          <a:off x="4721733" y="2130679"/>
          <a:ext cx="1621154" cy="379095"/>
        </p:xfrm>
        <a:graphic>
          <a:graphicData uri="http://schemas.openxmlformats.org/drawingml/2006/table">
            <a:tbl>
              <a:tblPr>
                <a:solidFill>
                  <a:srgbClr val="D8D8D8"/>
                </a:solidFill>
              </a:tblPr>
              <a:tblGrid>
                <a:gridCol w="1621154"/>
              </a:tblGrid>
              <a:tr h="3727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3562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频率分析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pic>
        <p:nvPicPr>
          <p:cNvPr id="1348" name="picture 13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886075" y="1470024"/>
            <a:ext cx="3048127" cy="176784"/>
          </a:xfrm>
          <a:prstGeom prst="rect">
            <a:avLst/>
          </a:prstGeom>
        </p:spPr>
      </p:pic>
      <p:graphicFrame>
        <p:nvGraphicFramePr>
          <p:cNvPr id="1350" name="table 1350"/>
          <p:cNvGraphicFramePr>
            <a:graphicFrameLocks noGrp="1"/>
          </p:cNvGraphicFramePr>
          <p:nvPr/>
        </p:nvGraphicFramePr>
        <p:xfrm>
          <a:off x="1669161" y="1365631"/>
          <a:ext cx="1220469" cy="40830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220469"/>
              </a:tblGrid>
              <a:tr h="401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0096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评审改进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1352" name="picture 13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145411" y="1770125"/>
            <a:ext cx="176783" cy="1551558"/>
          </a:xfrm>
          <a:prstGeom prst="rect">
            <a:avLst/>
          </a:prstGeom>
        </p:spPr>
      </p:pic>
      <p:sp>
        <p:nvSpPr>
          <p:cNvPr id="1354" name="textbox 1354"/>
          <p:cNvSpPr/>
          <p:nvPr/>
        </p:nvSpPr>
        <p:spPr>
          <a:xfrm>
            <a:off x="1092352" y="1766290"/>
            <a:ext cx="532765" cy="5302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20320" indent="-8255" algn="l" rtl="0" eaLnBrk="0">
              <a:lnSpc>
                <a:spcPct val="92000"/>
              </a:lnSpc>
            </a:pPr>
            <a:r>
              <a:rPr sz="1800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ACTI</a:t>
            </a:r>
            <a:r>
              <a:rPr sz="1800" kern="0" spc="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</a:t>
            </a:r>
            <a:endParaRPr lang="en-US" altLang="en-US" sz="1800" dirty="0"/>
          </a:p>
        </p:txBody>
      </p:sp>
      <p:pic>
        <p:nvPicPr>
          <p:cNvPr id="1356" name="picture 13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317495" y="4577422"/>
            <a:ext cx="1211707" cy="176860"/>
          </a:xfrm>
          <a:prstGeom prst="rect">
            <a:avLst/>
          </a:prstGeom>
        </p:spPr>
      </p:pic>
      <p:sp>
        <p:nvSpPr>
          <p:cNvPr id="1358" name="rect"/>
          <p:cNvSpPr/>
          <p:nvPr/>
        </p:nvSpPr>
        <p:spPr>
          <a:xfrm>
            <a:off x="5476875" y="2769234"/>
            <a:ext cx="2321052" cy="38100"/>
          </a:xfrm>
          <a:prstGeom prst="rect">
            <a:avLst/>
          </a:prstGeom>
          <a:solidFill>
            <a:srgbClr val="1F497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60" name="picture 136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520815" y="2798953"/>
            <a:ext cx="176783" cy="173862"/>
          </a:xfrm>
          <a:prstGeom prst="rect">
            <a:avLst/>
          </a:prstGeom>
        </p:spPr>
      </p:pic>
      <p:sp>
        <p:nvSpPr>
          <p:cNvPr id="1362" name="textbox 1362"/>
          <p:cNvSpPr/>
          <p:nvPr/>
        </p:nvSpPr>
        <p:spPr>
          <a:xfrm>
            <a:off x="8413698" y="4839868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46</a:t>
            </a:r>
            <a:endParaRPr lang="en-US" altLang="en-US" sz="1200" dirty="0"/>
          </a:p>
        </p:txBody>
      </p:sp>
      <p:sp>
        <p:nvSpPr>
          <p:cNvPr id="1364" name="path"/>
          <p:cNvSpPr/>
          <p:nvPr/>
        </p:nvSpPr>
        <p:spPr>
          <a:xfrm>
            <a:off x="5438013" y="2541397"/>
            <a:ext cx="38100" cy="228600"/>
          </a:xfrm>
          <a:custGeom>
            <a:avLst/>
            <a:gdLst/>
            <a:ahLst/>
            <a:cxnLst/>
            <a:rect l="0" t="0" r="0" b="0"/>
            <a:pathLst>
              <a:path w="60" h="360">
                <a:moveTo>
                  <a:pt x="30" y="360"/>
                </a:moveTo>
                <a:lnTo>
                  <a:pt x="30" y="0"/>
                </a:lnTo>
              </a:path>
            </a:pathLst>
          </a:custGeom>
          <a:noFill/>
          <a:ln w="38100" cap="flat">
            <a:solidFill>
              <a:srgbClr val="1F497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66" name="path"/>
          <p:cNvSpPr/>
          <p:nvPr/>
        </p:nvSpPr>
        <p:spPr>
          <a:xfrm>
            <a:off x="7809356" y="2559684"/>
            <a:ext cx="38100" cy="228600"/>
          </a:xfrm>
          <a:custGeom>
            <a:avLst/>
            <a:gdLst/>
            <a:ahLst/>
            <a:cxnLst/>
            <a:rect l="0" t="0" r="0" b="0"/>
            <a:pathLst>
              <a:path w="60" h="360">
                <a:moveTo>
                  <a:pt x="30" y="360"/>
                </a:moveTo>
                <a:lnTo>
                  <a:pt x="30" y="0"/>
                </a:lnTo>
              </a:path>
            </a:pathLst>
          </a:custGeom>
          <a:noFill/>
          <a:ln w="38100" cap="flat">
            <a:solidFill>
              <a:srgbClr val="1F497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textbox 1430"/>
          <p:cNvSpPr/>
          <p:nvPr/>
        </p:nvSpPr>
        <p:spPr>
          <a:xfrm>
            <a:off x="8413750" y="4906010"/>
            <a:ext cx="193675" cy="1860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47</a:t>
            </a:r>
            <a:endParaRPr lang="en-US" altLang="en-US" sz="1200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9550" y="549275"/>
            <a:ext cx="8724900" cy="431292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rect"/>
          <p:cNvSpPr/>
          <p:nvPr/>
        </p:nvSpPr>
        <p:spPr>
          <a:xfrm>
            <a:off x="2583561" y="4466463"/>
            <a:ext cx="3770376" cy="461772"/>
          </a:xfrm>
          <a:prstGeom prst="rect">
            <a:avLst/>
          </a:prstGeom>
          <a:solidFill>
            <a:srgbClr val="F2F2F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84" name="textbox 1584"/>
          <p:cNvSpPr/>
          <p:nvPr/>
        </p:nvSpPr>
        <p:spPr>
          <a:xfrm>
            <a:off x="8406713" y="4864633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48</a:t>
            </a:r>
            <a:endParaRPr lang="en-US" altLang="en-US" sz="1200" dirty="0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0220" y="559435"/>
            <a:ext cx="8162925" cy="43053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rect"/>
          <p:cNvSpPr/>
          <p:nvPr/>
        </p:nvSpPr>
        <p:spPr>
          <a:xfrm>
            <a:off x="438277" y="2417317"/>
            <a:ext cx="2196083" cy="399288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88" name="textbox 1588"/>
          <p:cNvSpPr/>
          <p:nvPr/>
        </p:nvSpPr>
        <p:spPr>
          <a:xfrm>
            <a:off x="431165" y="549275"/>
            <a:ext cx="6303645" cy="19558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  <a:p>
            <a:pPr marL="2664460" algn="l" rtl="0" eaLnBrk="0">
              <a:lnSpc>
                <a:spcPts val="3680"/>
              </a:lnSpc>
            </a:pPr>
            <a:r>
              <a:rPr sz="20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划分生产作业过程举例</a:t>
            </a:r>
            <a:endParaRPr lang="en-US" altLang="en-US" sz="2000" dirty="0"/>
          </a:p>
          <a:p>
            <a:pPr algn="l" rtl="0" eaLnBrk="0">
              <a:lnSpc>
                <a:spcPct val="168000"/>
              </a:lnSpc>
            </a:pPr>
            <a:endParaRPr lang="en-US" altLang="en-US" sz="1000" dirty="0"/>
          </a:p>
          <a:p>
            <a:pPr marL="211455" algn="l" rtl="0" eaLnBrk="0">
              <a:lnSpc>
                <a:spcPct val="98000"/>
              </a:lnSpc>
              <a:spcBef>
                <a:spcPts val="605"/>
              </a:spcBef>
            </a:pPr>
            <a:r>
              <a:rPr sz="2000" kern="0" spc="-1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划分作业区域的依据：</a:t>
            </a:r>
            <a:endParaRPr lang="en-US" altLang="en-US" sz="2000" dirty="0"/>
          </a:p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500" dirty="0"/>
          </a:p>
          <a:p>
            <a:pPr algn="r" rtl="0" eaLnBrk="0">
              <a:lnSpc>
                <a:spcPct val="98000"/>
              </a:lnSpc>
              <a:spcBef>
                <a:spcPts val="5"/>
              </a:spcBef>
            </a:pPr>
            <a:r>
              <a:rPr sz="20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工作方式不同：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20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000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转动、往复运</a:t>
            </a:r>
            <a:r>
              <a:rPr sz="2000" kern="0" spc="-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动、撞击、剪切等</a:t>
            </a:r>
            <a:endParaRPr lang="en-US" altLang="en-US" sz="2000" dirty="0"/>
          </a:p>
        </p:txBody>
      </p:sp>
      <p:pic>
        <p:nvPicPr>
          <p:cNvPr id="1590" name="picture 15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90498" y="4705565"/>
            <a:ext cx="7705217" cy="176860"/>
          </a:xfrm>
          <a:prstGeom prst="rect">
            <a:avLst/>
          </a:prstGeom>
        </p:spPr>
      </p:pic>
      <p:pic>
        <p:nvPicPr>
          <p:cNvPr id="1592" name="picture 15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90498" y="3841495"/>
            <a:ext cx="7705217" cy="176784"/>
          </a:xfrm>
          <a:prstGeom prst="rect">
            <a:avLst/>
          </a:prstGeom>
        </p:spPr>
      </p:pic>
      <p:pic>
        <p:nvPicPr>
          <p:cNvPr id="1594" name="picture 15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90498" y="2977388"/>
            <a:ext cx="7705217" cy="176783"/>
          </a:xfrm>
          <a:prstGeom prst="rect">
            <a:avLst/>
          </a:prstGeom>
        </p:spPr>
      </p:pic>
      <p:sp>
        <p:nvSpPr>
          <p:cNvPr id="1596" name="textbox 1596"/>
          <p:cNvSpPr/>
          <p:nvPr/>
        </p:nvSpPr>
        <p:spPr>
          <a:xfrm>
            <a:off x="3150497" y="3352260"/>
            <a:ext cx="4344670" cy="3225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起重、电气焊、进入限制空间、维修</a:t>
            </a:r>
            <a:r>
              <a:rPr sz="20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endParaRPr lang="en-US" altLang="en-US" sz="2000" dirty="0"/>
          </a:p>
        </p:txBody>
      </p:sp>
      <p:sp>
        <p:nvSpPr>
          <p:cNvPr id="1598" name="textbox 1598"/>
          <p:cNvSpPr/>
          <p:nvPr/>
        </p:nvSpPr>
        <p:spPr>
          <a:xfrm>
            <a:off x="3150243" y="4216648"/>
            <a:ext cx="3836034" cy="3251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压缩气体、电能、化学品、热能</a:t>
            </a:r>
            <a:r>
              <a:rPr sz="20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endParaRPr lang="en-US" altLang="en-US" sz="2000" dirty="0"/>
          </a:p>
        </p:txBody>
      </p:sp>
      <p:sp>
        <p:nvSpPr>
          <p:cNvPr id="1600" name="textbox 1600"/>
          <p:cNvSpPr/>
          <p:nvPr/>
        </p:nvSpPr>
        <p:spPr>
          <a:xfrm>
            <a:off x="438277" y="3281425"/>
            <a:ext cx="2196464" cy="399415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500" dirty="0"/>
          </a:p>
          <a:p>
            <a:pPr marL="94615" algn="l" rtl="0" eaLnBrk="0">
              <a:lnSpc>
                <a:spcPct val="98000"/>
              </a:lnSpc>
              <a:spcBef>
                <a:spcPts val="0"/>
              </a:spcBef>
            </a:pPr>
            <a:r>
              <a:rPr sz="2000" b="1" kern="0" spc="-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作业内容不同：</a:t>
            </a:r>
            <a:endParaRPr lang="en-US" altLang="en-US" sz="2000" dirty="0"/>
          </a:p>
        </p:txBody>
      </p:sp>
      <p:sp>
        <p:nvSpPr>
          <p:cNvPr id="1602" name="textbox 1602"/>
          <p:cNvSpPr/>
          <p:nvPr/>
        </p:nvSpPr>
        <p:spPr>
          <a:xfrm>
            <a:off x="438277" y="4145533"/>
            <a:ext cx="2196464" cy="399415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lang="en-US" altLang="en-US" sz="500" dirty="0"/>
          </a:p>
          <a:p>
            <a:pPr marL="94615" algn="l" rtl="0" eaLnBrk="0">
              <a:lnSpc>
                <a:spcPct val="98000"/>
              </a:lnSpc>
              <a:spcBef>
                <a:spcPts val="0"/>
              </a:spcBef>
            </a:pPr>
            <a:r>
              <a:rPr sz="2000" b="1" kern="0" spc="-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能量特征不同：</a:t>
            </a:r>
            <a:endParaRPr lang="en-US" altLang="en-US" sz="2000" dirty="0"/>
          </a:p>
        </p:txBody>
      </p:sp>
      <p:sp>
        <p:nvSpPr>
          <p:cNvPr id="1604" name="textbox 1604"/>
          <p:cNvSpPr/>
          <p:nvPr/>
        </p:nvSpPr>
        <p:spPr>
          <a:xfrm>
            <a:off x="8413698" y="4839868"/>
            <a:ext cx="1936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"/>
          <p:cNvSpPr/>
          <p:nvPr/>
        </p:nvSpPr>
        <p:spPr>
          <a:xfrm>
            <a:off x="1763267" y="1249679"/>
            <a:ext cx="1584960" cy="400811"/>
          </a:xfrm>
          <a:prstGeom prst="rect">
            <a:avLst/>
          </a:prstGeom>
          <a:solidFill>
            <a:srgbClr val="F2F2F2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" name="group 2"/>
          <p:cNvGrpSpPr/>
          <p:nvPr/>
        </p:nvGrpSpPr>
        <p:grpSpPr>
          <a:xfrm rot="21600000">
            <a:off x="3348990" y="1287193"/>
            <a:ext cx="297383" cy="318164"/>
            <a:chOff x="0" y="0"/>
            <a:chExt cx="297383" cy="318164"/>
          </a:xfrm>
        </p:grpSpPr>
        <p:sp>
          <p:nvSpPr>
            <p:cNvPr id="32" name="path"/>
            <p:cNvSpPr/>
            <p:nvPr/>
          </p:nvSpPr>
          <p:spPr>
            <a:xfrm>
              <a:off x="0" y="8968"/>
              <a:ext cx="288035" cy="300228"/>
            </a:xfrm>
            <a:custGeom>
              <a:avLst/>
              <a:gdLst/>
              <a:ahLst/>
              <a:cxnLst/>
              <a:rect l="0" t="0" r="0" b="0"/>
              <a:pathLst>
                <a:path w="453" h="472">
                  <a:moveTo>
                    <a:pt x="0" y="118"/>
                  </a:moveTo>
                  <a:lnTo>
                    <a:pt x="226" y="118"/>
                  </a:lnTo>
                  <a:lnTo>
                    <a:pt x="226" y="0"/>
                  </a:lnTo>
                  <a:lnTo>
                    <a:pt x="453" y="236"/>
                  </a:lnTo>
                  <a:lnTo>
                    <a:pt x="226" y="472"/>
                  </a:lnTo>
                  <a:lnTo>
                    <a:pt x="226" y="354"/>
                  </a:lnTo>
                  <a:lnTo>
                    <a:pt x="0" y="354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" name="path"/>
            <p:cNvSpPr/>
            <p:nvPr/>
          </p:nvSpPr>
          <p:spPr>
            <a:xfrm>
              <a:off x="131064" y="0"/>
              <a:ext cx="166319" cy="318164"/>
            </a:xfrm>
            <a:custGeom>
              <a:avLst/>
              <a:gdLst/>
              <a:ahLst/>
              <a:cxnLst/>
              <a:rect l="0" t="0" r="0" b="0"/>
              <a:pathLst>
                <a:path w="261" h="501">
                  <a:moveTo>
                    <a:pt x="20" y="132"/>
                  </a:moveTo>
                  <a:lnTo>
                    <a:pt x="20" y="14"/>
                  </a:lnTo>
                  <a:lnTo>
                    <a:pt x="247" y="250"/>
                  </a:lnTo>
                  <a:lnTo>
                    <a:pt x="20" y="486"/>
                  </a:lnTo>
                  <a:lnTo>
                    <a:pt x="20" y="368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rect"/>
          <p:cNvSpPr/>
          <p:nvPr/>
        </p:nvSpPr>
        <p:spPr>
          <a:xfrm>
            <a:off x="1775460" y="2919983"/>
            <a:ext cx="1584960" cy="399288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" name="textbox 38"/>
          <p:cNvSpPr/>
          <p:nvPr/>
        </p:nvSpPr>
        <p:spPr>
          <a:xfrm>
            <a:off x="439277" y="1280590"/>
            <a:ext cx="3067050" cy="25895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300" dirty="0"/>
          </a:p>
          <a:p>
            <a:pPr marL="12700" algn="l" rtl="0" eaLnBrk="0">
              <a:lnSpc>
                <a:spcPct val="90000"/>
              </a:lnSpc>
              <a:spcBef>
                <a:spcPts val="0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直接原因</a:t>
            </a:r>
            <a:r>
              <a:rPr sz="20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sz="20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</a:t>
            </a:r>
            <a:r>
              <a:rPr sz="2000" b="1" u="sng" kern="0" spc="-10" dirty="0">
                <a:solidFill>
                  <a:srgbClr val="4F81BD">
                    <a:alpha val="100000"/>
                  </a:srgbClr>
                </a:solidFill>
                <a:uFill>
                  <a:solidFill>
                    <a:srgbClr val="3B608C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处作</a:t>
            </a:r>
            <a:r>
              <a:rPr sz="20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20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altLang="en-US" sz="2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500" dirty="0"/>
          </a:p>
          <a:p>
            <a:pPr marL="14605" algn="l" rtl="0" eaLnBrk="0">
              <a:lnSpc>
                <a:spcPct val="91000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间接原因        </a:t>
            </a: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防护不当  </a:t>
            </a: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en-US" altLang="en-US" sz="2000" dirty="0"/>
          </a:p>
        </p:txBody>
      </p:sp>
      <p:sp>
        <p:nvSpPr>
          <p:cNvPr id="40" name="path"/>
          <p:cNvSpPr/>
          <p:nvPr/>
        </p:nvSpPr>
        <p:spPr>
          <a:xfrm>
            <a:off x="1491998" y="2407920"/>
            <a:ext cx="297180" cy="1449323"/>
          </a:xfrm>
          <a:custGeom>
            <a:avLst/>
            <a:gdLst/>
            <a:ahLst/>
            <a:cxnLst/>
            <a:rect l="0" t="0" r="0" b="0"/>
            <a:pathLst>
              <a:path w="468" h="2282">
                <a:moveTo>
                  <a:pt x="460" y="2275"/>
                </a:moveTo>
                <a:cubicBezTo>
                  <a:pt x="335" y="2275"/>
                  <a:pt x="233" y="2275"/>
                  <a:pt x="233" y="2275"/>
                </a:cubicBezTo>
                <a:lnTo>
                  <a:pt x="233" y="1141"/>
                </a:lnTo>
                <a:cubicBezTo>
                  <a:pt x="233" y="1141"/>
                  <a:pt x="132" y="1141"/>
                  <a:pt x="7" y="1141"/>
                </a:cubicBezTo>
                <a:cubicBezTo>
                  <a:pt x="132" y="1141"/>
                  <a:pt x="233" y="1141"/>
                  <a:pt x="233" y="1141"/>
                </a:cubicBezTo>
                <a:lnTo>
                  <a:pt x="233" y="7"/>
                </a:lnTo>
                <a:cubicBezTo>
                  <a:pt x="233" y="7"/>
                  <a:pt x="335" y="7"/>
                  <a:pt x="460" y="7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" name="path"/>
          <p:cNvSpPr/>
          <p:nvPr/>
        </p:nvSpPr>
        <p:spPr>
          <a:xfrm>
            <a:off x="3331778" y="1358265"/>
            <a:ext cx="156971" cy="176021"/>
          </a:xfrm>
          <a:custGeom>
            <a:avLst/>
            <a:gdLst/>
            <a:ahLst/>
            <a:cxnLst/>
            <a:rect l="0" t="0" r="0" b="0"/>
            <a:pathLst>
              <a:path w="247" h="277">
                <a:moveTo>
                  <a:pt x="20" y="20"/>
                </a:moveTo>
                <a:lnTo>
                  <a:pt x="247" y="20"/>
                </a:lnTo>
                <a:moveTo>
                  <a:pt x="247" y="256"/>
                </a:moveTo>
                <a:lnTo>
                  <a:pt x="20" y="256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4" name="path"/>
          <p:cNvSpPr/>
          <p:nvPr/>
        </p:nvSpPr>
        <p:spPr>
          <a:xfrm>
            <a:off x="1473717" y="1302258"/>
            <a:ext cx="288036" cy="300228"/>
          </a:xfrm>
          <a:custGeom>
            <a:avLst/>
            <a:gdLst/>
            <a:ahLst/>
            <a:cxnLst/>
            <a:rect l="0" t="0" r="0" b="0"/>
            <a:pathLst>
              <a:path w="453" h="472">
                <a:moveTo>
                  <a:pt x="0" y="118"/>
                </a:moveTo>
                <a:lnTo>
                  <a:pt x="226" y="118"/>
                </a:lnTo>
                <a:lnTo>
                  <a:pt x="226" y="0"/>
                </a:lnTo>
                <a:lnTo>
                  <a:pt x="453" y="236"/>
                </a:lnTo>
                <a:lnTo>
                  <a:pt x="226" y="472"/>
                </a:lnTo>
                <a:lnTo>
                  <a:pt x="226" y="354"/>
                </a:lnTo>
                <a:lnTo>
                  <a:pt x="0" y="354"/>
                </a:lnTo>
                <a:lnTo>
                  <a:pt x="0" y="118"/>
                </a:lnTo>
                <a:close/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" name="path"/>
          <p:cNvSpPr/>
          <p:nvPr/>
        </p:nvSpPr>
        <p:spPr>
          <a:xfrm>
            <a:off x="1460763" y="1293290"/>
            <a:ext cx="310337" cy="318164"/>
          </a:xfrm>
          <a:custGeom>
            <a:avLst/>
            <a:gdLst/>
            <a:ahLst/>
            <a:cxnLst/>
            <a:rect l="0" t="0" r="0" b="0"/>
            <a:pathLst>
              <a:path w="488" h="501">
                <a:moveTo>
                  <a:pt x="20" y="132"/>
                </a:moveTo>
                <a:lnTo>
                  <a:pt x="247" y="132"/>
                </a:lnTo>
                <a:lnTo>
                  <a:pt x="247" y="14"/>
                </a:lnTo>
                <a:lnTo>
                  <a:pt x="473" y="250"/>
                </a:lnTo>
                <a:lnTo>
                  <a:pt x="247" y="486"/>
                </a:lnTo>
                <a:lnTo>
                  <a:pt x="247" y="368"/>
                </a:lnTo>
                <a:lnTo>
                  <a:pt x="20" y="368"/>
                </a:lnTo>
                <a:lnTo>
                  <a:pt x="20" y="132"/>
                </a:lnTo>
                <a:close/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8" name="path"/>
          <p:cNvSpPr/>
          <p:nvPr/>
        </p:nvSpPr>
        <p:spPr>
          <a:xfrm>
            <a:off x="3355848" y="2407920"/>
            <a:ext cx="284987" cy="1449323"/>
          </a:xfrm>
          <a:custGeom>
            <a:avLst/>
            <a:gdLst/>
            <a:ahLst/>
            <a:cxnLst/>
            <a:rect l="0" t="0" r="0" b="0"/>
            <a:pathLst>
              <a:path w="448" h="2282">
                <a:moveTo>
                  <a:pt x="7" y="7"/>
                </a:moveTo>
                <a:cubicBezTo>
                  <a:pt x="127" y="7"/>
                  <a:pt x="224" y="7"/>
                  <a:pt x="224" y="7"/>
                </a:cubicBezTo>
                <a:lnTo>
                  <a:pt x="224" y="1141"/>
                </a:lnTo>
                <a:cubicBezTo>
                  <a:pt x="224" y="1141"/>
                  <a:pt x="321" y="1141"/>
                  <a:pt x="441" y="1141"/>
                </a:cubicBezTo>
                <a:cubicBezTo>
                  <a:pt x="321" y="1141"/>
                  <a:pt x="224" y="1141"/>
                  <a:pt x="224" y="1141"/>
                </a:cubicBezTo>
                <a:lnTo>
                  <a:pt x="224" y="2275"/>
                </a:lnTo>
                <a:cubicBezTo>
                  <a:pt x="224" y="2275"/>
                  <a:pt x="127" y="2275"/>
                  <a:pt x="7" y="2275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" name="path"/>
          <p:cNvSpPr/>
          <p:nvPr/>
        </p:nvSpPr>
        <p:spPr>
          <a:xfrm>
            <a:off x="4501133" y="3652266"/>
            <a:ext cx="431291" cy="682751"/>
          </a:xfrm>
          <a:custGeom>
            <a:avLst/>
            <a:gdLst/>
            <a:ahLst/>
            <a:cxnLst/>
            <a:rect l="0" t="0" r="0" b="0"/>
            <a:pathLst>
              <a:path w="679" h="1075">
                <a:moveTo>
                  <a:pt x="0" y="735"/>
                </a:moveTo>
                <a:lnTo>
                  <a:pt x="169" y="735"/>
                </a:lnTo>
                <a:lnTo>
                  <a:pt x="169" y="0"/>
                </a:lnTo>
                <a:lnTo>
                  <a:pt x="509" y="0"/>
                </a:lnTo>
                <a:lnTo>
                  <a:pt x="509" y="735"/>
                </a:lnTo>
                <a:lnTo>
                  <a:pt x="679" y="735"/>
                </a:lnTo>
                <a:lnTo>
                  <a:pt x="339" y="1075"/>
                </a:lnTo>
                <a:lnTo>
                  <a:pt x="0" y="735"/>
                </a:lnTo>
                <a:close/>
              </a:path>
            </a:pathLst>
          </a:cu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2" name="path"/>
          <p:cNvSpPr/>
          <p:nvPr/>
        </p:nvSpPr>
        <p:spPr>
          <a:xfrm>
            <a:off x="4596003" y="3652266"/>
            <a:ext cx="241553" cy="467067"/>
          </a:xfrm>
          <a:custGeom>
            <a:avLst/>
            <a:gdLst/>
            <a:ahLst/>
            <a:cxnLst/>
            <a:rect l="0" t="0" r="0" b="0"/>
            <a:pathLst>
              <a:path w="380" h="735">
                <a:moveTo>
                  <a:pt x="20" y="735"/>
                </a:moveTo>
                <a:lnTo>
                  <a:pt x="20" y="0"/>
                </a:lnTo>
                <a:moveTo>
                  <a:pt x="359" y="0"/>
                </a:moveTo>
                <a:lnTo>
                  <a:pt x="359" y="735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56" name="table 56"/>
          <p:cNvGraphicFramePr>
            <a:graphicFrameLocks noGrp="1"/>
          </p:cNvGraphicFramePr>
          <p:nvPr/>
        </p:nvGraphicFramePr>
        <p:xfrm>
          <a:off x="3703320" y="2607563"/>
          <a:ext cx="2025015" cy="1023619"/>
        </p:xfrm>
        <a:graphic>
          <a:graphicData uri="http://schemas.openxmlformats.org/drawingml/2006/table">
            <a:tbl>
              <a:tblPr/>
              <a:tblGrid>
                <a:gridCol w="2025015"/>
              </a:tblGrid>
              <a:tr h="10172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97155" indent="317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为控制生产作业</a:t>
                      </a:r>
                      <a:r>
                        <a:rPr sz="2000" b="1" kern="0" spc="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风险采取措施中   </a:t>
                      </a: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存在的缺陷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8" name="table 58"/>
          <p:cNvGraphicFramePr>
            <a:graphicFrameLocks noGrp="1"/>
          </p:cNvGraphicFramePr>
          <p:nvPr/>
        </p:nvGraphicFramePr>
        <p:xfrm>
          <a:off x="3710940" y="1138428"/>
          <a:ext cx="2023745" cy="713104"/>
        </p:xfrm>
        <a:graphic>
          <a:graphicData uri="http://schemas.openxmlformats.org/drawingml/2006/table">
            <a:tbl>
              <a:tblPr/>
              <a:tblGrid>
                <a:gridCol w="2023745"/>
              </a:tblGrid>
              <a:tr h="7067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99695" indent="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生产作业与生具</a:t>
                      </a:r>
                      <a:r>
                        <a:rPr sz="2000" b="1" kern="0" spc="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有的危险因素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0" name="textbox 60"/>
          <p:cNvSpPr/>
          <p:nvPr/>
        </p:nvSpPr>
        <p:spPr>
          <a:xfrm>
            <a:off x="3561029" y="326792"/>
            <a:ext cx="2030095" cy="5067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 例 分</a:t>
            </a:r>
            <a:r>
              <a:rPr sz="3200" b="1" kern="0" spc="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析</a:t>
            </a:r>
            <a:endParaRPr lang="en-US" altLang="en-US" sz="3200" dirty="0"/>
          </a:p>
        </p:txBody>
      </p:sp>
      <p:graphicFrame>
        <p:nvGraphicFramePr>
          <p:cNvPr id="62" name="table 62"/>
          <p:cNvGraphicFramePr>
            <a:graphicFrameLocks noGrp="1"/>
          </p:cNvGraphicFramePr>
          <p:nvPr/>
        </p:nvGraphicFramePr>
        <p:xfrm>
          <a:off x="7368540" y="1162812"/>
          <a:ext cx="1320800" cy="57848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0800"/>
              </a:tblGrid>
              <a:tr h="5530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900" dirty="0"/>
                    </a:p>
                    <a:p>
                      <a:pPr marL="35687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4" name="table 64"/>
          <p:cNvGraphicFramePr>
            <a:graphicFrameLocks noGrp="1"/>
          </p:cNvGraphicFramePr>
          <p:nvPr/>
        </p:nvGraphicFramePr>
        <p:xfrm>
          <a:off x="7368540" y="2843783"/>
          <a:ext cx="1320800" cy="57721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20800"/>
              </a:tblGrid>
              <a:tr h="5518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900" dirty="0"/>
                    </a:p>
                    <a:p>
                      <a:pPr marL="3740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隐患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66" name="rect"/>
          <p:cNvSpPr/>
          <p:nvPr/>
        </p:nvSpPr>
        <p:spPr>
          <a:xfrm>
            <a:off x="1775460" y="2211323"/>
            <a:ext cx="1584960" cy="400811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8" name="rect"/>
          <p:cNvSpPr/>
          <p:nvPr/>
        </p:nvSpPr>
        <p:spPr>
          <a:xfrm>
            <a:off x="1775460" y="3651504"/>
            <a:ext cx="1584960" cy="400811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0" name="path"/>
          <p:cNvSpPr/>
          <p:nvPr/>
        </p:nvSpPr>
        <p:spPr>
          <a:xfrm>
            <a:off x="4491973" y="4106379"/>
            <a:ext cx="449613" cy="237797"/>
          </a:xfrm>
          <a:custGeom>
            <a:avLst/>
            <a:gdLst/>
            <a:ahLst/>
            <a:cxnLst/>
            <a:rect l="0" t="0" r="0" b="0"/>
            <a:pathLst>
              <a:path w="708" h="374">
                <a:moveTo>
                  <a:pt x="14" y="20"/>
                </a:moveTo>
                <a:lnTo>
                  <a:pt x="184" y="20"/>
                </a:lnTo>
                <a:moveTo>
                  <a:pt x="523" y="20"/>
                </a:moveTo>
                <a:lnTo>
                  <a:pt x="693" y="20"/>
                </a:lnTo>
                <a:lnTo>
                  <a:pt x="354" y="360"/>
                </a:lnTo>
                <a:lnTo>
                  <a:pt x="14" y="20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72" name="table 72"/>
          <p:cNvGraphicFramePr>
            <a:graphicFrameLocks noGrp="1"/>
          </p:cNvGraphicFramePr>
          <p:nvPr/>
        </p:nvGraphicFramePr>
        <p:xfrm>
          <a:off x="4055364" y="4328159"/>
          <a:ext cx="1322704" cy="421640"/>
        </p:xfrm>
        <a:graphic>
          <a:graphicData uri="http://schemas.openxmlformats.org/drawingml/2006/table">
            <a:tbl>
              <a:tblPr>
                <a:solidFill>
                  <a:srgbClr val="C00000"/>
                </a:solidFill>
              </a:tblPr>
              <a:tblGrid>
                <a:gridCol w="1322704"/>
              </a:tblGrid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36195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pSp>
        <p:nvGrpSpPr>
          <p:cNvPr id="4" name="group 4"/>
          <p:cNvGrpSpPr/>
          <p:nvPr/>
        </p:nvGrpSpPr>
        <p:grpSpPr>
          <a:xfrm rot="21600000">
            <a:off x="2332520" y="4022597"/>
            <a:ext cx="447979" cy="322923"/>
            <a:chOff x="0" y="0"/>
            <a:chExt cx="447979" cy="322923"/>
          </a:xfrm>
        </p:grpSpPr>
        <p:sp>
          <p:nvSpPr>
            <p:cNvPr id="74" name="path"/>
            <p:cNvSpPr/>
            <p:nvPr/>
          </p:nvSpPr>
          <p:spPr>
            <a:xfrm>
              <a:off x="7581" y="0"/>
              <a:ext cx="432816" cy="312419"/>
            </a:xfrm>
            <a:custGeom>
              <a:avLst/>
              <a:gdLst/>
              <a:ahLst/>
              <a:cxnLst/>
              <a:rect l="0" t="0" r="0" b="0"/>
              <a:pathLst>
                <a:path w="681" h="491">
                  <a:moveTo>
                    <a:pt x="0" y="245"/>
                  </a:moveTo>
                  <a:lnTo>
                    <a:pt x="170" y="245"/>
                  </a:lnTo>
                  <a:lnTo>
                    <a:pt x="170" y="0"/>
                  </a:lnTo>
                  <a:lnTo>
                    <a:pt x="511" y="0"/>
                  </a:lnTo>
                  <a:lnTo>
                    <a:pt x="511" y="245"/>
                  </a:lnTo>
                  <a:lnTo>
                    <a:pt x="681" y="245"/>
                  </a:lnTo>
                  <a:lnTo>
                    <a:pt x="340" y="491"/>
                  </a:lnTo>
                  <a:lnTo>
                    <a:pt x="0" y="245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" name="path"/>
            <p:cNvSpPr/>
            <p:nvPr/>
          </p:nvSpPr>
          <p:spPr>
            <a:xfrm>
              <a:off x="0" y="0"/>
              <a:ext cx="447979" cy="322923"/>
            </a:xfrm>
            <a:custGeom>
              <a:avLst/>
              <a:gdLst/>
              <a:ahLst/>
              <a:cxnLst/>
              <a:rect l="0" t="0" r="0" b="0"/>
              <a:pathLst>
                <a:path w="705" h="508">
                  <a:moveTo>
                    <a:pt x="11" y="245"/>
                  </a:moveTo>
                  <a:lnTo>
                    <a:pt x="182" y="245"/>
                  </a:lnTo>
                  <a:lnTo>
                    <a:pt x="182" y="0"/>
                  </a:lnTo>
                  <a:moveTo>
                    <a:pt x="523" y="0"/>
                  </a:moveTo>
                  <a:lnTo>
                    <a:pt x="523" y="245"/>
                  </a:lnTo>
                  <a:lnTo>
                    <a:pt x="693" y="245"/>
                  </a:lnTo>
                  <a:lnTo>
                    <a:pt x="352" y="491"/>
                  </a:lnTo>
                  <a:lnTo>
                    <a:pt x="11" y="245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78" name="table 78"/>
          <p:cNvGraphicFramePr>
            <a:graphicFrameLocks noGrp="1"/>
          </p:cNvGraphicFramePr>
          <p:nvPr/>
        </p:nvGraphicFramePr>
        <p:xfrm>
          <a:off x="1895855" y="4323588"/>
          <a:ext cx="1320800" cy="421640"/>
        </p:xfrm>
        <a:graphic>
          <a:graphicData uri="http://schemas.openxmlformats.org/drawingml/2006/table">
            <a:tbl>
              <a:tblPr>
                <a:solidFill>
                  <a:srgbClr val="C00000"/>
                </a:solidFill>
              </a:tblPr>
              <a:tblGrid>
                <a:gridCol w="1320800"/>
              </a:tblGrid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36068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0" name="table 80"/>
          <p:cNvGraphicFramePr>
            <a:graphicFrameLocks noGrp="1"/>
          </p:cNvGraphicFramePr>
          <p:nvPr/>
        </p:nvGraphicFramePr>
        <p:xfrm>
          <a:off x="6024372" y="2909316"/>
          <a:ext cx="1220470" cy="409575"/>
        </p:xfrm>
        <a:graphic>
          <a:graphicData uri="http://schemas.openxmlformats.org/drawingml/2006/table">
            <a:tbl>
              <a:tblPr/>
              <a:tblGrid>
                <a:gridCol w="1220470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0287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可以消除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2" name="table 82"/>
          <p:cNvGraphicFramePr>
            <a:graphicFrameLocks noGrp="1"/>
          </p:cNvGraphicFramePr>
          <p:nvPr/>
        </p:nvGraphicFramePr>
        <p:xfrm>
          <a:off x="6045708" y="1240536"/>
          <a:ext cx="1218564" cy="408304"/>
        </p:xfrm>
        <a:graphic>
          <a:graphicData uri="http://schemas.openxmlformats.org/drawingml/2006/table">
            <a:tbl>
              <a:tblPr/>
              <a:tblGrid>
                <a:gridCol w="1218564"/>
              </a:tblGrid>
              <a:tr h="401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不可消除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4" name="textbox 84"/>
          <p:cNvSpPr/>
          <p:nvPr/>
        </p:nvSpPr>
        <p:spPr>
          <a:xfrm>
            <a:off x="1762760" y="3723227"/>
            <a:ext cx="1610994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  <a:tabLst>
                <a:tab pos="29845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000" b="1" u="sng" kern="0" spc="-10" dirty="0">
                <a:solidFill>
                  <a:srgbClr val="FFFFFF">
                    <a:alpha val="100000"/>
                  </a:srgbClr>
                </a:solidFill>
                <a:uFill>
                  <a:solidFill>
                    <a:srgbClr val="3B608C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体下</a:t>
            </a: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落</a:t>
            </a:r>
            <a:r>
              <a:rPr sz="20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altLang="en-US" sz="2000" dirty="0"/>
          </a:p>
        </p:txBody>
      </p:sp>
      <p:sp>
        <p:nvSpPr>
          <p:cNvPr id="86" name="textbox 86"/>
          <p:cNvSpPr/>
          <p:nvPr/>
        </p:nvSpPr>
        <p:spPr>
          <a:xfrm>
            <a:off x="1762760" y="2282793"/>
            <a:ext cx="1610994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  <a:tabLst>
                <a:tab pos="309245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隔</a:t>
            </a:r>
            <a:r>
              <a:rPr sz="2000" b="1" u="sng" kern="0" spc="-30" dirty="0">
                <a:solidFill>
                  <a:srgbClr val="FFFFFF">
                    <a:alpha val="100000"/>
                  </a:srgbClr>
                </a:solidFill>
                <a:uFill>
                  <a:solidFill>
                    <a:srgbClr val="3B608C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离无</a:t>
            </a:r>
            <a:r>
              <a:rPr sz="20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</a:t>
            </a:r>
            <a:r>
              <a:rPr sz="20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altLang="en-US" sz="2000" dirty="0"/>
          </a:p>
        </p:txBody>
      </p:sp>
      <p:sp>
        <p:nvSpPr>
          <p:cNvPr id="88" name="rect"/>
          <p:cNvSpPr/>
          <p:nvPr/>
        </p:nvSpPr>
        <p:spPr>
          <a:xfrm>
            <a:off x="3715511" y="1847088"/>
            <a:ext cx="2014728" cy="9143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6" name="group 6"/>
          <p:cNvGrpSpPr/>
          <p:nvPr/>
        </p:nvGrpSpPr>
        <p:grpSpPr>
          <a:xfrm rot="21600000">
            <a:off x="4491979" y="1845564"/>
            <a:ext cx="451125" cy="822219"/>
            <a:chOff x="0" y="0"/>
            <a:chExt cx="451125" cy="822219"/>
          </a:xfrm>
        </p:grpSpPr>
        <p:sp>
          <p:nvSpPr>
            <p:cNvPr id="90" name="path"/>
            <p:cNvSpPr/>
            <p:nvPr/>
          </p:nvSpPr>
          <p:spPr>
            <a:xfrm>
              <a:off x="9154" y="12953"/>
              <a:ext cx="432816" cy="800100"/>
            </a:xfrm>
            <a:custGeom>
              <a:avLst/>
              <a:gdLst/>
              <a:ahLst/>
              <a:cxnLst/>
              <a:rect l="0" t="0" r="0" b="0"/>
              <a:pathLst>
                <a:path w="681" h="1260">
                  <a:moveTo>
                    <a:pt x="0" y="919"/>
                  </a:moveTo>
                  <a:lnTo>
                    <a:pt x="170" y="919"/>
                  </a:lnTo>
                  <a:lnTo>
                    <a:pt x="170" y="0"/>
                  </a:lnTo>
                  <a:lnTo>
                    <a:pt x="511" y="0"/>
                  </a:lnTo>
                  <a:lnTo>
                    <a:pt x="511" y="919"/>
                  </a:lnTo>
                  <a:lnTo>
                    <a:pt x="681" y="919"/>
                  </a:lnTo>
                  <a:lnTo>
                    <a:pt x="340" y="1260"/>
                  </a:lnTo>
                  <a:lnTo>
                    <a:pt x="0" y="919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" name="path"/>
            <p:cNvSpPr/>
            <p:nvPr/>
          </p:nvSpPr>
          <p:spPr>
            <a:xfrm>
              <a:off x="0" y="0"/>
              <a:ext cx="451125" cy="822219"/>
            </a:xfrm>
            <a:custGeom>
              <a:avLst/>
              <a:gdLst/>
              <a:ahLst/>
              <a:cxnLst/>
              <a:rect l="0" t="0" r="0" b="0"/>
              <a:pathLst>
                <a:path w="710" h="1294">
                  <a:moveTo>
                    <a:pt x="14" y="939"/>
                  </a:moveTo>
                  <a:lnTo>
                    <a:pt x="184" y="939"/>
                  </a:lnTo>
                  <a:lnTo>
                    <a:pt x="184" y="20"/>
                  </a:lnTo>
                  <a:lnTo>
                    <a:pt x="525" y="20"/>
                  </a:lnTo>
                  <a:lnTo>
                    <a:pt x="525" y="939"/>
                  </a:lnTo>
                  <a:lnTo>
                    <a:pt x="696" y="939"/>
                  </a:lnTo>
                  <a:lnTo>
                    <a:pt x="355" y="1280"/>
                  </a:lnTo>
                  <a:lnTo>
                    <a:pt x="14" y="939"/>
                  </a:lnTo>
                  <a:close/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2343136" y="1651254"/>
            <a:ext cx="451130" cy="569994"/>
            <a:chOff x="0" y="0"/>
            <a:chExt cx="451130" cy="569994"/>
          </a:xfrm>
        </p:grpSpPr>
        <p:sp>
          <p:nvSpPr>
            <p:cNvPr id="94" name="path"/>
            <p:cNvSpPr/>
            <p:nvPr/>
          </p:nvSpPr>
          <p:spPr>
            <a:xfrm>
              <a:off x="9157" y="0"/>
              <a:ext cx="432816" cy="560831"/>
            </a:xfrm>
            <a:custGeom>
              <a:avLst/>
              <a:gdLst/>
              <a:ahLst/>
              <a:cxnLst/>
              <a:rect l="0" t="0" r="0" b="0"/>
              <a:pathLst>
                <a:path w="681" h="883">
                  <a:moveTo>
                    <a:pt x="0" y="542"/>
                  </a:moveTo>
                  <a:lnTo>
                    <a:pt x="170" y="542"/>
                  </a:lnTo>
                  <a:lnTo>
                    <a:pt x="170" y="0"/>
                  </a:lnTo>
                  <a:lnTo>
                    <a:pt x="511" y="0"/>
                  </a:lnTo>
                  <a:lnTo>
                    <a:pt x="511" y="542"/>
                  </a:lnTo>
                  <a:lnTo>
                    <a:pt x="681" y="542"/>
                  </a:lnTo>
                  <a:lnTo>
                    <a:pt x="340" y="88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" name="path"/>
            <p:cNvSpPr/>
            <p:nvPr/>
          </p:nvSpPr>
          <p:spPr>
            <a:xfrm>
              <a:off x="0" y="0"/>
              <a:ext cx="451130" cy="569994"/>
            </a:xfrm>
            <a:custGeom>
              <a:avLst/>
              <a:gdLst/>
              <a:ahLst/>
              <a:cxnLst/>
              <a:rect l="0" t="0" r="0" b="0"/>
              <a:pathLst>
                <a:path w="710" h="897">
                  <a:moveTo>
                    <a:pt x="14" y="542"/>
                  </a:moveTo>
                  <a:lnTo>
                    <a:pt x="184" y="542"/>
                  </a:lnTo>
                  <a:lnTo>
                    <a:pt x="184" y="0"/>
                  </a:lnTo>
                  <a:moveTo>
                    <a:pt x="525" y="0"/>
                  </a:moveTo>
                  <a:lnTo>
                    <a:pt x="525" y="542"/>
                  </a:lnTo>
                  <a:lnTo>
                    <a:pt x="696" y="542"/>
                  </a:lnTo>
                  <a:lnTo>
                    <a:pt x="355" y="883"/>
                  </a:lnTo>
                  <a:lnTo>
                    <a:pt x="14" y="542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2332520" y="3315461"/>
            <a:ext cx="447979" cy="322923"/>
            <a:chOff x="0" y="0"/>
            <a:chExt cx="447979" cy="322923"/>
          </a:xfrm>
        </p:grpSpPr>
        <p:sp>
          <p:nvSpPr>
            <p:cNvPr id="98" name="path"/>
            <p:cNvSpPr/>
            <p:nvPr/>
          </p:nvSpPr>
          <p:spPr>
            <a:xfrm>
              <a:off x="7581" y="0"/>
              <a:ext cx="432816" cy="312419"/>
            </a:xfrm>
            <a:custGeom>
              <a:avLst/>
              <a:gdLst/>
              <a:ahLst/>
              <a:cxnLst/>
              <a:rect l="0" t="0" r="0" b="0"/>
              <a:pathLst>
                <a:path w="681" h="491">
                  <a:moveTo>
                    <a:pt x="0" y="245"/>
                  </a:moveTo>
                  <a:lnTo>
                    <a:pt x="170" y="245"/>
                  </a:lnTo>
                  <a:lnTo>
                    <a:pt x="170" y="0"/>
                  </a:lnTo>
                  <a:lnTo>
                    <a:pt x="511" y="0"/>
                  </a:lnTo>
                  <a:lnTo>
                    <a:pt x="511" y="245"/>
                  </a:lnTo>
                  <a:lnTo>
                    <a:pt x="681" y="245"/>
                  </a:lnTo>
                  <a:lnTo>
                    <a:pt x="340" y="491"/>
                  </a:lnTo>
                  <a:lnTo>
                    <a:pt x="0" y="245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" name="path"/>
            <p:cNvSpPr/>
            <p:nvPr/>
          </p:nvSpPr>
          <p:spPr>
            <a:xfrm>
              <a:off x="0" y="145706"/>
              <a:ext cx="447979" cy="177216"/>
            </a:xfrm>
            <a:custGeom>
              <a:avLst/>
              <a:gdLst/>
              <a:ahLst/>
              <a:cxnLst/>
              <a:rect l="0" t="0" r="0" b="0"/>
              <a:pathLst>
                <a:path w="705" h="279">
                  <a:moveTo>
                    <a:pt x="693" y="16"/>
                  </a:moveTo>
                  <a:lnTo>
                    <a:pt x="352" y="262"/>
                  </a:lnTo>
                  <a:lnTo>
                    <a:pt x="11" y="16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02" name="path"/>
          <p:cNvSpPr/>
          <p:nvPr/>
        </p:nvSpPr>
        <p:spPr>
          <a:xfrm>
            <a:off x="2340101" y="2606802"/>
            <a:ext cx="432816" cy="313943"/>
          </a:xfrm>
          <a:custGeom>
            <a:avLst/>
            <a:gdLst/>
            <a:ahLst/>
            <a:cxnLst/>
            <a:rect l="0" t="0" r="0" b="0"/>
            <a:pathLst>
              <a:path w="681" h="494">
                <a:moveTo>
                  <a:pt x="0" y="247"/>
                </a:moveTo>
                <a:lnTo>
                  <a:pt x="170" y="247"/>
                </a:lnTo>
                <a:lnTo>
                  <a:pt x="170" y="0"/>
                </a:lnTo>
                <a:lnTo>
                  <a:pt x="511" y="0"/>
                </a:lnTo>
                <a:lnTo>
                  <a:pt x="511" y="247"/>
                </a:lnTo>
                <a:lnTo>
                  <a:pt x="681" y="247"/>
                </a:lnTo>
                <a:lnTo>
                  <a:pt x="340" y="494"/>
                </a:lnTo>
                <a:lnTo>
                  <a:pt x="0" y="247"/>
                </a:lnTo>
                <a:close/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2" name="group 12"/>
          <p:cNvGrpSpPr/>
          <p:nvPr/>
        </p:nvGrpSpPr>
        <p:grpSpPr>
          <a:xfrm rot="21600000">
            <a:off x="5761482" y="2974213"/>
            <a:ext cx="298860" cy="316736"/>
            <a:chOff x="0" y="0"/>
            <a:chExt cx="298860" cy="316736"/>
          </a:xfrm>
        </p:grpSpPr>
        <p:sp>
          <p:nvSpPr>
            <p:cNvPr id="104" name="path"/>
            <p:cNvSpPr/>
            <p:nvPr/>
          </p:nvSpPr>
          <p:spPr>
            <a:xfrm>
              <a:off x="0" y="9016"/>
              <a:ext cx="289559" cy="298704"/>
            </a:xfrm>
            <a:custGeom>
              <a:avLst/>
              <a:gdLst/>
              <a:ahLst/>
              <a:cxnLst/>
              <a:rect l="0" t="0" r="0" b="0"/>
              <a:pathLst>
                <a:path w="455" h="470">
                  <a:moveTo>
                    <a:pt x="0" y="117"/>
                  </a:moveTo>
                  <a:lnTo>
                    <a:pt x="227" y="117"/>
                  </a:lnTo>
                  <a:lnTo>
                    <a:pt x="227" y="0"/>
                  </a:lnTo>
                  <a:lnTo>
                    <a:pt x="455" y="235"/>
                  </a:lnTo>
                  <a:lnTo>
                    <a:pt x="227" y="470"/>
                  </a:lnTo>
                  <a:lnTo>
                    <a:pt x="227" y="352"/>
                  </a:lnTo>
                  <a:lnTo>
                    <a:pt x="0" y="352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6" name="path"/>
            <p:cNvSpPr/>
            <p:nvPr/>
          </p:nvSpPr>
          <p:spPr>
            <a:xfrm>
              <a:off x="131826" y="0"/>
              <a:ext cx="167034" cy="316736"/>
            </a:xfrm>
            <a:custGeom>
              <a:avLst/>
              <a:gdLst/>
              <a:ahLst/>
              <a:cxnLst/>
              <a:rect l="0" t="0" r="0" b="0"/>
              <a:pathLst>
                <a:path w="263" h="498">
                  <a:moveTo>
                    <a:pt x="20" y="131"/>
                  </a:moveTo>
                  <a:lnTo>
                    <a:pt x="20" y="14"/>
                  </a:lnTo>
                  <a:lnTo>
                    <a:pt x="248" y="249"/>
                  </a:lnTo>
                  <a:lnTo>
                    <a:pt x="20" y="484"/>
                  </a:lnTo>
                  <a:lnTo>
                    <a:pt x="20" y="366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group 14"/>
          <p:cNvGrpSpPr/>
          <p:nvPr/>
        </p:nvGrpSpPr>
        <p:grpSpPr>
          <a:xfrm rot="21600000">
            <a:off x="5721096" y="1302258"/>
            <a:ext cx="299465" cy="300228"/>
            <a:chOff x="0" y="0"/>
            <a:chExt cx="299465" cy="300228"/>
          </a:xfrm>
        </p:grpSpPr>
        <p:sp>
          <p:nvSpPr>
            <p:cNvPr id="108" name="path"/>
            <p:cNvSpPr/>
            <p:nvPr/>
          </p:nvSpPr>
          <p:spPr>
            <a:xfrm>
              <a:off x="12953" y="0"/>
              <a:ext cx="286511" cy="300228"/>
            </a:xfrm>
            <a:custGeom>
              <a:avLst/>
              <a:gdLst/>
              <a:ahLst/>
              <a:cxnLst/>
              <a:rect l="0" t="0" r="0" b="0"/>
              <a:pathLst>
                <a:path w="451" h="472">
                  <a:moveTo>
                    <a:pt x="0" y="118"/>
                  </a:moveTo>
                  <a:lnTo>
                    <a:pt x="225" y="118"/>
                  </a:lnTo>
                  <a:lnTo>
                    <a:pt x="225" y="0"/>
                  </a:lnTo>
                  <a:lnTo>
                    <a:pt x="451" y="236"/>
                  </a:lnTo>
                  <a:lnTo>
                    <a:pt x="225" y="472"/>
                  </a:lnTo>
                  <a:lnTo>
                    <a:pt x="225" y="354"/>
                  </a:lnTo>
                  <a:lnTo>
                    <a:pt x="0" y="354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0" name="path"/>
            <p:cNvSpPr/>
            <p:nvPr/>
          </p:nvSpPr>
          <p:spPr>
            <a:xfrm>
              <a:off x="0" y="0"/>
              <a:ext cx="169163" cy="300228"/>
            </a:xfrm>
            <a:custGeom>
              <a:avLst/>
              <a:gdLst/>
              <a:ahLst/>
              <a:cxnLst/>
              <a:rect l="0" t="0" r="0" b="0"/>
              <a:pathLst>
                <a:path w="266" h="472">
                  <a:moveTo>
                    <a:pt x="20" y="118"/>
                  </a:moveTo>
                  <a:lnTo>
                    <a:pt x="245" y="118"/>
                  </a:lnTo>
                  <a:lnTo>
                    <a:pt x="245" y="0"/>
                  </a:lnTo>
                  <a:moveTo>
                    <a:pt x="245" y="472"/>
                  </a:moveTo>
                  <a:lnTo>
                    <a:pt x="245" y="354"/>
                  </a:lnTo>
                  <a:lnTo>
                    <a:pt x="20" y="354"/>
                  </a:lnTo>
                  <a:lnTo>
                    <a:pt x="20" y="118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12" name="path"/>
          <p:cNvSpPr/>
          <p:nvPr/>
        </p:nvSpPr>
        <p:spPr>
          <a:xfrm>
            <a:off x="2332495" y="2753287"/>
            <a:ext cx="448027" cy="177943"/>
          </a:xfrm>
          <a:custGeom>
            <a:avLst/>
            <a:gdLst/>
            <a:ahLst/>
            <a:cxnLst/>
            <a:rect l="0" t="0" r="0" b="0"/>
            <a:pathLst>
              <a:path w="705" h="280">
                <a:moveTo>
                  <a:pt x="693" y="16"/>
                </a:moveTo>
                <a:lnTo>
                  <a:pt x="352" y="263"/>
                </a:lnTo>
                <a:lnTo>
                  <a:pt x="11" y="16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4" name="path"/>
          <p:cNvSpPr/>
          <p:nvPr/>
        </p:nvSpPr>
        <p:spPr>
          <a:xfrm>
            <a:off x="2340101" y="2606802"/>
            <a:ext cx="432816" cy="169925"/>
          </a:xfrm>
          <a:custGeom>
            <a:avLst/>
            <a:gdLst/>
            <a:ahLst/>
            <a:cxnLst/>
            <a:rect l="0" t="0" r="0" b="0"/>
            <a:pathLst>
              <a:path w="681" h="267">
                <a:moveTo>
                  <a:pt x="0" y="247"/>
                </a:moveTo>
                <a:lnTo>
                  <a:pt x="170" y="247"/>
                </a:lnTo>
                <a:lnTo>
                  <a:pt x="170" y="0"/>
                </a:lnTo>
                <a:moveTo>
                  <a:pt x="511" y="0"/>
                </a:moveTo>
                <a:lnTo>
                  <a:pt x="511" y="247"/>
                </a:lnTo>
                <a:lnTo>
                  <a:pt x="681" y="247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6" name="path"/>
          <p:cNvSpPr/>
          <p:nvPr/>
        </p:nvSpPr>
        <p:spPr>
          <a:xfrm>
            <a:off x="5748528" y="3044951"/>
            <a:ext cx="157733" cy="175260"/>
          </a:xfrm>
          <a:custGeom>
            <a:avLst/>
            <a:gdLst/>
            <a:ahLst/>
            <a:cxnLst/>
            <a:rect l="0" t="0" r="0" b="0"/>
            <a:pathLst>
              <a:path w="248" h="276">
                <a:moveTo>
                  <a:pt x="20" y="20"/>
                </a:moveTo>
                <a:lnTo>
                  <a:pt x="248" y="20"/>
                </a:lnTo>
                <a:moveTo>
                  <a:pt x="248" y="255"/>
                </a:moveTo>
                <a:lnTo>
                  <a:pt x="20" y="255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8" name="path"/>
          <p:cNvSpPr/>
          <p:nvPr/>
        </p:nvSpPr>
        <p:spPr>
          <a:xfrm>
            <a:off x="5867934" y="1293314"/>
            <a:ext cx="161999" cy="318114"/>
          </a:xfrm>
          <a:custGeom>
            <a:avLst/>
            <a:gdLst/>
            <a:ahLst/>
            <a:cxnLst/>
            <a:rect l="0" t="0" r="0" b="0"/>
            <a:pathLst>
              <a:path w="255" h="500">
                <a:moveTo>
                  <a:pt x="14" y="14"/>
                </a:moveTo>
                <a:lnTo>
                  <a:pt x="240" y="250"/>
                </a:lnTo>
                <a:lnTo>
                  <a:pt x="14" y="486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2" name="textbox 122"/>
          <p:cNvSpPr/>
          <p:nvPr/>
        </p:nvSpPr>
        <p:spPr>
          <a:xfrm>
            <a:off x="8503463" y="4841849"/>
            <a:ext cx="104139" cy="169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</a:t>
            </a:r>
            <a:endParaRPr lang="en-US" altLang="en-US" sz="1200" dirty="0"/>
          </a:p>
        </p:txBody>
      </p:sp>
      <p:sp>
        <p:nvSpPr>
          <p:cNvPr id="124" name="rect"/>
          <p:cNvSpPr/>
          <p:nvPr/>
        </p:nvSpPr>
        <p:spPr>
          <a:xfrm>
            <a:off x="4608957" y="3639311"/>
            <a:ext cx="215645" cy="25907"/>
          </a:xfrm>
          <a:prstGeom prst="rect">
            <a:avLst/>
          </a:prstGeom>
          <a:solidFill>
            <a:srgbClr val="D8D8D8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6" name="picture 16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70559" y="915924"/>
            <a:ext cx="7429499" cy="3918203"/>
          </a:xfrm>
          <a:prstGeom prst="rect">
            <a:avLst/>
          </a:prstGeom>
        </p:spPr>
      </p:pic>
      <p:sp>
        <p:nvSpPr>
          <p:cNvPr id="1608" name="textbox 1608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0" name="picture 16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572000" y="1132332"/>
            <a:ext cx="3721608" cy="2663951"/>
          </a:xfrm>
          <a:prstGeom prst="rect">
            <a:avLst/>
          </a:prstGeom>
        </p:spPr>
      </p:pic>
      <p:sp>
        <p:nvSpPr>
          <p:cNvPr id="1612" name="textbox 1612"/>
          <p:cNvSpPr/>
          <p:nvPr/>
        </p:nvSpPr>
        <p:spPr>
          <a:xfrm>
            <a:off x="1124406" y="1386116"/>
            <a:ext cx="2476500" cy="18332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900" b="1" kern="0" spc="-3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风险管理：</a:t>
            </a:r>
            <a:endParaRPr lang="en-US" altLang="en-US" sz="39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0"/>
              </a:spcBef>
            </a:pPr>
            <a:r>
              <a:rPr sz="3900" b="1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风险辨识</a:t>
            </a:r>
            <a:endParaRPr lang="en-US" altLang="en-US" sz="3900" dirty="0"/>
          </a:p>
        </p:txBody>
      </p:sp>
      <p:sp>
        <p:nvSpPr>
          <p:cNvPr id="1614" name="textbox 1614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6" name="picture 1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03291" y="2846705"/>
            <a:ext cx="3314699" cy="1981200"/>
          </a:xfrm>
          <a:prstGeom prst="rect">
            <a:avLst/>
          </a:prstGeom>
        </p:spPr>
      </p:pic>
      <p:sp>
        <p:nvSpPr>
          <p:cNvPr id="1618" name="textbox 1618"/>
          <p:cNvSpPr/>
          <p:nvPr/>
        </p:nvSpPr>
        <p:spPr>
          <a:xfrm>
            <a:off x="423529" y="55437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1620" name="table 1620"/>
          <p:cNvGraphicFramePr>
            <a:graphicFrameLocks noGrp="1"/>
          </p:cNvGraphicFramePr>
          <p:nvPr/>
        </p:nvGraphicFramePr>
        <p:xfrm>
          <a:off x="2471927" y="1572641"/>
          <a:ext cx="384175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175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142557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常用方法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1622" name="textbox 1622"/>
          <p:cNvSpPr/>
          <p:nvPr/>
        </p:nvSpPr>
        <p:spPr>
          <a:xfrm>
            <a:off x="812292" y="2660776"/>
            <a:ext cx="324167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93980" algn="l" rtl="0" eaLnBrk="0">
              <a:lnSpc>
                <a:spcPct val="97000"/>
              </a:lnSpc>
              <a:spcBef>
                <a:spcPts val="0"/>
              </a:spcBef>
            </a:pPr>
            <a:r>
              <a:rPr sz="1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作业安全分析JSA</a:t>
            </a: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/JHA</a:t>
            </a:r>
            <a:endParaRPr lang="en-US" altLang="en-US" sz="1800" dirty="0"/>
          </a:p>
        </p:txBody>
      </p:sp>
      <p:sp>
        <p:nvSpPr>
          <p:cNvPr id="1624" name="textbox 1624"/>
          <p:cNvSpPr/>
          <p:nvPr/>
        </p:nvSpPr>
        <p:spPr>
          <a:xfrm>
            <a:off x="812292" y="4581016"/>
            <a:ext cx="324167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lang="en-US" altLang="en-US" sz="10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109220" algn="l" rtl="0" eaLnBrk="0">
              <a:lnSpc>
                <a:spcPts val="1035"/>
              </a:lnSpc>
            </a:pP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-----------------------</a:t>
            </a:r>
            <a:endParaRPr lang="en-US" altLang="en-US" sz="1800" dirty="0"/>
          </a:p>
        </p:txBody>
      </p:sp>
      <p:sp>
        <p:nvSpPr>
          <p:cNvPr id="1626" name="textbox 1626"/>
          <p:cNvSpPr/>
          <p:nvPr/>
        </p:nvSpPr>
        <p:spPr>
          <a:xfrm>
            <a:off x="806196" y="3569080"/>
            <a:ext cx="3240404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500" dirty="0"/>
          </a:p>
          <a:p>
            <a:pPr marL="93980" algn="l" rtl="0" eaLnBrk="0">
              <a:lnSpc>
                <a:spcPct val="94000"/>
              </a:lnSpc>
              <a:spcBef>
                <a:spcPts val="5"/>
              </a:spcBef>
            </a:pPr>
            <a:r>
              <a:rPr sz="1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危害与可操作性分（HAZOP）</a:t>
            </a:r>
            <a:endParaRPr lang="en-US" altLang="en-US" sz="1800" dirty="0"/>
          </a:p>
        </p:txBody>
      </p:sp>
      <p:sp>
        <p:nvSpPr>
          <p:cNvPr id="1628" name="textbox 1628"/>
          <p:cNvSpPr/>
          <p:nvPr/>
        </p:nvSpPr>
        <p:spPr>
          <a:xfrm>
            <a:off x="812292" y="2211197"/>
            <a:ext cx="3241675" cy="36893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95885" algn="l" rtl="0" eaLnBrk="0">
              <a:lnSpc>
                <a:spcPct val="94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安全检查表 （SCA）</a:t>
            </a:r>
            <a:endParaRPr lang="en-US" altLang="en-US" sz="1800" dirty="0"/>
          </a:p>
        </p:txBody>
      </p:sp>
      <p:sp>
        <p:nvSpPr>
          <p:cNvPr id="1630" name="textbox 1630"/>
          <p:cNvSpPr/>
          <p:nvPr/>
        </p:nvSpPr>
        <p:spPr>
          <a:xfrm>
            <a:off x="801623" y="4047616"/>
            <a:ext cx="3240404" cy="36893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95885" algn="l" rtl="0" eaLnBrk="0">
              <a:lnSpc>
                <a:spcPct val="95000"/>
              </a:lnSpc>
              <a:spcBef>
                <a:spcPts val="5"/>
              </a:spcBef>
            </a:pPr>
            <a:r>
              <a:rPr sz="1800" kern="0" spc="3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事故树分析(FTA)</a:t>
            </a:r>
            <a:endParaRPr lang="en-US" altLang="en-US" sz="1800" dirty="0"/>
          </a:p>
        </p:txBody>
      </p:sp>
      <p:sp>
        <p:nvSpPr>
          <p:cNvPr id="1632" name="textbox 1632"/>
          <p:cNvSpPr/>
          <p:nvPr/>
        </p:nvSpPr>
        <p:spPr>
          <a:xfrm>
            <a:off x="806196" y="3122549"/>
            <a:ext cx="3240404" cy="36893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500" dirty="0"/>
          </a:p>
          <a:p>
            <a:pPr marL="95250" algn="l" rtl="0" eaLnBrk="0">
              <a:lnSpc>
                <a:spcPct val="97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预先危害分析PHA</a:t>
            </a:r>
            <a:endParaRPr lang="en-US" altLang="en-US" sz="1800" dirty="0"/>
          </a:p>
        </p:txBody>
      </p:sp>
      <p:sp>
        <p:nvSpPr>
          <p:cNvPr id="1634" name="textbox 1634"/>
          <p:cNvSpPr/>
          <p:nvPr/>
        </p:nvSpPr>
        <p:spPr>
          <a:xfrm>
            <a:off x="539496" y="108038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sp>
        <p:nvSpPr>
          <p:cNvPr id="1636" name="textbox 1636"/>
          <p:cNvSpPr/>
          <p:nvPr/>
        </p:nvSpPr>
        <p:spPr>
          <a:xfrm>
            <a:off x="4799083" y="2405094"/>
            <a:ext cx="3587750" cy="3232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根据企业特点选择适宜辨识方法</a:t>
            </a:r>
            <a:endParaRPr lang="en-US" altLang="en-US" sz="2000" dirty="0"/>
          </a:p>
        </p:txBody>
      </p:sp>
      <p:sp>
        <p:nvSpPr>
          <p:cNvPr id="1638" name="path"/>
          <p:cNvSpPr/>
          <p:nvPr/>
        </p:nvSpPr>
        <p:spPr>
          <a:xfrm>
            <a:off x="4093464" y="2307208"/>
            <a:ext cx="368807" cy="2525268"/>
          </a:xfrm>
          <a:custGeom>
            <a:avLst/>
            <a:gdLst/>
            <a:ahLst/>
            <a:cxnLst/>
            <a:rect l="0" t="0" r="0" b="0"/>
            <a:pathLst>
              <a:path w="580" h="3976">
                <a:moveTo>
                  <a:pt x="7" y="7"/>
                </a:moveTo>
                <a:cubicBezTo>
                  <a:pt x="163" y="7"/>
                  <a:pt x="290" y="7"/>
                  <a:pt x="290" y="7"/>
                </a:cubicBezTo>
                <a:lnTo>
                  <a:pt x="290" y="1988"/>
                </a:lnTo>
                <a:cubicBezTo>
                  <a:pt x="290" y="1988"/>
                  <a:pt x="417" y="1988"/>
                  <a:pt x="573" y="1988"/>
                </a:cubicBezTo>
                <a:cubicBezTo>
                  <a:pt x="417" y="1988"/>
                  <a:pt x="290" y="1988"/>
                  <a:pt x="290" y="1988"/>
                </a:cubicBezTo>
                <a:lnTo>
                  <a:pt x="290" y="3969"/>
                </a:lnTo>
                <a:cubicBezTo>
                  <a:pt x="290" y="3969"/>
                  <a:pt x="163" y="3969"/>
                  <a:pt x="7" y="3969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40" name="textbox 1640"/>
          <p:cNvSpPr/>
          <p:nvPr/>
        </p:nvSpPr>
        <p:spPr>
          <a:xfrm>
            <a:off x="8418118" y="514911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textbox 1642"/>
          <p:cNvSpPr/>
          <p:nvPr/>
        </p:nvSpPr>
        <p:spPr>
          <a:xfrm>
            <a:off x="1053795" y="2977419"/>
            <a:ext cx="3180714" cy="19005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5240" algn="l" rtl="0" eaLnBrk="0">
              <a:lnSpc>
                <a:spcPct val="97000"/>
              </a:lnSpc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类型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作用方式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9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危险距离</a:t>
            </a:r>
            <a:endParaRPr lang="en-US" altLang="en-US" sz="2400" dirty="0"/>
          </a:p>
          <a:p>
            <a:pPr marL="31115" algn="l" rtl="0" eaLnBrk="0">
              <a:lnSpc>
                <a:spcPct val="87000"/>
              </a:lnSpc>
              <a:spcBef>
                <a:spcPts val="65"/>
              </a:spcBef>
            </a:pPr>
            <a:r>
              <a:rPr sz="2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引发危险源</a:t>
            </a:r>
            <a:endParaRPr lang="en-US" altLang="en-US" sz="2400" dirty="0"/>
          </a:p>
          <a:p>
            <a:pPr marL="12700" algn="l" rtl="0" eaLnBrk="0">
              <a:lnSpc>
                <a:spcPct val="72000"/>
              </a:lnSpc>
              <a:spcBef>
                <a:spcPts val="0"/>
              </a:spcBef>
            </a:pPr>
            <a:r>
              <a:rPr sz="2400" kern="0" spc="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伤害方式</a:t>
            </a:r>
            <a:r>
              <a:rPr sz="2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4200" kern="0" spc="240" dirty="0">
                <a:solidFill>
                  <a:srgbClr val="4571A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1">
                  <a:extLst>
                    <a:ext uri="{DAF060AB-1E55-43B9-8AAB-6FB025537F2F}">
                      <wpsdc:hlinkClr xmlns:wpsdc="http://www.wps.cn/officeDocument/2017/drawingmlCustomData" val="4571A5"/>
                      <wpsdc:folHlinkClr xmlns:wpsdc="http://www.wps.cn/officeDocument/2017/drawingmlCustomData" val="4571A5"/>
                      <wpsdc:hlinkUnderline xmlns:wpsdc="http://www.wps.cn/officeDocument/2017/drawingmlCustomData" val="0"/>
                    </a:ext>
                  </a:extLst>
                </a:hlinkClick>
              </a:rPr>
              <a:t>▲</a:t>
            </a:r>
            <a:endParaRPr lang="en-US" altLang="en-US" sz="4200" dirty="0"/>
          </a:p>
        </p:txBody>
      </p:sp>
      <p:sp>
        <p:nvSpPr>
          <p:cNvPr id="1644" name="textbox 1644"/>
          <p:cNvSpPr/>
          <p:nvPr/>
        </p:nvSpPr>
        <p:spPr>
          <a:xfrm>
            <a:off x="5088153" y="2977419"/>
            <a:ext cx="1853564" cy="18446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5875" algn="l" rtl="0" eaLnBrk="0">
              <a:lnSpc>
                <a:spcPct val="97000"/>
              </a:lnSpc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种类</a:t>
            </a:r>
            <a:endParaRPr lang="en-US" altLang="en-US" sz="2400" dirty="0"/>
          </a:p>
          <a:p>
            <a:pPr marL="12700" algn="l" rtl="0" eaLnBrk="0">
              <a:lnSpc>
                <a:spcPct val="97000"/>
              </a:lnSpc>
              <a:spcBef>
                <a:spcPts val="9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特性</a:t>
            </a:r>
            <a:endParaRPr lang="en-US" altLang="en-US" sz="2400" dirty="0"/>
          </a:p>
          <a:p>
            <a:pPr marL="15240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影响度</a:t>
            </a:r>
            <a:endParaRPr lang="en-US" altLang="en-US" sz="2400" dirty="0"/>
          </a:p>
          <a:p>
            <a:pPr marL="15240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危害程度</a:t>
            </a:r>
            <a:endParaRPr lang="en-US" altLang="en-US" sz="2400" dirty="0"/>
          </a:p>
          <a:p>
            <a:pPr marL="15875" algn="l" rtl="0" eaLnBrk="0">
              <a:lnSpc>
                <a:spcPct val="97000"/>
              </a:lnSpc>
              <a:spcBef>
                <a:spcPts val="80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相互作用结果</a:t>
            </a:r>
            <a:endParaRPr lang="en-US" altLang="en-US" sz="2400" dirty="0"/>
          </a:p>
        </p:txBody>
      </p:sp>
      <p:sp>
        <p:nvSpPr>
          <p:cNvPr id="1646" name="textbox 1646"/>
          <p:cNvSpPr/>
          <p:nvPr/>
        </p:nvSpPr>
        <p:spPr>
          <a:xfrm>
            <a:off x="423529" y="57215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1648" name="textbox 1648"/>
          <p:cNvSpPr/>
          <p:nvPr/>
        </p:nvSpPr>
        <p:spPr>
          <a:xfrm>
            <a:off x="622507" y="1752758"/>
            <a:ext cx="4899025" cy="382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发现工作场所的危险能量与</a:t>
            </a:r>
            <a:r>
              <a:rPr sz="2400" b="1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危险物质</a:t>
            </a:r>
            <a:endParaRPr lang="en-US" altLang="en-US" sz="2400" dirty="0"/>
          </a:p>
        </p:txBody>
      </p:sp>
      <p:sp>
        <p:nvSpPr>
          <p:cNvPr id="1650" name="textbox 1650"/>
          <p:cNvSpPr/>
          <p:nvPr/>
        </p:nvSpPr>
        <p:spPr>
          <a:xfrm>
            <a:off x="5003291" y="2323465"/>
            <a:ext cx="2665729" cy="46228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727075" algn="l" rtl="0" eaLnBrk="0">
              <a:lnSpc>
                <a:spcPct val="97000"/>
              </a:lnSpc>
              <a:spcBef>
                <a:spcPts val="0"/>
              </a:spcBef>
            </a:pPr>
            <a:r>
              <a:rPr sz="2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危险物质</a:t>
            </a:r>
            <a:endParaRPr lang="en-US" altLang="en-US" sz="2400" dirty="0"/>
          </a:p>
        </p:txBody>
      </p:sp>
      <p:sp>
        <p:nvSpPr>
          <p:cNvPr id="1652" name="textbox 1652"/>
          <p:cNvSpPr/>
          <p:nvPr/>
        </p:nvSpPr>
        <p:spPr>
          <a:xfrm>
            <a:off x="972311" y="2323465"/>
            <a:ext cx="2664460" cy="46228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725170" algn="l" rtl="0" eaLnBrk="0">
              <a:lnSpc>
                <a:spcPct val="97000"/>
              </a:lnSpc>
              <a:spcBef>
                <a:spcPts val="5"/>
              </a:spcBef>
            </a:pPr>
            <a:r>
              <a:rPr sz="2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危险能量</a:t>
            </a:r>
            <a:endParaRPr lang="en-US" altLang="en-US" sz="2400" dirty="0"/>
          </a:p>
        </p:txBody>
      </p:sp>
      <p:sp>
        <p:nvSpPr>
          <p:cNvPr id="1654" name="textbox 1654"/>
          <p:cNvSpPr/>
          <p:nvPr/>
        </p:nvSpPr>
        <p:spPr>
          <a:xfrm>
            <a:off x="539496" y="109816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sp>
        <p:nvSpPr>
          <p:cNvPr id="1656" name="textbox 1656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98"/>
          <p:cNvGrpSpPr/>
          <p:nvPr/>
        </p:nvGrpSpPr>
        <p:grpSpPr>
          <a:xfrm rot="21600000">
            <a:off x="712978" y="1827149"/>
            <a:ext cx="7976616" cy="469391"/>
            <a:chOff x="0" y="0"/>
            <a:chExt cx="7976616" cy="469391"/>
          </a:xfrm>
        </p:grpSpPr>
        <p:sp>
          <p:nvSpPr>
            <p:cNvPr id="1658" name="path"/>
            <p:cNvSpPr/>
            <p:nvPr/>
          </p:nvSpPr>
          <p:spPr>
            <a:xfrm>
              <a:off x="12954" y="12953"/>
              <a:ext cx="7950707" cy="443483"/>
            </a:xfrm>
            <a:custGeom>
              <a:avLst/>
              <a:gdLst/>
              <a:ahLst/>
              <a:cxnLst/>
              <a:rect l="0" t="0" r="0" b="0"/>
              <a:pathLst>
                <a:path w="12520" h="698">
                  <a:moveTo>
                    <a:pt x="0" y="19"/>
                  </a:moveTo>
                  <a:lnTo>
                    <a:pt x="3127" y="19"/>
                  </a:lnTo>
                  <a:lnTo>
                    <a:pt x="3127" y="358"/>
                  </a:lnTo>
                  <a:lnTo>
                    <a:pt x="3127" y="698"/>
                  </a:lnTo>
                  <a:lnTo>
                    <a:pt x="0" y="698"/>
                  </a:lnTo>
                  <a:lnTo>
                    <a:pt x="0" y="19"/>
                  </a:lnTo>
                  <a:close/>
                </a:path>
                <a:path w="12520" h="698">
                  <a:moveTo>
                    <a:pt x="3127" y="19"/>
                  </a:moveTo>
                  <a:lnTo>
                    <a:pt x="6254" y="19"/>
                  </a:lnTo>
                  <a:lnTo>
                    <a:pt x="6254" y="358"/>
                  </a:lnTo>
                  <a:lnTo>
                    <a:pt x="6254" y="698"/>
                  </a:lnTo>
                  <a:lnTo>
                    <a:pt x="3127" y="698"/>
                  </a:lnTo>
                  <a:lnTo>
                    <a:pt x="3127" y="358"/>
                  </a:lnTo>
                  <a:lnTo>
                    <a:pt x="3127" y="19"/>
                  </a:lnTo>
                  <a:close/>
                </a:path>
                <a:path w="12520" h="698">
                  <a:moveTo>
                    <a:pt x="6254" y="0"/>
                  </a:moveTo>
                  <a:lnTo>
                    <a:pt x="9388" y="0"/>
                  </a:lnTo>
                  <a:lnTo>
                    <a:pt x="9388" y="340"/>
                  </a:lnTo>
                  <a:lnTo>
                    <a:pt x="9388" y="681"/>
                  </a:lnTo>
                  <a:lnTo>
                    <a:pt x="6254" y="681"/>
                  </a:lnTo>
                  <a:lnTo>
                    <a:pt x="6254" y="340"/>
                  </a:lnTo>
                  <a:lnTo>
                    <a:pt x="6254" y="0"/>
                  </a:lnTo>
                  <a:close/>
                </a:path>
                <a:path w="12520" h="698">
                  <a:moveTo>
                    <a:pt x="9388" y="2"/>
                  </a:moveTo>
                  <a:lnTo>
                    <a:pt x="12520" y="2"/>
                  </a:lnTo>
                  <a:lnTo>
                    <a:pt x="12520" y="342"/>
                  </a:lnTo>
                  <a:lnTo>
                    <a:pt x="12520" y="681"/>
                  </a:lnTo>
                  <a:lnTo>
                    <a:pt x="9388" y="681"/>
                  </a:lnTo>
                  <a:lnTo>
                    <a:pt x="9388" y="342"/>
                  </a:lnTo>
                  <a:lnTo>
                    <a:pt x="9388" y="2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60" name="path"/>
            <p:cNvSpPr/>
            <p:nvPr/>
          </p:nvSpPr>
          <p:spPr>
            <a:xfrm>
              <a:off x="0" y="0"/>
              <a:ext cx="7976616" cy="469391"/>
            </a:xfrm>
            <a:custGeom>
              <a:avLst/>
              <a:gdLst/>
              <a:ahLst/>
              <a:cxnLst/>
              <a:rect l="0" t="0" r="0" b="0"/>
              <a:pathLst>
                <a:path w="12561" h="739">
                  <a:moveTo>
                    <a:pt x="20" y="39"/>
                  </a:moveTo>
                  <a:lnTo>
                    <a:pt x="3147" y="39"/>
                  </a:lnTo>
                  <a:moveTo>
                    <a:pt x="3147" y="718"/>
                  </a:moveTo>
                  <a:lnTo>
                    <a:pt x="20" y="718"/>
                  </a:lnTo>
                  <a:lnTo>
                    <a:pt x="20" y="39"/>
                  </a:lnTo>
                  <a:moveTo>
                    <a:pt x="3147" y="39"/>
                  </a:moveTo>
                  <a:lnTo>
                    <a:pt x="6274" y="39"/>
                  </a:lnTo>
                  <a:moveTo>
                    <a:pt x="6274" y="718"/>
                  </a:moveTo>
                  <a:lnTo>
                    <a:pt x="3147" y="718"/>
                  </a:lnTo>
                  <a:lnTo>
                    <a:pt x="3147" y="379"/>
                  </a:lnTo>
                  <a:lnTo>
                    <a:pt x="3147" y="39"/>
                  </a:lnTo>
                  <a:moveTo>
                    <a:pt x="6274" y="20"/>
                  </a:moveTo>
                  <a:lnTo>
                    <a:pt x="9409" y="20"/>
                  </a:lnTo>
                  <a:moveTo>
                    <a:pt x="9409" y="702"/>
                  </a:moveTo>
                  <a:lnTo>
                    <a:pt x="6274" y="702"/>
                  </a:lnTo>
                  <a:lnTo>
                    <a:pt x="6274" y="361"/>
                  </a:lnTo>
                  <a:lnTo>
                    <a:pt x="6274" y="20"/>
                  </a:lnTo>
                  <a:moveTo>
                    <a:pt x="9409" y="22"/>
                  </a:moveTo>
                  <a:lnTo>
                    <a:pt x="12541" y="22"/>
                  </a:lnTo>
                  <a:lnTo>
                    <a:pt x="12541" y="362"/>
                  </a:lnTo>
                  <a:lnTo>
                    <a:pt x="12541" y="702"/>
                  </a:lnTo>
                  <a:lnTo>
                    <a:pt x="9409" y="702"/>
                  </a:lnTo>
                  <a:lnTo>
                    <a:pt x="9409" y="362"/>
                  </a:lnTo>
                  <a:lnTo>
                    <a:pt x="9409" y="22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62" name="textbox 1662"/>
            <p:cNvSpPr/>
            <p:nvPr/>
          </p:nvSpPr>
          <p:spPr>
            <a:xfrm>
              <a:off x="424081" y="113207"/>
              <a:ext cx="7128509" cy="3041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ts val="2190"/>
                </a:lnSpc>
              </a:pPr>
              <a:r>
                <a:rPr sz="1800" kern="0" spc="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排查风险点            辨识危</a:t>
              </a:r>
              <a:r>
                <a:rPr sz="18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险源         风险评价与分级         制定实措施</a:t>
              </a:r>
              <a:endParaRPr lang="en-US" altLang="en-US" sz="1800" dirty="0"/>
            </a:p>
          </p:txBody>
        </p:sp>
      </p:grpSp>
      <p:graphicFrame>
        <p:nvGraphicFramePr>
          <p:cNvPr id="1664" name="table 1664"/>
          <p:cNvGraphicFramePr>
            <a:graphicFrameLocks noGrp="1"/>
          </p:cNvGraphicFramePr>
          <p:nvPr/>
        </p:nvGraphicFramePr>
        <p:xfrm>
          <a:off x="6758685" y="2592196"/>
          <a:ext cx="1845309" cy="1333500"/>
        </p:xfrm>
        <a:graphic>
          <a:graphicData uri="http://schemas.openxmlformats.org/drawingml/2006/table">
            <a:tbl>
              <a:tblPr/>
              <a:tblGrid>
                <a:gridCol w="1845309"/>
              </a:tblGrid>
              <a:tr h="1327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106000"/>
                        </a:lnSpc>
                        <a:spcBef>
                          <a:spcPts val="5"/>
                        </a:spcBef>
                      </a:pPr>
                      <a:r>
                        <a:rPr sz="15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按照技术、管理、</a:t>
                      </a:r>
                      <a:r>
                        <a:rPr sz="1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防护和应急处置逻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辑顺序制定实施风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险控制措施，</a:t>
                      </a:r>
                      <a:r>
                        <a:rPr sz="15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500" b="1" kern="0" spc="-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编制</a:t>
                      </a:r>
                      <a:r>
                        <a:rPr sz="15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b="1" kern="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本单位风险库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66" name="picture 16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490217" y="3916553"/>
            <a:ext cx="6196583" cy="554736"/>
          </a:xfrm>
          <a:prstGeom prst="rect">
            <a:avLst/>
          </a:prstGeom>
        </p:spPr>
      </p:pic>
      <p:sp>
        <p:nvSpPr>
          <p:cNvPr id="1668" name="textbox 1668"/>
          <p:cNvSpPr/>
          <p:nvPr/>
        </p:nvSpPr>
        <p:spPr>
          <a:xfrm>
            <a:off x="1624329" y="4581016"/>
            <a:ext cx="5870575" cy="40132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500" dirty="0"/>
          </a:p>
          <a:p>
            <a:pPr marL="1796415" algn="l" rtl="0" eaLnBrk="0">
              <a:lnSpc>
                <a:spcPts val="2325"/>
              </a:lnSpc>
              <a:spcBef>
                <a:spcPts val="0"/>
              </a:spcBef>
            </a:pPr>
            <a:r>
              <a:rPr sz="1900" b="1" kern="0" spc="-1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两清单、</a:t>
            </a:r>
            <a:r>
              <a:rPr sz="1900" b="1" kern="0" spc="5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-1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一表、</a:t>
            </a:r>
            <a:r>
              <a:rPr sz="1900" b="1" kern="0" spc="1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900" b="1" kern="0" spc="-1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一库</a:t>
            </a:r>
            <a:endParaRPr lang="en-US" altLang="en-US" sz="1900" dirty="0"/>
          </a:p>
        </p:txBody>
      </p:sp>
      <p:sp>
        <p:nvSpPr>
          <p:cNvPr id="1670" name="textbox 1670"/>
          <p:cNvSpPr/>
          <p:nvPr/>
        </p:nvSpPr>
        <p:spPr>
          <a:xfrm>
            <a:off x="545848" y="60087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graphicFrame>
        <p:nvGraphicFramePr>
          <p:cNvPr id="1672" name="table 1672"/>
          <p:cNvGraphicFramePr>
            <a:graphicFrameLocks noGrp="1"/>
          </p:cNvGraphicFramePr>
          <p:nvPr/>
        </p:nvGraphicFramePr>
        <p:xfrm>
          <a:off x="720598" y="2592196"/>
          <a:ext cx="1836420" cy="1086485"/>
        </p:xfrm>
        <a:graphic>
          <a:graphicData uri="http://schemas.openxmlformats.org/drawingml/2006/table">
            <a:tbl>
              <a:tblPr/>
              <a:tblGrid>
                <a:gridCol w="1836420"/>
              </a:tblGrid>
              <a:tr h="10801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7155" indent="1270" algn="l" rtl="0" eaLnBrk="0">
                        <a:lnSpc>
                          <a:spcPct val="10600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排查伴随风险的部</a:t>
                      </a:r>
                      <a:r>
                        <a:rPr sz="1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位、场所、设备、   </a:t>
                      </a:r>
                      <a:r>
                        <a:rPr sz="15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设施或区域，</a:t>
                      </a:r>
                      <a:r>
                        <a:rPr sz="15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500" b="1" kern="0" spc="-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编制</a:t>
                      </a:r>
                      <a:r>
                        <a:rPr sz="15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b="1" kern="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风险点排查清单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74" name="table 1674"/>
          <p:cNvGraphicFramePr>
            <a:graphicFrameLocks noGrp="1"/>
          </p:cNvGraphicFramePr>
          <p:nvPr/>
        </p:nvGraphicFramePr>
        <p:xfrm>
          <a:off x="2753613" y="2592196"/>
          <a:ext cx="1834515" cy="1086485"/>
        </p:xfrm>
        <a:graphic>
          <a:graphicData uri="http://schemas.openxmlformats.org/drawingml/2006/table">
            <a:tbl>
              <a:tblPr/>
              <a:tblGrid>
                <a:gridCol w="1834515"/>
              </a:tblGrid>
              <a:tr h="10801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10600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按照人、物、环境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和管理四个层面进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行风险辨识，</a:t>
                      </a:r>
                      <a:r>
                        <a:rPr sz="15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500" b="1" kern="0" spc="-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编制</a:t>
                      </a:r>
                      <a:r>
                        <a:rPr sz="15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b="1" kern="0" spc="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危险源辨识清单，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76" name="table 1676"/>
          <p:cNvGraphicFramePr>
            <a:graphicFrameLocks noGrp="1"/>
          </p:cNvGraphicFramePr>
          <p:nvPr/>
        </p:nvGraphicFramePr>
        <p:xfrm>
          <a:off x="4782058" y="2592196"/>
          <a:ext cx="1818004" cy="1086485"/>
        </p:xfrm>
        <a:graphic>
          <a:graphicData uri="http://schemas.openxmlformats.org/drawingml/2006/table">
            <a:tbl>
              <a:tblPr/>
              <a:tblGrid>
                <a:gridCol w="1818004"/>
              </a:tblGrid>
              <a:tr h="10801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106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对危险源进行风险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评价，确定重大风  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险，</a:t>
                      </a:r>
                      <a:r>
                        <a:rPr sz="1500" kern="0" spc="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5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编制风险评价  </a:t>
                      </a:r>
                      <a:r>
                        <a:rPr sz="1500" b="1" kern="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与分级管控信息表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78" name="textbox 1678"/>
          <p:cNvSpPr/>
          <p:nvPr/>
        </p:nvSpPr>
        <p:spPr>
          <a:xfrm>
            <a:off x="591058" y="1147445"/>
            <a:ext cx="3528059" cy="368934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4140" algn="l" rtl="0" eaLnBrk="0">
              <a:lnSpc>
                <a:spcPct val="97000"/>
              </a:lnSpc>
              <a:spcBef>
                <a:spcPts val="0"/>
              </a:spcBef>
            </a:pPr>
            <a:r>
              <a:rPr sz="18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2.1 风险分级管控</a:t>
            </a:r>
            <a:endParaRPr lang="en-US" altLang="en-US" sz="1800" dirty="0"/>
          </a:p>
        </p:txBody>
      </p:sp>
      <p:sp>
        <p:nvSpPr>
          <p:cNvPr id="1680" name="textbox 1680"/>
          <p:cNvSpPr/>
          <p:nvPr/>
        </p:nvSpPr>
        <p:spPr>
          <a:xfrm>
            <a:off x="8418118" y="4840325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82" name="table 1682"/>
          <p:cNvGraphicFramePr>
            <a:graphicFrameLocks noGrp="1"/>
          </p:cNvGraphicFramePr>
          <p:nvPr/>
        </p:nvGraphicFramePr>
        <p:xfrm>
          <a:off x="845819" y="3057270"/>
          <a:ext cx="1665604" cy="377825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665604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6416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危险源识别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84" name="table 1684"/>
          <p:cNvGraphicFramePr>
            <a:graphicFrameLocks noGrp="1"/>
          </p:cNvGraphicFramePr>
          <p:nvPr/>
        </p:nvGraphicFramePr>
        <p:xfrm>
          <a:off x="845819" y="3426078"/>
          <a:ext cx="1665604" cy="1485900"/>
        </p:xfrm>
        <a:graphic>
          <a:graphicData uri="http://schemas.openxmlformats.org/drawingml/2006/table">
            <a:tbl>
              <a:tblPr/>
              <a:tblGrid>
                <a:gridCol w="1665604"/>
              </a:tblGrid>
              <a:tr h="1479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41300" algn="l" rtl="0" eaLnBrk="0">
                        <a:lnSpc>
                          <a:spcPts val="1915"/>
                        </a:lnSpc>
                        <a:spcBef>
                          <a:spcPts val="0"/>
                        </a:spcBef>
                      </a:pPr>
                      <a:r>
                        <a:rPr sz="1500" b="1" kern="0" spc="-1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（辨识）</a:t>
                      </a:r>
                      <a:endParaRPr lang="en-US" altLang="en-US" sz="1500" dirty="0"/>
                    </a:p>
                    <a:p>
                      <a:pPr marL="114935" indent="4445" algn="l" rtl="0" eaLnBrk="0">
                        <a:lnSpc>
                          <a:spcPct val="99000"/>
                        </a:lnSpc>
                        <a:spcBef>
                          <a:spcPts val="240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1、危险有害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因素</a:t>
                      </a:r>
                      <a:endParaRPr lang="en-US" altLang="en-US" sz="1800" dirty="0"/>
                    </a:p>
                    <a:p>
                      <a:pPr marL="99695" indent="9525" algn="l" rtl="0" eaLnBrk="0">
                        <a:lnSpc>
                          <a:spcPct val="99000"/>
                        </a:lnSpc>
                        <a:spcBef>
                          <a:spcPts val="55"/>
                        </a:spcBef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2、危险性变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化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86" name="table 1686"/>
          <p:cNvGraphicFramePr>
            <a:graphicFrameLocks noGrp="1"/>
          </p:cNvGraphicFramePr>
          <p:nvPr/>
        </p:nvGraphicFramePr>
        <p:xfrm>
          <a:off x="2935223" y="3057270"/>
          <a:ext cx="1663700" cy="377825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1663700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6416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计算风险率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88" name="table 1688"/>
          <p:cNvGraphicFramePr>
            <a:graphicFrameLocks noGrp="1"/>
          </p:cNvGraphicFramePr>
          <p:nvPr/>
        </p:nvGraphicFramePr>
        <p:xfrm>
          <a:off x="2935223" y="3426078"/>
          <a:ext cx="1663700" cy="1485900"/>
        </p:xfrm>
        <a:graphic>
          <a:graphicData uri="http://schemas.openxmlformats.org/drawingml/2006/table">
            <a:tbl>
              <a:tblPr/>
              <a:tblGrid>
                <a:gridCol w="1663700"/>
              </a:tblGrid>
              <a:tr h="1479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40665" algn="l" rtl="0" eaLnBrk="0">
                        <a:lnSpc>
                          <a:spcPts val="1915"/>
                        </a:lnSpc>
                        <a:spcBef>
                          <a:spcPts val="0"/>
                        </a:spcBef>
                      </a:pPr>
                      <a:r>
                        <a:rPr sz="1500" b="1" kern="0" spc="-1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（确认）</a:t>
                      </a:r>
                      <a:endParaRPr lang="en-US" altLang="en-US" sz="1500" dirty="0"/>
                    </a:p>
                    <a:p>
                      <a:pPr marL="98425" indent="20955" algn="l" rtl="0" eaLnBrk="0">
                        <a:lnSpc>
                          <a:spcPct val="99000"/>
                        </a:lnSpc>
                        <a:spcBef>
                          <a:spcPts val="235"/>
                        </a:spcBef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1、事故发生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概率</a:t>
                      </a:r>
                      <a:endParaRPr lang="en-US" altLang="en-US" sz="1800" dirty="0"/>
                    </a:p>
                    <a:p>
                      <a:pPr marL="97155" indent="11430" algn="l" rtl="0" eaLnBrk="0">
                        <a:lnSpc>
                          <a:spcPct val="99000"/>
                        </a:lnSpc>
                        <a:spcBef>
                          <a:spcPts val="40"/>
                        </a:spcBef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2、后果严重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90" name="textbox 1690"/>
          <p:cNvSpPr/>
          <p:nvPr/>
        </p:nvSpPr>
        <p:spPr>
          <a:xfrm>
            <a:off x="422658" y="49292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graphicFrame>
        <p:nvGraphicFramePr>
          <p:cNvPr id="1692" name="table 1692"/>
          <p:cNvGraphicFramePr>
            <a:graphicFrameLocks noGrp="1"/>
          </p:cNvGraphicFramePr>
          <p:nvPr/>
        </p:nvGraphicFramePr>
        <p:xfrm>
          <a:off x="6896100" y="3057270"/>
          <a:ext cx="1663700" cy="377825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1663700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635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危险性控制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94" name="table 1694"/>
          <p:cNvGraphicFramePr>
            <a:graphicFrameLocks noGrp="1"/>
          </p:cNvGraphicFramePr>
          <p:nvPr/>
        </p:nvGraphicFramePr>
        <p:xfrm>
          <a:off x="6896100" y="3426078"/>
          <a:ext cx="1663700" cy="1209675"/>
        </p:xfrm>
        <a:graphic>
          <a:graphicData uri="http://schemas.openxmlformats.org/drawingml/2006/table">
            <a:tbl>
              <a:tblPr/>
              <a:tblGrid>
                <a:gridCol w="1663700"/>
              </a:tblGrid>
              <a:tr h="1203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40665" algn="l" rtl="0" eaLnBrk="0">
                        <a:lnSpc>
                          <a:spcPts val="1915"/>
                        </a:lnSpc>
                      </a:pPr>
                      <a:r>
                        <a:rPr sz="1500" b="1" kern="0" spc="-1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（确认）</a:t>
                      </a:r>
                      <a:endParaRPr lang="en-US" altLang="en-US" sz="1500" dirty="0"/>
                    </a:p>
                    <a:p>
                      <a:pPr marL="99060" algn="l" rtl="0" eaLnBrk="0">
                        <a:lnSpc>
                          <a:spcPct val="97000"/>
                        </a:lnSpc>
                        <a:spcBef>
                          <a:spcPts val="25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采取措施</a:t>
                      </a:r>
                      <a:endParaRPr lang="en-US" altLang="en-US" sz="1800" dirty="0"/>
                    </a:p>
                    <a:p>
                      <a:pPr marL="109220" indent="10160" algn="l" rtl="0" eaLnBrk="0">
                        <a:lnSpc>
                          <a:spcPct val="99000"/>
                        </a:lnSpc>
                        <a:spcBef>
                          <a:spcPts val="40"/>
                        </a:spcBef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1、消除危险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2、减小危险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96" name="table 1696"/>
          <p:cNvGraphicFramePr>
            <a:graphicFrameLocks noGrp="1"/>
          </p:cNvGraphicFramePr>
          <p:nvPr/>
        </p:nvGraphicFramePr>
        <p:xfrm>
          <a:off x="4951476" y="2336419"/>
          <a:ext cx="1663699" cy="409575"/>
        </p:xfrm>
        <a:graphic>
          <a:graphicData uri="http://schemas.openxmlformats.org/drawingml/2006/table">
            <a:tbl>
              <a:tblPr>
                <a:solidFill>
                  <a:srgbClr val="FFC000"/>
                </a:solidFill>
              </a:tblPr>
              <a:tblGrid>
                <a:gridCol w="1663699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2000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危险度评价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98" name="table 1698"/>
          <p:cNvGraphicFramePr>
            <a:graphicFrameLocks noGrp="1"/>
          </p:cNvGraphicFramePr>
          <p:nvPr/>
        </p:nvGraphicFramePr>
        <p:xfrm>
          <a:off x="4951476" y="3057270"/>
          <a:ext cx="1663699" cy="377825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1663699"/>
              </a:tblGrid>
              <a:tr h="371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3816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判别指标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00" name="table 1700"/>
          <p:cNvGraphicFramePr>
            <a:graphicFrameLocks noGrp="1"/>
          </p:cNvGraphicFramePr>
          <p:nvPr/>
        </p:nvGraphicFramePr>
        <p:xfrm>
          <a:off x="845819" y="2336419"/>
          <a:ext cx="1665604" cy="40957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1665604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20066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危险性辨识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1702" name="path"/>
          <p:cNvSpPr/>
          <p:nvPr/>
        </p:nvSpPr>
        <p:spPr>
          <a:xfrm>
            <a:off x="1674875" y="2741803"/>
            <a:ext cx="6057900" cy="320039"/>
          </a:xfrm>
          <a:custGeom>
            <a:avLst/>
            <a:gdLst/>
            <a:ahLst/>
            <a:cxnLst/>
            <a:rect l="0" t="0" r="0" b="0"/>
            <a:pathLst>
              <a:path w="9540" h="503">
                <a:moveTo>
                  <a:pt x="7" y="0"/>
                </a:moveTo>
                <a:lnTo>
                  <a:pt x="7" y="503"/>
                </a:lnTo>
                <a:moveTo>
                  <a:pt x="3295" y="225"/>
                </a:moveTo>
                <a:lnTo>
                  <a:pt x="9532" y="225"/>
                </a:lnTo>
                <a:moveTo>
                  <a:pt x="6470" y="0"/>
                </a:moveTo>
                <a:lnTo>
                  <a:pt x="6470" y="225"/>
                </a:lnTo>
                <a:moveTo>
                  <a:pt x="3295" y="225"/>
                </a:moveTo>
                <a:lnTo>
                  <a:pt x="3295" y="503"/>
                </a:lnTo>
                <a:moveTo>
                  <a:pt x="6470" y="139"/>
                </a:moveTo>
                <a:lnTo>
                  <a:pt x="6470" y="503"/>
                </a:lnTo>
                <a:moveTo>
                  <a:pt x="9532" y="225"/>
                </a:moveTo>
                <a:lnTo>
                  <a:pt x="9532" y="503"/>
                </a:ln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704" name="table 1704"/>
          <p:cNvGraphicFramePr>
            <a:graphicFrameLocks noGrp="1"/>
          </p:cNvGraphicFramePr>
          <p:nvPr/>
        </p:nvGraphicFramePr>
        <p:xfrm>
          <a:off x="2935223" y="1431163"/>
          <a:ext cx="1663700" cy="470534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663700"/>
              </a:tblGrid>
              <a:tr h="4641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22352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风险辨识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1706" name="path"/>
          <p:cNvSpPr/>
          <p:nvPr/>
        </p:nvSpPr>
        <p:spPr>
          <a:xfrm>
            <a:off x="1674875" y="1897506"/>
            <a:ext cx="4113276" cy="443483"/>
          </a:xfrm>
          <a:custGeom>
            <a:avLst/>
            <a:gdLst/>
            <a:ahLst/>
            <a:cxnLst/>
            <a:rect l="0" t="0" r="0" b="0"/>
            <a:pathLst>
              <a:path w="6477" h="698">
                <a:moveTo>
                  <a:pt x="3295" y="0"/>
                </a:moveTo>
                <a:lnTo>
                  <a:pt x="3295" y="244"/>
                </a:lnTo>
                <a:moveTo>
                  <a:pt x="7" y="244"/>
                </a:moveTo>
                <a:lnTo>
                  <a:pt x="7" y="698"/>
                </a:lnTo>
                <a:moveTo>
                  <a:pt x="6470" y="244"/>
                </a:moveTo>
                <a:lnTo>
                  <a:pt x="6470" y="698"/>
                </a:ln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708" name="table 1708"/>
          <p:cNvGraphicFramePr>
            <a:graphicFrameLocks noGrp="1"/>
          </p:cNvGraphicFramePr>
          <p:nvPr/>
        </p:nvGraphicFramePr>
        <p:xfrm>
          <a:off x="4951476" y="3426078"/>
          <a:ext cx="1663699" cy="654685"/>
        </p:xfrm>
        <a:graphic>
          <a:graphicData uri="http://schemas.openxmlformats.org/drawingml/2006/table">
            <a:tbl>
              <a:tblPr/>
              <a:tblGrid>
                <a:gridCol w="1663699"/>
              </a:tblGrid>
              <a:tr h="6483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240665" algn="l" rtl="0" eaLnBrk="0">
                        <a:lnSpc>
                          <a:spcPts val="1915"/>
                        </a:lnSpc>
                        <a:spcBef>
                          <a:spcPts val="0"/>
                        </a:spcBef>
                      </a:pPr>
                      <a:r>
                        <a:rPr sz="1500" b="1" kern="0" spc="-1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（设定）</a:t>
                      </a:r>
                      <a:endParaRPr lang="en-US" altLang="en-US" sz="1500" dirty="0"/>
                    </a:p>
                    <a:p>
                      <a:pPr marL="98425" algn="l" rtl="0" eaLnBrk="0">
                        <a:lnSpc>
                          <a:spcPct val="97000"/>
                        </a:lnSpc>
                        <a:spcBef>
                          <a:spcPts val="25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风险判别准则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10" name="path"/>
          <p:cNvSpPr/>
          <p:nvPr/>
        </p:nvSpPr>
        <p:spPr>
          <a:xfrm>
            <a:off x="1679447" y="2048383"/>
            <a:ext cx="4104132" cy="9143"/>
          </a:xfrm>
          <a:custGeom>
            <a:avLst/>
            <a:gdLst/>
            <a:ahLst/>
            <a:cxnLst/>
            <a:rect l="0" t="0" r="0" b="0"/>
            <a:pathLst>
              <a:path w="6463" h="14">
                <a:moveTo>
                  <a:pt x="0" y="7"/>
                </a:moveTo>
                <a:lnTo>
                  <a:pt x="6463" y="7"/>
                </a:ln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12" name="textbox 1712"/>
          <p:cNvSpPr/>
          <p:nvPr/>
        </p:nvSpPr>
        <p:spPr>
          <a:xfrm>
            <a:off x="8418118" y="4914239"/>
            <a:ext cx="189229" cy="169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rect"/>
          <p:cNvSpPr/>
          <p:nvPr/>
        </p:nvSpPr>
        <p:spPr>
          <a:xfrm>
            <a:off x="3270503" y="193548"/>
            <a:ext cx="2233422" cy="351281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716" name="table 1716"/>
          <p:cNvGraphicFramePr>
            <a:graphicFrameLocks noGrp="1"/>
          </p:cNvGraphicFramePr>
          <p:nvPr/>
        </p:nvGraphicFramePr>
        <p:xfrm>
          <a:off x="0" y="0"/>
          <a:ext cx="9144000" cy="5142865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1396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3935730" algn="l" rtl="0" eaLnBrk="0">
                        <a:lnSpc>
                          <a:spcPct val="97000"/>
                        </a:lnSpc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生产活动</a:t>
                      </a:r>
                      <a:endParaRPr lang="en-US" altLang="en-US" sz="2000" b="1" kern="0" spc="-10" dirty="0">
                        <a:solidFill>
                          <a:srgbClr val="FFFFFF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18" name="picture 17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28827" y="4436364"/>
            <a:ext cx="7805166" cy="197370"/>
          </a:xfrm>
          <a:prstGeom prst="rect">
            <a:avLst/>
          </a:prstGeom>
        </p:spPr>
      </p:pic>
      <p:graphicFrame>
        <p:nvGraphicFramePr>
          <p:cNvPr id="1720" name="table 1720"/>
          <p:cNvGraphicFramePr>
            <a:graphicFrameLocks noGrp="1"/>
          </p:cNvGraphicFramePr>
          <p:nvPr/>
        </p:nvGraphicFramePr>
        <p:xfrm>
          <a:off x="544068" y="4282440"/>
          <a:ext cx="7776844" cy="337819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7776844"/>
              </a:tblGrid>
              <a:tr h="3314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3383915" algn="l" rtl="0" eaLnBrk="0">
                        <a:lnSpc>
                          <a:spcPts val="1850"/>
                        </a:lnSpc>
                        <a:spcBef>
                          <a:spcPts val="5"/>
                        </a:spcBef>
                      </a:pPr>
                      <a:r>
                        <a:rPr sz="24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检查与审核</a:t>
                      </a:r>
                      <a:endParaRPr lang="en-US" altLang="en-US" sz="2400" kern="0" spc="8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722" name="picture 17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17420" y="3777996"/>
            <a:ext cx="5157977" cy="195821"/>
          </a:xfrm>
          <a:prstGeom prst="rect">
            <a:avLst/>
          </a:prstGeom>
        </p:spPr>
      </p:pic>
      <p:graphicFrame>
        <p:nvGraphicFramePr>
          <p:cNvPr id="1724" name="table 1724"/>
          <p:cNvGraphicFramePr>
            <a:graphicFrameLocks noGrp="1"/>
          </p:cNvGraphicFramePr>
          <p:nvPr/>
        </p:nvGraphicFramePr>
        <p:xfrm>
          <a:off x="2232660" y="3575430"/>
          <a:ext cx="5129530" cy="379095"/>
        </p:xfrm>
        <a:graphic>
          <a:graphicData uri="http://schemas.openxmlformats.org/drawingml/2006/table">
            <a:tbl>
              <a:tblPr>
                <a:solidFill>
                  <a:srgbClr val="C00000"/>
                </a:solidFill>
              </a:tblPr>
              <a:tblGrid>
                <a:gridCol w="5129530"/>
              </a:tblGrid>
              <a:tr h="3790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856105" algn="l" rtl="0" eaLnBrk="0">
                        <a:lnSpc>
                          <a:spcPts val="1850"/>
                        </a:lnSpc>
                        <a:spcBef>
                          <a:spcPts val="5"/>
                        </a:spcBef>
                      </a:pPr>
                      <a:r>
                        <a:rPr sz="2400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应急及事故管理</a:t>
                      </a:r>
                      <a:endParaRPr lang="en-US" altLang="en-US" sz="2400" kern="0" spc="90" dirty="0">
                        <a:solidFill>
                          <a:srgbClr val="FFFFFF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26" name="table 1726"/>
          <p:cNvGraphicFramePr>
            <a:graphicFrameLocks noGrp="1"/>
          </p:cNvGraphicFramePr>
          <p:nvPr/>
        </p:nvGraphicFramePr>
        <p:xfrm>
          <a:off x="7310628" y="3622547"/>
          <a:ext cx="1289050" cy="207010"/>
        </p:xfrm>
        <a:graphic>
          <a:graphicData uri="http://schemas.openxmlformats.org/drawingml/2006/table">
            <a:tbl>
              <a:tblPr/>
              <a:tblGrid>
                <a:gridCol w="1289050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9842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基于(人的)风险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28" name="path"/>
          <p:cNvSpPr/>
          <p:nvPr/>
        </p:nvSpPr>
        <p:spPr>
          <a:xfrm>
            <a:off x="7861554" y="1691640"/>
            <a:ext cx="767333" cy="2944367"/>
          </a:xfrm>
          <a:custGeom>
            <a:avLst/>
            <a:gdLst/>
            <a:ahLst/>
            <a:cxnLst/>
            <a:rect l="0" t="0" r="0" b="0"/>
            <a:pathLst>
              <a:path w="1208" h="4636">
                <a:moveTo>
                  <a:pt x="26" y="30"/>
                </a:moveTo>
                <a:lnTo>
                  <a:pt x="1178" y="30"/>
                </a:lnTo>
                <a:moveTo>
                  <a:pt x="1178" y="37"/>
                </a:moveTo>
                <a:lnTo>
                  <a:pt x="1178" y="4606"/>
                </a:lnTo>
                <a:moveTo>
                  <a:pt x="1151" y="4606"/>
                </a:moveTo>
                <a:lnTo>
                  <a:pt x="0" y="4606"/>
                </a:lnTo>
              </a:path>
            </a:pathLst>
          </a:custGeom>
          <a:noFill/>
          <a:ln w="38100" cap="flat">
            <a:solidFill>
              <a:srgbClr val="000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730" name="table 1730"/>
          <p:cNvGraphicFramePr>
            <a:graphicFrameLocks noGrp="1"/>
          </p:cNvGraphicFramePr>
          <p:nvPr/>
        </p:nvGraphicFramePr>
        <p:xfrm>
          <a:off x="2189988" y="786384"/>
          <a:ext cx="4578984" cy="349884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4578984"/>
              </a:tblGrid>
              <a:tr h="3435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49034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风险评估与控制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32" name="table 1732"/>
          <p:cNvGraphicFramePr>
            <a:graphicFrameLocks noGrp="1"/>
          </p:cNvGraphicFramePr>
          <p:nvPr/>
        </p:nvGraphicFramePr>
        <p:xfrm>
          <a:off x="4288028" y="3862832"/>
          <a:ext cx="1289050" cy="207010"/>
        </p:xfrm>
        <a:graphic>
          <a:graphicData uri="http://schemas.openxmlformats.org/drawingml/2006/table">
            <a:tbl>
              <a:tblPr/>
              <a:tblGrid>
                <a:gridCol w="1289050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9652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6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应急预案</a:t>
                      </a:r>
                      <a:endParaRPr lang="en-US" altLang="en-US" sz="16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34" name="path"/>
          <p:cNvSpPr/>
          <p:nvPr/>
        </p:nvSpPr>
        <p:spPr>
          <a:xfrm>
            <a:off x="376428" y="3891533"/>
            <a:ext cx="38099" cy="263652"/>
          </a:xfrm>
          <a:custGeom>
            <a:avLst/>
            <a:gdLst/>
            <a:ahLst/>
            <a:cxnLst/>
            <a:rect l="0" t="0" r="0" b="0"/>
            <a:pathLst>
              <a:path w="59" h="415">
                <a:moveTo>
                  <a:pt x="30" y="0"/>
                </a:moveTo>
                <a:lnTo>
                  <a:pt x="30" y="415"/>
                </a:lnTo>
              </a:path>
            </a:pathLst>
          </a:custGeom>
          <a:noFill/>
          <a:ln w="38100" cap="flat">
            <a:solidFill>
              <a:srgbClr val="000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736" name="picture 17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95478" y="4155185"/>
            <a:ext cx="8138159" cy="151637"/>
          </a:xfrm>
          <a:prstGeom prst="rect">
            <a:avLst/>
          </a:prstGeom>
        </p:spPr>
      </p:pic>
      <p:pic>
        <p:nvPicPr>
          <p:cNvPr id="1738" name="picture 17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174747" y="3302495"/>
            <a:ext cx="2049017" cy="325386"/>
          </a:xfrm>
          <a:prstGeom prst="rect">
            <a:avLst/>
          </a:prstGeom>
        </p:spPr>
      </p:pic>
      <p:graphicFrame>
        <p:nvGraphicFramePr>
          <p:cNvPr id="1740" name="table 1740"/>
          <p:cNvGraphicFramePr>
            <a:graphicFrameLocks noGrp="1"/>
          </p:cNvGraphicFramePr>
          <p:nvPr/>
        </p:nvGraphicFramePr>
        <p:xfrm>
          <a:off x="2189988" y="3148583"/>
          <a:ext cx="2020570" cy="337820"/>
        </p:xfrm>
        <a:graphic>
          <a:graphicData uri="http://schemas.openxmlformats.org/drawingml/2006/table">
            <a:tbl>
              <a:tblPr>
                <a:solidFill>
                  <a:srgbClr val="F79646"/>
                </a:solidFill>
              </a:tblPr>
              <a:tblGrid>
                <a:gridCol w="2020570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ts val="1860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风险控制/管理措施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pic>
        <p:nvPicPr>
          <p:cNvPr id="1742" name="picture 17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174747" y="2724899"/>
            <a:ext cx="2049017" cy="429018"/>
          </a:xfrm>
          <a:prstGeom prst="rect">
            <a:avLst/>
          </a:prstGeom>
        </p:spPr>
      </p:pic>
      <p:graphicFrame>
        <p:nvGraphicFramePr>
          <p:cNvPr id="1744" name="table 1744"/>
          <p:cNvGraphicFramePr>
            <a:graphicFrameLocks noGrp="1"/>
          </p:cNvGraphicFramePr>
          <p:nvPr/>
        </p:nvGraphicFramePr>
        <p:xfrm>
          <a:off x="2189988" y="2570988"/>
          <a:ext cx="2020570" cy="337820"/>
        </p:xfrm>
        <a:graphic>
          <a:graphicData uri="http://schemas.openxmlformats.org/drawingml/2006/table">
            <a:tbl>
              <a:tblPr>
                <a:solidFill>
                  <a:srgbClr val="F79646"/>
                </a:solidFill>
              </a:tblPr>
              <a:tblGrid>
                <a:gridCol w="2020570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评估报告与风险概述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pic>
        <p:nvPicPr>
          <p:cNvPr id="1746" name="picture 17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74747" y="2129015"/>
            <a:ext cx="2049017" cy="509790"/>
          </a:xfrm>
          <a:prstGeom prst="rect">
            <a:avLst/>
          </a:prstGeom>
        </p:spPr>
      </p:pic>
      <p:pic>
        <p:nvPicPr>
          <p:cNvPr id="1748" name="picture 17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210300" y="2636507"/>
            <a:ext cx="1500378" cy="197370"/>
          </a:xfrm>
          <a:prstGeom prst="rect">
            <a:avLst/>
          </a:prstGeom>
        </p:spPr>
      </p:pic>
      <p:graphicFrame>
        <p:nvGraphicFramePr>
          <p:cNvPr id="1750" name="table 1750"/>
          <p:cNvGraphicFramePr>
            <a:graphicFrameLocks noGrp="1"/>
          </p:cNvGraphicFramePr>
          <p:nvPr/>
        </p:nvGraphicFramePr>
        <p:xfrm>
          <a:off x="6225540" y="2482596"/>
          <a:ext cx="1471930" cy="337820"/>
        </p:xfrm>
        <a:graphic>
          <a:graphicData uri="http://schemas.openxmlformats.org/drawingml/2006/table">
            <a:tbl>
              <a:tblPr>
                <a:solidFill>
                  <a:srgbClr val="00FFFF"/>
                </a:solidFill>
              </a:tblPr>
              <a:tblGrid>
                <a:gridCol w="1471930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作业过程控制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pic>
        <p:nvPicPr>
          <p:cNvPr id="1752" name="picture 17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917948" y="2045207"/>
            <a:ext cx="2230374" cy="450369"/>
          </a:xfrm>
          <a:prstGeom prst="rect">
            <a:avLst/>
          </a:prstGeom>
        </p:spPr>
      </p:pic>
      <p:pic>
        <p:nvPicPr>
          <p:cNvPr id="1754" name="picture 17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643628" y="3265931"/>
            <a:ext cx="1457705" cy="180594"/>
          </a:xfrm>
          <a:prstGeom prst="rect">
            <a:avLst/>
          </a:prstGeom>
        </p:spPr>
      </p:pic>
      <p:graphicFrame>
        <p:nvGraphicFramePr>
          <p:cNvPr id="1756" name="table 1756"/>
          <p:cNvGraphicFramePr>
            <a:graphicFrameLocks noGrp="1"/>
          </p:cNvGraphicFramePr>
          <p:nvPr/>
        </p:nvGraphicFramePr>
        <p:xfrm>
          <a:off x="4658868" y="3127248"/>
          <a:ext cx="1429384" cy="306070"/>
        </p:xfrm>
        <a:graphic>
          <a:graphicData uri="http://schemas.openxmlformats.org/drawingml/2006/table">
            <a:tbl>
              <a:tblPr>
                <a:solidFill>
                  <a:srgbClr val="00FFFF"/>
                </a:solidFill>
              </a:tblPr>
              <a:tblGrid>
                <a:gridCol w="1429384"/>
              </a:tblGrid>
              <a:tr h="2997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500" dirty="0"/>
                    </a:p>
                    <a:p>
                      <a:pPr marL="31432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工作标准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pic>
        <p:nvPicPr>
          <p:cNvPr id="1758" name="picture 17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640579" y="2654795"/>
            <a:ext cx="1460753" cy="576846"/>
          </a:xfrm>
          <a:prstGeom prst="rect">
            <a:avLst/>
          </a:prstGeom>
        </p:spPr>
      </p:pic>
      <p:graphicFrame>
        <p:nvGraphicFramePr>
          <p:cNvPr id="1760" name="table 1760"/>
          <p:cNvGraphicFramePr>
            <a:graphicFrameLocks noGrp="1"/>
          </p:cNvGraphicFramePr>
          <p:nvPr/>
        </p:nvGraphicFramePr>
        <p:xfrm>
          <a:off x="4933188" y="1874520"/>
          <a:ext cx="2201544" cy="370204"/>
        </p:xfrm>
        <a:graphic>
          <a:graphicData uri="http://schemas.openxmlformats.org/drawingml/2006/table">
            <a:tbl>
              <a:tblPr>
                <a:solidFill>
                  <a:srgbClr val="00FFFF"/>
                </a:solidFill>
              </a:tblPr>
              <a:tblGrid>
                <a:gridCol w="2201544"/>
              </a:tblGrid>
              <a:tr h="363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395605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人、机、物风险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pic>
        <p:nvPicPr>
          <p:cNvPr id="1762" name="picture 17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260347" y="1534655"/>
            <a:ext cx="2230374" cy="197370"/>
          </a:xfrm>
          <a:prstGeom prst="rect">
            <a:avLst/>
          </a:prstGeom>
        </p:spPr>
      </p:pic>
      <p:graphicFrame>
        <p:nvGraphicFramePr>
          <p:cNvPr id="1764" name="table 1764"/>
          <p:cNvGraphicFramePr>
            <a:graphicFrameLocks noGrp="1"/>
          </p:cNvGraphicFramePr>
          <p:nvPr/>
        </p:nvGraphicFramePr>
        <p:xfrm>
          <a:off x="1275588" y="1380744"/>
          <a:ext cx="2201545" cy="337820"/>
        </p:xfrm>
        <a:graphic>
          <a:graphicData uri="http://schemas.openxmlformats.org/drawingml/2006/table">
            <a:tbl>
              <a:tblPr/>
              <a:tblGrid>
                <a:gridCol w="2201545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646430" algn="l" rtl="0" eaLnBrk="0">
                        <a:lnSpc>
                          <a:spcPct val="90000"/>
                        </a:lnSpc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系统风险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66" name="picture 17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917948" y="1534655"/>
            <a:ext cx="2230374" cy="197370"/>
          </a:xfrm>
          <a:prstGeom prst="rect">
            <a:avLst/>
          </a:prstGeom>
        </p:spPr>
      </p:pic>
      <p:graphicFrame>
        <p:nvGraphicFramePr>
          <p:cNvPr id="1768" name="table 1768"/>
          <p:cNvGraphicFramePr>
            <a:graphicFrameLocks noGrp="1"/>
          </p:cNvGraphicFramePr>
          <p:nvPr/>
        </p:nvGraphicFramePr>
        <p:xfrm>
          <a:off x="4933188" y="1380744"/>
          <a:ext cx="2201544" cy="337820"/>
        </p:xfrm>
        <a:graphic>
          <a:graphicData uri="http://schemas.openxmlformats.org/drawingml/2006/table">
            <a:tbl>
              <a:tblPr/>
              <a:tblGrid>
                <a:gridCol w="2201544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647065" algn="l" rtl="0" eaLnBrk="0">
                        <a:lnSpc>
                          <a:spcPct val="90000"/>
                        </a:lnSpc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70" name="table 1770"/>
          <p:cNvGraphicFramePr>
            <a:graphicFrameLocks noGrp="1"/>
          </p:cNvGraphicFramePr>
          <p:nvPr/>
        </p:nvGraphicFramePr>
        <p:xfrm>
          <a:off x="463295" y="2633472"/>
          <a:ext cx="1554480" cy="337820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1554480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72085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安全管理要素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pic>
        <p:nvPicPr>
          <p:cNvPr id="1772" name="picture 177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48056" y="2194547"/>
            <a:ext cx="1579626" cy="444258"/>
          </a:xfrm>
          <a:prstGeom prst="rect">
            <a:avLst/>
          </a:prstGeom>
        </p:spPr>
      </p:pic>
      <p:graphicFrame>
        <p:nvGraphicFramePr>
          <p:cNvPr id="1774" name="table 1774"/>
          <p:cNvGraphicFramePr>
            <a:graphicFrameLocks noGrp="1"/>
          </p:cNvGraphicFramePr>
          <p:nvPr/>
        </p:nvGraphicFramePr>
        <p:xfrm>
          <a:off x="2189988" y="1973580"/>
          <a:ext cx="2020570" cy="339725"/>
        </p:xfrm>
        <a:graphic>
          <a:graphicData uri="http://schemas.openxmlformats.org/drawingml/2006/table">
            <a:tbl>
              <a:tblPr>
                <a:solidFill>
                  <a:srgbClr val="F79646"/>
                </a:solidFill>
              </a:tblPr>
              <a:tblGrid>
                <a:gridCol w="2020570"/>
              </a:tblGrid>
              <a:tr h="3333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生产流程风险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pic>
        <p:nvPicPr>
          <p:cNvPr id="1776" name="picture 17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48056" y="3381743"/>
            <a:ext cx="1582673" cy="197370"/>
          </a:xfrm>
          <a:prstGeom prst="rect">
            <a:avLst/>
          </a:prstGeom>
        </p:spPr>
      </p:pic>
      <p:graphicFrame>
        <p:nvGraphicFramePr>
          <p:cNvPr id="1778" name="table 1778"/>
          <p:cNvGraphicFramePr>
            <a:graphicFrameLocks noGrp="1"/>
          </p:cNvGraphicFramePr>
          <p:nvPr/>
        </p:nvGraphicFramePr>
        <p:xfrm>
          <a:off x="463295" y="3226307"/>
          <a:ext cx="1554480" cy="33972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1554480"/>
              </a:tblGrid>
              <a:tr h="3333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377190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工作标准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pic>
        <p:nvPicPr>
          <p:cNvPr id="1780" name="picture 178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098041" y="1706245"/>
            <a:ext cx="735584" cy="341629"/>
          </a:xfrm>
          <a:prstGeom prst="rect">
            <a:avLst/>
          </a:prstGeom>
        </p:spPr>
      </p:pic>
      <p:graphicFrame>
        <p:nvGraphicFramePr>
          <p:cNvPr id="1782" name="table 1782"/>
          <p:cNvGraphicFramePr>
            <a:graphicFrameLocks noGrp="1"/>
          </p:cNvGraphicFramePr>
          <p:nvPr/>
        </p:nvGraphicFramePr>
        <p:xfrm>
          <a:off x="463295" y="2039112"/>
          <a:ext cx="1551305" cy="33972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1551305"/>
              </a:tblGrid>
              <a:tr h="3333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373380" algn="l" rtl="0" eaLnBrk="0">
                        <a:lnSpc>
                          <a:spcPts val="1860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管理风险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84" name="table 1784"/>
          <p:cNvGraphicFramePr>
            <a:graphicFrameLocks noGrp="1"/>
          </p:cNvGraphicFramePr>
          <p:nvPr/>
        </p:nvGraphicFramePr>
        <p:xfrm>
          <a:off x="4655820" y="2500883"/>
          <a:ext cx="1431925" cy="337820"/>
        </p:xfrm>
        <a:graphic>
          <a:graphicData uri="http://schemas.openxmlformats.org/drawingml/2006/table">
            <a:tbl>
              <a:tblPr>
                <a:solidFill>
                  <a:srgbClr val="00FFFF"/>
                </a:solidFill>
              </a:tblPr>
              <a:tblGrid>
                <a:gridCol w="1431925"/>
              </a:tblGrid>
              <a:tr h="331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ts val="1860"/>
                        </a:lnSpc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作业现场管理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pic>
        <p:nvPicPr>
          <p:cNvPr id="1786" name="picture 178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365748" y="3273552"/>
            <a:ext cx="1408938" cy="180594"/>
          </a:xfrm>
          <a:prstGeom prst="rect">
            <a:avLst/>
          </a:prstGeom>
        </p:spPr>
      </p:pic>
      <p:graphicFrame>
        <p:nvGraphicFramePr>
          <p:cNvPr id="1788" name="table 1788"/>
          <p:cNvGraphicFramePr>
            <a:graphicFrameLocks noGrp="1"/>
          </p:cNvGraphicFramePr>
          <p:nvPr/>
        </p:nvGraphicFramePr>
        <p:xfrm>
          <a:off x="6380988" y="3134868"/>
          <a:ext cx="1380490" cy="306070"/>
        </p:xfrm>
        <a:graphic>
          <a:graphicData uri="http://schemas.openxmlformats.org/drawingml/2006/table">
            <a:tbl>
              <a:tblPr>
                <a:solidFill>
                  <a:srgbClr val="00FFFF"/>
                </a:solidFill>
              </a:tblPr>
              <a:tblGrid>
                <a:gridCol w="1380490"/>
              </a:tblGrid>
              <a:tr h="2997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作业指导书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90" name="table 1790"/>
          <p:cNvGraphicFramePr>
            <a:graphicFrameLocks noGrp="1"/>
          </p:cNvGraphicFramePr>
          <p:nvPr/>
        </p:nvGraphicFramePr>
        <p:xfrm>
          <a:off x="4201668" y="4611623"/>
          <a:ext cx="1289050" cy="207009"/>
        </p:xfrm>
        <a:graphic>
          <a:graphicData uri="http://schemas.openxmlformats.org/drawingml/2006/table">
            <a:tbl>
              <a:tblPr/>
              <a:tblGrid>
                <a:gridCol w="1289050"/>
              </a:tblGrid>
              <a:tr h="200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779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持续改进</a:t>
                      </a:r>
                      <a:endParaRPr lang="en-US" altLang="en-US" sz="18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92" name="table 1792"/>
          <p:cNvGraphicFramePr>
            <a:graphicFrameLocks noGrp="1"/>
          </p:cNvGraphicFramePr>
          <p:nvPr/>
        </p:nvGraphicFramePr>
        <p:xfrm>
          <a:off x="3520440" y="2325624"/>
          <a:ext cx="923290" cy="272414"/>
        </p:xfrm>
        <a:graphic>
          <a:graphicData uri="http://schemas.openxmlformats.org/drawingml/2006/table">
            <a:tbl>
              <a:tblPr/>
              <a:tblGrid>
                <a:gridCol w="923290"/>
              </a:tblGrid>
              <a:tr h="2660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842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风险评估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94" name="table 1794"/>
          <p:cNvGraphicFramePr>
            <a:graphicFrameLocks noGrp="1"/>
          </p:cNvGraphicFramePr>
          <p:nvPr/>
        </p:nvGraphicFramePr>
        <p:xfrm>
          <a:off x="1275588" y="2962655"/>
          <a:ext cx="851535" cy="272414"/>
        </p:xfrm>
        <a:graphic>
          <a:graphicData uri="http://schemas.openxmlformats.org/drawingml/2006/table">
            <a:tbl>
              <a:tblPr/>
              <a:tblGrid>
                <a:gridCol w="851535"/>
              </a:tblGrid>
              <a:tr h="2660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流程控制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96" name="table 1796"/>
          <p:cNvGraphicFramePr>
            <a:graphicFrameLocks noGrp="1"/>
          </p:cNvGraphicFramePr>
          <p:nvPr/>
        </p:nvGraphicFramePr>
        <p:xfrm>
          <a:off x="5847588" y="2869691"/>
          <a:ext cx="1106169" cy="207010"/>
        </p:xfrm>
        <a:graphic>
          <a:graphicData uri="http://schemas.openxmlformats.org/drawingml/2006/table">
            <a:tbl>
              <a:tblPr/>
              <a:tblGrid>
                <a:gridCol w="1106169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600" dirty="0"/>
                    </a:p>
                    <a:p>
                      <a:pPr marL="9779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流程控制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98" name="picture 179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2557779" y="1705990"/>
            <a:ext cx="734822" cy="282956"/>
          </a:xfrm>
          <a:prstGeom prst="rect">
            <a:avLst/>
          </a:prstGeom>
        </p:spPr>
      </p:pic>
      <p:graphicFrame>
        <p:nvGraphicFramePr>
          <p:cNvPr id="1800" name="table 1800"/>
          <p:cNvGraphicFramePr>
            <a:graphicFrameLocks noGrp="1"/>
          </p:cNvGraphicFramePr>
          <p:nvPr/>
        </p:nvGraphicFramePr>
        <p:xfrm>
          <a:off x="3470148" y="2909315"/>
          <a:ext cx="923290" cy="207010"/>
        </p:xfrm>
        <a:graphic>
          <a:graphicData uri="http://schemas.openxmlformats.org/drawingml/2006/table">
            <a:tbl>
              <a:tblPr/>
              <a:tblGrid>
                <a:gridCol w="923290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84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高风险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02" name="table 1802"/>
          <p:cNvGraphicFramePr>
            <a:graphicFrameLocks noGrp="1"/>
          </p:cNvGraphicFramePr>
          <p:nvPr>
            <p:custDataLst>
              <p:tags r:id="rId17"/>
            </p:custDataLst>
          </p:nvPr>
        </p:nvGraphicFramePr>
        <p:xfrm>
          <a:off x="4933315" y="349885"/>
          <a:ext cx="923290" cy="436245"/>
        </p:xfrm>
        <a:graphic>
          <a:graphicData uri="http://schemas.openxmlformats.org/drawingml/2006/table">
            <a:tbl>
              <a:tblPr/>
              <a:tblGrid>
                <a:gridCol w="923290"/>
              </a:tblGrid>
              <a:tr h="4362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200" dirty="0"/>
                    </a:p>
                    <a:p>
                      <a:pPr marL="1060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(风险)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04" name="table 1804"/>
          <p:cNvGraphicFramePr>
            <a:graphicFrameLocks noGrp="1"/>
          </p:cNvGraphicFramePr>
          <p:nvPr/>
        </p:nvGraphicFramePr>
        <p:xfrm>
          <a:off x="1274063" y="2369820"/>
          <a:ext cx="740409" cy="207010"/>
        </p:xfrm>
        <a:graphic>
          <a:graphicData uri="http://schemas.openxmlformats.org/drawingml/2006/table">
            <a:tbl>
              <a:tblPr/>
              <a:tblGrid>
                <a:gridCol w="740409"/>
              </a:tblGrid>
              <a:tr h="200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779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风险评估</a:t>
                      </a:r>
                      <a:endParaRPr lang="en-US" altLang="en-US" sz="1200" kern="0" spc="-10" dirty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06" name="picture 180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7094981" y="2835402"/>
            <a:ext cx="76200" cy="396239"/>
          </a:xfrm>
          <a:prstGeom prst="rect">
            <a:avLst/>
          </a:prstGeom>
        </p:spPr>
      </p:pic>
      <p:pic>
        <p:nvPicPr>
          <p:cNvPr id="1808" name="picture 180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4349877" y="527558"/>
            <a:ext cx="76072" cy="264159"/>
          </a:xfrm>
          <a:prstGeom prst="rect">
            <a:avLst/>
          </a:prstGeom>
        </p:spPr>
      </p:pic>
      <p:pic>
        <p:nvPicPr>
          <p:cNvPr id="1810" name="picture 181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2662682" y="1133094"/>
            <a:ext cx="76200" cy="252984"/>
          </a:xfrm>
          <a:prstGeom prst="rect">
            <a:avLst/>
          </a:prstGeom>
        </p:spPr>
      </p:pic>
      <p:pic>
        <p:nvPicPr>
          <p:cNvPr id="1812" name="picture 181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6182105" y="1133094"/>
            <a:ext cx="76200" cy="252984"/>
          </a:xfrm>
          <a:prstGeom prst="rect">
            <a:avLst/>
          </a:prstGeom>
        </p:spPr>
      </p:pic>
      <p:sp>
        <p:nvSpPr>
          <p:cNvPr id="1814" name="textbox 1814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56</a:t>
            </a:r>
            <a:endParaRPr lang="en-US" altLang="en-US" sz="1200" dirty="0"/>
          </a:p>
        </p:txBody>
      </p:sp>
      <p:pic>
        <p:nvPicPr>
          <p:cNvPr id="1816" name="picture 181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1060881" y="3033394"/>
            <a:ext cx="76200" cy="198247"/>
          </a:xfrm>
          <a:prstGeom prst="rect">
            <a:avLst/>
          </a:prstGeom>
        </p:spPr>
      </p:pic>
      <p:pic>
        <p:nvPicPr>
          <p:cNvPr id="1818" name="picture 181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6707251" y="3463163"/>
            <a:ext cx="76200" cy="196722"/>
          </a:xfrm>
          <a:prstGeom prst="rect">
            <a:avLst/>
          </a:prstGeom>
        </p:spPr>
      </p:pic>
      <p:pic>
        <p:nvPicPr>
          <p:cNvPr id="1820" name="picture 182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5996178" y="1715261"/>
            <a:ext cx="76200" cy="164592"/>
          </a:xfrm>
          <a:prstGeom prst="rect">
            <a:avLst/>
          </a:prstGeom>
        </p:spPr>
      </p:pic>
      <p:sp>
        <p:nvSpPr>
          <p:cNvPr id="1822" name="rect"/>
          <p:cNvSpPr/>
          <p:nvPr/>
        </p:nvSpPr>
        <p:spPr>
          <a:xfrm>
            <a:off x="4572000" y="522732"/>
            <a:ext cx="914400" cy="9143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24" name="rect"/>
          <p:cNvSpPr/>
          <p:nvPr/>
        </p:nvSpPr>
        <p:spPr>
          <a:xfrm>
            <a:off x="6891146" y="2376931"/>
            <a:ext cx="48387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26" name="rect"/>
          <p:cNvSpPr/>
          <p:nvPr/>
        </p:nvSpPr>
        <p:spPr>
          <a:xfrm>
            <a:off x="6745985" y="2376931"/>
            <a:ext cx="48387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28" name="rect"/>
          <p:cNvSpPr/>
          <p:nvPr/>
        </p:nvSpPr>
        <p:spPr>
          <a:xfrm>
            <a:off x="5293613" y="2364485"/>
            <a:ext cx="48387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30" name="rect"/>
          <p:cNvSpPr/>
          <p:nvPr/>
        </p:nvSpPr>
        <p:spPr>
          <a:xfrm>
            <a:off x="5438775" y="2364485"/>
            <a:ext cx="48386" cy="2590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2" name="table 1832"/>
          <p:cNvGraphicFramePr>
            <a:graphicFrameLocks noGrp="1"/>
          </p:cNvGraphicFramePr>
          <p:nvPr/>
        </p:nvGraphicFramePr>
        <p:xfrm>
          <a:off x="1651508" y="1575054"/>
          <a:ext cx="6362700" cy="1034414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6362700"/>
              </a:tblGrid>
              <a:tr h="10090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900" dirty="0"/>
                    </a:p>
                    <a:p>
                      <a:pPr marL="156210" indent="-190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是指伴随风险的部位、设施、场所和区域，以及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在特    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定部位、设施、场所和区域实施的伴随风险的作业过程，或    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两者以上的组合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834" name="textbox 1834"/>
          <p:cNvSpPr/>
          <p:nvPr/>
        </p:nvSpPr>
        <p:spPr>
          <a:xfrm>
            <a:off x="1122679" y="4107941"/>
            <a:ext cx="7001509" cy="923925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500" dirty="0"/>
          </a:p>
          <a:p>
            <a:pPr marL="93345" algn="l" rtl="0" eaLnBrk="0">
              <a:lnSpc>
                <a:spcPct val="99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排查风险点是风险管控的基础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，对风险点内的不同危险源（与危</a:t>
            </a: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     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点相关的人、物、环境及管理）进行识别，风险评估以及根据评</a:t>
            </a: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估     </a:t>
            </a: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结果</a:t>
            </a:r>
            <a:r>
              <a:rPr sz="18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采取不同控制措施是风险分级管控</a:t>
            </a:r>
            <a:r>
              <a:rPr sz="18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的核心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1800" dirty="0"/>
          </a:p>
        </p:txBody>
      </p:sp>
      <p:grpSp>
        <p:nvGrpSpPr>
          <p:cNvPr id="200" name="group 200"/>
          <p:cNvGrpSpPr/>
          <p:nvPr/>
        </p:nvGrpSpPr>
        <p:grpSpPr>
          <a:xfrm rot="21600000">
            <a:off x="1858965" y="3839730"/>
            <a:ext cx="5617078" cy="149326"/>
            <a:chOff x="0" y="0"/>
            <a:chExt cx="5617078" cy="149326"/>
          </a:xfrm>
        </p:grpSpPr>
        <p:sp>
          <p:nvSpPr>
            <p:cNvPr id="1836" name="path"/>
            <p:cNvSpPr/>
            <p:nvPr/>
          </p:nvSpPr>
          <p:spPr>
            <a:xfrm>
              <a:off x="568" y="12941"/>
              <a:ext cx="5615940" cy="123444"/>
            </a:xfrm>
            <a:custGeom>
              <a:avLst/>
              <a:gdLst/>
              <a:ahLst/>
              <a:cxnLst/>
              <a:rect l="0" t="0" r="0" b="0"/>
              <a:pathLst>
                <a:path w="8844" h="194">
                  <a:moveTo>
                    <a:pt x="8844" y="0"/>
                  </a:moveTo>
                  <a:lnTo>
                    <a:pt x="4421" y="194"/>
                  </a:lnTo>
                  <a:lnTo>
                    <a:pt x="0" y="0"/>
                  </a:lnTo>
                  <a:lnTo>
                    <a:pt x="8844" y="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38" name="path"/>
            <p:cNvSpPr/>
            <p:nvPr/>
          </p:nvSpPr>
          <p:spPr>
            <a:xfrm>
              <a:off x="0" y="0"/>
              <a:ext cx="5617078" cy="149326"/>
            </a:xfrm>
            <a:custGeom>
              <a:avLst/>
              <a:gdLst/>
              <a:ahLst/>
              <a:cxnLst/>
              <a:rect l="0" t="0" r="0" b="0"/>
              <a:pathLst>
                <a:path w="8845" h="235">
                  <a:moveTo>
                    <a:pt x="8844" y="20"/>
                  </a:moveTo>
                  <a:lnTo>
                    <a:pt x="4422" y="214"/>
                  </a:lnTo>
                  <a:lnTo>
                    <a:pt x="0" y="2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840" name="table 1840"/>
          <p:cNvGraphicFramePr>
            <a:graphicFrameLocks noGrp="1"/>
          </p:cNvGraphicFramePr>
          <p:nvPr/>
        </p:nvGraphicFramePr>
        <p:xfrm>
          <a:off x="1859534" y="2920746"/>
          <a:ext cx="5641974" cy="944244"/>
        </p:xfrm>
        <a:graphic>
          <a:graphicData uri="http://schemas.openxmlformats.org/drawingml/2006/table">
            <a:tbl>
              <a:tblPr/>
              <a:tblGrid>
                <a:gridCol w="308609"/>
                <a:gridCol w="2232660"/>
                <a:gridCol w="647065"/>
                <a:gridCol w="2453639"/>
              </a:tblGrid>
              <a:tr h="3295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ct val="87000"/>
                        </a:lnSpc>
                      </a:pPr>
                      <a:r>
                        <a:rPr sz="1800" kern="0" spc="-1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如危险化学品罐区、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ct val="87000"/>
                        </a:lnSpc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在罐区进行的</a:t>
                      </a:r>
                      <a:r>
                        <a:rPr sz="18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清罐作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4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6000"/>
                        </a:lnSpc>
                      </a:pPr>
                      <a:endParaRPr lang="en-US" altLang="en-US" sz="100" dirty="0"/>
                    </a:p>
                    <a:p>
                      <a:pPr marL="9461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液氨站、煤气炉等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0000"/>
                        </a:lnSpc>
                      </a:pPr>
                      <a:endParaRPr lang="en-US" altLang="en-US" sz="100" dirty="0"/>
                    </a:p>
                    <a:p>
                      <a:pPr marL="97155" algn="l" rtl="0" eaLnBrk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业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、防火区内进行</a:t>
                      </a:r>
                      <a:r>
                        <a:rPr sz="18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2000"/>
                        </a:lnSpc>
                      </a:pPr>
                      <a:endParaRPr lang="en-US" altLang="en-US" sz="100" dirty="0"/>
                    </a:p>
                    <a:p>
                      <a:pPr marL="93345" algn="l" rtl="0" eaLnBrk="0">
                        <a:lnSpc>
                          <a:spcPct val="97000"/>
                        </a:lnSpc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是风险点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2000"/>
                        </a:lnSpc>
                      </a:pPr>
                      <a:endParaRPr lang="en-US" altLang="en-US" sz="100" dirty="0"/>
                    </a:p>
                    <a:p>
                      <a:pPr marL="96520" algn="l" rtl="0" eaLnBrk="0">
                        <a:lnSpc>
                          <a:spcPct val="97000"/>
                        </a:lnSpc>
                      </a:pPr>
                      <a:r>
                        <a:rPr sz="1800" kern="0" spc="-1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火作业</a:t>
                      </a:r>
                      <a:r>
                        <a:rPr sz="1800" kern="0" spc="-1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等也是风险点</a:t>
                      </a:r>
                      <a:r>
                        <a:rPr sz="1800" kern="0" spc="-1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2" name="textbox 1842"/>
          <p:cNvSpPr/>
          <p:nvPr/>
        </p:nvSpPr>
        <p:spPr>
          <a:xfrm>
            <a:off x="539498" y="45546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1844" name="textbox 1844"/>
          <p:cNvSpPr/>
          <p:nvPr/>
        </p:nvSpPr>
        <p:spPr>
          <a:xfrm>
            <a:off x="656336" y="101117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排查风险点</a:t>
            </a:r>
            <a:endParaRPr lang="en-US" altLang="en-US" sz="1800" dirty="0"/>
          </a:p>
        </p:txBody>
      </p:sp>
      <p:pic>
        <p:nvPicPr>
          <p:cNvPr id="1846" name="picture 18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172459" y="2632710"/>
            <a:ext cx="3320795" cy="297179"/>
          </a:xfrm>
          <a:prstGeom prst="rect">
            <a:avLst/>
          </a:prstGeom>
        </p:spPr>
      </p:pic>
      <p:sp>
        <p:nvSpPr>
          <p:cNvPr id="1848" name="textbox 1848"/>
          <p:cNvSpPr/>
          <p:nvPr/>
        </p:nvSpPr>
        <p:spPr>
          <a:xfrm>
            <a:off x="8418118" y="4841697"/>
            <a:ext cx="189229" cy="169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0" name="table 1850"/>
          <p:cNvGraphicFramePr>
            <a:graphicFrameLocks noGrp="1"/>
          </p:cNvGraphicFramePr>
          <p:nvPr/>
        </p:nvGraphicFramePr>
        <p:xfrm>
          <a:off x="924559" y="2375408"/>
          <a:ext cx="1177925" cy="6731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177925"/>
              </a:tblGrid>
              <a:tr h="647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400" dirty="0"/>
                    </a:p>
                    <a:p>
                      <a:pPr marL="336550" algn="l" rtl="0" eaLnBrk="0">
                        <a:lnSpc>
                          <a:spcPct val="89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</a:t>
                      </a:r>
                      <a:endParaRPr lang="en-US" altLang="en-US" sz="2000" dirty="0"/>
                    </a:p>
                    <a:p>
                      <a:pPr marL="335280" algn="l" rtl="0" eaLnBrk="0">
                        <a:lnSpc>
                          <a:spcPts val="2565"/>
                        </a:lnSpc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活动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2" name="table 1852"/>
          <p:cNvGraphicFramePr>
            <a:graphicFrameLocks noGrp="1"/>
          </p:cNvGraphicFramePr>
          <p:nvPr/>
        </p:nvGraphicFramePr>
        <p:xfrm>
          <a:off x="2401315" y="2381504"/>
          <a:ext cx="1177924" cy="6731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177924"/>
              </a:tblGrid>
              <a:tr h="647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210820" indent="-190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生产工   </a:t>
                      </a: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艺流程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4" name="table 1854"/>
          <p:cNvGraphicFramePr>
            <a:graphicFrameLocks noGrp="1"/>
          </p:cNvGraphicFramePr>
          <p:nvPr/>
        </p:nvGraphicFramePr>
        <p:xfrm>
          <a:off x="3958844" y="2375408"/>
          <a:ext cx="1177925" cy="673100"/>
        </p:xfrm>
        <a:graphic>
          <a:graphicData uri="http://schemas.openxmlformats.org/drawingml/2006/table">
            <a:tbl>
              <a:tblPr/>
              <a:tblGrid>
                <a:gridCol w="1177925"/>
              </a:tblGrid>
              <a:tr h="647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207645" indent="254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装置装 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备设施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6" name="table 1856"/>
          <p:cNvGraphicFramePr>
            <a:graphicFrameLocks noGrp="1"/>
          </p:cNvGraphicFramePr>
          <p:nvPr/>
        </p:nvGraphicFramePr>
        <p:xfrm>
          <a:off x="5533136" y="2372359"/>
          <a:ext cx="1177925" cy="6731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177925"/>
              </a:tblGrid>
              <a:tr h="647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209550" indent="63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生产场   </a:t>
                      </a: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所区域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8" name="table 1858"/>
          <p:cNvGraphicFramePr>
            <a:graphicFrameLocks noGrp="1"/>
          </p:cNvGraphicFramePr>
          <p:nvPr/>
        </p:nvGraphicFramePr>
        <p:xfrm>
          <a:off x="7113523" y="2381504"/>
          <a:ext cx="1177925" cy="673100"/>
        </p:xfrm>
        <a:graphic>
          <a:graphicData uri="http://schemas.openxmlformats.org/drawingml/2006/table">
            <a:tbl>
              <a:tblPr/>
              <a:tblGrid>
                <a:gridCol w="1177925"/>
              </a:tblGrid>
              <a:tr h="647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340360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交叉</a:t>
                      </a:r>
                      <a:endParaRPr lang="en-US" altLang="en-US" sz="2000" dirty="0"/>
                    </a:p>
                    <a:p>
                      <a:pPr marL="339725" algn="l" rtl="0" eaLnBrk="0">
                        <a:lnSpc>
                          <a:spcPts val="2570"/>
                        </a:lnSpc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组合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1860" name="picture 18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08251" y="2014220"/>
            <a:ext cx="6057899" cy="379475"/>
          </a:xfrm>
          <a:prstGeom prst="rect">
            <a:avLst/>
          </a:prstGeom>
        </p:spPr>
      </p:pic>
      <p:sp>
        <p:nvSpPr>
          <p:cNvPr id="1862" name="textbox 1862"/>
          <p:cNvSpPr/>
          <p:nvPr/>
        </p:nvSpPr>
        <p:spPr>
          <a:xfrm>
            <a:off x="531878" y="46943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graphicFrame>
        <p:nvGraphicFramePr>
          <p:cNvPr id="1864" name="table 1864"/>
          <p:cNvGraphicFramePr>
            <a:graphicFrameLocks noGrp="1"/>
          </p:cNvGraphicFramePr>
          <p:nvPr/>
        </p:nvGraphicFramePr>
        <p:xfrm>
          <a:off x="1933447" y="1589024"/>
          <a:ext cx="5281929" cy="38544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5281929"/>
              </a:tblGrid>
              <a:tr h="3600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500" dirty="0"/>
                    </a:p>
                    <a:p>
                      <a:pPr marL="175260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风险点识别过程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1866" name="textbox 1866"/>
          <p:cNvSpPr/>
          <p:nvPr/>
        </p:nvSpPr>
        <p:spPr>
          <a:xfrm>
            <a:off x="577088" y="1025144"/>
            <a:ext cx="3168650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2870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排查风险点</a:t>
            </a:r>
            <a:endParaRPr lang="en-US" altLang="en-US" sz="1800" dirty="0"/>
          </a:p>
        </p:txBody>
      </p:sp>
      <p:grpSp>
        <p:nvGrpSpPr>
          <p:cNvPr id="202" name="group 202"/>
          <p:cNvGrpSpPr/>
          <p:nvPr/>
        </p:nvGrpSpPr>
        <p:grpSpPr>
          <a:xfrm rot="21600000">
            <a:off x="7762747" y="3943604"/>
            <a:ext cx="458724" cy="458723"/>
            <a:chOff x="0" y="0"/>
            <a:chExt cx="458724" cy="458723"/>
          </a:xfrm>
        </p:grpSpPr>
        <p:sp>
          <p:nvSpPr>
            <p:cNvPr id="1868" name="path"/>
            <p:cNvSpPr/>
            <p:nvPr/>
          </p:nvSpPr>
          <p:spPr>
            <a:xfrm>
              <a:off x="12954" y="12953"/>
              <a:ext cx="432816" cy="432815"/>
            </a:xfrm>
            <a:custGeom>
              <a:avLst/>
              <a:gdLst/>
              <a:ahLst/>
              <a:cxnLst/>
              <a:rect l="0" t="0" r="0" b="0"/>
              <a:pathLst>
                <a:path w="681" h="681">
                  <a:moveTo>
                    <a:pt x="0" y="340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9" y="0"/>
                    <a:pt x="681" y="152"/>
                    <a:pt x="681" y="340"/>
                  </a:cubicBezTo>
                  <a:cubicBezTo>
                    <a:pt x="681" y="529"/>
                    <a:pt x="529" y="681"/>
                    <a:pt x="340" y="681"/>
                  </a:cubicBezTo>
                  <a:cubicBezTo>
                    <a:pt x="152" y="681"/>
                    <a:pt x="0" y="529"/>
                    <a:pt x="0" y="340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70" name="path"/>
            <p:cNvSpPr/>
            <p:nvPr/>
          </p:nvSpPr>
          <p:spPr>
            <a:xfrm>
              <a:off x="0" y="0"/>
              <a:ext cx="458724" cy="458723"/>
            </a:xfrm>
            <a:custGeom>
              <a:avLst/>
              <a:gdLst/>
              <a:ahLst/>
              <a:cxnLst/>
              <a:rect l="0" t="0" r="0" b="0"/>
              <a:pathLst>
                <a:path w="722" h="722">
                  <a:moveTo>
                    <a:pt x="20" y="361"/>
                  </a:moveTo>
                  <a:cubicBezTo>
                    <a:pt x="20" y="172"/>
                    <a:pt x="173" y="20"/>
                    <a:pt x="361" y="20"/>
                  </a:cubicBezTo>
                  <a:cubicBezTo>
                    <a:pt x="549" y="20"/>
                    <a:pt x="702" y="172"/>
                    <a:pt x="702" y="361"/>
                  </a:cubicBezTo>
                  <a:cubicBezTo>
                    <a:pt x="702" y="549"/>
                    <a:pt x="549" y="701"/>
                    <a:pt x="361" y="701"/>
                  </a:cubicBezTo>
                  <a:cubicBezTo>
                    <a:pt x="173" y="701"/>
                    <a:pt x="20" y="549"/>
                    <a:pt x="20" y="361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04" name="group 204"/>
          <p:cNvGrpSpPr/>
          <p:nvPr/>
        </p:nvGrpSpPr>
        <p:grpSpPr>
          <a:xfrm rot="21600000">
            <a:off x="1500632" y="3943604"/>
            <a:ext cx="458724" cy="458723"/>
            <a:chOff x="0" y="0"/>
            <a:chExt cx="458724" cy="458723"/>
          </a:xfrm>
        </p:grpSpPr>
        <p:sp>
          <p:nvSpPr>
            <p:cNvPr id="1872" name="path"/>
            <p:cNvSpPr/>
            <p:nvPr/>
          </p:nvSpPr>
          <p:spPr>
            <a:xfrm>
              <a:off x="12953" y="12953"/>
              <a:ext cx="432816" cy="432815"/>
            </a:xfrm>
            <a:custGeom>
              <a:avLst/>
              <a:gdLst/>
              <a:ahLst/>
              <a:cxnLst/>
              <a:rect l="0" t="0" r="0" b="0"/>
              <a:pathLst>
                <a:path w="681" h="681">
                  <a:moveTo>
                    <a:pt x="0" y="340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8" y="0"/>
                    <a:pt x="681" y="152"/>
                    <a:pt x="681" y="340"/>
                  </a:cubicBezTo>
                  <a:cubicBezTo>
                    <a:pt x="681" y="529"/>
                    <a:pt x="528" y="681"/>
                    <a:pt x="340" y="681"/>
                  </a:cubicBezTo>
                  <a:cubicBezTo>
                    <a:pt x="152" y="681"/>
                    <a:pt x="0" y="529"/>
                    <a:pt x="0" y="340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74" name="path"/>
            <p:cNvSpPr/>
            <p:nvPr/>
          </p:nvSpPr>
          <p:spPr>
            <a:xfrm>
              <a:off x="0" y="0"/>
              <a:ext cx="458724" cy="458723"/>
            </a:xfrm>
            <a:custGeom>
              <a:avLst/>
              <a:gdLst/>
              <a:ahLst/>
              <a:cxnLst/>
              <a:rect l="0" t="0" r="0" b="0"/>
              <a:pathLst>
                <a:path w="722" h="722">
                  <a:moveTo>
                    <a:pt x="20" y="361"/>
                  </a:moveTo>
                  <a:cubicBezTo>
                    <a:pt x="20" y="172"/>
                    <a:pt x="172" y="20"/>
                    <a:pt x="361" y="20"/>
                  </a:cubicBezTo>
                  <a:cubicBezTo>
                    <a:pt x="549" y="20"/>
                    <a:pt x="701" y="172"/>
                    <a:pt x="701" y="361"/>
                  </a:cubicBezTo>
                  <a:cubicBezTo>
                    <a:pt x="701" y="549"/>
                    <a:pt x="549" y="701"/>
                    <a:pt x="361" y="701"/>
                  </a:cubicBezTo>
                  <a:cubicBezTo>
                    <a:pt x="172" y="701"/>
                    <a:pt x="20" y="549"/>
                    <a:pt x="20" y="361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06" name="group 206"/>
          <p:cNvGrpSpPr/>
          <p:nvPr/>
        </p:nvGrpSpPr>
        <p:grpSpPr>
          <a:xfrm rot="21600000">
            <a:off x="2974340" y="3943604"/>
            <a:ext cx="458723" cy="458723"/>
            <a:chOff x="0" y="0"/>
            <a:chExt cx="458723" cy="458723"/>
          </a:xfrm>
        </p:grpSpPr>
        <p:sp>
          <p:nvSpPr>
            <p:cNvPr id="1876" name="path"/>
            <p:cNvSpPr/>
            <p:nvPr/>
          </p:nvSpPr>
          <p:spPr>
            <a:xfrm>
              <a:off x="12954" y="12953"/>
              <a:ext cx="432816" cy="432815"/>
            </a:xfrm>
            <a:custGeom>
              <a:avLst/>
              <a:gdLst/>
              <a:ahLst/>
              <a:cxnLst/>
              <a:rect l="0" t="0" r="0" b="0"/>
              <a:pathLst>
                <a:path w="681" h="681">
                  <a:moveTo>
                    <a:pt x="0" y="340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8" y="0"/>
                    <a:pt x="681" y="152"/>
                    <a:pt x="681" y="340"/>
                  </a:cubicBezTo>
                  <a:cubicBezTo>
                    <a:pt x="681" y="529"/>
                    <a:pt x="528" y="681"/>
                    <a:pt x="340" y="681"/>
                  </a:cubicBezTo>
                  <a:cubicBezTo>
                    <a:pt x="152" y="681"/>
                    <a:pt x="0" y="529"/>
                    <a:pt x="0" y="340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78" name="path"/>
            <p:cNvSpPr/>
            <p:nvPr/>
          </p:nvSpPr>
          <p:spPr>
            <a:xfrm>
              <a:off x="0" y="0"/>
              <a:ext cx="458723" cy="458723"/>
            </a:xfrm>
            <a:custGeom>
              <a:avLst/>
              <a:gdLst/>
              <a:ahLst/>
              <a:cxnLst/>
              <a:rect l="0" t="0" r="0" b="0"/>
              <a:pathLst>
                <a:path w="722" h="722">
                  <a:moveTo>
                    <a:pt x="20" y="361"/>
                  </a:moveTo>
                  <a:cubicBezTo>
                    <a:pt x="20" y="172"/>
                    <a:pt x="172" y="20"/>
                    <a:pt x="361" y="20"/>
                  </a:cubicBezTo>
                  <a:cubicBezTo>
                    <a:pt x="549" y="20"/>
                    <a:pt x="702" y="172"/>
                    <a:pt x="702" y="361"/>
                  </a:cubicBezTo>
                  <a:cubicBezTo>
                    <a:pt x="702" y="549"/>
                    <a:pt x="549" y="701"/>
                    <a:pt x="361" y="701"/>
                  </a:cubicBezTo>
                  <a:cubicBezTo>
                    <a:pt x="172" y="701"/>
                    <a:pt x="20" y="549"/>
                    <a:pt x="20" y="361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08" name="group 208"/>
          <p:cNvGrpSpPr/>
          <p:nvPr/>
        </p:nvGrpSpPr>
        <p:grpSpPr>
          <a:xfrm rot="21600000">
            <a:off x="7186675" y="3728719"/>
            <a:ext cx="458724" cy="457200"/>
            <a:chOff x="0" y="0"/>
            <a:chExt cx="458724" cy="457200"/>
          </a:xfrm>
        </p:grpSpPr>
        <p:sp>
          <p:nvSpPr>
            <p:cNvPr id="1880" name="path"/>
            <p:cNvSpPr/>
            <p:nvPr/>
          </p:nvSpPr>
          <p:spPr>
            <a:xfrm>
              <a:off x="12954" y="12954"/>
              <a:ext cx="432816" cy="431292"/>
            </a:xfrm>
            <a:custGeom>
              <a:avLst/>
              <a:gdLst/>
              <a:ahLst/>
              <a:cxnLst/>
              <a:rect l="0" t="0" r="0" b="0"/>
              <a:pathLst>
                <a:path w="681" h="679">
                  <a:moveTo>
                    <a:pt x="0" y="339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9" y="0"/>
                    <a:pt x="681" y="152"/>
                    <a:pt x="681" y="339"/>
                  </a:cubicBezTo>
                  <a:cubicBezTo>
                    <a:pt x="681" y="527"/>
                    <a:pt x="529" y="679"/>
                    <a:pt x="340" y="679"/>
                  </a:cubicBezTo>
                  <a:cubicBezTo>
                    <a:pt x="152" y="679"/>
                    <a:pt x="0" y="527"/>
                    <a:pt x="0" y="339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82" name="path"/>
            <p:cNvSpPr/>
            <p:nvPr/>
          </p:nvSpPr>
          <p:spPr>
            <a:xfrm>
              <a:off x="0" y="0"/>
              <a:ext cx="458724" cy="457200"/>
            </a:xfrm>
            <a:custGeom>
              <a:avLst/>
              <a:gdLst/>
              <a:ahLst/>
              <a:cxnLst/>
              <a:rect l="0" t="0" r="0" b="0"/>
              <a:pathLst>
                <a:path w="722" h="720">
                  <a:moveTo>
                    <a:pt x="20" y="360"/>
                  </a:moveTo>
                  <a:cubicBezTo>
                    <a:pt x="20" y="172"/>
                    <a:pt x="173" y="20"/>
                    <a:pt x="361" y="20"/>
                  </a:cubicBezTo>
                  <a:cubicBezTo>
                    <a:pt x="549" y="20"/>
                    <a:pt x="702" y="172"/>
                    <a:pt x="702" y="360"/>
                  </a:cubicBezTo>
                  <a:cubicBezTo>
                    <a:pt x="702" y="547"/>
                    <a:pt x="549" y="699"/>
                    <a:pt x="361" y="699"/>
                  </a:cubicBezTo>
                  <a:cubicBezTo>
                    <a:pt x="173" y="699"/>
                    <a:pt x="20" y="547"/>
                    <a:pt x="20" y="360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10" name="group 210"/>
          <p:cNvGrpSpPr/>
          <p:nvPr/>
        </p:nvGrpSpPr>
        <p:grpSpPr>
          <a:xfrm rot="21600000">
            <a:off x="2398267" y="3728719"/>
            <a:ext cx="458724" cy="457200"/>
            <a:chOff x="0" y="0"/>
            <a:chExt cx="458724" cy="457200"/>
          </a:xfrm>
        </p:grpSpPr>
        <p:sp>
          <p:nvSpPr>
            <p:cNvPr id="1884" name="path"/>
            <p:cNvSpPr/>
            <p:nvPr/>
          </p:nvSpPr>
          <p:spPr>
            <a:xfrm>
              <a:off x="12954" y="12954"/>
              <a:ext cx="432816" cy="431292"/>
            </a:xfrm>
            <a:custGeom>
              <a:avLst/>
              <a:gdLst/>
              <a:ahLst/>
              <a:cxnLst/>
              <a:rect l="0" t="0" r="0" b="0"/>
              <a:pathLst>
                <a:path w="681" h="679">
                  <a:moveTo>
                    <a:pt x="0" y="339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8" y="0"/>
                    <a:pt x="681" y="152"/>
                    <a:pt x="681" y="339"/>
                  </a:cubicBezTo>
                  <a:cubicBezTo>
                    <a:pt x="681" y="527"/>
                    <a:pt x="528" y="679"/>
                    <a:pt x="340" y="679"/>
                  </a:cubicBezTo>
                  <a:cubicBezTo>
                    <a:pt x="152" y="679"/>
                    <a:pt x="0" y="527"/>
                    <a:pt x="0" y="339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86" name="path"/>
            <p:cNvSpPr/>
            <p:nvPr/>
          </p:nvSpPr>
          <p:spPr>
            <a:xfrm>
              <a:off x="0" y="0"/>
              <a:ext cx="458724" cy="457200"/>
            </a:xfrm>
            <a:custGeom>
              <a:avLst/>
              <a:gdLst/>
              <a:ahLst/>
              <a:cxnLst/>
              <a:rect l="0" t="0" r="0" b="0"/>
              <a:pathLst>
                <a:path w="722" h="720">
                  <a:moveTo>
                    <a:pt x="20" y="360"/>
                  </a:moveTo>
                  <a:cubicBezTo>
                    <a:pt x="20" y="172"/>
                    <a:pt x="173" y="20"/>
                    <a:pt x="361" y="20"/>
                  </a:cubicBezTo>
                  <a:cubicBezTo>
                    <a:pt x="549" y="20"/>
                    <a:pt x="702" y="172"/>
                    <a:pt x="702" y="360"/>
                  </a:cubicBezTo>
                  <a:cubicBezTo>
                    <a:pt x="702" y="547"/>
                    <a:pt x="549" y="699"/>
                    <a:pt x="361" y="699"/>
                  </a:cubicBezTo>
                  <a:cubicBezTo>
                    <a:pt x="173" y="699"/>
                    <a:pt x="20" y="547"/>
                    <a:pt x="20" y="360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12" name="group 212"/>
          <p:cNvGrpSpPr/>
          <p:nvPr/>
        </p:nvGrpSpPr>
        <p:grpSpPr>
          <a:xfrm rot="21600000">
            <a:off x="924559" y="3728719"/>
            <a:ext cx="458724" cy="457200"/>
            <a:chOff x="0" y="0"/>
            <a:chExt cx="458724" cy="457200"/>
          </a:xfrm>
        </p:grpSpPr>
        <p:sp>
          <p:nvSpPr>
            <p:cNvPr id="1888" name="path"/>
            <p:cNvSpPr/>
            <p:nvPr/>
          </p:nvSpPr>
          <p:spPr>
            <a:xfrm>
              <a:off x="12953" y="12954"/>
              <a:ext cx="432816" cy="431292"/>
            </a:xfrm>
            <a:custGeom>
              <a:avLst/>
              <a:gdLst/>
              <a:ahLst/>
              <a:cxnLst/>
              <a:rect l="0" t="0" r="0" b="0"/>
              <a:pathLst>
                <a:path w="681" h="679">
                  <a:moveTo>
                    <a:pt x="0" y="339"/>
                  </a:moveTo>
                  <a:cubicBezTo>
                    <a:pt x="0" y="152"/>
                    <a:pt x="152" y="0"/>
                    <a:pt x="340" y="0"/>
                  </a:cubicBezTo>
                  <a:cubicBezTo>
                    <a:pt x="529" y="0"/>
                    <a:pt x="681" y="152"/>
                    <a:pt x="681" y="339"/>
                  </a:cubicBezTo>
                  <a:cubicBezTo>
                    <a:pt x="681" y="527"/>
                    <a:pt x="529" y="679"/>
                    <a:pt x="340" y="679"/>
                  </a:cubicBezTo>
                  <a:cubicBezTo>
                    <a:pt x="152" y="679"/>
                    <a:pt x="0" y="527"/>
                    <a:pt x="0" y="339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90" name="path"/>
            <p:cNvSpPr/>
            <p:nvPr/>
          </p:nvSpPr>
          <p:spPr>
            <a:xfrm>
              <a:off x="0" y="0"/>
              <a:ext cx="458724" cy="457200"/>
            </a:xfrm>
            <a:custGeom>
              <a:avLst/>
              <a:gdLst/>
              <a:ahLst/>
              <a:cxnLst/>
              <a:rect l="0" t="0" r="0" b="0"/>
              <a:pathLst>
                <a:path w="722" h="720">
                  <a:moveTo>
                    <a:pt x="20" y="360"/>
                  </a:moveTo>
                  <a:cubicBezTo>
                    <a:pt x="20" y="172"/>
                    <a:pt x="172" y="20"/>
                    <a:pt x="361" y="20"/>
                  </a:cubicBezTo>
                  <a:cubicBezTo>
                    <a:pt x="549" y="20"/>
                    <a:pt x="702" y="172"/>
                    <a:pt x="702" y="360"/>
                  </a:cubicBezTo>
                  <a:cubicBezTo>
                    <a:pt x="702" y="547"/>
                    <a:pt x="549" y="699"/>
                    <a:pt x="361" y="699"/>
                  </a:cubicBezTo>
                  <a:cubicBezTo>
                    <a:pt x="172" y="699"/>
                    <a:pt x="20" y="547"/>
                    <a:pt x="20" y="360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14" name="group 214"/>
          <p:cNvGrpSpPr/>
          <p:nvPr/>
        </p:nvGrpSpPr>
        <p:grpSpPr>
          <a:xfrm rot="21600000">
            <a:off x="6240272" y="3943604"/>
            <a:ext cx="457200" cy="458723"/>
            <a:chOff x="0" y="0"/>
            <a:chExt cx="457200" cy="458723"/>
          </a:xfrm>
        </p:grpSpPr>
        <p:sp>
          <p:nvSpPr>
            <p:cNvPr id="1892" name="path"/>
            <p:cNvSpPr/>
            <p:nvPr/>
          </p:nvSpPr>
          <p:spPr>
            <a:xfrm>
              <a:off x="12953" y="12953"/>
              <a:ext cx="431291" cy="432815"/>
            </a:xfrm>
            <a:custGeom>
              <a:avLst/>
              <a:gdLst/>
              <a:ahLst/>
              <a:cxnLst/>
              <a:rect l="0" t="0" r="0" b="0"/>
              <a:pathLst>
                <a:path w="679" h="681">
                  <a:moveTo>
                    <a:pt x="0" y="340"/>
                  </a:moveTo>
                  <a:cubicBezTo>
                    <a:pt x="0" y="152"/>
                    <a:pt x="151" y="0"/>
                    <a:pt x="339" y="0"/>
                  </a:cubicBezTo>
                  <a:cubicBezTo>
                    <a:pt x="527" y="0"/>
                    <a:pt x="679" y="152"/>
                    <a:pt x="679" y="340"/>
                  </a:cubicBezTo>
                  <a:cubicBezTo>
                    <a:pt x="679" y="529"/>
                    <a:pt x="527" y="681"/>
                    <a:pt x="339" y="681"/>
                  </a:cubicBezTo>
                  <a:cubicBezTo>
                    <a:pt x="151" y="681"/>
                    <a:pt x="0" y="529"/>
                    <a:pt x="0" y="340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94" name="path"/>
            <p:cNvSpPr/>
            <p:nvPr/>
          </p:nvSpPr>
          <p:spPr>
            <a:xfrm>
              <a:off x="0" y="0"/>
              <a:ext cx="457200" cy="458723"/>
            </a:xfrm>
            <a:custGeom>
              <a:avLst/>
              <a:gdLst/>
              <a:ahLst/>
              <a:cxnLst/>
              <a:rect l="0" t="0" r="0" b="0"/>
              <a:pathLst>
                <a:path w="720" h="722">
                  <a:moveTo>
                    <a:pt x="20" y="361"/>
                  </a:moveTo>
                  <a:cubicBezTo>
                    <a:pt x="20" y="172"/>
                    <a:pt x="172" y="20"/>
                    <a:pt x="360" y="20"/>
                  </a:cubicBezTo>
                  <a:cubicBezTo>
                    <a:pt x="547" y="20"/>
                    <a:pt x="699" y="172"/>
                    <a:pt x="699" y="361"/>
                  </a:cubicBezTo>
                  <a:cubicBezTo>
                    <a:pt x="699" y="549"/>
                    <a:pt x="547" y="701"/>
                    <a:pt x="360" y="701"/>
                  </a:cubicBezTo>
                  <a:cubicBezTo>
                    <a:pt x="172" y="701"/>
                    <a:pt x="20" y="549"/>
                    <a:pt x="20" y="361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16" name="group 216"/>
          <p:cNvGrpSpPr/>
          <p:nvPr/>
        </p:nvGrpSpPr>
        <p:grpSpPr>
          <a:xfrm rot="21600000">
            <a:off x="4544060" y="3943604"/>
            <a:ext cx="457199" cy="458723"/>
            <a:chOff x="0" y="0"/>
            <a:chExt cx="457199" cy="458723"/>
          </a:xfrm>
        </p:grpSpPr>
        <p:sp>
          <p:nvSpPr>
            <p:cNvPr id="1896" name="path"/>
            <p:cNvSpPr/>
            <p:nvPr/>
          </p:nvSpPr>
          <p:spPr>
            <a:xfrm>
              <a:off x="12953" y="12953"/>
              <a:ext cx="431291" cy="432815"/>
            </a:xfrm>
            <a:custGeom>
              <a:avLst/>
              <a:gdLst/>
              <a:ahLst/>
              <a:cxnLst/>
              <a:rect l="0" t="0" r="0" b="0"/>
              <a:pathLst>
                <a:path w="679" h="681">
                  <a:moveTo>
                    <a:pt x="0" y="340"/>
                  </a:moveTo>
                  <a:cubicBezTo>
                    <a:pt x="0" y="152"/>
                    <a:pt x="151" y="0"/>
                    <a:pt x="339" y="0"/>
                  </a:cubicBezTo>
                  <a:cubicBezTo>
                    <a:pt x="527" y="0"/>
                    <a:pt x="679" y="152"/>
                    <a:pt x="679" y="340"/>
                  </a:cubicBezTo>
                  <a:cubicBezTo>
                    <a:pt x="679" y="529"/>
                    <a:pt x="527" y="681"/>
                    <a:pt x="339" y="681"/>
                  </a:cubicBezTo>
                  <a:cubicBezTo>
                    <a:pt x="151" y="681"/>
                    <a:pt x="0" y="529"/>
                    <a:pt x="0" y="340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98" name="path"/>
            <p:cNvSpPr/>
            <p:nvPr/>
          </p:nvSpPr>
          <p:spPr>
            <a:xfrm>
              <a:off x="0" y="0"/>
              <a:ext cx="457199" cy="458723"/>
            </a:xfrm>
            <a:custGeom>
              <a:avLst/>
              <a:gdLst/>
              <a:ahLst/>
              <a:cxnLst/>
              <a:rect l="0" t="0" r="0" b="0"/>
              <a:pathLst>
                <a:path w="719" h="722">
                  <a:moveTo>
                    <a:pt x="20" y="361"/>
                  </a:moveTo>
                  <a:cubicBezTo>
                    <a:pt x="20" y="172"/>
                    <a:pt x="172" y="20"/>
                    <a:pt x="360" y="20"/>
                  </a:cubicBezTo>
                  <a:cubicBezTo>
                    <a:pt x="547" y="20"/>
                    <a:pt x="699" y="172"/>
                    <a:pt x="699" y="361"/>
                  </a:cubicBezTo>
                  <a:cubicBezTo>
                    <a:pt x="699" y="549"/>
                    <a:pt x="547" y="701"/>
                    <a:pt x="360" y="701"/>
                  </a:cubicBezTo>
                  <a:cubicBezTo>
                    <a:pt x="172" y="701"/>
                    <a:pt x="20" y="549"/>
                    <a:pt x="20" y="361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18" name="group 218"/>
          <p:cNvGrpSpPr/>
          <p:nvPr/>
        </p:nvGrpSpPr>
        <p:grpSpPr>
          <a:xfrm rot="21600000">
            <a:off x="3967987" y="3728719"/>
            <a:ext cx="457199" cy="457200"/>
            <a:chOff x="0" y="0"/>
            <a:chExt cx="457199" cy="457200"/>
          </a:xfrm>
        </p:grpSpPr>
        <p:sp>
          <p:nvSpPr>
            <p:cNvPr id="1900" name="path"/>
            <p:cNvSpPr/>
            <p:nvPr/>
          </p:nvSpPr>
          <p:spPr>
            <a:xfrm>
              <a:off x="12953" y="12954"/>
              <a:ext cx="431291" cy="431292"/>
            </a:xfrm>
            <a:custGeom>
              <a:avLst/>
              <a:gdLst/>
              <a:ahLst/>
              <a:cxnLst/>
              <a:rect l="0" t="0" r="0" b="0"/>
              <a:pathLst>
                <a:path w="679" h="679">
                  <a:moveTo>
                    <a:pt x="0" y="339"/>
                  </a:moveTo>
                  <a:cubicBezTo>
                    <a:pt x="0" y="152"/>
                    <a:pt x="152" y="0"/>
                    <a:pt x="339" y="0"/>
                  </a:cubicBezTo>
                  <a:cubicBezTo>
                    <a:pt x="527" y="0"/>
                    <a:pt x="679" y="152"/>
                    <a:pt x="679" y="339"/>
                  </a:cubicBezTo>
                  <a:cubicBezTo>
                    <a:pt x="679" y="527"/>
                    <a:pt x="527" y="679"/>
                    <a:pt x="339" y="679"/>
                  </a:cubicBezTo>
                  <a:cubicBezTo>
                    <a:pt x="152" y="679"/>
                    <a:pt x="0" y="527"/>
                    <a:pt x="0" y="339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2" name="path"/>
            <p:cNvSpPr/>
            <p:nvPr/>
          </p:nvSpPr>
          <p:spPr>
            <a:xfrm>
              <a:off x="0" y="0"/>
              <a:ext cx="457199" cy="457200"/>
            </a:xfrm>
            <a:custGeom>
              <a:avLst/>
              <a:gdLst/>
              <a:ahLst/>
              <a:cxnLst/>
              <a:rect l="0" t="0" r="0" b="0"/>
              <a:pathLst>
                <a:path w="719" h="720">
                  <a:moveTo>
                    <a:pt x="20" y="360"/>
                  </a:moveTo>
                  <a:cubicBezTo>
                    <a:pt x="20" y="172"/>
                    <a:pt x="172" y="20"/>
                    <a:pt x="360" y="20"/>
                  </a:cubicBezTo>
                  <a:cubicBezTo>
                    <a:pt x="547" y="20"/>
                    <a:pt x="699" y="172"/>
                    <a:pt x="699" y="360"/>
                  </a:cubicBezTo>
                  <a:cubicBezTo>
                    <a:pt x="699" y="547"/>
                    <a:pt x="547" y="699"/>
                    <a:pt x="360" y="699"/>
                  </a:cubicBezTo>
                  <a:cubicBezTo>
                    <a:pt x="172" y="699"/>
                    <a:pt x="20" y="547"/>
                    <a:pt x="20" y="360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20" name="group 220"/>
          <p:cNvGrpSpPr/>
          <p:nvPr/>
        </p:nvGrpSpPr>
        <p:grpSpPr>
          <a:xfrm rot="21600000">
            <a:off x="5664199" y="3728719"/>
            <a:ext cx="457199" cy="457200"/>
            <a:chOff x="0" y="0"/>
            <a:chExt cx="457199" cy="457200"/>
          </a:xfrm>
        </p:grpSpPr>
        <p:sp>
          <p:nvSpPr>
            <p:cNvPr id="1904" name="path"/>
            <p:cNvSpPr/>
            <p:nvPr/>
          </p:nvSpPr>
          <p:spPr>
            <a:xfrm>
              <a:off x="12953" y="12954"/>
              <a:ext cx="431291" cy="431292"/>
            </a:xfrm>
            <a:custGeom>
              <a:avLst/>
              <a:gdLst/>
              <a:ahLst/>
              <a:cxnLst/>
              <a:rect l="0" t="0" r="0" b="0"/>
              <a:pathLst>
                <a:path w="679" h="679">
                  <a:moveTo>
                    <a:pt x="0" y="339"/>
                  </a:moveTo>
                  <a:cubicBezTo>
                    <a:pt x="0" y="152"/>
                    <a:pt x="152" y="0"/>
                    <a:pt x="339" y="0"/>
                  </a:cubicBezTo>
                  <a:cubicBezTo>
                    <a:pt x="527" y="0"/>
                    <a:pt x="679" y="152"/>
                    <a:pt x="679" y="339"/>
                  </a:cubicBezTo>
                  <a:cubicBezTo>
                    <a:pt x="679" y="527"/>
                    <a:pt x="527" y="679"/>
                    <a:pt x="339" y="679"/>
                  </a:cubicBezTo>
                  <a:cubicBezTo>
                    <a:pt x="152" y="679"/>
                    <a:pt x="0" y="527"/>
                    <a:pt x="0" y="339"/>
                  </a:cubicBezTo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6" name="path"/>
            <p:cNvSpPr/>
            <p:nvPr/>
          </p:nvSpPr>
          <p:spPr>
            <a:xfrm>
              <a:off x="0" y="0"/>
              <a:ext cx="457199" cy="457200"/>
            </a:xfrm>
            <a:custGeom>
              <a:avLst/>
              <a:gdLst/>
              <a:ahLst/>
              <a:cxnLst/>
              <a:rect l="0" t="0" r="0" b="0"/>
              <a:pathLst>
                <a:path w="719" h="720">
                  <a:moveTo>
                    <a:pt x="20" y="360"/>
                  </a:moveTo>
                  <a:cubicBezTo>
                    <a:pt x="20" y="172"/>
                    <a:pt x="172" y="20"/>
                    <a:pt x="360" y="20"/>
                  </a:cubicBezTo>
                  <a:cubicBezTo>
                    <a:pt x="547" y="20"/>
                    <a:pt x="699" y="172"/>
                    <a:pt x="699" y="360"/>
                  </a:cubicBezTo>
                  <a:cubicBezTo>
                    <a:pt x="699" y="547"/>
                    <a:pt x="547" y="699"/>
                    <a:pt x="360" y="699"/>
                  </a:cubicBezTo>
                  <a:cubicBezTo>
                    <a:pt x="172" y="699"/>
                    <a:pt x="20" y="547"/>
                    <a:pt x="20" y="360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908" name="picture 19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15309" y="3042158"/>
            <a:ext cx="176784" cy="914526"/>
          </a:xfrm>
          <a:prstGeom prst="rect">
            <a:avLst/>
          </a:prstGeom>
        </p:spPr>
      </p:pic>
      <p:pic>
        <p:nvPicPr>
          <p:cNvPr id="1910" name="picture 19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85029" y="3042158"/>
            <a:ext cx="176784" cy="914526"/>
          </a:xfrm>
          <a:prstGeom prst="rect">
            <a:avLst/>
          </a:prstGeom>
        </p:spPr>
      </p:pic>
      <p:pic>
        <p:nvPicPr>
          <p:cNvPr id="1912" name="picture 19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381241" y="3042158"/>
            <a:ext cx="176784" cy="914526"/>
          </a:xfrm>
          <a:prstGeom prst="rect">
            <a:avLst/>
          </a:prstGeom>
        </p:spPr>
      </p:pic>
      <p:pic>
        <p:nvPicPr>
          <p:cNvPr id="1914" name="picture 19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641601" y="3042158"/>
            <a:ext cx="176784" cy="914526"/>
          </a:xfrm>
          <a:prstGeom prst="rect">
            <a:avLst/>
          </a:prstGeom>
        </p:spPr>
      </p:pic>
      <p:pic>
        <p:nvPicPr>
          <p:cNvPr id="1916" name="picture 19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903717" y="3042158"/>
            <a:ext cx="176783" cy="914526"/>
          </a:xfrm>
          <a:prstGeom prst="rect">
            <a:avLst/>
          </a:prstGeom>
        </p:spPr>
      </p:pic>
      <p:pic>
        <p:nvPicPr>
          <p:cNvPr id="1918" name="picture 19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065491" y="3042158"/>
            <a:ext cx="176860" cy="698626"/>
          </a:xfrm>
          <a:prstGeom prst="rect">
            <a:avLst/>
          </a:prstGeom>
        </p:spPr>
      </p:pic>
      <p:pic>
        <p:nvPicPr>
          <p:cNvPr id="1920" name="picture 19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539237" y="3042158"/>
            <a:ext cx="176783" cy="698626"/>
          </a:xfrm>
          <a:prstGeom prst="rect">
            <a:avLst/>
          </a:prstGeom>
        </p:spPr>
      </p:pic>
      <p:pic>
        <p:nvPicPr>
          <p:cNvPr id="1922" name="picture 19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108958" y="3042158"/>
            <a:ext cx="176783" cy="698626"/>
          </a:xfrm>
          <a:prstGeom prst="rect">
            <a:avLst/>
          </a:prstGeom>
        </p:spPr>
      </p:pic>
      <p:pic>
        <p:nvPicPr>
          <p:cNvPr id="1924" name="picture 19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805170" y="3042158"/>
            <a:ext cx="176783" cy="698626"/>
          </a:xfrm>
          <a:prstGeom prst="rect">
            <a:avLst/>
          </a:prstGeom>
        </p:spPr>
      </p:pic>
      <p:pic>
        <p:nvPicPr>
          <p:cNvPr id="1926" name="picture 19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7327646" y="3042158"/>
            <a:ext cx="176783" cy="698626"/>
          </a:xfrm>
          <a:prstGeom prst="rect">
            <a:avLst/>
          </a:prstGeom>
        </p:spPr>
      </p:pic>
      <p:sp>
        <p:nvSpPr>
          <p:cNvPr id="1928" name="textbox 1928"/>
          <p:cNvSpPr/>
          <p:nvPr/>
        </p:nvSpPr>
        <p:spPr>
          <a:xfrm>
            <a:off x="7907959" y="4067454"/>
            <a:ext cx="17526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2400" i="1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2400" dirty="0"/>
          </a:p>
        </p:txBody>
      </p:sp>
      <p:sp>
        <p:nvSpPr>
          <p:cNvPr id="1930" name="textbox 1930"/>
          <p:cNvSpPr/>
          <p:nvPr/>
        </p:nvSpPr>
        <p:spPr>
          <a:xfrm>
            <a:off x="1644319" y="4067454"/>
            <a:ext cx="17526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2400" i="1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2400" dirty="0"/>
          </a:p>
        </p:txBody>
      </p:sp>
      <p:sp>
        <p:nvSpPr>
          <p:cNvPr id="1932" name="textbox 1932"/>
          <p:cNvSpPr/>
          <p:nvPr/>
        </p:nvSpPr>
        <p:spPr>
          <a:xfrm>
            <a:off x="4688001" y="4067454"/>
            <a:ext cx="17526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2400" i="1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2400" dirty="0"/>
          </a:p>
        </p:txBody>
      </p:sp>
      <p:sp>
        <p:nvSpPr>
          <p:cNvPr id="1934" name="textbox 1934"/>
          <p:cNvSpPr/>
          <p:nvPr/>
        </p:nvSpPr>
        <p:spPr>
          <a:xfrm>
            <a:off x="6384214" y="4067454"/>
            <a:ext cx="17526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2400" i="1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2400" dirty="0"/>
          </a:p>
        </p:txBody>
      </p:sp>
      <p:sp>
        <p:nvSpPr>
          <p:cNvPr id="1936" name="textbox 1936"/>
          <p:cNvSpPr/>
          <p:nvPr/>
        </p:nvSpPr>
        <p:spPr>
          <a:xfrm>
            <a:off x="3118662" y="4067454"/>
            <a:ext cx="17526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2400" i="1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2400" dirty="0"/>
          </a:p>
        </p:txBody>
      </p:sp>
      <p:sp>
        <p:nvSpPr>
          <p:cNvPr id="1938" name="textbox 1938"/>
          <p:cNvSpPr/>
          <p:nvPr/>
        </p:nvSpPr>
        <p:spPr>
          <a:xfrm>
            <a:off x="4121087" y="3852681"/>
            <a:ext cx="16637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73000"/>
              </a:lnSpc>
            </a:pPr>
            <a:r>
              <a:rPr sz="2400" i="1" kern="0" spc="-1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2400" dirty="0"/>
          </a:p>
        </p:txBody>
      </p:sp>
      <p:sp>
        <p:nvSpPr>
          <p:cNvPr id="1940" name="textbox 1940"/>
          <p:cNvSpPr/>
          <p:nvPr/>
        </p:nvSpPr>
        <p:spPr>
          <a:xfrm>
            <a:off x="7340664" y="3852681"/>
            <a:ext cx="16637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73000"/>
              </a:lnSpc>
            </a:pPr>
            <a:r>
              <a:rPr sz="2400" i="1" kern="0" spc="-1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2400" dirty="0"/>
          </a:p>
        </p:txBody>
      </p:sp>
      <p:sp>
        <p:nvSpPr>
          <p:cNvPr id="1942" name="textbox 1942"/>
          <p:cNvSpPr/>
          <p:nvPr/>
        </p:nvSpPr>
        <p:spPr>
          <a:xfrm>
            <a:off x="5817299" y="3852681"/>
            <a:ext cx="16637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73000"/>
              </a:lnSpc>
            </a:pPr>
            <a:r>
              <a:rPr sz="2400" i="1" kern="0" spc="-1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2400" dirty="0"/>
          </a:p>
        </p:txBody>
      </p:sp>
      <p:sp>
        <p:nvSpPr>
          <p:cNvPr id="1944" name="textbox 1944"/>
          <p:cNvSpPr/>
          <p:nvPr/>
        </p:nvSpPr>
        <p:spPr>
          <a:xfrm>
            <a:off x="2551367" y="3852681"/>
            <a:ext cx="16637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73000"/>
              </a:lnSpc>
            </a:pPr>
            <a:r>
              <a:rPr sz="2400" i="1" kern="0" spc="-1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2400" dirty="0"/>
          </a:p>
        </p:txBody>
      </p:sp>
      <p:sp>
        <p:nvSpPr>
          <p:cNvPr id="1946" name="textbox 1946"/>
          <p:cNvSpPr/>
          <p:nvPr/>
        </p:nvSpPr>
        <p:spPr>
          <a:xfrm>
            <a:off x="1077380" y="3852681"/>
            <a:ext cx="16637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73000"/>
              </a:lnSpc>
            </a:pPr>
            <a:r>
              <a:rPr sz="2400" i="1" kern="0" spc="-1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2400" dirty="0"/>
          </a:p>
        </p:txBody>
      </p:sp>
      <p:sp>
        <p:nvSpPr>
          <p:cNvPr id="1948" name="textbox 1948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" name="table 1950"/>
          <p:cNvGraphicFramePr>
            <a:graphicFrameLocks noGrp="1"/>
          </p:cNvGraphicFramePr>
          <p:nvPr/>
        </p:nvGraphicFramePr>
        <p:xfrm>
          <a:off x="629284" y="3056254"/>
          <a:ext cx="7740650" cy="1622425"/>
        </p:xfrm>
        <a:graphic>
          <a:graphicData uri="http://schemas.openxmlformats.org/drawingml/2006/table">
            <a:tbl>
              <a:tblPr/>
              <a:tblGrid>
                <a:gridCol w="918210"/>
                <a:gridCol w="1511935"/>
                <a:gridCol w="1727835"/>
                <a:gridCol w="2448560"/>
                <a:gridCol w="1134110"/>
              </a:tblGrid>
              <a:tr h="372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3685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26162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区域/班组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9464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风险点名称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77343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工作任务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34036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备注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4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1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2" name="textbox 1952"/>
          <p:cNvSpPr/>
          <p:nvPr/>
        </p:nvSpPr>
        <p:spPr>
          <a:xfrm>
            <a:off x="651538" y="1574387"/>
            <a:ext cx="7854950" cy="14674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indent="517525" algn="l" rtl="0" eaLnBrk="0">
              <a:lnSpc>
                <a:spcPct val="99000"/>
              </a:lnSpc>
            </a:pP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基于以上系统的划分， 可明确到特定的部位、设施、场所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和区域，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以及在特定部位、设施、场所和区域实施的伴随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风险的作业过程，</a:t>
            </a:r>
            <a:r>
              <a:rPr sz="2000" kern="0" spc="3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为危险源辨识的基本单元，即为确定的</a:t>
            </a:r>
            <a:r>
              <a:rPr sz="20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20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险点。</a:t>
            </a:r>
            <a:endParaRPr lang="en-US" altLang="en-US" sz="20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400" dirty="0"/>
          </a:p>
          <a:p>
            <a:pPr marL="3049905" algn="l" rtl="0" eaLnBrk="0">
              <a:lnSpc>
                <a:spcPct val="97000"/>
              </a:lnSpc>
              <a:spcBef>
                <a:spcPts val="0"/>
              </a:spcBef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风险点排查清单</a:t>
            </a:r>
            <a:endParaRPr lang="en-US" altLang="en-US" sz="1800" dirty="0"/>
          </a:p>
        </p:txBody>
      </p:sp>
      <p:sp>
        <p:nvSpPr>
          <p:cNvPr id="1954" name="textbox 1954"/>
          <p:cNvSpPr/>
          <p:nvPr/>
        </p:nvSpPr>
        <p:spPr>
          <a:xfrm>
            <a:off x="422658" y="53547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1956" name="textbox 1956"/>
          <p:cNvSpPr/>
          <p:nvPr/>
        </p:nvSpPr>
        <p:spPr>
          <a:xfrm>
            <a:off x="563880" y="1091184"/>
            <a:ext cx="3072764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2870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排查风险点</a:t>
            </a:r>
            <a:endParaRPr lang="en-US" altLang="en-US" sz="1800" dirty="0"/>
          </a:p>
        </p:txBody>
      </p:sp>
      <p:sp>
        <p:nvSpPr>
          <p:cNvPr id="1958" name="textbox 1958"/>
          <p:cNvSpPr/>
          <p:nvPr/>
        </p:nvSpPr>
        <p:spPr>
          <a:xfrm>
            <a:off x="8418118" y="515990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16779" y="975359"/>
            <a:ext cx="3427475" cy="1949196"/>
          </a:xfrm>
          <a:prstGeom prst="rect">
            <a:avLst/>
          </a:prstGeom>
        </p:spPr>
      </p:pic>
      <p:graphicFrame>
        <p:nvGraphicFramePr>
          <p:cNvPr id="128" name="table 128"/>
          <p:cNvGraphicFramePr>
            <a:graphicFrameLocks noGrp="1"/>
          </p:cNvGraphicFramePr>
          <p:nvPr/>
        </p:nvGraphicFramePr>
        <p:xfrm>
          <a:off x="4712208" y="3023616"/>
          <a:ext cx="3507739" cy="1525269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3507739"/>
              </a:tblGrid>
              <a:tr h="15189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1000" dirty="0"/>
                    </a:p>
                    <a:p>
                      <a:pPr marL="10096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15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安全管理的核心工作：</a:t>
                      </a:r>
                      <a:endParaRPr lang="en-US" altLang="en-US" sz="2400" dirty="0"/>
                    </a:p>
                    <a:p>
                      <a:pPr marL="121285" algn="l" rtl="0" eaLnBrk="0">
                        <a:lnSpc>
                          <a:spcPct val="97000"/>
                        </a:lnSpc>
                        <a:spcBef>
                          <a:spcPts val="895"/>
                        </a:spcBef>
                      </a:pPr>
                      <a:r>
                        <a:rPr sz="2400" kern="0" spc="-10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&gt;</a:t>
                      </a:r>
                      <a:r>
                        <a:rPr sz="2400" kern="0" spc="-65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 </a:t>
                      </a:r>
                      <a:r>
                        <a:rPr sz="2400" b="1" kern="0" spc="-10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控制风险</a:t>
                      </a:r>
                      <a:endParaRPr lang="en-US" altLang="en-US" sz="2400" dirty="0"/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12128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400" kern="0" spc="-10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&gt;</a:t>
                      </a:r>
                      <a:r>
                        <a:rPr sz="2400" kern="0" spc="-65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 </a:t>
                      </a:r>
                      <a:r>
                        <a:rPr sz="2400" b="1" kern="0" spc="-10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消除隐患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30" name="textbox 130"/>
          <p:cNvSpPr/>
          <p:nvPr/>
        </p:nvSpPr>
        <p:spPr>
          <a:xfrm>
            <a:off x="589788" y="3845052"/>
            <a:ext cx="3472179" cy="524509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lang="en-US" altLang="en-US" sz="600" dirty="0"/>
          </a:p>
          <a:p>
            <a:pPr marL="496570" algn="l" rtl="0" eaLnBrk="0">
              <a:lnSpc>
                <a:spcPct val="100000"/>
              </a:lnSpc>
              <a:spcBef>
                <a:spcPts val="5"/>
              </a:spcBef>
            </a:pPr>
            <a:r>
              <a:rPr sz="2700" b="1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控制源头与诱因</a:t>
            </a:r>
            <a:endParaRPr lang="en-US" altLang="en-US" sz="2700" dirty="0"/>
          </a:p>
        </p:txBody>
      </p:sp>
      <p:graphicFrame>
        <p:nvGraphicFramePr>
          <p:cNvPr id="132" name="table 132"/>
          <p:cNvGraphicFramePr>
            <a:graphicFrameLocks noGrp="1"/>
          </p:cNvGraphicFramePr>
          <p:nvPr/>
        </p:nvGraphicFramePr>
        <p:xfrm>
          <a:off x="352043" y="814832"/>
          <a:ext cx="1423035" cy="409575"/>
        </p:xfrm>
        <a:graphic>
          <a:graphicData uri="http://schemas.openxmlformats.org/drawingml/2006/table">
            <a:tbl>
              <a:tblPr/>
              <a:tblGrid>
                <a:gridCol w="1423035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20447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u="sng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</a:t>
                      </a:r>
                      <a:r>
                        <a:rPr sz="2000" u="sng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uFill>
                            <a:solidFill>
                              <a:srgbClr val="3B608C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失控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6" name="group 16"/>
          <p:cNvGrpSpPr/>
          <p:nvPr/>
        </p:nvGrpSpPr>
        <p:grpSpPr>
          <a:xfrm rot="21600000">
            <a:off x="768858" y="1381505"/>
            <a:ext cx="864108" cy="608076"/>
            <a:chOff x="0" y="0"/>
            <a:chExt cx="864108" cy="608076"/>
          </a:xfrm>
        </p:grpSpPr>
        <p:sp>
          <p:nvSpPr>
            <p:cNvPr id="134" name="path"/>
            <p:cNvSpPr/>
            <p:nvPr/>
          </p:nvSpPr>
          <p:spPr>
            <a:xfrm>
              <a:off x="0" y="0"/>
              <a:ext cx="864108" cy="608076"/>
            </a:xfrm>
            <a:custGeom>
              <a:avLst/>
              <a:gdLst/>
              <a:ahLst/>
              <a:cxnLst/>
              <a:rect l="0" t="0" r="0" b="0"/>
              <a:pathLst>
                <a:path w="1360" h="957">
                  <a:moveTo>
                    <a:pt x="0" y="684"/>
                  </a:moveTo>
                  <a:lnTo>
                    <a:pt x="340" y="684"/>
                  </a:lnTo>
                  <a:lnTo>
                    <a:pt x="340" y="0"/>
                  </a:lnTo>
                  <a:lnTo>
                    <a:pt x="1020" y="0"/>
                  </a:lnTo>
                  <a:lnTo>
                    <a:pt x="1020" y="684"/>
                  </a:lnTo>
                  <a:lnTo>
                    <a:pt x="1360" y="684"/>
                  </a:lnTo>
                  <a:lnTo>
                    <a:pt x="680" y="957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6" name="path"/>
            <p:cNvSpPr/>
            <p:nvPr/>
          </p:nvSpPr>
          <p:spPr>
            <a:xfrm>
              <a:off x="635127" y="0"/>
              <a:ext cx="25907" cy="434721"/>
            </a:xfrm>
            <a:custGeom>
              <a:avLst/>
              <a:gdLst/>
              <a:ahLst/>
              <a:cxnLst/>
              <a:rect l="0" t="0" r="0" b="0"/>
              <a:pathLst>
                <a:path w="40" h="684">
                  <a:moveTo>
                    <a:pt x="20" y="0"/>
                  </a:moveTo>
                  <a:lnTo>
                    <a:pt x="20" y="684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38" name="path"/>
          <p:cNvSpPr/>
          <p:nvPr/>
        </p:nvSpPr>
        <p:spPr>
          <a:xfrm>
            <a:off x="764034" y="1804204"/>
            <a:ext cx="873755" cy="197399"/>
          </a:xfrm>
          <a:custGeom>
            <a:avLst/>
            <a:gdLst/>
            <a:ahLst/>
            <a:cxnLst/>
            <a:rect l="0" t="0" r="0" b="0"/>
            <a:pathLst>
              <a:path w="1375" h="310">
                <a:moveTo>
                  <a:pt x="1368" y="18"/>
                </a:moveTo>
                <a:lnTo>
                  <a:pt x="687" y="291"/>
                </a:lnTo>
                <a:lnTo>
                  <a:pt x="7" y="18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8" name="group 18"/>
          <p:cNvGrpSpPr/>
          <p:nvPr/>
        </p:nvGrpSpPr>
        <p:grpSpPr>
          <a:xfrm rot="21600000">
            <a:off x="2696458" y="1404366"/>
            <a:ext cx="872246" cy="620095"/>
            <a:chOff x="0" y="0"/>
            <a:chExt cx="872246" cy="620095"/>
          </a:xfrm>
        </p:grpSpPr>
        <p:sp>
          <p:nvSpPr>
            <p:cNvPr id="140" name="path"/>
            <p:cNvSpPr/>
            <p:nvPr/>
          </p:nvSpPr>
          <p:spPr>
            <a:xfrm>
              <a:off x="4831" y="0"/>
              <a:ext cx="862583" cy="608075"/>
            </a:xfrm>
            <a:custGeom>
              <a:avLst/>
              <a:gdLst/>
              <a:ahLst/>
              <a:cxnLst/>
              <a:rect l="0" t="0" r="0" b="0"/>
              <a:pathLst>
                <a:path w="1358" h="957">
                  <a:moveTo>
                    <a:pt x="0" y="684"/>
                  </a:moveTo>
                  <a:lnTo>
                    <a:pt x="339" y="684"/>
                  </a:lnTo>
                  <a:lnTo>
                    <a:pt x="339" y="0"/>
                  </a:lnTo>
                  <a:lnTo>
                    <a:pt x="1018" y="0"/>
                  </a:lnTo>
                  <a:lnTo>
                    <a:pt x="1018" y="684"/>
                  </a:lnTo>
                  <a:lnTo>
                    <a:pt x="1358" y="684"/>
                  </a:lnTo>
                  <a:lnTo>
                    <a:pt x="679" y="957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42" name="path"/>
            <p:cNvSpPr/>
            <p:nvPr/>
          </p:nvSpPr>
          <p:spPr>
            <a:xfrm>
              <a:off x="0" y="0"/>
              <a:ext cx="872246" cy="620095"/>
            </a:xfrm>
            <a:custGeom>
              <a:avLst/>
              <a:gdLst/>
              <a:ahLst/>
              <a:cxnLst/>
              <a:rect l="0" t="0" r="0" b="0"/>
              <a:pathLst>
                <a:path w="1373" h="976">
                  <a:moveTo>
                    <a:pt x="347" y="684"/>
                  </a:moveTo>
                  <a:lnTo>
                    <a:pt x="347" y="0"/>
                  </a:lnTo>
                  <a:moveTo>
                    <a:pt x="1366" y="684"/>
                  </a:moveTo>
                  <a:lnTo>
                    <a:pt x="686" y="957"/>
                  </a:lnTo>
                  <a:lnTo>
                    <a:pt x="7" y="684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44" name="textbox 144"/>
          <p:cNvSpPr/>
          <p:nvPr/>
        </p:nvSpPr>
        <p:spPr>
          <a:xfrm>
            <a:off x="1100598" y="1660404"/>
            <a:ext cx="2146300" cy="2635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75"/>
              </a:lnSpc>
            </a:pPr>
            <a:r>
              <a:rPr sz="15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</a:t>
            </a:r>
            <a:r>
              <a:rPr sz="15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</a:t>
            </a:r>
            <a:r>
              <a:rPr sz="15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</a:t>
            </a:r>
            <a:endParaRPr lang="en-US" altLang="en-US" sz="1500" dirty="0"/>
          </a:p>
        </p:txBody>
      </p:sp>
      <p:grpSp>
        <p:nvGrpSpPr>
          <p:cNvPr id="20" name="group 20"/>
          <p:cNvGrpSpPr/>
          <p:nvPr/>
        </p:nvGrpSpPr>
        <p:grpSpPr>
          <a:xfrm rot="21600000">
            <a:off x="648969" y="1381505"/>
            <a:ext cx="3240532" cy="483869"/>
            <a:chOff x="0" y="0"/>
            <a:chExt cx="3240532" cy="483869"/>
          </a:xfrm>
        </p:grpSpPr>
        <p:sp>
          <p:nvSpPr>
            <p:cNvPr id="146" name="path"/>
            <p:cNvSpPr/>
            <p:nvPr/>
          </p:nvSpPr>
          <p:spPr>
            <a:xfrm>
              <a:off x="119888" y="0"/>
              <a:ext cx="2795015" cy="470534"/>
            </a:xfrm>
            <a:custGeom>
              <a:avLst/>
              <a:gdLst/>
              <a:ahLst/>
              <a:cxnLst/>
              <a:rect l="0" t="0" r="0" b="0"/>
              <a:pathLst>
                <a:path w="4401" h="740">
                  <a:moveTo>
                    <a:pt x="0" y="684"/>
                  </a:moveTo>
                  <a:lnTo>
                    <a:pt x="340" y="684"/>
                  </a:lnTo>
                  <a:lnTo>
                    <a:pt x="340" y="0"/>
                  </a:lnTo>
                  <a:moveTo>
                    <a:pt x="1020" y="684"/>
                  </a:moveTo>
                  <a:lnTo>
                    <a:pt x="1360" y="684"/>
                  </a:lnTo>
                  <a:moveTo>
                    <a:pt x="3043" y="720"/>
                  </a:moveTo>
                  <a:lnTo>
                    <a:pt x="3382" y="720"/>
                  </a:lnTo>
                  <a:moveTo>
                    <a:pt x="4062" y="36"/>
                  </a:moveTo>
                  <a:lnTo>
                    <a:pt x="4062" y="720"/>
                  </a:lnTo>
                  <a:lnTo>
                    <a:pt x="4401" y="72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48" name="path"/>
            <p:cNvSpPr/>
            <p:nvPr/>
          </p:nvSpPr>
          <p:spPr>
            <a:xfrm>
              <a:off x="0" y="457961"/>
              <a:ext cx="3240532" cy="25907"/>
            </a:xfrm>
            <a:custGeom>
              <a:avLst/>
              <a:gdLst/>
              <a:ahLst/>
              <a:cxnLst/>
              <a:rect l="0" t="0" r="0" b="0"/>
              <a:pathLst>
                <a:path w="5103" h="40">
                  <a:moveTo>
                    <a:pt x="0" y="20"/>
                  </a:moveTo>
                  <a:lnTo>
                    <a:pt x="5103" y="20"/>
                  </a:lnTo>
                </a:path>
              </a:pathLst>
            </a:custGeom>
            <a:noFill/>
            <a:ln w="25907" cap="flat">
              <a:solidFill>
                <a:srgbClr val="C00000">
                  <a:alpha val="100000"/>
                </a:srgbClr>
              </a:solidFill>
              <a:prstDash val="dash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50" name="textbox 150"/>
          <p:cNvSpPr/>
          <p:nvPr/>
        </p:nvSpPr>
        <p:spPr>
          <a:xfrm>
            <a:off x="3561029" y="326792"/>
            <a:ext cx="2030095" cy="5067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 例 分</a:t>
            </a:r>
            <a:r>
              <a:rPr sz="3200" b="1" kern="0" spc="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析</a:t>
            </a:r>
            <a:endParaRPr lang="en-US" altLang="en-US" sz="3200" dirty="0"/>
          </a:p>
        </p:txBody>
      </p:sp>
      <p:graphicFrame>
        <p:nvGraphicFramePr>
          <p:cNvPr id="152" name="table 152"/>
          <p:cNvGraphicFramePr>
            <a:graphicFrameLocks noGrp="1"/>
          </p:cNvGraphicFramePr>
          <p:nvPr/>
        </p:nvGraphicFramePr>
        <p:xfrm>
          <a:off x="2433827" y="2016252"/>
          <a:ext cx="1449069" cy="408304"/>
        </p:xfrm>
        <a:graphic>
          <a:graphicData uri="http://schemas.openxmlformats.org/drawingml/2006/table">
            <a:tbl>
              <a:tblPr/>
              <a:tblGrid>
                <a:gridCol w="1449069"/>
              </a:tblGrid>
              <a:tr h="401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23177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隔离失效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4" name="path"/>
          <p:cNvSpPr/>
          <p:nvPr/>
        </p:nvSpPr>
        <p:spPr>
          <a:xfrm>
            <a:off x="2494914" y="829945"/>
            <a:ext cx="1449323" cy="408431"/>
          </a:xfrm>
          <a:custGeom>
            <a:avLst/>
            <a:gdLst/>
            <a:ahLst/>
            <a:cxnLst/>
            <a:rect l="0" t="0" r="0" b="0"/>
            <a:pathLst>
              <a:path w="2282" h="643">
                <a:moveTo>
                  <a:pt x="7" y="635"/>
                </a:moveTo>
                <a:lnTo>
                  <a:pt x="2275" y="635"/>
                </a:lnTo>
                <a:lnTo>
                  <a:pt x="2275" y="7"/>
                </a:lnTo>
                <a:lnTo>
                  <a:pt x="7" y="7"/>
                </a:lnTo>
                <a:lnTo>
                  <a:pt x="7" y="635"/>
                </a:lnTo>
                <a:close/>
              </a:path>
            </a:pathLst>
          </a:custGeom>
          <a:noFill/>
          <a:ln w="9143" cap="flat">
            <a:solidFill>
              <a:srgbClr val="4F81B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56" name="table 156"/>
          <p:cNvGraphicFramePr>
            <a:graphicFrameLocks noGrp="1"/>
          </p:cNvGraphicFramePr>
          <p:nvPr/>
        </p:nvGraphicFramePr>
        <p:xfrm>
          <a:off x="2433827" y="2628900"/>
          <a:ext cx="1449069" cy="403860"/>
        </p:xfrm>
        <a:graphic>
          <a:graphicData uri="http://schemas.openxmlformats.org/drawingml/2006/table">
            <a:tbl>
              <a:tblPr/>
              <a:tblGrid>
                <a:gridCol w="1449069"/>
              </a:tblGrid>
              <a:tr h="4038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26987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PPE不当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8" name="path"/>
          <p:cNvSpPr/>
          <p:nvPr/>
        </p:nvSpPr>
        <p:spPr>
          <a:xfrm>
            <a:off x="648969" y="3351276"/>
            <a:ext cx="3240532" cy="25908"/>
          </a:xfrm>
          <a:custGeom>
            <a:avLst/>
            <a:gdLst/>
            <a:ahLst/>
            <a:cxnLst/>
            <a:rect l="0" t="0" r="0" b="0"/>
            <a:pathLst>
              <a:path w="5103" h="40">
                <a:moveTo>
                  <a:pt x="5103" y="20"/>
                </a:moveTo>
                <a:lnTo>
                  <a:pt x="0" y="20"/>
                </a:ln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0" name="path"/>
          <p:cNvSpPr/>
          <p:nvPr/>
        </p:nvSpPr>
        <p:spPr>
          <a:xfrm>
            <a:off x="1821941" y="3364229"/>
            <a:ext cx="1094232" cy="481584"/>
          </a:xfrm>
          <a:custGeom>
            <a:avLst/>
            <a:gdLst/>
            <a:ahLst/>
            <a:cxnLst/>
            <a:rect l="0" t="0" r="0" b="0"/>
            <a:pathLst>
              <a:path w="1723" h="758">
                <a:moveTo>
                  <a:pt x="0" y="379"/>
                </a:moveTo>
                <a:lnTo>
                  <a:pt x="430" y="379"/>
                </a:lnTo>
                <a:lnTo>
                  <a:pt x="430" y="0"/>
                </a:lnTo>
                <a:lnTo>
                  <a:pt x="1292" y="0"/>
                </a:lnTo>
                <a:lnTo>
                  <a:pt x="1292" y="379"/>
                </a:lnTo>
                <a:lnTo>
                  <a:pt x="1723" y="379"/>
                </a:lnTo>
                <a:lnTo>
                  <a:pt x="861" y="758"/>
                </a:lnTo>
                <a:lnTo>
                  <a:pt x="0" y="379"/>
                </a:lnTo>
                <a:close/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2" name="table 162"/>
          <p:cNvGraphicFramePr>
            <a:graphicFrameLocks noGrp="1"/>
          </p:cNvGraphicFramePr>
          <p:nvPr/>
        </p:nvGraphicFramePr>
        <p:xfrm>
          <a:off x="545591" y="2016252"/>
          <a:ext cx="1279524" cy="408304"/>
        </p:xfrm>
        <a:graphic>
          <a:graphicData uri="http://schemas.openxmlformats.org/drawingml/2006/table">
            <a:tbl>
              <a:tblPr/>
              <a:tblGrid>
                <a:gridCol w="1279524"/>
              </a:tblGrid>
              <a:tr h="401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466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防坠失效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4" name="textbox 164"/>
          <p:cNvSpPr/>
          <p:nvPr/>
        </p:nvSpPr>
        <p:spPr>
          <a:xfrm>
            <a:off x="1089251" y="1415935"/>
            <a:ext cx="2157729" cy="2641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75"/>
              </a:lnSpc>
            </a:pP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</a:t>
            </a:r>
            <a:r>
              <a:rPr sz="15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1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</a:t>
            </a: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偶</a:t>
            </a:r>
            <a:endParaRPr lang="en-US" altLang="en-US" sz="1500" dirty="0"/>
          </a:p>
        </p:txBody>
      </p:sp>
      <p:sp>
        <p:nvSpPr>
          <p:cNvPr id="166" name="textbox 166"/>
          <p:cNvSpPr/>
          <p:nvPr/>
        </p:nvSpPr>
        <p:spPr>
          <a:xfrm>
            <a:off x="565404" y="2648711"/>
            <a:ext cx="1271269" cy="399415"/>
          </a:xfrm>
          <a:prstGeom prst="rect">
            <a:avLst/>
          </a:prstGeom>
          <a:solidFill>
            <a:srgbClr val="1F497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500" dirty="0"/>
          </a:p>
          <a:p>
            <a:pPr marL="395605" algn="l" rtl="0" eaLnBrk="0">
              <a:lnSpc>
                <a:spcPct val="98000"/>
              </a:lnSpc>
              <a:spcBef>
                <a:spcPts val="5"/>
              </a:spcBef>
            </a:pPr>
            <a:r>
              <a:rPr sz="20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隐患</a:t>
            </a:r>
            <a:endParaRPr lang="en-US" altLang="en-US" sz="2000" dirty="0"/>
          </a:p>
        </p:txBody>
      </p:sp>
      <p:pic>
        <p:nvPicPr>
          <p:cNvPr id="168" name="picture 1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821941" y="2132838"/>
            <a:ext cx="618617" cy="176783"/>
          </a:xfrm>
          <a:prstGeom prst="rect">
            <a:avLst/>
          </a:prstGeom>
        </p:spPr>
      </p:pic>
      <p:pic>
        <p:nvPicPr>
          <p:cNvPr id="170" name="picture 1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808606" y="2207640"/>
            <a:ext cx="631825" cy="621284"/>
          </a:xfrm>
          <a:prstGeom prst="rect">
            <a:avLst/>
          </a:prstGeom>
        </p:spPr>
      </p:pic>
      <p:sp>
        <p:nvSpPr>
          <p:cNvPr id="172" name="path"/>
          <p:cNvSpPr/>
          <p:nvPr/>
        </p:nvSpPr>
        <p:spPr>
          <a:xfrm>
            <a:off x="384047" y="1839467"/>
            <a:ext cx="277875" cy="1272794"/>
          </a:xfrm>
          <a:custGeom>
            <a:avLst/>
            <a:gdLst/>
            <a:ahLst/>
            <a:cxnLst/>
            <a:rect l="0" t="0" r="0" b="0"/>
            <a:pathLst>
              <a:path w="437" h="2004">
                <a:moveTo>
                  <a:pt x="20" y="417"/>
                </a:moveTo>
                <a:cubicBezTo>
                  <a:pt x="20" y="198"/>
                  <a:pt x="198" y="20"/>
                  <a:pt x="417" y="20"/>
                </a:cubicBezTo>
                <a:moveTo>
                  <a:pt x="20" y="2004"/>
                </a:moveTo>
                <a:lnTo>
                  <a:pt x="20" y="417"/>
                </a:ln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4" name="path"/>
          <p:cNvSpPr/>
          <p:nvPr/>
        </p:nvSpPr>
        <p:spPr>
          <a:xfrm>
            <a:off x="3876548" y="1839467"/>
            <a:ext cx="277875" cy="1272794"/>
          </a:xfrm>
          <a:custGeom>
            <a:avLst/>
            <a:gdLst/>
            <a:ahLst/>
            <a:cxnLst/>
            <a:rect l="0" t="0" r="0" b="0"/>
            <a:pathLst>
              <a:path w="437" h="2004">
                <a:moveTo>
                  <a:pt x="20" y="20"/>
                </a:moveTo>
                <a:cubicBezTo>
                  <a:pt x="239" y="20"/>
                  <a:pt x="417" y="198"/>
                  <a:pt x="417" y="417"/>
                </a:cubicBezTo>
                <a:lnTo>
                  <a:pt x="417" y="2004"/>
                </a:ln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6" name="path"/>
          <p:cNvSpPr/>
          <p:nvPr/>
        </p:nvSpPr>
        <p:spPr>
          <a:xfrm>
            <a:off x="1816723" y="3593165"/>
            <a:ext cx="1104668" cy="264505"/>
          </a:xfrm>
          <a:custGeom>
            <a:avLst/>
            <a:gdLst/>
            <a:ahLst/>
            <a:cxnLst/>
            <a:rect l="0" t="0" r="0" b="0"/>
            <a:pathLst>
              <a:path w="1739" h="416">
                <a:moveTo>
                  <a:pt x="1731" y="18"/>
                </a:moveTo>
                <a:lnTo>
                  <a:pt x="869" y="397"/>
                </a:lnTo>
                <a:lnTo>
                  <a:pt x="8" y="18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8" name="path"/>
          <p:cNvSpPr/>
          <p:nvPr/>
        </p:nvSpPr>
        <p:spPr>
          <a:xfrm>
            <a:off x="1821941" y="3351276"/>
            <a:ext cx="1094232" cy="266700"/>
          </a:xfrm>
          <a:custGeom>
            <a:avLst/>
            <a:gdLst/>
            <a:ahLst/>
            <a:cxnLst/>
            <a:rect l="0" t="0" r="0" b="0"/>
            <a:pathLst>
              <a:path w="1723" h="420">
                <a:moveTo>
                  <a:pt x="0" y="399"/>
                </a:moveTo>
                <a:lnTo>
                  <a:pt x="430" y="399"/>
                </a:lnTo>
                <a:lnTo>
                  <a:pt x="430" y="20"/>
                </a:lnTo>
                <a:lnTo>
                  <a:pt x="1292" y="20"/>
                </a:lnTo>
                <a:lnTo>
                  <a:pt x="1292" y="399"/>
                </a:lnTo>
                <a:lnTo>
                  <a:pt x="1723" y="399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0" name="textbox 180"/>
          <p:cNvSpPr/>
          <p:nvPr/>
        </p:nvSpPr>
        <p:spPr>
          <a:xfrm>
            <a:off x="2696084" y="896715"/>
            <a:ext cx="1043305" cy="3371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2000" u="sng" kern="0" spc="0" dirty="0">
                <a:solidFill>
                  <a:srgbClr val="000000">
                    <a:alpha val="100000"/>
                  </a:srgbClr>
                </a:solidFill>
                <a:uFill>
                  <a:solidFill>
                    <a:srgbClr val="3B608C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体下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落</a:t>
            </a:r>
            <a:endParaRPr lang="en-US" altLang="en-US" sz="2000" dirty="0"/>
          </a:p>
        </p:txBody>
      </p:sp>
      <p:grpSp>
        <p:nvGrpSpPr>
          <p:cNvPr id="22" name="group 22"/>
          <p:cNvGrpSpPr/>
          <p:nvPr/>
        </p:nvGrpSpPr>
        <p:grpSpPr>
          <a:xfrm rot="21600000">
            <a:off x="4062221" y="3920473"/>
            <a:ext cx="664479" cy="374935"/>
            <a:chOff x="0" y="0"/>
            <a:chExt cx="664479" cy="374935"/>
          </a:xfrm>
        </p:grpSpPr>
        <p:sp>
          <p:nvSpPr>
            <p:cNvPr id="182" name="path"/>
            <p:cNvSpPr/>
            <p:nvPr/>
          </p:nvSpPr>
          <p:spPr>
            <a:xfrm>
              <a:off x="0" y="9159"/>
              <a:ext cx="655320" cy="356616"/>
            </a:xfrm>
            <a:custGeom>
              <a:avLst/>
              <a:gdLst/>
              <a:ahLst/>
              <a:cxnLst/>
              <a:rect l="0" t="0" r="0" b="0"/>
              <a:pathLst>
                <a:path w="1032" h="561">
                  <a:moveTo>
                    <a:pt x="0" y="140"/>
                  </a:moveTo>
                  <a:lnTo>
                    <a:pt x="751" y="140"/>
                  </a:lnTo>
                  <a:lnTo>
                    <a:pt x="751" y="0"/>
                  </a:lnTo>
                  <a:lnTo>
                    <a:pt x="1032" y="280"/>
                  </a:lnTo>
                  <a:lnTo>
                    <a:pt x="751" y="561"/>
                  </a:lnTo>
                  <a:lnTo>
                    <a:pt x="751" y="421"/>
                  </a:lnTo>
                  <a:lnTo>
                    <a:pt x="0" y="421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4" name="path"/>
            <p:cNvSpPr/>
            <p:nvPr/>
          </p:nvSpPr>
          <p:spPr>
            <a:xfrm>
              <a:off x="464058" y="0"/>
              <a:ext cx="200421" cy="374935"/>
            </a:xfrm>
            <a:custGeom>
              <a:avLst/>
              <a:gdLst/>
              <a:ahLst/>
              <a:cxnLst/>
              <a:rect l="0" t="0" r="0" b="0"/>
              <a:pathLst>
                <a:path w="315" h="590">
                  <a:moveTo>
                    <a:pt x="20" y="154"/>
                  </a:moveTo>
                  <a:lnTo>
                    <a:pt x="20" y="14"/>
                  </a:lnTo>
                  <a:lnTo>
                    <a:pt x="301" y="295"/>
                  </a:lnTo>
                  <a:lnTo>
                    <a:pt x="20" y="576"/>
                  </a:lnTo>
                  <a:lnTo>
                    <a:pt x="20" y="435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group 24"/>
          <p:cNvGrpSpPr/>
          <p:nvPr/>
        </p:nvGrpSpPr>
        <p:grpSpPr>
          <a:xfrm rot="21600000">
            <a:off x="1836420" y="951214"/>
            <a:ext cx="596661" cy="266731"/>
            <a:chOff x="0" y="0"/>
            <a:chExt cx="596661" cy="266731"/>
          </a:xfrm>
        </p:grpSpPr>
        <p:sp>
          <p:nvSpPr>
            <p:cNvPr id="186" name="path"/>
            <p:cNvSpPr/>
            <p:nvPr/>
          </p:nvSpPr>
          <p:spPr>
            <a:xfrm>
              <a:off x="12954" y="9159"/>
              <a:ext cx="574547" cy="248411"/>
            </a:xfrm>
            <a:custGeom>
              <a:avLst/>
              <a:gdLst/>
              <a:ahLst/>
              <a:cxnLst/>
              <a:rect l="0" t="0" r="0" b="0"/>
              <a:pathLst>
                <a:path w="904" h="391">
                  <a:moveTo>
                    <a:pt x="0" y="97"/>
                  </a:moveTo>
                  <a:lnTo>
                    <a:pt x="709" y="97"/>
                  </a:lnTo>
                  <a:lnTo>
                    <a:pt x="709" y="0"/>
                  </a:lnTo>
                  <a:lnTo>
                    <a:pt x="904" y="195"/>
                  </a:lnTo>
                  <a:lnTo>
                    <a:pt x="709" y="391"/>
                  </a:lnTo>
                  <a:lnTo>
                    <a:pt x="709" y="293"/>
                  </a:lnTo>
                  <a:lnTo>
                    <a:pt x="0" y="2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8" name="path"/>
            <p:cNvSpPr/>
            <p:nvPr/>
          </p:nvSpPr>
          <p:spPr>
            <a:xfrm>
              <a:off x="0" y="0"/>
              <a:ext cx="596661" cy="266731"/>
            </a:xfrm>
            <a:custGeom>
              <a:avLst/>
              <a:gdLst/>
              <a:ahLst/>
              <a:cxnLst/>
              <a:rect l="0" t="0" r="0" b="0"/>
              <a:pathLst>
                <a:path w="939" h="420">
                  <a:moveTo>
                    <a:pt x="20" y="112"/>
                  </a:moveTo>
                  <a:lnTo>
                    <a:pt x="729" y="112"/>
                  </a:lnTo>
                  <a:lnTo>
                    <a:pt x="729" y="14"/>
                  </a:lnTo>
                  <a:lnTo>
                    <a:pt x="925" y="210"/>
                  </a:lnTo>
                  <a:lnTo>
                    <a:pt x="729" y="405"/>
                  </a:lnTo>
                  <a:lnTo>
                    <a:pt x="729" y="307"/>
                  </a:lnTo>
                  <a:lnTo>
                    <a:pt x="20" y="307"/>
                  </a:lnTo>
                  <a:lnTo>
                    <a:pt x="20" y="112"/>
                  </a:lnTo>
                  <a:close/>
                </a:path>
              </a:pathLst>
            </a:custGeom>
            <a:noFill/>
            <a:ln w="25907" cap="flat">
              <a:solidFill>
                <a:srgbClr val="4F81B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90" name="path"/>
          <p:cNvSpPr/>
          <p:nvPr/>
        </p:nvSpPr>
        <p:spPr>
          <a:xfrm>
            <a:off x="4049267" y="4005834"/>
            <a:ext cx="489965" cy="204215"/>
          </a:xfrm>
          <a:custGeom>
            <a:avLst/>
            <a:gdLst/>
            <a:ahLst/>
            <a:cxnLst/>
            <a:rect l="0" t="0" r="0" b="0"/>
            <a:pathLst>
              <a:path w="771" h="321">
                <a:moveTo>
                  <a:pt x="20" y="20"/>
                </a:moveTo>
                <a:lnTo>
                  <a:pt x="771" y="20"/>
                </a:lnTo>
                <a:moveTo>
                  <a:pt x="771" y="301"/>
                </a:moveTo>
                <a:lnTo>
                  <a:pt x="20" y="301"/>
                </a:lnTo>
                <a:lnTo>
                  <a:pt x="20" y="2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2" name="path"/>
          <p:cNvSpPr/>
          <p:nvPr/>
        </p:nvSpPr>
        <p:spPr>
          <a:xfrm>
            <a:off x="384047" y="3099308"/>
            <a:ext cx="277875" cy="277875"/>
          </a:xfrm>
          <a:custGeom>
            <a:avLst/>
            <a:gdLst/>
            <a:ahLst/>
            <a:cxnLst/>
            <a:rect l="0" t="0" r="0" b="0"/>
            <a:pathLst>
              <a:path w="437" h="437">
                <a:moveTo>
                  <a:pt x="417" y="417"/>
                </a:moveTo>
                <a:cubicBezTo>
                  <a:pt x="198" y="417"/>
                  <a:pt x="20" y="239"/>
                  <a:pt x="20" y="20"/>
                </a:cubicBez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4" name="path"/>
          <p:cNvSpPr/>
          <p:nvPr/>
        </p:nvSpPr>
        <p:spPr>
          <a:xfrm>
            <a:off x="3876548" y="3099308"/>
            <a:ext cx="277875" cy="277875"/>
          </a:xfrm>
          <a:custGeom>
            <a:avLst/>
            <a:gdLst/>
            <a:ahLst/>
            <a:cxnLst/>
            <a:rect l="0" t="0" r="0" b="0"/>
            <a:pathLst>
              <a:path w="437" h="437">
                <a:moveTo>
                  <a:pt x="417" y="20"/>
                </a:moveTo>
                <a:cubicBezTo>
                  <a:pt x="417" y="239"/>
                  <a:pt x="239" y="417"/>
                  <a:pt x="20" y="417"/>
                </a:cubicBezTo>
              </a:path>
            </a:pathLst>
          </a:custGeom>
          <a:noFill/>
          <a:ln w="25907" cap="flat">
            <a:solidFill>
              <a:srgbClr val="C00000">
                <a:alpha val="100000"/>
              </a:srgbClr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6" name="rect"/>
          <p:cNvSpPr/>
          <p:nvPr/>
        </p:nvSpPr>
        <p:spPr>
          <a:xfrm>
            <a:off x="2438400" y="2624327"/>
            <a:ext cx="1440179" cy="9144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8" name="picture 1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071622" y="2420873"/>
            <a:ext cx="176783" cy="207772"/>
          </a:xfrm>
          <a:prstGeom prst="rect">
            <a:avLst/>
          </a:prstGeom>
        </p:spPr>
      </p:pic>
      <p:sp>
        <p:nvSpPr>
          <p:cNvPr id="200" name="textbox 200"/>
          <p:cNvSpPr/>
          <p:nvPr/>
        </p:nvSpPr>
        <p:spPr>
          <a:xfrm>
            <a:off x="8502853" y="4839868"/>
            <a:ext cx="10477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textbox 1960"/>
          <p:cNvSpPr/>
          <p:nvPr/>
        </p:nvSpPr>
        <p:spPr>
          <a:xfrm>
            <a:off x="3970528" y="2411984"/>
            <a:ext cx="4738370" cy="223773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lang="en-US" altLang="en-US" sz="800" dirty="0"/>
          </a:p>
          <a:p>
            <a:pPr marL="441960" indent="-325120" algn="l" rtl="0" eaLnBrk="0">
              <a:lnSpc>
                <a:spcPct val="110000"/>
              </a:lnSpc>
              <a:spcBef>
                <a:spcPts val="0"/>
              </a:spcBef>
            </a:pPr>
            <a:r>
              <a:rPr sz="2400" kern="0" spc="-23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. </a:t>
            </a:r>
            <a:r>
              <a:rPr sz="2400" b="1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《生产过程危险和有害因素分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类与代码》（GB/T</a:t>
            </a:r>
            <a:r>
              <a:rPr sz="2400" b="1" kern="0" spc="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13861-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2009）</a:t>
            </a:r>
            <a:endParaRPr lang="en-US" altLang="en-US" sz="2400" dirty="0"/>
          </a:p>
          <a:p>
            <a:pPr marL="621030" indent="-504190" algn="l" rtl="0" eaLnBrk="0">
              <a:lnSpc>
                <a:spcPct val="108000"/>
              </a:lnSpc>
              <a:spcBef>
                <a:spcPts val="710"/>
              </a:spcBef>
            </a:pPr>
            <a:r>
              <a:rPr sz="2400" kern="0" spc="-1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.</a:t>
            </a:r>
            <a:r>
              <a:rPr sz="2400" b="1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sz="2400" b="1" kern="0" spc="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企业职工伤亡事故分类标准》  </a:t>
            </a:r>
            <a:r>
              <a:rPr sz="2300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（GB6441-86）</a:t>
            </a:r>
            <a:endParaRPr lang="en-US" altLang="en-US" sz="2300" dirty="0"/>
          </a:p>
        </p:txBody>
      </p:sp>
      <p:sp>
        <p:nvSpPr>
          <p:cNvPr id="1962" name="textbox 1962"/>
          <p:cNvSpPr/>
          <p:nvPr/>
        </p:nvSpPr>
        <p:spPr>
          <a:xfrm>
            <a:off x="680622" y="1694973"/>
            <a:ext cx="7947025" cy="3797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根据企业生产作业特点，参照国家标准，应用风险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辨识工具</a:t>
            </a:r>
            <a:endParaRPr lang="en-US" altLang="en-US" sz="2400" dirty="0"/>
          </a:p>
        </p:txBody>
      </p:sp>
      <p:sp>
        <p:nvSpPr>
          <p:cNvPr id="1964" name="textbox 1964"/>
          <p:cNvSpPr/>
          <p:nvPr/>
        </p:nvSpPr>
        <p:spPr>
          <a:xfrm>
            <a:off x="481078" y="48467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1966" name="textbox 1966"/>
          <p:cNvSpPr/>
          <p:nvPr/>
        </p:nvSpPr>
        <p:spPr>
          <a:xfrm>
            <a:off x="597916" y="104038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graphicFrame>
        <p:nvGraphicFramePr>
          <p:cNvPr id="1968" name="table 1968"/>
          <p:cNvGraphicFramePr>
            <a:graphicFrameLocks noGrp="1"/>
          </p:cNvGraphicFramePr>
          <p:nvPr/>
        </p:nvGraphicFramePr>
        <p:xfrm>
          <a:off x="736600" y="4694936"/>
          <a:ext cx="2602865" cy="405129"/>
        </p:xfrm>
        <a:graphic>
          <a:graphicData uri="http://schemas.openxmlformats.org/drawingml/2006/table">
            <a:tbl>
              <a:tblPr/>
              <a:tblGrid>
                <a:gridCol w="2602865"/>
              </a:tblGrid>
              <a:tr h="3987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5621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确定风险是否可承受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70" name="table 1970"/>
          <p:cNvGraphicFramePr>
            <a:graphicFrameLocks noGrp="1"/>
          </p:cNvGraphicFramePr>
          <p:nvPr/>
        </p:nvGraphicFramePr>
        <p:xfrm>
          <a:off x="736600" y="2258060"/>
          <a:ext cx="2602865" cy="405129"/>
        </p:xfrm>
        <a:graphic>
          <a:graphicData uri="http://schemas.openxmlformats.org/drawingml/2006/table">
            <a:tbl>
              <a:tblPr/>
              <a:tblGrid>
                <a:gridCol w="2602865"/>
              </a:tblGrid>
              <a:tr h="3987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54038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划分作业活动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72" name="table 1972"/>
          <p:cNvGraphicFramePr>
            <a:graphicFrameLocks noGrp="1"/>
          </p:cNvGraphicFramePr>
          <p:nvPr/>
        </p:nvGraphicFramePr>
        <p:xfrm>
          <a:off x="736600" y="3081020"/>
          <a:ext cx="2602865" cy="405129"/>
        </p:xfrm>
        <a:graphic>
          <a:graphicData uri="http://schemas.openxmlformats.org/drawingml/2006/table">
            <a:tbl>
              <a:tblPr/>
              <a:tblGrid>
                <a:gridCol w="2602865"/>
              </a:tblGrid>
              <a:tr h="3987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6680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辨识危险源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74" name="table 1974"/>
          <p:cNvGraphicFramePr>
            <a:graphicFrameLocks noGrp="1"/>
          </p:cNvGraphicFramePr>
          <p:nvPr/>
        </p:nvGraphicFramePr>
        <p:xfrm>
          <a:off x="736600" y="3855211"/>
          <a:ext cx="2602865" cy="405130"/>
        </p:xfrm>
        <a:graphic>
          <a:graphicData uri="http://schemas.openxmlformats.org/drawingml/2006/table">
            <a:tbl>
              <a:tblPr/>
              <a:tblGrid>
                <a:gridCol w="2602865"/>
              </a:tblGrid>
              <a:tr h="3987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79375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确定风险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76" name="path"/>
          <p:cNvSpPr/>
          <p:nvPr/>
        </p:nvSpPr>
        <p:spPr>
          <a:xfrm>
            <a:off x="3421888" y="2456180"/>
            <a:ext cx="295655" cy="2446019"/>
          </a:xfrm>
          <a:custGeom>
            <a:avLst/>
            <a:gdLst/>
            <a:ahLst/>
            <a:cxnLst/>
            <a:rect l="0" t="0" r="0" b="0"/>
            <a:pathLst>
              <a:path w="465" h="3851">
                <a:moveTo>
                  <a:pt x="7" y="7"/>
                </a:moveTo>
                <a:cubicBezTo>
                  <a:pt x="131" y="7"/>
                  <a:pt x="232" y="7"/>
                  <a:pt x="232" y="7"/>
                </a:cubicBezTo>
                <a:lnTo>
                  <a:pt x="232" y="1925"/>
                </a:lnTo>
                <a:cubicBezTo>
                  <a:pt x="232" y="1925"/>
                  <a:pt x="333" y="1925"/>
                  <a:pt x="458" y="1925"/>
                </a:cubicBezTo>
                <a:cubicBezTo>
                  <a:pt x="333" y="1925"/>
                  <a:pt x="232" y="1925"/>
                  <a:pt x="232" y="1925"/>
                </a:cubicBezTo>
                <a:lnTo>
                  <a:pt x="232" y="3844"/>
                </a:lnTo>
                <a:cubicBezTo>
                  <a:pt x="232" y="3844"/>
                  <a:pt x="131" y="3844"/>
                  <a:pt x="7" y="3844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78" name="picture 19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37511" y="2723642"/>
            <a:ext cx="190500" cy="362711"/>
          </a:xfrm>
          <a:prstGeom prst="rect">
            <a:avLst/>
          </a:prstGeom>
        </p:spPr>
      </p:pic>
      <p:pic>
        <p:nvPicPr>
          <p:cNvPr id="1980" name="picture 19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29892" y="4339081"/>
            <a:ext cx="190500" cy="361188"/>
          </a:xfrm>
          <a:prstGeom prst="rect">
            <a:avLst/>
          </a:prstGeom>
        </p:spPr>
      </p:pic>
      <p:pic>
        <p:nvPicPr>
          <p:cNvPr id="1982" name="picture 19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937511" y="3537457"/>
            <a:ext cx="190500" cy="359663"/>
          </a:xfrm>
          <a:prstGeom prst="rect">
            <a:avLst/>
          </a:prstGeom>
        </p:spPr>
      </p:pic>
      <p:sp>
        <p:nvSpPr>
          <p:cNvPr id="1984" name="textbox 1984"/>
          <p:cNvSpPr/>
          <p:nvPr/>
        </p:nvSpPr>
        <p:spPr>
          <a:xfrm>
            <a:off x="8417508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textbox 1986"/>
          <p:cNvSpPr/>
          <p:nvPr/>
        </p:nvSpPr>
        <p:spPr>
          <a:xfrm>
            <a:off x="498223" y="43577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graphicFrame>
        <p:nvGraphicFramePr>
          <p:cNvPr id="1988" name="table 1988"/>
          <p:cNvGraphicFramePr>
            <a:graphicFrameLocks noGrp="1"/>
          </p:cNvGraphicFramePr>
          <p:nvPr/>
        </p:nvGraphicFramePr>
        <p:xfrm>
          <a:off x="3292728" y="1139317"/>
          <a:ext cx="1753869" cy="53022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753869"/>
              </a:tblGrid>
              <a:tr h="5048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800" dirty="0"/>
                    </a:p>
                    <a:p>
                      <a:pPr marL="26987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危害原因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0" name="table 1990"/>
          <p:cNvGraphicFramePr>
            <a:graphicFrameLocks noGrp="1"/>
          </p:cNvGraphicFramePr>
          <p:nvPr/>
        </p:nvGraphicFramePr>
        <p:xfrm>
          <a:off x="788796" y="1937893"/>
          <a:ext cx="1228089" cy="40957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228089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根本原因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2" name="table 1992"/>
          <p:cNvGraphicFramePr>
            <a:graphicFrameLocks noGrp="1"/>
          </p:cNvGraphicFramePr>
          <p:nvPr/>
        </p:nvGraphicFramePr>
        <p:xfrm>
          <a:off x="5598160" y="1979168"/>
          <a:ext cx="1393825" cy="40957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93825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20256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间接因素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4" name="table 1994"/>
          <p:cNvGraphicFramePr>
            <a:graphicFrameLocks noGrp="1"/>
          </p:cNvGraphicFramePr>
          <p:nvPr/>
        </p:nvGraphicFramePr>
        <p:xfrm>
          <a:off x="2949574" y="1939671"/>
          <a:ext cx="1383665" cy="40957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383665"/>
              </a:tblGrid>
              <a:tr h="403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86055" algn="l" rtl="0" eaLnBrk="0">
                        <a:lnSpc>
                          <a:spcPct val="98000"/>
                        </a:lnSpc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直接原因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pic>
        <p:nvPicPr>
          <p:cNvPr id="1996" name="picture 19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31951" y="1768602"/>
            <a:ext cx="5762244" cy="153923"/>
          </a:xfrm>
          <a:prstGeom prst="rect">
            <a:avLst/>
          </a:prstGeom>
        </p:spPr>
      </p:pic>
      <p:sp>
        <p:nvSpPr>
          <p:cNvPr id="1998" name="textbox 1998"/>
          <p:cNvSpPr/>
          <p:nvPr/>
        </p:nvSpPr>
        <p:spPr>
          <a:xfrm>
            <a:off x="575437" y="1148460"/>
            <a:ext cx="21062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9461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辨识危险源</a:t>
            </a:r>
            <a:endParaRPr lang="en-US" altLang="en-US" sz="1800" dirty="0"/>
          </a:p>
        </p:txBody>
      </p:sp>
      <p:graphicFrame>
        <p:nvGraphicFramePr>
          <p:cNvPr id="2000" name="table 2000"/>
          <p:cNvGraphicFramePr>
            <a:graphicFrameLocks noGrp="1"/>
          </p:cNvGraphicFramePr>
          <p:nvPr/>
        </p:nvGraphicFramePr>
        <p:xfrm>
          <a:off x="1372996" y="2641599"/>
          <a:ext cx="584834" cy="1156335"/>
        </p:xfrm>
        <a:graphic>
          <a:graphicData uri="http://schemas.openxmlformats.org/drawingml/2006/table">
            <a:tbl>
              <a:tblPr>
                <a:solidFill>
                  <a:srgbClr val="FFC000"/>
                </a:solidFill>
              </a:tblPr>
              <a:tblGrid>
                <a:gridCol w="584834"/>
              </a:tblGrid>
              <a:tr h="11499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marL="84455" algn="l" rtl="0" eaLnBrk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sz="1800" kern="0" spc="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危险能量</a:t>
                      </a:r>
                      <a:endParaRPr lang="en-US" altLang="en-US" sz="18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2" name="table 2002"/>
          <p:cNvGraphicFramePr>
            <a:graphicFrameLocks noGrp="1"/>
          </p:cNvGraphicFramePr>
          <p:nvPr/>
        </p:nvGraphicFramePr>
        <p:xfrm>
          <a:off x="5639054" y="2679826"/>
          <a:ext cx="581659" cy="1156335"/>
        </p:xfrm>
        <a:graphic>
          <a:graphicData uri="http://schemas.openxmlformats.org/drawingml/2006/table">
            <a:tbl>
              <a:tblPr>
                <a:solidFill>
                  <a:srgbClr val="FFC000"/>
                </a:solidFill>
              </a:tblPr>
              <a:tblGrid>
                <a:gridCol w="581659"/>
              </a:tblGrid>
              <a:tr h="11499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algn="r" rtl="0" eaLnBrk="0">
                        <a:lnSpc>
                          <a:spcPct val="90000"/>
                        </a:lnSpc>
                      </a:pPr>
                      <a:r>
                        <a:rPr sz="1800" kern="0" spc="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环境因素</a:t>
                      </a:r>
                      <a:endParaRPr lang="en-US" altLang="en-US" sz="18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004" name="textbox 2004"/>
          <p:cNvSpPr/>
          <p:nvPr/>
        </p:nvSpPr>
        <p:spPr>
          <a:xfrm>
            <a:off x="566292" y="2639694"/>
            <a:ext cx="582294" cy="1151889"/>
          </a:xfrm>
          <a:prstGeom prst="rect">
            <a:avLst/>
          </a:prstGeom>
          <a:solidFill>
            <a:srgbClr val="FFC000"/>
          </a:solidFill>
        </p:spPr>
        <p:txBody>
          <a:bodyPr vert="eaVert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lang="en-US" altLang="en-US" sz="1000" dirty="0"/>
          </a:p>
          <a:p>
            <a:pPr algn="r" rtl="0" eaLnBrk="0">
              <a:lnSpc>
                <a:spcPct val="91000"/>
              </a:lnSpc>
              <a:spcBef>
                <a:spcPts val="0"/>
              </a:spcBef>
            </a:pPr>
            <a:r>
              <a:rPr sz="1800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危险物质</a:t>
            </a:r>
            <a:endParaRPr lang="en-US" altLang="en-US" sz="1800" dirty="0"/>
          </a:p>
        </p:txBody>
      </p:sp>
      <p:graphicFrame>
        <p:nvGraphicFramePr>
          <p:cNvPr id="2006" name="table 2006"/>
          <p:cNvGraphicFramePr>
            <a:graphicFrameLocks noGrp="1"/>
          </p:cNvGraphicFramePr>
          <p:nvPr/>
        </p:nvGraphicFramePr>
        <p:xfrm>
          <a:off x="7438263" y="2659887"/>
          <a:ext cx="461010" cy="1223010"/>
        </p:xfrm>
        <a:graphic>
          <a:graphicData uri="http://schemas.openxmlformats.org/drawingml/2006/table">
            <a:tbl>
              <a:tblPr>
                <a:solidFill>
                  <a:srgbClr val="FFC000"/>
                </a:solidFill>
              </a:tblPr>
              <a:tblGrid>
                <a:gridCol w="461010"/>
              </a:tblGrid>
              <a:tr h="12230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85090" algn="l" rtl="0" eaLnBrk="0">
                        <a:lnSpc>
                          <a:spcPct val="91000"/>
                        </a:lnSpc>
                      </a:pPr>
                      <a:r>
                        <a:rPr sz="1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</a:t>
                      </a:r>
                      <a:r>
                        <a:rPr sz="18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理 因</a:t>
                      </a:r>
                      <a:r>
                        <a:rPr sz="1800" kern="0" spc="-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素</a:t>
                      </a:r>
                      <a:endParaRPr lang="en-US" altLang="en-US" sz="18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2008" name="picture 20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10681" y="2382774"/>
            <a:ext cx="2001011" cy="297180"/>
          </a:xfrm>
          <a:prstGeom prst="rect">
            <a:avLst/>
          </a:prstGeom>
        </p:spPr>
      </p:pic>
      <p:graphicFrame>
        <p:nvGraphicFramePr>
          <p:cNvPr id="2010" name="table 2010"/>
          <p:cNvGraphicFramePr>
            <a:graphicFrameLocks noGrp="1"/>
          </p:cNvGraphicFramePr>
          <p:nvPr/>
        </p:nvGraphicFramePr>
        <p:xfrm>
          <a:off x="2302510" y="2588894"/>
          <a:ext cx="511810" cy="1156335"/>
        </p:xfrm>
        <a:graphic>
          <a:graphicData uri="http://schemas.openxmlformats.org/drawingml/2006/table">
            <a:tbl>
              <a:tblPr>
                <a:solidFill>
                  <a:srgbClr val="FFC000"/>
                </a:solidFill>
              </a:tblPr>
              <a:tblGrid>
                <a:gridCol w="511810"/>
              </a:tblGrid>
              <a:tr h="11499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lang="en-US" altLang="en-US" sz="100" dirty="0"/>
                    </a:p>
                    <a:p>
                      <a:pPr algn="r" rtl="0" eaLnBrk="0">
                        <a:lnSpc>
                          <a:spcPct val="90000"/>
                        </a:lnSpc>
                      </a:pPr>
                      <a:r>
                        <a:rPr sz="1800" kern="0" spc="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人的因素</a:t>
                      </a:r>
                      <a:endParaRPr lang="en-US" altLang="en-US" sz="18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222" name="group 222"/>
          <p:cNvGrpSpPr/>
          <p:nvPr/>
        </p:nvGrpSpPr>
        <p:grpSpPr>
          <a:xfrm rot="21600000">
            <a:off x="3967733" y="2641600"/>
            <a:ext cx="440435" cy="1150797"/>
            <a:chOff x="0" y="0"/>
            <a:chExt cx="440435" cy="1150797"/>
          </a:xfrm>
        </p:grpSpPr>
        <p:sp>
          <p:nvSpPr>
            <p:cNvPr id="2012" name="rect"/>
            <p:cNvSpPr/>
            <p:nvPr/>
          </p:nvSpPr>
          <p:spPr>
            <a:xfrm>
              <a:off x="0" y="0"/>
              <a:ext cx="440435" cy="1085087"/>
            </a:xfrm>
            <a:prstGeom prst="rect">
              <a:avLst/>
            </a:prstGeom>
            <a:solidFill>
              <a:srgbClr val="FFC7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14" name="textbox 2014"/>
            <p:cNvSpPr/>
            <p:nvPr/>
          </p:nvSpPr>
          <p:spPr>
            <a:xfrm>
              <a:off x="-38725" y="-12700"/>
              <a:ext cx="492125" cy="1176655"/>
            </a:xfrm>
            <a:prstGeom prst="rect">
              <a:avLst/>
            </a:prstGeom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lang="en-US" altLang="en-US" sz="800" dirty="0"/>
            </a:p>
            <a:p>
              <a:pPr algn="l" rtl="0" eaLnBrk="0">
                <a:lnSpc>
                  <a:spcPct val="8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91000"/>
                </a:lnSpc>
              </a:pPr>
              <a:r>
                <a:rPr sz="1800" kern="0" spc="2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物的因素</a:t>
              </a:r>
              <a:endParaRPr lang="en-US" altLang="en-US" sz="1800" dirty="0"/>
            </a:p>
          </p:txBody>
        </p:sp>
      </p:grpSp>
      <p:pic>
        <p:nvPicPr>
          <p:cNvPr id="2016" name="picture 20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482977" y="2315845"/>
            <a:ext cx="1586483" cy="295655"/>
          </a:xfrm>
          <a:prstGeom prst="rect">
            <a:avLst/>
          </a:prstGeom>
        </p:spPr>
      </p:pic>
      <p:pic>
        <p:nvPicPr>
          <p:cNvPr id="2018" name="picture 20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55238" y="3720591"/>
            <a:ext cx="1342643" cy="335280"/>
          </a:xfrm>
          <a:prstGeom prst="rect">
            <a:avLst/>
          </a:prstGeom>
        </p:spPr>
      </p:pic>
      <p:pic>
        <p:nvPicPr>
          <p:cNvPr id="2020" name="picture 20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469255" y="3812031"/>
            <a:ext cx="1278635" cy="304800"/>
          </a:xfrm>
          <a:prstGeom prst="rect">
            <a:avLst/>
          </a:prstGeom>
        </p:spPr>
      </p:pic>
      <p:graphicFrame>
        <p:nvGraphicFramePr>
          <p:cNvPr id="2022" name="table 2022"/>
          <p:cNvGraphicFramePr>
            <a:graphicFrameLocks noGrp="1"/>
          </p:cNvGraphicFramePr>
          <p:nvPr/>
        </p:nvGraphicFramePr>
        <p:xfrm>
          <a:off x="6529705" y="4091304"/>
          <a:ext cx="653415" cy="581659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53415"/>
              </a:tblGrid>
              <a:tr h="5753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7000" indent="-1270" algn="l" rtl="0" eaLnBrk="0">
                        <a:lnSpc>
                          <a:spcPct val="105000"/>
                        </a:lnSpc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地下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水下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4" name="table 2024"/>
          <p:cNvGraphicFramePr>
            <a:graphicFrameLocks noGrp="1"/>
          </p:cNvGraphicFramePr>
          <p:nvPr/>
        </p:nvGraphicFramePr>
        <p:xfrm>
          <a:off x="7317612" y="4079112"/>
          <a:ext cx="638175" cy="594359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38175"/>
              </a:tblGrid>
              <a:tr h="5880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500" dirty="0"/>
                    </a:p>
                    <a:p>
                      <a:pPr marL="100330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其他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6" name="table 2026"/>
          <p:cNvGraphicFramePr>
            <a:graphicFrameLocks noGrp="1"/>
          </p:cNvGraphicFramePr>
          <p:nvPr/>
        </p:nvGraphicFramePr>
        <p:xfrm>
          <a:off x="3044317" y="4079112"/>
          <a:ext cx="622934" cy="594359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22934"/>
              </a:tblGrid>
              <a:tr h="5880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9060" indent="-190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物理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8" name="table 2028"/>
          <p:cNvGraphicFramePr>
            <a:graphicFrameLocks noGrp="1"/>
          </p:cNvGraphicFramePr>
          <p:nvPr/>
        </p:nvGraphicFramePr>
        <p:xfrm>
          <a:off x="4408297" y="4091304"/>
          <a:ext cx="622934" cy="59245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22934"/>
              </a:tblGrid>
              <a:tr h="586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生物</a:t>
                      </a: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0" name="table 2030"/>
          <p:cNvGraphicFramePr>
            <a:graphicFrameLocks noGrp="1"/>
          </p:cNvGraphicFramePr>
          <p:nvPr/>
        </p:nvGraphicFramePr>
        <p:xfrm>
          <a:off x="3730117" y="4091304"/>
          <a:ext cx="622934" cy="59245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22934"/>
              </a:tblGrid>
              <a:tr h="586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化学</a:t>
                      </a: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2" name="table 2032"/>
          <p:cNvGraphicFramePr>
            <a:graphicFrameLocks noGrp="1"/>
          </p:cNvGraphicFramePr>
          <p:nvPr/>
        </p:nvGraphicFramePr>
        <p:xfrm>
          <a:off x="5770753" y="4091304"/>
          <a:ext cx="622934" cy="59245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22934"/>
              </a:tblGrid>
              <a:tr h="586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01600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室外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4" name="table 2034"/>
          <p:cNvGraphicFramePr>
            <a:graphicFrameLocks noGrp="1"/>
          </p:cNvGraphicFramePr>
          <p:nvPr/>
        </p:nvGraphicFramePr>
        <p:xfrm>
          <a:off x="5094097" y="4079112"/>
          <a:ext cx="616584" cy="594359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16584"/>
              </a:tblGrid>
              <a:tr h="5880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500" dirty="0"/>
                    </a:p>
                    <a:p>
                      <a:pPr marL="100330" algn="l" rtl="0" eaLnBrk="0">
                        <a:lnSpc>
                          <a:spcPts val="1875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室内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6" name="table 2036"/>
          <p:cNvGraphicFramePr>
            <a:graphicFrameLocks noGrp="1"/>
          </p:cNvGraphicFramePr>
          <p:nvPr/>
        </p:nvGraphicFramePr>
        <p:xfrm>
          <a:off x="1686432" y="4091304"/>
          <a:ext cx="618489" cy="59245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18489"/>
              </a:tblGrid>
              <a:tr h="586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lang="en-US" altLang="en-US" sz="400" dirty="0"/>
                    </a:p>
                    <a:p>
                      <a:pPr marL="99060" algn="l" rtl="0" eaLnBrk="0">
                        <a:lnSpc>
                          <a:spcPct val="101000"/>
                        </a:lnSpc>
                        <a:spcBef>
                          <a:spcPts val="5"/>
                        </a:spcBef>
                      </a:pP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生理</a:t>
                      </a: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心理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8" name="table 2038"/>
          <p:cNvGraphicFramePr>
            <a:graphicFrameLocks noGrp="1"/>
          </p:cNvGraphicFramePr>
          <p:nvPr/>
        </p:nvGraphicFramePr>
        <p:xfrm>
          <a:off x="2367660" y="4091304"/>
          <a:ext cx="617220" cy="59245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17220"/>
              </a:tblGrid>
              <a:tr h="586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ts val="1850"/>
                        </a:lnSpc>
                        <a:spcBef>
                          <a:spcPts val="0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行为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pic>
        <p:nvPicPr>
          <p:cNvPr id="2040" name="picture 20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164714" y="3758691"/>
            <a:ext cx="812292" cy="297180"/>
          </a:xfrm>
          <a:prstGeom prst="rect">
            <a:avLst/>
          </a:prstGeom>
        </p:spPr>
      </p:pic>
      <p:pic>
        <p:nvPicPr>
          <p:cNvPr id="2042" name="picture 20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89381" y="2357373"/>
            <a:ext cx="812291" cy="295656"/>
          </a:xfrm>
          <a:prstGeom prst="rect">
            <a:avLst/>
          </a:prstGeom>
        </p:spPr>
      </p:pic>
      <p:graphicFrame>
        <p:nvGraphicFramePr>
          <p:cNvPr id="2044" name="table 2044"/>
          <p:cNvGraphicFramePr>
            <a:graphicFrameLocks noGrp="1"/>
          </p:cNvGraphicFramePr>
          <p:nvPr/>
        </p:nvGraphicFramePr>
        <p:xfrm>
          <a:off x="3730117" y="4807585"/>
          <a:ext cx="618490" cy="316865"/>
        </p:xfrm>
        <a:graphic>
          <a:graphicData uri="http://schemas.openxmlformats.org/drawingml/2006/table">
            <a:tbl>
              <a:tblPr/>
              <a:tblGrid>
                <a:gridCol w="618490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339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46" name="table 2046"/>
          <p:cNvGraphicFramePr>
            <a:graphicFrameLocks noGrp="1"/>
          </p:cNvGraphicFramePr>
          <p:nvPr/>
        </p:nvGraphicFramePr>
        <p:xfrm>
          <a:off x="5130673" y="4787773"/>
          <a:ext cx="618490" cy="316865"/>
        </p:xfrm>
        <a:graphic>
          <a:graphicData uri="http://schemas.openxmlformats.org/drawingml/2006/table">
            <a:tbl>
              <a:tblPr/>
              <a:tblGrid>
                <a:gridCol w="618490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1339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48" name="table 2048"/>
          <p:cNvGraphicFramePr>
            <a:graphicFrameLocks noGrp="1"/>
          </p:cNvGraphicFramePr>
          <p:nvPr/>
        </p:nvGraphicFramePr>
        <p:xfrm>
          <a:off x="2332609" y="4807585"/>
          <a:ext cx="617220" cy="316865"/>
        </p:xfrm>
        <a:graphic>
          <a:graphicData uri="http://schemas.openxmlformats.org/drawingml/2006/table">
            <a:tbl>
              <a:tblPr/>
              <a:tblGrid>
                <a:gridCol w="617220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7907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50" name="table 2050"/>
          <p:cNvGraphicFramePr>
            <a:graphicFrameLocks noGrp="1"/>
          </p:cNvGraphicFramePr>
          <p:nvPr/>
        </p:nvGraphicFramePr>
        <p:xfrm>
          <a:off x="1649856" y="4807585"/>
          <a:ext cx="616584" cy="316865"/>
        </p:xfrm>
        <a:graphic>
          <a:graphicData uri="http://schemas.openxmlformats.org/drawingml/2006/table">
            <a:tbl>
              <a:tblPr/>
              <a:tblGrid>
                <a:gridCol w="616584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7589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52" name="table 2052"/>
          <p:cNvGraphicFramePr>
            <a:graphicFrameLocks noGrp="1"/>
          </p:cNvGraphicFramePr>
          <p:nvPr/>
        </p:nvGraphicFramePr>
        <p:xfrm>
          <a:off x="3050413" y="4807585"/>
          <a:ext cx="616585" cy="316865"/>
        </p:xfrm>
        <a:graphic>
          <a:graphicData uri="http://schemas.openxmlformats.org/drawingml/2006/table">
            <a:tbl>
              <a:tblPr/>
              <a:tblGrid>
                <a:gridCol w="616585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333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54" name="table 2054"/>
          <p:cNvGraphicFramePr>
            <a:graphicFrameLocks noGrp="1"/>
          </p:cNvGraphicFramePr>
          <p:nvPr/>
        </p:nvGraphicFramePr>
        <p:xfrm>
          <a:off x="4376293" y="4807585"/>
          <a:ext cx="616584" cy="316865"/>
        </p:xfrm>
        <a:graphic>
          <a:graphicData uri="http://schemas.openxmlformats.org/drawingml/2006/table">
            <a:tbl>
              <a:tblPr/>
              <a:tblGrid>
                <a:gridCol w="616584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816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56" name="table 2056"/>
          <p:cNvGraphicFramePr>
            <a:graphicFrameLocks noGrp="1"/>
          </p:cNvGraphicFramePr>
          <p:nvPr/>
        </p:nvGraphicFramePr>
        <p:xfrm>
          <a:off x="7356348" y="4788026"/>
          <a:ext cx="616584" cy="316865"/>
        </p:xfrm>
        <a:graphic>
          <a:graphicData uri="http://schemas.openxmlformats.org/drawingml/2006/table">
            <a:tbl>
              <a:tblPr/>
              <a:tblGrid>
                <a:gridCol w="616584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17653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58" name="table 2058"/>
          <p:cNvGraphicFramePr>
            <a:graphicFrameLocks noGrp="1"/>
          </p:cNvGraphicFramePr>
          <p:nvPr/>
        </p:nvGraphicFramePr>
        <p:xfrm>
          <a:off x="5776849" y="4787773"/>
          <a:ext cx="616584" cy="316865"/>
        </p:xfrm>
        <a:graphic>
          <a:graphicData uri="http://schemas.openxmlformats.org/drawingml/2006/table">
            <a:tbl>
              <a:tblPr/>
              <a:tblGrid>
                <a:gridCol w="616584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13335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15种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60" name="table 2060"/>
          <p:cNvGraphicFramePr>
            <a:graphicFrameLocks noGrp="1"/>
          </p:cNvGraphicFramePr>
          <p:nvPr/>
        </p:nvGraphicFramePr>
        <p:xfrm>
          <a:off x="6566281" y="4787773"/>
          <a:ext cx="616584" cy="316865"/>
        </p:xfrm>
        <a:graphic>
          <a:graphicData uri="http://schemas.openxmlformats.org/drawingml/2006/table">
            <a:tbl>
              <a:tblPr/>
              <a:tblGrid>
                <a:gridCol w="616584"/>
              </a:tblGrid>
              <a:tr h="310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17589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20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429755" y="1904491"/>
            <a:ext cx="2214372" cy="2805684"/>
          </a:xfrm>
          <a:prstGeom prst="rect">
            <a:avLst/>
          </a:prstGeom>
        </p:spPr>
      </p:pic>
      <p:sp>
        <p:nvSpPr>
          <p:cNvPr id="2064" name="textbox 2064"/>
          <p:cNvSpPr/>
          <p:nvPr/>
        </p:nvSpPr>
        <p:spPr>
          <a:xfrm>
            <a:off x="422658" y="47705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2066" name="textbox 2066"/>
          <p:cNvSpPr/>
          <p:nvPr/>
        </p:nvSpPr>
        <p:spPr>
          <a:xfrm>
            <a:off x="2637667" y="2795873"/>
            <a:ext cx="3529329" cy="6273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5240" indent="-2540" algn="l" rtl="0" eaLnBrk="0">
              <a:lnSpc>
                <a:spcPct val="99000"/>
              </a:lnSpc>
            </a:pPr>
            <a:r>
              <a:rPr sz="20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有毒物质、腐蚀性、</a:t>
            </a:r>
            <a:r>
              <a:rPr sz="20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有害粉尘、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窒息性、易燃易爆物质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endParaRPr lang="en-US" altLang="en-US" sz="2000" dirty="0"/>
          </a:p>
        </p:txBody>
      </p:sp>
      <p:sp>
        <p:nvSpPr>
          <p:cNvPr id="2068" name="textbox 2068"/>
          <p:cNvSpPr/>
          <p:nvPr/>
        </p:nvSpPr>
        <p:spPr>
          <a:xfrm>
            <a:off x="2639703" y="4172299"/>
            <a:ext cx="3323590" cy="6273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动能、热能、辐射、电能、声</a:t>
            </a:r>
            <a:r>
              <a:rPr sz="20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能、光能、冲击波等</a:t>
            </a:r>
            <a:endParaRPr lang="en-US" altLang="en-US" sz="2000" dirty="0"/>
          </a:p>
        </p:txBody>
      </p:sp>
      <p:sp>
        <p:nvSpPr>
          <p:cNvPr id="2070" name="textbox 2070"/>
          <p:cNvSpPr/>
          <p:nvPr/>
        </p:nvSpPr>
        <p:spPr>
          <a:xfrm>
            <a:off x="793594" y="2708998"/>
            <a:ext cx="1442085" cy="12941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危害根源</a:t>
            </a:r>
            <a:endParaRPr lang="en-US" altLang="en-US" sz="2700" dirty="0"/>
          </a:p>
          <a:p>
            <a:pPr marL="26035" algn="l" rtl="0" eaLnBrk="0">
              <a:lnSpc>
                <a:spcPts val="3255"/>
              </a:lnSpc>
              <a:spcBef>
                <a:spcPts val="125"/>
              </a:spcBef>
            </a:pP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的两种形</a:t>
            </a:r>
            <a:endParaRPr lang="en-US" altLang="en-US" sz="2700" dirty="0"/>
          </a:p>
          <a:p>
            <a:pPr marL="544830" algn="l" rtl="0" eaLnBrk="0">
              <a:lnSpc>
                <a:spcPts val="3265"/>
              </a:lnSpc>
              <a:spcBef>
                <a:spcPts val="100"/>
              </a:spcBef>
            </a:pPr>
            <a:r>
              <a:rPr sz="2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endParaRPr lang="en-US" altLang="en-US" sz="2700" dirty="0"/>
          </a:p>
        </p:txBody>
      </p:sp>
      <p:sp>
        <p:nvSpPr>
          <p:cNvPr id="2072" name="path"/>
          <p:cNvSpPr/>
          <p:nvPr/>
        </p:nvSpPr>
        <p:spPr>
          <a:xfrm>
            <a:off x="2471927" y="2049525"/>
            <a:ext cx="25908" cy="2520188"/>
          </a:xfrm>
          <a:custGeom>
            <a:avLst/>
            <a:gdLst/>
            <a:ahLst/>
            <a:cxnLst/>
            <a:rect l="0" t="0" r="0" b="0"/>
            <a:pathLst>
              <a:path w="40" h="3968">
                <a:moveTo>
                  <a:pt x="20" y="0"/>
                </a:moveTo>
                <a:lnTo>
                  <a:pt x="20" y="3968"/>
                </a:lnTo>
                <a:moveTo>
                  <a:pt x="20" y="643"/>
                </a:moveTo>
                <a:lnTo>
                  <a:pt x="20" y="188"/>
                </a:lnTo>
                <a:moveTo>
                  <a:pt x="20" y="2892"/>
                </a:moveTo>
                <a:lnTo>
                  <a:pt x="20" y="2439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74" name="textbox 2074"/>
          <p:cNvSpPr/>
          <p:nvPr/>
        </p:nvSpPr>
        <p:spPr>
          <a:xfrm>
            <a:off x="2471927" y="2084324"/>
            <a:ext cx="3698875" cy="459105"/>
          </a:xfrm>
          <a:prstGeom prst="rect">
            <a:avLst/>
          </a:prstGeom>
          <a:solidFill>
            <a:srgbClr val="4B7AB3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500" dirty="0"/>
          </a:p>
          <a:p>
            <a:pPr marL="1320800" algn="l" rtl="0" eaLnBrk="0">
              <a:lnSpc>
                <a:spcPct val="98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危险物质</a:t>
            </a:r>
            <a:endParaRPr lang="en-US" altLang="en-US" sz="2400" dirty="0"/>
          </a:p>
        </p:txBody>
      </p:sp>
      <p:grpSp>
        <p:nvGrpSpPr>
          <p:cNvPr id="224" name="group 224"/>
          <p:cNvGrpSpPr/>
          <p:nvPr/>
        </p:nvGrpSpPr>
        <p:grpSpPr>
          <a:xfrm rot="21600000">
            <a:off x="2471927" y="3513836"/>
            <a:ext cx="3698747" cy="457199"/>
            <a:chOff x="0" y="0"/>
            <a:chExt cx="3698747" cy="457199"/>
          </a:xfrm>
        </p:grpSpPr>
        <p:grpSp>
          <p:nvGrpSpPr>
            <p:cNvPr id="226" name="group 226"/>
            <p:cNvGrpSpPr/>
            <p:nvPr/>
          </p:nvGrpSpPr>
          <p:grpSpPr>
            <a:xfrm rot="21600000">
              <a:off x="0" y="0"/>
              <a:ext cx="3698747" cy="457199"/>
              <a:chOff x="0" y="0"/>
              <a:chExt cx="3698747" cy="457199"/>
            </a:xfrm>
          </p:grpSpPr>
          <p:sp>
            <p:nvSpPr>
              <p:cNvPr id="2076" name="path"/>
              <p:cNvSpPr/>
              <p:nvPr/>
            </p:nvSpPr>
            <p:spPr>
              <a:xfrm>
                <a:off x="12954" y="12954"/>
                <a:ext cx="3672839" cy="431291"/>
              </a:xfrm>
              <a:custGeom>
                <a:avLst/>
                <a:gdLst/>
                <a:ahLst/>
                <a:cxnLst/>
                <a:rect l="0" t="0" r="0" b="0"/>
                <a:pathLst>
                  <a:path w="5783" h="679">
                    <a:moveTo>
                      <a:pt x="0" y="113"/>
                    </a:moveTo>
                    <a:moveTo>
                      <a:pt x="0" y="113"/>
                    </a:moveTo>
                    <a:cubicBezTo>
                      <a:pt x="0" y="50"/>
                      <a:pt x="50" y="0"/>
                      <a:pt x="113" y="0"/>
                    </a:cubicBezTo>
                    <a:lnTo>
                      <a:pt x="5670" y="0"/>
                    </a:lnTo>
                    <a:cubicBezTo>
                      <a:pt x="5733" y="0"/>
                      <a:pt x="5783" y="50"/>
                      <a:pt x="5783" y="113"/>
                    </a:cubicBezTo>
                    <a:lnTo>
                      <a:pt x="5783" y="565"/>
                    </a:lnTo>
                    <a:cubicBezTo>
                      <a:pt x="5783" y="628"/>
                      <a:pt x="5733" y="679"/>
                      <a:pt x="5670" y="679"/>
                    </a:cubicBezTo>
                    <a:lnTo>
                      <a:pt x="113" y="679"/>
                    </a:lnTo>
                    <a:cubicBezTo>
                      <a:pt x="50" y="679"/>
                      <a:pt x="0" y="628"/>
                      <a:pt x="0" y="565"/>
                    </a:cubicBez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78" name="path"/>
              <p:cNvSpPr/>
              <p:nvPr/>
            </p:nvSpPr>
            <p:spPr>
              <a:xfrm>
                <a:off x="0" y="0"/>
                <a:ext cx="3698747" cy="457199"/>
              </a:xfrm>
              <a:custGeom>
                <a:avLst/>
                <a:gdLst/>
                <a:ahLst/>
                <a:cxnLst/>
                <a:rect l="0" t="0" r="0" b="0"/>
                <a:pathLst>
                  <a:path w="5824" h="719">
                    <a:moveTo>
                      <a:pt x="20" y="133"/>
                    </a:moveTo>
                    <a:cubicBezTo>
                      <a:pt x="20" y="70"/>
                      <a:pt x="71" y="20"/>
                      <a:pt x="133" y="20"/>
                    </a:cubicBezTo>
                    <a:lnTo>
                      <a:pt x="5691" y="20"/>
                    </a:lnTo>
                    <a:cubicBezTo>
                      <a:pt x="5753" y="20"/>
                      <a:pt x="5804" y="70"/>
                      <a:pt x="5804" y="133"/>
                    </a:cubicBezTo>
                    <a:lnTo>
                      <a:pt x="5804" y="586"/>
                    </a:lnTo>
                    <a:cubicBezTo>
                      <a:pt x="5804" y="648"/>
                      <a:pt x="5753" y="699"/>
                      <a:pt x="5691" y="699"/>
                    </a:cubicBezTo>
                    <a:lnTo>
                      <a:pt x="133" y="699"/>
                    </a:lnTo>
                    <a:cubicBezTo>
                      <a:pt x="71" y="699"/>
                      <a:pt x="20" y="648"/>
                      <a:pt x="20" y="586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80" name="textbox 2080"/>
            <p:cNvSpPr/>
            <p:nvPr/>
          </p:nvSpPr>
          <p:spPr>
            <a:xfrm>
              <a:off x="-12700" y="-12700"/>
              <a:ext cx="3724275" cy="51498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</a:pPr>
              <a:endParaRPr lang="en-US" altLang="en-US" sz="600" dirty="0"/>
            </a:p>
            <a:p>
              <a:pPr marL="1334135" algn="l" rtl="0" eaLnBrk="0">
                <a:lnSpc>
                  <a:spcPct val="98000"/>
                </a:lnSpc>
                <a:spcBef>
                  <a:spcPts val="5"/>
                </a:spcBef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有害能量</a:t>
              </a:r>
              <a:endParaRPr lang="en-US" altLang="en-US" sz="2400" dirty="0"/>
            </a:p>
          </p:txBody>
        </p:sp>
      </p:grpSp>
      <p:sp>
        <p:nvSpPr>
          <p:cNvPr id="2082" name="textbox 2082"/>
          <p:cNvSpPr/>
          <p:nvPr/>
        </p:nvSpPr>
        <p:spPr>
          <a:xfrm>
            <a:off x="539496" y="103276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95250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辨识危险源</a:t>
            </a:r>
            <a:endParaRPr lang="en-US" altLang="en-US" sz="1800" dirty="0"/>
          </a:p>
        </p:txBody>
      </p:sp>
      <p:sp>
        <p:nvSpPr>
          <p:cNvPr id="2084" name="path"/>
          <p:cNvSpPr/>
          <p:nvPr/>
        </p:nvSpPr>
        <p:spPr>
          <a:xfrm>
            <a:off x="527304" y="1712467"/>
            <a:ext cx="1970532" cy="350011"/>
          </a:xfrm>
          <a:custGeom>
            <a:avLst/>
            <a:gdLst/>
            <a:ahLst/>
            <a:cxnLst/>
            <a:rect l="0" t="0" r="0" b="0"/>
            <a:pathLst>
              <a:path w="3103" h="551">
                <a:moveTo>
                  <a:pt x="20" y="530"/>
                </a:moveTo>
                <a:cubicBezTo>
                  <a:pt x="20" y="249"/>
                  <a:pt x="248" y="20"/>
                  <a:pt x="530" y="20"/>
                </a:cubicBezTo>
                <a:lnTo>
                  <a:pt x="2572" y="20"/>
                </a:lnTo>
                <a:cubicBezTo>
                  <a:pt x="2854" y="20"/>
                  <a:pt x="3082" y="249"/>
                  <a:pt x="3082" y="530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86" name="path"/>
          <p:cNvSpPr/>
          <p:nvPr/>
        </p:nvSpPr>
        <p:spPr>
          <a:xfrm>
            <a:off x="527304" y="4556760"/>
            <a:ext cx="1970532" cy="350011"/>
          </a:xfrm>
          <a:custGeom>
            <a:avLst/>
            <a:gdLst/>
            <a:ahLst/>
            <a:cxnLst/>
            <a:rect l="0" t="0" r="0" b="0"/>
            <a:pathLst>
              <a:path w="3103" h="551">
                <a:moveTo>
                  <a:pt x="3082" y="20"/>
                </a:moveTo>
                <a:cubicBezTo>
                  <a:pt x="3082" y="302"/>
                  <a:pt x="2854" y="530"/>
                  <a:pt x="2572" y="530"/>
                </a:cubicBezTo>
                <a:lnTo>
                  <a:pt x="530" y="530"/>
                </a:lnTo>
                <a:cubicBezTo>
                  <a:pt x="248" y="530"/>
                  <a:pt x="20" y="302"/>
                  <a:pt x="20" y="20"/>
                </a:cubicBez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88" name="rect"/>
          <p:cNvSpPr/>
          <p:nvPr/>
        </p:nvSpPr>
        <p:spPr>
          <a:xfrm>
            <a:off x="527304" y="2049525"/>
            <a:ext cx="25908" cy="2520188"/>
          </a:xfrm>
          <a:prstGeom prst="rect">
            <a:avLst/>
          </a:prstGeom>
          <a:solidFill>
            <a:srgbClr val="3B608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90" name="textbox 2090"/>
          <p:cNvSpPr/>
          <p:nvPr/>
        </p:nvSpPr>
        <p:spPr>
          <a:xfrm>
            <a:off x="8417508" y="510148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textbox 2092"/>
          <p:cNvSpPr/>
          <p:nvPr/>
        </p:nvSpPr>
        <p:spPr>
          <a:xfrm>
            <a:off x="709293" y="792886"/>
            <a:ext cx="3190875" cy="3803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26035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风险——危险能量</a:t>
            </a:r>
            <a:endParaRPr lang="en-US" altLang="en-US" sz="2400" dirty="0"/>
          </a:p>
          <a:p>
            <a:pPr algn="l" rtl="0" eaLnBrk="0">
              <a:lnSpc>
                <a:spcPct val="107000"/>
              </a:lnSpc>
            </a:pPr>
            <a:endParaRPr lang="en-US" altLang="en-US" sz="1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12700" algn="l" rtl="0" eaLnBrk="0">
              <a:lnSpc>
                <a:spcPts val="3260"/>
              </a:lnSpc>
              <a:spcBef>
                <a:spcPts val="820"/>
              </a:spcBef>
            </a:pP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运动的物体</a:t>
            </a:r>
            <a:endParaRPr lang="en-US" altLang="en-US" sz="2700" dirty="0"/>
          </a:p>
          <a:p>
            <a:pPr marL="12700" algn="l" rtl="0" eaLnBrk="0">
              <a:lnSpc>
                <a:spcPct val="100000"/>
              </a:lnSpc>
              <a:spcBef>
                <a:spcPts val="825"/>
              </a:spcBef>
            </a:pP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转动的机械</a:t>
            </a:r>
            <a:endParaRPr lang="en-US" altLang="en-US" sz="2700" dirty="0"/>
          </a:p>
          <a:p>
            <a:pPr marL="12700" algn="l" rtl="0" eaLnBrk="0">
              <a:lnSpc>
                <a:spcPts val="3260"/>
              </a:lnSpc>
              <a:spcBef>
                <a:spcPts val="800"/>
              </a:spcBef>
            </a:pPr>
            <a:r>
              <a:rPr sz="27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高处的物体、人体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800"/>
              </a:spcBef>
            </a:pPr>
            <a:r>
              <a:rPr sz="27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带电的线路、设备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805"/>
              </a:spcBef>
            </a:pPr>
            <a:r>
              <a:rPr sz="27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高温的物体、物质</a:t>
            </a:r>
            <a:endParaRPr lang="en-US" altLang="en-US" sz="2700" dirty="0"/>
          </a:p>
          <a:p>
            <a:pPr algn="l" rtl="0" eaLnBrk="0">
              <a:lnSpc>
                <a:spcPct val="112000"/>
              </a:lnSpc>
            </a:pPr>
            <a:endParaRPr lang="en-US" altLang="en-US" sz="600" dirty="0"/>
          </a:p>
          <a:p>
            <a:pPr marL="12700" algn="l" rtl="0" eaLnBrk="0">
              <a:lnSpc>
                <a:spcPct val="100000"/>
              </a:lnSpc>
              <a:spcBef>
                <a:spcPts val="5"/>
              </a:spcBef>
            </a:pPr>
            <a:r>
              <a:rPr sz="27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带压的容器、管道</a:t>
            </a:r>
            <a:endParaRPr lang="en-US" altLang="en-US" sz="2700" dirty="0"/>
          </a:p>
        </p:txBody>
      </p:sp>
      <p:pic>
        <p:nvPicPr>
          <p:cNvPr id="2094" name="picture 20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448555" y="214883"/>
            <a:ext cx="3470148" cy="2290572"/>
          </a:xfrm>
          <a:prstGeom prst="rect">
            <a:avLst/>
          </a:prstGeom>
        </p:spPr>
      </p:pic>
      <p:pic>
        <p:nvPicPr>
          <p:cNvPr id="2096" name="picture 20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425440" y="2726436"/>
            <a:ext cx="2970276" cy="2228087"/>
          </a:xfrm>
          <a:prstGeom prst="rect">
            <a:avLst/>
          </a:prstGeom>
        </p:spPr>
      </p:pic>
      <p:sp>
        <p:nvSpPr>
          <p:cNvPr id="2098" name="textbox 2098"/>
          <p:cNvSpPr/>
          <p:nvPr/>
        </p:nvSpPr>
        <p:spPr>
          <a:xfrm>
            <a:off x="8417508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0" name="picture 2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501640" y="2572511"/>
            <a:ext cx="3162300" cy="2360676"/>
          </a:xfrm>
          <a:prstGeom prst="rect">
            <a:avLst/>
          </a:prstGeom>
        </p:spPr>
      </p:pic>
      <p:pic>
        <p:nvPicPr>
          <p:cNvPr id="2102" name="picture 2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20667" y="214883"/>
            <a:ext cx="4000499" cy="2542032"/>
          </a:xfrm>
          <a:prstGeom prst="rect">
            <a:avLst/>
          </a:prstGeom>
        </p:spPr>
      </p:pic>
      <p:sp>
        <p:nvSpPr>
          <p:cNvPr id="2104" name="textbox 2104"/>
          <p:cNvSpPr/>
          <p:nvPr/>
        </p:nvSpPr>
        <p:spPr>
          <a:xfrm>
            <a:off x="528242" y="993806"/>
            <a:ext cx="2556510" cy="33191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55880" algn="l" rtl="0" eaLnBrk="0">
              <a:lnSpc>
                <a:spcPct val="97000"/>
              </a:lnSpc>
            </a:pPr>
            <a:r>
              <a:rPr sz="2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风险——危险物质</a:t>
            </a:r>
            <a:endParaRPr lang="en-US" altLang="en-US" sz="24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marL="12700" algn="l" rtl="0" eaLnBrk="0">
              <a:lnSpc>
                <a:spcPts val="3255"/>
              </a:lnSpc>
              <a:spcBef>
                <a:spcPts val="810"/>
              </a:spcBef>
            </a:pP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易燃易爆物质</a:t>
            </a:r>
            <a:endParaRPr lang="en-US" altLang="en-US" sz="2700" dirty="0"/>
          </a:p>
          <a:p>
            <a:pPr marL="12700" algn="l" rtl="0" eaLnBrk="0">
              <a:lnSpc>
                <a:spcPts val="3265"/>
              </a:lnSpc>
              <a:spcBef>
                <a:spcPts val="810"/>
              </a:spcBef>
            </a:pPr>
            <a:r>
              <a:rPr sz="27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有害物质</a:t>
            </a:r>
            <a:endParaRPr lang="en-US" altLang="en-US" sz="2700" dirty="0"/>
          </a:p>
          <a:p>
            <a:pPr marL="12700" algn="l" rtl="0" eaLnBrk="0">
              <a:lnSpc>
                <a:spcPts val="3260"/>
              </a:lnSpc>
              <a:spcBef>
                <a:spcPts val="795"/>
              </a:spcBef>
            </a:pP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刺激性物质</a:t>
            </a:r>
            <a:endParaRPr lang="en-US" altLang="en-US" sz="2700" dirty="0"/>
          </a:p>
          <a:p>
            <a:pPr marL="12700" algn="l" rtl="0" eaLnBrk="0">
              <a:lnSpc>
                <a:spcPct val="100000"/>
              </a:lnSpc>
              <a:spcBef>
                <a:spcPts val="790"/>
              </a:spcBef>
            </a:pPr>
            <a:r>
              <a:rPr sz="27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腐蚀性物质</a:t>
            </a:r>
            <a:endParaRPr lang="en-US" altLang="en-US" sz="2700" dirty="0"/>
          </a:p>
          <a:p>
            <a:pPr algn="l" rtl="0" eaLnBrk="0">
              <a:lnSpc>
                <a:spcPct val="116000"/>
              </a:lnSpc>
            </a:pPr>
            <a:endParaRPr lang="en-US" altLang="en-US" sz="600" dirty="0"/>
          </a:p>
          <a:p>
            <a:pPr marL="12700" algn="l" rtl="0" eaLnBrk="0">
              <a:lnSpc>
                <a:spcPts val="3265"/>
              </a:lnSpc>
              <a:spcBef>
                <a:spcPts val="5"/>
              </a:spcBef>
            </a:pPr>
            <a:r>
              <a:rPr sz="27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700" kern="0" spc="1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有毒物质</a:t>
            </a:r>
            <a:endParaRPr lang="en-US" altLang="en-US" sz="2700" dirty="0"/>
          </a:p>
        </p:txBody>
      </p:sp>
      <p:sp>
        <p:nvSpPr>
          <p:cNvPr id="2106" name="textbox 2106"/>
          <p:cNvSpPr/>
          <p:nvPr/>
        </p:nvSpPr>
        <p:spPr>
          <a:xfrm>
            <a:off x="8417508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8" name="table 2108"/>
          <p:cNvGraphicFramePr>
            <a:graphicFrameLocks noGrp="1"/>
          </p:cNvGraphicFramePr>
          <p:nvPr/>
        </p:nvGraphicFramePr>
        <p:xfrm>
          <a:off x="6477000" y="3356356"/>
          <a:ext cx="2169795" cy="1572260"/>
        </p:xfrm>
        <a:graphic>
          <a:graphicData uri="http://schemas.openxmlformats.org/drawingml/2006/table">
            <a:tbl>
              <a:tblPr/>
              <a:tblGrid>
                <a:gridCol w="2169795"/>
              </a:tblGrid>
              <a:tr h="15722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107950" algn="l" rtl="0" eaLnBrk="0">
                        <a:lnSpc>
                          <a:spcPts val="1855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组织机构不健全</a:t>
                      </a:r>
                      <a:endParaRPr lang="en-US" altLang="en-US" sz="1500" dirty="0"/>
                    </a:p>
                    <a:p>
                      <a:pPr marL="107950" algn="l" rtl="0" eaLnBrk="0">
                        <a:lnSpc>
                          <a:spcPts val="1850"/>
                        </a:lnSpc>
                        <a:spcBef>
                          <a:spcPts val="65"/>
                        </a:spcBef>
                      </a:pP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责任制未落实</a:t>
                      </a:r>
                      <a:endParaRPr lang="en-US" altLang="en-US" sz="1500" dirty="0"/>
                    </a:p>
                    <a:p>
                      <a:pPr marL="107950" algn="l" rtl="0" eaLnBrk="0">
                        <a:lnSpc>
                          <a:spcPts val="1855"/>
                        </a:lnSpc>
                        <a:spcBef>
                          <a:spcPts val="70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规章制度不完善</a:t>
                      </a:r>
                      <a:endParaRPr lang="en-US" altLang="en-US" sz="1500" dirty="0"/>
                    </a:p>
                    <a:p>
                      <a:pPr marL="107950" algn="l" rtl="0" eaLnBrk="0">
                        <a:lnSpc>
                          <a:spcPts val="1855"/>
                        </a:lnSpc>
                        <a:spcBef>
                          <a:spcPts val="65"/>
                        </a:spcBef>
                      </a:pPr>
                      <a:r>
                        <a:rPr sz="1500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投入不足</a:t>
                      </a:r>
                      <a:endParaRPr lang="en-US" altLang="en-US" sz="1500" dirty="0"/>
                    </a:p>
                    <a:p>
                      <a:pPr marL="107950" algn="l" rtl="0" eaLnBrk="0">
                        <a:lnSpc>
                          <a:spcPts val="1860"/>
                        </a:lnSpc>
                        <a:spcBef>
                          <a:spcPts val="65"/>
                        </a:spcBef>
                      </a:pP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管理不完善</a:t>
                      </a:r>
                      <a:endParaRPr lang="en-US" altLang="en-US" sz="1500" dirty="0"/>
                    </a:p>
                    <a:p>
                      <a:pPr marL="107950" algn="l" rtl="0" eaLnBrk="0">
                        <a:lnSpc>
                          <a:spcPts val="1855"/>
                        </a:lnSpc>
                        <a:spcBef>
                          <a:spcPts val="65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其他管理因素缺陷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10" name="table 211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603750" y="3334385"/>
          <a:ext cx="1771015" cy="1667510"/>
        </p:xfrm>
        <a:graphic>
          <a:graphicData uri="http://schemas.openxmlformats.org/drawingml/2006/table">
            <a:tbl>
              <a:tblPr/>
              <a:tblGrid>
                <a:gridCol w="1771015"/>
              </a:tblGrid>
              <a:tr h="16675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386080" indent="-27876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室内作业场所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环境不良</a:t>
                      </a:r>
                      <a:endParaRPr lang="en-US" altLang="en-US" sz="1500" dirty="0"/>
                    </a:p>
                    <a:p>
                      <a:pPr marL="386080" indent="-278765" algn="l" rtl="0" eaLnBrk="0">
                        <a:lnSpc>
                          <a:spcPct val="105000"/>
                        </a:lnSpc>
                        <a:spcBef>
                          <a:spcPts val="60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室内作业场所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环境不良</a:t>
                      </a:r>
                      <a:endParaRPr lang="en-US" altLang="en-US" sz="1500" dirty="0"/>
                    </a:p>
                    <a:p>
                      <a:pPr marL="384810" indent="-277495" algn="l" rtl="0" eaLnBrk="0">
                        <a:lnSpc>
                          <a:spcPct val="105000"/>
                        </a:lnSpc>
                        <a:spcBef>
                          <a:spcPts val="65"/>
                        </a:spcBef>
                      </a:pPr>
                      <a:r>
                        <a:rPr sz="1500" kern="0" spc="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地下（含水下）</a:t>
                      </a:r>
                      <a:r>
                        <a:rPr sz="1500" kern="0" spc="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作业环境不良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12" name="table 2112"/>
          <p:cNvGraphicFramePr>
            <a:graphicFrameLocks noGrp="1"/>
          </p:cNvGraphicFramePr>
          <p:nvPr/>
        </p:nvGraphicFramePr>
        <p:xfrm>
          <a:off x="795527" y="3390011"/>
          <a:ext cx="1743075" cy="1578610"/>
        </p:xfrm>
        <a:graphic>
          <a:graphicData uri="http://schemas.openxmlformats.org/drawingml/2006/table">
            <a:tbl>
              <a:tblPr/>
              <a:tblGrid>
                <a:gridCol w="1743075"/>
              </a:tblGrid>
              <a:tr h="15722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385445" indent="-278130" algn="l" rtl="0" eaLnBrk="0">
                        <a:lnSpc>
                          <a:spcPct val="106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心理、生理性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危险和有害因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素</a:t>
                      </a:r>
                      <a:endParaRPr lang="en-US" altLang="en-US" sz="1500" dirty="0"/>
                    </a:p>
                    <a:p>
                      <a:pPr marL="384810" indent="-277495" algn="l" rtl="0" eaLnBrk="0">
                        <a:lnSpc>
                          <a:spcPct val="105000"/>
                        </a:lnSpc>
                        <a:spcBef>
                          <a:spcPts val="35"/>
                        </a:spcBef>
                      </a:pP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行为性危险和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有害因素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14" name="table 2114"/>
          <p:cNvGraphicFramePr>
            <a:graphicFrameLocks noGrp="1"/>
          </p:cNvGraphicFramePr>
          <p:nvPr/>
        </p:nvGraphicFramePr>
        <p:xfrm>
          <a:off x="2738627" y="3405251"/>
          <a:ext cx="1743075" cy="1578610"/>
        </p:xfrm>
        <a:graphic>
          <a:graphicData uri="http://schemas.openxmlformats.org/drawingml/2006/table">
            <a:tbl>
              <a:tblPr/>
              <a:tblGrid>
                <a:gridCol w="1743075"/>
              </a:tblGrid>
              <a:tr h="15722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384810" indent="-27749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物理性危险和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有害因素</a:t>
                      </a:r>
                      <a:endParaRPr lang="en-US" altLang="en-US" sz="1500" dirty="0"/>
                    </a:p>
                    <a:p>
                      <a:pPr marL="384810" indent="-277495" algn="l" rtl="0" eaLnBrk="0">
                        <a:lnSpc>
                          <a:spcPct val="105000"/>
                        </a:lnSpc>
                        <a:spcBef>
                          <a:spcPts val="60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化学性危险和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有害因素</a:t>
                      </a:r>
                      <a:endParaRPr lang="en-US" altLang="en-US" sz="1500" dirty="0"/>
                    </a:p>
                    <a:p>
                      <a:pPr marL="384810" indent="-277495" algn="l" rtl="0" eaLnBrk="0">
                        <a:lnSpc>
                          <a:spcPct val="105000"/>
                        </a:lnSpc>
                        <a:spcBef>
                          <a:spcPts val="65"/>
                        </a:spcBef>
                      </a:pP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•</a:t>
                      </a:r>
                      <a:r>
                        <a:rPr sz="15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1500" kern="0" spc="7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生物性危险和</a:t>
                      </a:r>
                      <a:r>
                        <a:rPr sz="1500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有害因素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16" name="table 2116"/>
          <p:cNvGraphicFramePr>
            <a:graphicFrameLocks noGrp="1"/>
          </p:cNvGraphicFramePr>
          <p:nvPr/>
        </p:nvGraphicFramePr>
        <p:xfrm>
          <a:off x="2436875" y="2054987"/>
          <a:ext cx="4058284" cy="458470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4058284"/>
              </a:tblGrid>
              <a:tr h="4330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marL="63500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生产过程危险和有害因</a:t>
                      </a: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18" name="table 2118"/>
          <p:cNvGraphicFramePr>
            <a:graphicFrameLocks noGrp="1"/>
          </p:cNvGraphicFramePr>
          <p:nvPr/>
        </p:nvGraphicFramePr>
        <p:xfrm>
          <a:off x="882396" y="2816986"/>
          <a:ext cx="1574165" cy="45847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574165"/>
              </a:tblGrid>
              <a:tr h="4330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28130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人的因素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2120" name="picture 2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25167" y="2461895"/>
            <a:ext cx="5679948" cy="371855"/>
          </a:xfrm>
          <a:prstGeom prst="rect">
            <a:avLst/>
          </a:prstGeom>
        </p:spPr>
      </p:pic>
      <p:sp>
        <p:nvSpPr>
          <p:cNvPr id="2122" name="textbox 2122"/>
          <p:cNvSpPr/>
          <p:nvPr/>
        </p:nvSpPr>
        <p:spPr>
          <a:xfrm>
            <a:off x="422658" y="53483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2124" name="textbox 2124"/>
          <p:cNvSpPr/>
          <p:nvPr/>
        </p:nvSpPr>
        <p:spPr>
          <a:xfrm>
            <a:off x="581603" y="1665192"/>
            <a:ext cx="7200265" cy="314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2000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《生产过程危险和有害因素分类与代码》（GB/T</a:t>
            </a:r>
            <a:r>
              <a:rPr sz="2000" kern="0" spc="1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138</a:t>
            </a:r>
            <a:r>
              <a:rPr sz="2000" kern="0" spc="-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61-2009）</a:t>
            </a:r>
            <a:endParaRPr lang="en-US" altLang="en-US" sz="2000" dirty="0"/>
          </a:p>
        </p:txBody>
      </p:sp>
      <p:sp>
        <p:nvSpPr>
          <p:cNvPr id="2126" name="textbox 2126"/>
          <p:cNvSpPr/>
          <p:nvPr/>
        </p:nvSpPr>
        <p:spPr>
          <a:xfrm>
            <a:off x="539496" y="107657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graphicFrame>
        <p:nvGraphicFramePr>
          <p:cNvPr id="2128" name="table 2128"/>
          <p:cNvGraphicFramePr>
            <a:graphicFrameLocks noGrp="1"/>
          </p:cNvGraphicFramePr>
          <p:nvPr/>
        </p:nvGraphicFramePr>
        <p:xfrm>
          <a:off x="6614159" y="2832226"/>
          <a:ext cx="1574165" cy="4572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574165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28194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0" name="table 2130"/>
          <p:cNvGraphicFramePr>
            <a:graphicFrameLocks noGrp="1"/>
          </p:cNvGraphicFramePr>
          <p:nvPr/>
        </p:nvGraphicFramePr>
        <p:xfrm>
          <a:off x="4741164" y="2832226"/>
          <a:ext cx="1574165" cy="4572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574165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28194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环境因素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2" name="table 2132"/>
          <p:cNvGraphicFramePr>
            <a:graphicFrameLocks noGrp="1"/>
          </p:cNvGraphicFramePr>
          <p:nvPr/>
        </p:nvGraphicFramePr>
        <p:xfrm>
          <a:off x="2814827" y="2832226"/>
          <a:ext cx="1574164" cy="45720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1574164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27876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物的因素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134" name="textbox 2134"/>
          <p:cNvSpPr/>
          <p:nvPr/>
        </p:nvSpPr>
        <p:spPr>
          <a:xfrm>
            <a:off x="8748978" y="4962423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6" name="table 2136"/>
          <p:cNvGraphicFramePr>
            <a:graphicFrameLocks noGrp="1"/>
          </p:cNvGraphicFramePr>
          <p:nvPr/>
        </p:nvGraphicFramePr>
        <p:xfrm>
          <a:off x="4997450" y="920242"/>
          <a:ext cx="3324859" cy="4163059"/>
        </p:xfrm>
        <a:graphic>
          <a:graphicData uri="http://schemas.openxmlformats.org/drawingml/2006/table">
            <a:tbl>
              <a:tblPr/>
              <a:tblGrid>
                <a:gridCol w="3324859"/>
              </a:tblGrid>
              <a:tr h="499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1111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9个方面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13093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地理位置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136015" algn="l" rtl="0" eaLnBrk="0">
                        <a:lnSpc>
                          <a:spcPct val="98000"/>
                        </a:lnSpc>
                      </a:pPr>
                      <a:r>
                        <a:rPr sz="2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平面布局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13284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基础设施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13220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作业环境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13284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生产工艺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12966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物料性质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13474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设施设备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133475" algn="l" rtl="0" eaLnBrk="0">
                        <a:lnSpc>
                          <a:spcPct val="97000"/>
                        </a:lnSpc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人员活动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13347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管理制度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138" name="table 2138"/>
          <p:cNvGraphicFramePr>
            <a:graphicFrameLocks noGrp="1"/>
          </p:cNvGraphicFramePr>
          <p:nvPr/>
        </p:nvGraphicFramePr>
        <p:xfrm>
          <a:off x="1109345" y="2787142"/>
          <a:ext cx="2973070" cy="2296160"/>
        </p:xfrm>
        <a:graphic>
          <a:graphicData uri="http://schemas.openxmlformats.org/drawingml/2006/table">
            <a:tbl>
              <a:tblPr/>
              <a:tblGrid>
                <a:gridCol w="2973070"/>
              </a:tblGrid>
              <a:tr h="4610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10223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4个状态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物的不安全状态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1022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人的不安全行为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10223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管理缺陷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1022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环境不良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40" name="textbox 2140"/>
          <p:cNvSpPr/>
          <p:nvPr/>
        </p:nvSpPr>
        <p:spPr>
          <a:xfrm>
            <a:off x="1115568" y="1382014"/>
            <a:ext cx="2952114" cy="46228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107315" algn="l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2个类型</a:t>
            </a:r>
            <a:endParaRPr lang="en-US" altLang="en-US" sz="2400" dirty="0"/>
          </a:p>
        </p:txBody>
      </p:sp>
      <p:graphicFrame>
        <p:nvGraphicFramePr>
          <p:cNvPr id="2142" name="table 2142"/>
          <p:cNvGraphicFramePr>
            <a:graphicFrameLocks noGrp="1"/>
          </p:cNvGraphicFramePr>
          <p:nvPr/>
        </p:nvGraphicFramePr>
        <p:xfrm>
          <a:off x="1110996" y="1839214"/>
          <a:ext cx="2961004" cy="840739"/>
        </p:xfrm>
        <a:graphic>
          <a:graphicData uri="http://schemas.openxmlformats.org/drawingml/2006/table">
            <a:tbl>
              <a:tblPr/>
              <a:tblGrid>
                <a:gridCol w="2961004"/>
              </a:tblGrid>
              <a:tr h="8343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9969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危险能量</a:t>
                      </a:r>
                      <a:endParaRPr lang="en-US" altLang="en-US" sz="2400" dirty="0"/>
                    </a:p>
                    <a:p>
                      <a:pPr marL="99695" algn="l" rtl="0" eaLnBrk="0">
                        <a:lnSpc>
                          <a:spcPts val="3125"/>
                        </a:lnSpc>
                      </a:pPr>
                      <a:r>
                        <a:rPr sz="2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危险物质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44" name="textbox 2144"/>
          <p:cNvSpPr/>
          <p:nvPr/>
        </p:nvSpPr>
        <p:spPr>
          <a:xfrm>
            <a:off x="422658" y="473240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8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2800" b="1" kern="0" spc="-10" dirty="0">
              <a:solidFill>
                <a:srgbClr val="1F497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46" name="textbox 2146"/>
          <p:cNvSpPr/>
          <p:nvPr/>
        </p:nvSpPr>
        <p:spPr>
          <a:xfrm>
            <a:off x="582676" y="95656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95250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辨识危险源</a:t>
            </a:r>
            <a:endParaRPr lang="en-US" altLang="en-US" sz="1800" dirty="0"/>
          </a:p>
        </p:txBody>
      </p:sp>
      <p:sp>
        <p:nvSpPr>
          <p:cNvPr id="2148" name="textbox 2148"/>
          <p:cNvSpPr/>
          <p:nvPr/>
        </p:nvSpPr>
        <p:spPr>
          <a:xfrm>
            <a:off x="8417508" y="478017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" name="table 2150"/>
          <p:cNvGraphicFramePr>
            <a:graphicFrameLocks noGrp="1"/>
          </p:cNvGraphicFramePr>
          <p:nvPr/>
        </p:nvGraphicFramePr>
        <p:xfrm>
          <a:off x="500379" y="2047240"/>
          <a:ext cx="8096885" cy="2905760"/>
        </p:xfrm>
        <a:graphic>
          <a:graphicData uri="http://schemas.openxmlformats.org/drawingml/2006/table">
            <a:tbl>
              <a:tblPr/>
              <a:tblGrid>
                <a:gridCol w="814705"/>
                <a:gridCol w="808990"/>
                <a:gridCol w="808355"/>
                <a:gridCol w="808355"/>
                <a:gridCol w="808355"/>
                <a:gridCol w="808990"/>
                <a:gridCol w="808354"/>
                <a:gridCol w="808990"/>
                <a:gridCol w="808355"/>
                <a:gridCol w="813435"/>
              </a:tblGrid>
              <a:tr h="7289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9560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3845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marL="28384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3845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4480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5115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4480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07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85115" algn="l" rtl="0" eaLnBrk="0">
                        <a:lnSpc>
                          <a:spcPct val="77000"/>
                        </a:lnSpc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08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700" dirty="0"/>
                    </a:p>
                    <a:p>
                      <a:pPr marL="28511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09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16230" algn="l" rtl="0" eaLnBrk="0">
                        <a:lnSpc>
                          <a:spcPct val="77000"/>
                        </a:lnSpc>
                      </a:pPr>
                      <a:r>
                        <a:rPr sz="1800" kern="0" spc="-80" dirty="0">
                          <a:ln w="6531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91135" indent="571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物体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打击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94945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车辆</a:t>
                      </a:r>
                      <a:endParaRPr lang="en-US" altLang="en-US" sz="1800" dirty="0"/>
                    </a:p>
                    <a:p>
                      <a:pPr marL="187325" algn="l" rtl="0" eaLnBrk="0">
                        <a:lnSpc>
                          <a:spcPts val="2275"/>
                        </a:lnSpc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伤害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83515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机械</a:t>
                      </a:r>
                      <a:endParaRPr lang="en-US" altLang="en-US" sz="1800" dirty="0"/>
                    </a:p>
                    <a:p>
                      <a:pPr marL="186690" algn="l" rtl="0" eaLnBrk="0">
                        <a:lnSpc>
                          <a:spcPts val="2275"/>
                        </a:lnSpc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伤害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83515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起重</a:t>
                      </a:r>
                      <a:endParaRPr lang="en-US" altLang="en-US" sz="1800" dirty="0"/>
                    </a:p>
                    <a:p>
                      <a:pPr marL="187325" algn="l" rtl="0" eaLnBrk="0">
                        <a:lnSpc>
                          <a:spcPts val="2275"/>
                        </a:lnSpc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伤害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18351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触电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4701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800" kern="0" spc="-4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淹溺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18732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灼烫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19050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800" kern="0" spc="-4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火灾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196215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高处</a:t>
                      </a:r>
                      <a:endParaRPr lang="en-US" altLang="en-US" sz="1800" dirty="0"/>
                    </a:p>
                    <a:p>
                      <a:pPr marL="196215" algn="l" rtl="0" eaLnBrk="0">
                        <a:lnSpc>
                          <a:spcPts val="2280"/>
                        </a:lnSpc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坠落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18415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坍塌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600" dirty="0"/>
                    </a:p>
                    <a:p>
                      <a:pPr marL="32385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600" dirty="0"/>
                    </a:p>
                    <a:p>
                      <a:pPr marL="31813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18135" algn="l" rtl="0" eaLnBrk="0">
                        <a:lnSpc>
                          <a:spcPct val="75000"/>
                        </a:lnSpc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600" dirty="0"/>
                    </a:p>
                    <a:p>
                      <a:pPr marL="318135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700" dirty="0"/>
                    </a:p>
                    <a:p>
                      <a:pPr marL="318770" algn="l" rtl="0" eaLnBrk="0">
                        <a:lnSpc>
                          <a:spcPct val="75000"/>
                        </a:lnSpc>
                        <a:spcBef>
                          <a:spcPts val="0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600" dirty="0"/>
                    </a:p>
                    <a:p>
                      <a:pPr marL="31940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600" dirty="0"/>
                    </a:p>
                    <a:p>
                      <a:pPr marL="318770" algn="l" rtl="0" eaLnBrk="0">
                        <a:lnSpc>
                          <a:spcPct val="76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17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600" dirty="0"/>
                    </a:p>
                    <a:p>
                      <a:pPr marL="31940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18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600" dirty="0"/>
                    </a:p>
                    <a:p>
                      <a:pPr marL="31940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19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600" dirty="0"/>
                    </a:p>
                    <a:p>
                      <a:pPr marL="28575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296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210185" algn="l" rtl="0" eaLnBrk="0">
                        <a:lnSpc>
                          <a:spcPct val="83000"/>
                        </a:lnSpc>
                      </a:pPr>
                      <a:r>
                        <a:rPr sz="18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冒顶</a:t>
                      </a:r>
                      <a:endParaRPr lang="en-US" altLang="en-US" sz="1800" dirty="0"/>
                    </a:p>
                    <a:p>
                      <a:pPr marL="203200" algn="l" rtl="0" eaLnBrk="0">
                        <a:lnSpc>
                          <a:spcPts val="2260"/>
                        </a:lnSpc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片帮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400" dirty="0"/>
                    </a:p>
                    <a:p>
                      <a:pPr marL="18732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透水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23876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放炮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89230" algn="l" rtl="0" eaLnBrk="0">
                        <a:lnSpc>
                          <a:spcPct val="83000"/>
                        </a:lnSpc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火药</a:t>
                      </a:r>
                      <a:endParaRPr lang="en-US" altLang="en-US" sz="1800" dirty="0"/>
                    </a:p>
                    <a:p>
                      <a:pPr marL="187325" algn="l" rtl="0" eaLnBrk="0">
                        <a:lnSpc>
                          <a:spcPts val="226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爆炸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94945" algn="l" rtl="0" eaLnBrk="0">
                        <a:lnSpc>
                          <a:spcPct val="83000"/>
                        </a:lnSpc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瓦斯</a:t>
                      </a:r>
                      <a:endParaRPr lang="en-US" altLang="en-US" sz="1800" dirty="0"/>
                    </a:p>
                    <a:p>
                      <a:pPr marL="187960" algn="l" rtl="0" eaLnBrk="0">
                        <a:lnSpc>
                          <a:spcPts val="226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爆炸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86055" algn="l" rtl="0" eaLnBrk="0">
                        <a:lnSpc>
                          <a:spcPct val="8300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锅炉</a:t>
                      </a:r>
                      <a:endParaRPr lang="en-US" altLang="en-US" sz="1800" dirty="0"/>
                    </a:p>
                    <a:p>
                      <a:pPr marL="188595" algn="l" rtl="0" eaLnBrk="0">
                        <a:lnSpc>
                          <a:spcPts val="226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爆炸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84785" algn="l" rtl="0" eaLnBrk="0">
                        <a:lnSpc>
                          <a:spcPct val="8300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容器</a:t>
                      </a:r>
                      <a:endParaRPr lang="en-US" altLang="en-US" sz="1800" dirty="0"/>
                    </a:p>
                    <a:p>
                      <a:pPr marL="187960" algn="l" rtl="0" eaLnBrk="0">
                        <a:lnSpc>
                          <a:spcPts val="226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爆炸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88595" algn="l" rtl="0" eaLnBrk="0">
                        <a:lnSpc>
                          <a:spcPct val="8300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其它</a:t>
                      </a:r>
                      <a:endParaRPr lang="en-US" altLang="en-US" sz="1800" dirty="0"/>
                    </a:p>
                    <a:p>
                      <a:pPr marL="188595" algn="l" rtl="0" eaLnBrk="0">
                        <a:lnSpc>
                          <a:spcPts val="2260"/>
                        </a:lnSpc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爆炸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208915" algn="l" rtl="0" eaLnBrk="0">
                        <a:lnSpc>
                          <a:spcPct val="83000"/>
                        </a:lnSpc>
                      </a:pPr>
                      <a:r>
                        <a:rPr sz="18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中毒</a:t>
                      </a:r>
                      <a:endParaRPr lang="en-US" altLang="en-US" sz="1800" dirty="0"/>
                    </a:p>
                    <a:p>
                      <a:pPr marL="193675" algn="l" rtl="0" eaLnBrk="0">
                        <a:lnSpc>
                          <a:spcPts val="2315"/>
                        </a:lnSpc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窒息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187325" indent="57785" algn="l" rtl="0" eaLnBrk="0">
                        <a:lnSpc>
                          <a:spcPct val="98000"/>
                        </a:lnSpc>
                      </a:pP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其它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伤害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2" name="textbox 2152"/>
          <p:cNvSpPr/>
          <p:nvPr/>
        </p:nvSpPr>
        <p:spPr>
          <a:xfrm>
            <a:off x="461393" y="59325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2154" name="textbox 2154"/>
          <p:cNvSpPr/>
          <p:nvPr/>
        </p:nvSpPr>
        <p:spPr>
          <a:xfrm>
            <a:off x="628106" y="1704187"/>
            <a:ext cx="5485129" cy="314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2000" kern="0" spc="-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 企业职工伤亡事故分类标准》（GB6441-86）</a:t>
            </a:r>
            <a:endParaRPr lang="en-US" altLang="en-US" sz="2000" dirty="0"/>
          </a:p>
        </p:txBody>
      </p:sp>
      <p:sp>
        <p:nvSpPr>
          <p:cNvPr id="2156" name="textbox 2156"/>
          <p:cNvSpPr/>
          <p:nvPr/>
        </p:nvSpPr>
        <p:spPr>
          <a:xfrm>
            <a:off x="578231" y="114896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sp>
        <p:nvSpPr>
          <p:cNvPr id="2158" name="textbox 2158"/>
          <p:cNvSpPr/>
          <p:nvPr/>
        </p:nvSpPr>
        <p:spPr>
          <a:xfrm>
            <a:off x="8754058" y="4897653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textbox 2160"/>
          <p:cNvSpPr/>
          <p:nvPr/>
        </p:nvSpPr>
        <p:spPr>
          <a:xfrm>
            <a:off x="510923" y="55388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graphicFrame>
        <p:nvGraphicFramePr>
          <p:cNvPr id="2162" name="table 2162"/>
          <p:cNvGraphicFramePr>
            <a:graphicFrameLocks noGrp="1"/>
          </p:cNvGraphicFramePr>
          <p:nvPr/>
        </p:nvGraphicFramePr>
        <p:xfrm>
          <a:off x="2829940" y="4049395"/>
          <a:ext cx="3518534" cy="45846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3518534"/>
              </a:tblGrid>
              <a:tr h="4330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1123950" algn="l" rtl="0" eaLnBrk="0">
                        <a:lnSpc>
                          <a:spcPct val="97000"/>
                        </a:lnSpc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确定其特性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64" name="table 2164"/>
          <p:cNvGraphicFramePr>
            <a:graphicFrameLocks noGrp="1"/>
          </p:cNvGraphicFramePr>
          <p:nvPr/>
        </p:nvGraphicFramePr>
        <p:xfrm>
          <a:off x="1630553" y="3049650"/>
          <a:ext cx="2458084" cy="655320"/>
        </p:xfrm>
        <a:graphic>
          <a:graphicData uri="http://schemas.openxmlformats.org/drawingml/2006/table">
            <a:tbl>
              <a:tblPr/>
              <a:tblGrid>
                <a:gridCol w="2458084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8425" indent="190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  <a:tabLst>
                          <a:tab pos="1715770" algn="l"/>
                        </a:tabLst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能量（能源或能源载</a:t>
                      </a: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体）危险物质 </a:t>
                      </a:r>
                      <a:r>
                        <a:rPr sz="1800" u="sng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uFill>
                            <a:solidFill>
                              <a:srgbClr val="3B608C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	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66" name="table 2166"/>
          <p:cNvGraphicFramePr>
            <a:graphicFrameLocks noGrp="1"/>
          </p:cNvGraphicFramePr>
          <p:nvPr/>
        </p:nvGraphicFramePr>
        <p:xfrm>
          <a:off x="4943729" y="3049650"/>
          <a:ext cx="2384425" cy="655320"/>
        </p:xfrm>
        <a:graphic>
          <a:graphicData uri="http://schemas.openxmlformats.org/drawingml/2006/table">
            <a:tbl>
              <a:tblPr/>
              <a:tblGrid>
                <a:gridCol w="2384425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800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物的不安全状态</a:t>
                      </a:r>
                      <a:endParaRPr lang="en-US" altLang="en-US" sz="1800" dirty="0"/>
                    </a:p>
                    <a:p>
                      <a:pPr marL="100330" algn="l" rtl="0" eaLnBrk="0">
                        <a:lnSpc>
                          <a:spcPct val="10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人的不</a:t>
                      </a:r>
                      <a:r>
                        <a:rPr sz="1800" u="sng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uFill>
                            <a:solidFill>
                              <a:srgbClr val="3B608C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</a:t>
                      </a: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全行为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68" name="textbox 2168"/>
          <p:cNvSpPr/>
          <p:nvPr/>
        </p:nvSpPr>
        <p:spPr>
          <a:xfrm>
            <a:off x="627761" y="110959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graphicFrame>
        <p:nvGraphicFramePr>
          <p:cNvPr id="2170" name="table 2170"/>
          <p:cNvGraphicFramePr>
            <a:graphicFrameLocks noGrp="1"/>
          </p:cNvGraphicFramePr>
          <p:nvPr/>
        </p:nvGraphicFramePr>
        <p:xfrm>
          <a:off x="3207892" y="1696339"/>
          <a:ext cx="2760980" cy="389890"/>
        </p:xfrm>
        <a:graphic>
          <a:graphicData uri="http://schemas.openxmlformats.org/drawingml/2006/table">
            <a:tbl>
              <a:tblPr>
                <a:solidFill>
                  <a:srgbClr val="F2F2F2"/>
                </a:solidFill>
              </a:tblPr>
              <a:tblGrid>
                <a:gridCol w="2760980"/>
              </a:tblGrid>
              <a:tr h="3644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500" dirty="0"/>
                    </a:p>
                    <a:p>
                      <a:pPr marL="36639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辨识风险源的存在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172" name="rect"/>
          <p:cNvSpPr/>
          <p:nvPr/>
        </p:nvSpPr>
        <p:spPr>
          <a:xfrm>
            <a:off x="831977" y="2455290"/>
            <a:ext cx="461771" cy="1728216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174" name="rect"/>
          <p:cNvSpPr/>
          <p:nvPr/>
        </p:nvSpPr>
        <p:spPr>
          <a:xfrm>
            <a:off x="7685405" y="2334895"/>
            <a:ext cx="461771" cy="1726691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176" name="table 2176"/>
          <p:cNvGraphicFramePr>
            <a:graphicFrameLocks noGrp="1"/>
          </p:cNvGraphicFramePr>
          <p:nvPr/>
        </p:nvGraphicFramePr>
        <p:xfrm>
          <a:off x="2682112" y="2394330"/>
          <a:ext cx="1143000" cy="457200"/>
        </p:xfrm>
        <a:graphic>
          <a:graphicData uri="http://schemas.openxmlformats.org/drawingml/2006/table">
            <a:tbl>
              <a:tblPr/>
              <a:tblGrid>
                <a:gridCol w="1143000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32004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根源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82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78" name="table 2178"/>
          <p:cNvGraphicFramePr>
            <a:graphicFrameLocks noGrp="1"/>
          </p:cNvGraphicFramePr>
          <p:nvPr/>
        </p:nvGraphicFramePr>
        <p:xfrm>
          <a:off x="5224144" y="2394330"/>
          <a:ext cx="1141095" cy="457200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1141095"/>
              </a:tblGrid>
              <a:tr h="43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31940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状态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sp>
        <p:nvSpPr>
          <p:cNvPr id="2180" name="textbox 2180"/>
          <p:cNvSpPr/>
          <p:nvPr/>
        </p:nvSpPr>
        <p:spPr>
          <a:xfrm rot="5400000">
            <a:off x="7024849" y="3040825"/>
            <a:ext cx="1752600" cy="3149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200" dirty="0"/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  <a:tabLst>
                <a:tab pos="191135" algn="l"/>
              </a:tabLst>
            </a:pPr>
            <a:r>
              <a:rPr sz="1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第二类危险源</a:t>
            </a:r>
            <a:r>
              <a:rPr sz="18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en-US" sz="1800" dirty="0"/>
          </a:p>
        </p:txBody>
      </p:sp>
      <p:sp>
        <p:nvSpPr>
          <p:cNvPr id="2182" name="textbox 2182"/>
          <p:cNvSpPr/>
          <p:nvPr/>
        </p:nvSpPr>
        <p:spPr>
          <a:xfrm rot="5400000">
            <a:off x="349656" y="3163581"/>
            <a:ext cx="1395730" cy="3149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lang="en-US" altLang="en-US" sz="200" dirty="0"/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第一类危险源</a:t>
            </a:r>
            <a:endParaRPr lang="en-US" altLang="en-US" sz="1800" dirty="0"/>
          </a:p>
        </p:txBody>
      </p:sp>
      <p:grpSp>
        <p:nvGrpSpPr>
          <p:cNvPr id="228" name="group 228"/>
          <p:cNvGrpSpPr/>
          <p:nvPr/>
        </p:nvGrpSpPr>
        <p:grpSpPr>
          <a:xfrm rot="21600000">
            <a:off x="3066913" y="3701160"/>
            <a:ext cx="379495" cy="370354"/>
            <a:chOff x="0" y="0"/>
            <a:chExt cx="379495" cy="370354"/>
          </a:xfrm>
        </p:grpSpPr>
        <p:sp>
          <p:nvSpPr>
            <p:cNvPr id="2184" name="path"/>
            <p:cNvSpPr/>
            <p:nvPr/>
          </p:nvSpPr>
          <p:spPr>
            <a:xfrm>
              <a:off x="9153" y="0"/>
              <a:ext cx="361188" cy="361188"/>
            </a:xfrm>
            <a:custGeom>
              <a:avLst/>
              <a:gdLst/>
              <a:ahLst/>
              <a:cxnLst/>
              <a:rect l="0" t="0" r="0" b="0"/>
              <a:pathLst>
                <a:path w="568" h="568">
                  <a:moveTo>
                    <a:pt x="0" y="284"/>
                  </a:moveTo>
                  <a:lnTo>
                    <a:pt x="142" y="284"/>
                  </a:lnTo>
                  <a:lnTo>
                    <a:pt x="142" y="0"/>
                  </a:lnTo>
                  <a:lnTo>
                    <a:pt x="426" y="0"/>
                  </a:lnTo>
                  <a:lnTo>
                    <a:pt x="426" y="284"/>
                  </a:lnTo>
                  <a:lnTo>
                    <a:pt x="568" y="284"/>
                  </a:lnTo>
                  <a:lnTo>
                    <a:pt x="284" y="56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86" name="path"/>
            <p:cNvSpPr/>
            <p:nvPr/>
          </p:nvSpPr>
          <p:spPr>
            <a:xfrm>
              <a:off x="0" y="0"/>
              <a:ext cx="379495" cy="370354"/>
            </a:xfrm>
            <a:custGeom>
              <a:avLst/>
              <a:gdLst/>
              <a:ahLst/>
              <a:cxnLst/>
              <a:rect l="0" t="0" r="0" b="0"/>
              <a:pathLst>
                <a:path w="597" h="583">
                  <a:moveTo>
                    <a:pt x="14" y="284"/>
                  </a:moveTo>
                  <a:lnTo>
                    <a:pt x="156" y="284"/>
                  </a:lnTo>
                  <a:lnTo>
                    <a:pt x="156" y="0"/>
                  </a:lnTo>
                  <a:moveTo>
                    <a:pt x="441" y="0"/>
                  </a:moveTo>
                  <a:lnTo>
                    <a:pt x="441" y="284"/>
                  </a:lnTo>
                  <a:lnTo>
                    <a:pt x="583" y="284"/>
                  </a:lnTo>
                  <a:lnTo>
                    <a:pt x="298" y="568"/>
                  </a:lnTo>
                  <a:lnTo>
                    <a:pt x="14" y="284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30" name="group 230"/>
          <p:cNvGrpSpPr/>
          <p:nvPr/>
        </p:nvGrpSpPr>
        <p:grpSpPr>
          <a:xfrm rot="21600000">
            <a:off x="5660761" y="3701160"/>
            <a:ext cx="377970" cy="370354"/>
            <a:chOff x="0" y="0"/>
            <a:chExt cx="377970" cy="370354"/>
          </a:xfrm>
        </p:grpSpPr>
        <p:sp>
          <p:nvSpPr>
            <p:cNvPr id="2188" name="path"/>
            <p:cNvSpPr/>
            <p:nvPr/>
          </p:nvSpPr>
          <p:spPr>
            <a:xfrm>
              <a:off x="9153" y="0"/>
              <a:ext cx="359663" cy="361188"/>
            </a:xfrm>
            <a:custGeom>
              <a:avLst/>
              <a:gdLst/>
              <a:ahLst/>
              <a:cxnLst/>
              <a:rect l="0" t="0" r="0" b="0"/>
              <a:pathLst>
                <a:path w="566" h="568">
                  <a:moveTo>
                    <a:pt x="0" y="286"/>
                  </a:moveTo>
                  <a:lnTo>
                    <a:pt x="141" y="286"/>
                  </a:lnTo>
                  <a:lnTo>
                    <a:pt x="141" y="0"/>
                  </a:lnTo>
                  <a:lnTo>
                    <a:pt x="424" y="0"/>
                  </a:lnTo>
                  <a:lnTo>
                    <a:pt x="424" y="286"/>
                  </a:lnTo>
                  <a:lnTo>
                    <a:pt x="566" y="286"/>
                  </a:lnTo>
                  <a:lnTo>
                    <a:pt x="283" y="568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90" name="path"/>
            <p:cNvSpPr/>
            <p:nvPr/>
          </p:nvSpPr>
          <p:spPr>
            <a:xfrm>
              <a:off x="0" y="0"/>
              <a:ext cx="377970" cy="370354"/>
            </a:xfrm>
            <a:custGeom>
              <a:avLst/>
              <a:gdLst/>
              <a:ahLst/>
              <a:cxnLst/>
              <a:rect l="0" t="0" r="0" b="0"/>
              <a:pathLst>
                <a:path w="595" h="583">
                  <a:moveTo>
                    <a:pt x="14" y="286"/>
                  </a:moveTo>
                  <a:lnTo>
                    <a:pt x="156" y="286"/>
                  </a:lnTo>
                  <a:lnTo>
                    <a:pt x="156" y="0"/>
                  </a:lnTo>
                  <a:moveTo>
                    <a:pt x="439" y="0"/>
                  </a:moveTo>
                  <a:lnTo>
                    <a:pt x="439" y="286"/>
                  </a:lnTo>
                  <a:lnTo>
                    <a:pt x="580" y="286"/>
                  </a:lnTo>
                  <a:lnTo>
                    <a:pt x="297" y="568"/>
                  </a:lnTo>
                  <a:lnTo>
                    <a:pt x="14" y="286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32" name="group 232"/>
          <p:cNvGrpSpPr/>
          <p:nvPr/>
        </p:nvGrpSpPr>
        <p:grpSpPr>
          <a:xfrm rot="21600000">
            <a:off x="1281557" y="3190847"/>
            <a:ext cx="363725" cy="377499"/>
            <a:chOff x="0" y="0"/>
            <a:chExt cx="363725" cy="377499"/>
          </a:xfrm>
        </p:grpSpPr>
        <p:sp>
          <p:nvSpPr>
            <p:cNvPr id="2192" name="path"/>
            <p:cNvSpPr/>
            <p:nvPr/>
          </p:nvSpPr>
          <p:spPr>
            <a:xfrm>
              <a:off x="12953" y="8917"/>
              <a:ext cx="341375" cy="359663"/>
            </a:xfrm>
            <a:custGeom>
              <a:avLst/>
              <a:gdLst/>
              <a:ahLst/>
              <a:cxnLst/>
              <a:rect l="0" t="0" r="0" b="0"/>
              <a:pathLst>
                <a:path w="537" h="566">
                  <a:moveTo>
                    <a:pt x="0" y="141"/>
                  </a:moveTo>
                  <a:lnTo>
                    <a:pt x="268" y="141"/>
                  </a:lnTo>
                  <a:lnTo>
                    <a:pt x="268" y="0"/>
                  </a:lnTo>
                  <a:lnTo>
                    <a:pt x="537" y="283"/>
                  </a:lnTo>
                  <a:lnTo>
                    <a:pt x="268" y="566"/>
                  </a:lnTo>
                  <a:lnTo>
                    <a:pt x="268" y="424"/>
                  </a:lnTo>
                  <a:lnTo>
                    <a:pt x="0" y="424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94" name="path"/>
            <p:cNvSpPr/>
            <p:nvPr/>
          </p:nvSpPr>
          <p:spPr>
            <a:xfrm>
              <a:off x="0" y="0"/>
              <a:ext cx="363725" cy="377499"/>
            </a:xfrm>
            <a:custGeom>
              <a:avLst/>
              <a:gdLst/>
              <a:ahLst/>
              <a:cxnLst/>
              <a:rect l="0" t="0" r="0" b="0"/>
              <a:pathLst>
                <a:path w="572" h="594">
                  <a:moveTo>
                    <a:pt x="20" y="155"/>
                  </a:moveTo>
                  <a:lnTo>
                    <a:pt x="289" y="155"/>
                  </a:lnTo>
                  <a:lnTo>
                    <a:pt x="289" y="14"/>
                  </a:lnTo>
                  <a:lnTo>
                    <a:pt x="557" y="297"/>
                  </a:lnTo>
                  <a:lnTo>
                    <a:pt x="289" y="580"/>
                  </a:lnTo>
                  <a:lnTo>
                    <a:pt x="289" y="438"/>
                  </a:lnTo>
                  <a:lnTo>
                    <a:pt x="20" y="438"/>
                  </a:lnTo>
                  <a:lnTo>
                    <a:pt x="20" y="155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34" name="group 234"/>
          <p:cNvGrpSpPr/>
          <p:nvPr/>
        </p:nvGrpSpPr>
        <p:grpSpPr>
          <a:xfrm rot="21600000">
            <a:off x="7333872" y="3192369"/>
            <a:ext cx="352294" cy="379026"/>
            <a:chOff x="0" y="0"/>
            <a:chExt cx="352294" cy="379026"/>
          </a:xfrm>
        </p:grpSpPr>
        <p:sp>
          <p:nvSpPr>
            <p:cNvPr id="2196" name="path"/>
            <p:cNvSpPr/>
            <p:nvPr/>
          </p:nvSpPr>
          <p:spPr>
            <a:xfrm>
              <a:off x="9394" y="8919"/>
              <a:ext cx="342900" cy="361188"/>
            </a:xfrm>
            <a:custGeom>
              <a:avLst/>
              <a:gdLst/>
              <a:ahLst/>
              <a:cxnLst/>
              <a:rect l="0" t="0" r="0" b="0"/>
              <a:pathLst>
                <a:path w="540" h="568">
                  <a:moveTo>
                    <a:pt x="540" y="426"/>
                  </a:moveTo>
                  <a:lnTo>
                    <a:pt x="270" y="426"/>
                  </a:lnTo>
                  <a:lnTo>
                    <a:pt x="270" y="568"/>
                  </a:lnTo>
                  <a:lnTo>
                    <a:pt x="0" y="284"/>
                  </a:lnTo>
                  <a:lnTo>
                    <a:pt x="270" y="0"/>
                  </a:lnTo>
                  <a:lnTo>
                    <a:pt x="270" y="142"/>
                  </a:lnTo>
                  <a:lnTo>
                    <a:pt x="540" y="142"/>
                  </a:lnTo>
                  <a:lnTo>
                    <a:pt x="540" y="426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98" name="path"/>
            <p:cNvSpPr/>
            <p:nvPr/>
          </p:nvSpPr>
          <p:spPr>
            <a:xfrm>
              <a:off x="0" y="0"/>
              <a:ext cx="352294" cy="379026"/>
            </a:xfrm>
            <a:custGeom>
              <a:avLst/>
              <a:gdLst/>
              <a:ahLst/>
              <a:cxnLst/>
              <a:rect l="0" t="0" r="0" b="0"/>
              <a:pathLst>
                <a:path w="554" h="596">
                  <a:moveTo>
                    <a:pt x="554" y="440"/>
                  </a:moveTo>
                  <a:lnTo>
                    <a:pt x="284" y="440"/>
                  </a:lnTo>
                  <a:lnTo>
                    <a:pt x="284" y="582"/>
                  </a:lnTo>
                  <a:lnTo>
                    <a:pt x="14" y="298"/>
                  </a:lnTo>
                  <a:lnTo>
                    <a:pt x="284" y="14"/>
                  </a:lnTo>
                  <a:lnTo>
                    <a:pt x="284" y="156"/>
                  </a:lnTo>
                  <a:lnTo>
                    <a:pt x="554" y="156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36" name="group 236"/>
          <p:cNvGrpSpPr/>
          <p:nvPr/>
        </p:nvGrpSpPr>
        <p:grpSpPr>
          <a:xfrm rot="21600000">
            <a:off x="3069409" y="2838577"/>
            <a:ext cx="374503" cy="227520"/>
            <a:chOff x="0" y="0"/>
            <a:chExt cx="374503" cy="227520"/>
          </a:xfrm>
        </p:grpSpPr>
        <p:sp>
          <p:nvSpPr>
            <p:cNvPr id="2200" name="path"/>
            <p:cNvSpPr/>
            <p:nvPr/>
          </p:nvSpPr>
          <p:spPr>
            <a:xfrm>
              <a:off x="6657" y="0"/>
              <a:ext cx="361188" cy="216407"/>
            </a:xfrm>
            <a:custGeom>
              <a:avLst/>
              <a:gdLst/>
              <a:ahLst/>
              <a:cxnLst/>
              <a:rect l="0" t="0" r="0" b="0"/>
              <a:pathLst>
                <a:path w="568" h="340">
                  <a:moveTo>
                    <a:pt x="0" y="170"/>
                  </a:moveTo>
                  <a:lnTo>
                    <a:pt x="142" y="170"/>
                  </a:lnTo>
                  <a:lnTo>
                    <a:pt x="142" y="0"/>
                  </a:lnTo>
                  <a:lnTo>
                    <a:pt x="426" y="0"/>
                  </a:lnTo>
                  <a:lnTo>
                    <a:pt x="426" y="170"/>
                  </a:lnTo>
                  <a:lnTo>
                    <a:pt x="568" y="170"/>
                  </a:lnTo>
                  <a:lnTo>
                    <a:pt x="284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02" name="path"/>
            <p:cNvSpPr/>
            <p:nvPr/>
          </p:nvSpPr>
          <p:spPr>
            <a:xfrm>
              <a:off x="0" y="0"/>
              <a:ext cx="374503" cy="227520"/>
            </a:xfrm>
            <a:custGeom>
              <a:avLst/>
              <a:gdLst/>
              <a:ahLst/>
              <a:cxnLst/>
              <a:rect l="0" t="0" r="0" b="0"/>
              <a:pathLst>
                <a:path w="589" h="358">
                  <a:moveTo>
                    <a:pt x="10" y="170"/>
                  </a:moveTo>
                  <a:lnTo>
                    <a:pt x="152" y="170"/>
                  </a:lnTo>
                  <a:lnTo>
                    <a:pt x="152" y="0"/>
                  </a:lnTo>
                  <a:moveTo>
                    <a:pt x="437" y="0"/>
                  </a:moveTo>
                  <a:lnTo>
                    <a:pt x="437" y="170"/>
                  </a:lnTo>
                  <a:lnTo>
                    <a:pt x="579" y="170"/>
                  </a:lnTo>
                  <a:lnTo>
                    <a:pt x="294" y="340"/>
                  </a:lnTo>
                  <a:lnTo>
                    <a:pt x="10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38" name="group 238"/>
          <p:cNvGrpSpPr/>
          <p:nvPr/>
        </p:nvGrpSpPr>
        <p:grpSpPr>
          <a:xfrm rot="21600000">
            <a:off x="5608393" y="2838577"/>
            <a:ext cx="374503" cy="227520"/>
            <a:chOff x="0" y="0"/>
            <a:chExt cx="374503" cy="227520"/>
          </a:xfrm>
        </p:grpSpPr>
        <p:sp>
          <p:nvSpPr>
            <p:cNvPr id="2204" name="path"/>
            <p:cNvSpPr/>
            <p:nvPr/>
          </p:nvSpPr>
          <p:spPr>
            <a:xfrm>
              <a:off x="6657" y="0"/>
              <a:ext cx="361188" cy="216407"/>
            </a:xfrm>
            <a:custGeom>
              <a:avLst/>
              <a:gdLst/>
              <a:ahLst/>
              <a:cxnLst/>
              <a:rect l="0" t="0" r="0" b="0"/>
              <a:pathLst>
                <a:path w="568" h="340">
                  <a:moveTo>
                    <a:pt x="0" y="170"/>
                  </a:moveTo>
                  <a:lnTo>
                    <a:pt x="142" y="170"/>
                  </a:lnTo>
                  <a:lnTo>
                    <a:pt x="142" y="0"/>
                  </a:lnTo>
                  <a:lnTo>
                    <a:pt x="426" y="0"/>
                  </a:lnTo>
                  <a:lnTo>
                    <a:pt x="426" y="170"/>
                  </a:lnTo>
                  <a:lnTo>
                    <a:pt x="568" y="170"/>
                  </a:lnTo>
                  <a:lnTo>
                    <a:pt x="284" y="34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06" name="path"/>
            <p:cNvSpPr/>
            <p:nvPr/>
          </p:nvSpPr>
          <p:spPr>
            <a:xfrm>
              <a:off x="0" y="0"/>
              <a:ext cx="374503" cy="227520"/>
            </a:xfrm>
            <a:custGeom>
              <a:avLst/>
              <a:gdLst/>
              <a:ahLst/>
              <a:cxnLst/>
              <a:rect l="0" t="0" r="0" b="0"/>
              <a:pathLst>
                <a:path w="589" h="358">
                  <a:moveTo>
                    <a:pt x="10" y="170"/>
                  </a:moveTo>
                  <a:lnTo>
                    <a:pt x="152" y="170"/>
                  </a:lnTo>
                  <a:lnTo>
                    <a:pt x="152" y="0"/>
                  </a:lnTo>
                  <a:moveTo>
                    <a:pt x="437" y="0"/>
                  </a:moveTo>
                  <a:lnTo>
                    <a:pt x="437" y="170"/>
                  </a:lnTo>
                  <a:lnTo>
                    <a:pt x="579" y="170"/>
                  </a:lnTo>
                  <a:lnTo>
                    <a:pt x="294" y="340"/>
                  </a:lnTo>
                  <a:lnTo>
                    <a:pt x="10" y="170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40" name="group 240"/>
          <p:cNvGrpSpPr/>
          <p:nvPr/>
        </p:nvGrpSpPr>
        <p:grpSpPr>
          <a:xfrm rot="21600000">
            <a:off x="5444357" y="2073529"/>
            <a:ext cx="234706" cy="347498"/>
            <a:chOff x="0" y="0"/>
            <a:chExt cx="234706" cy="347498"/>
          </a:xfrm>
        </p:grpSpPr>
        <p:sp>
          <p:nvSpPr>
            <p:cNvPr id="2208" name="path"/>
            <p:cNvSpPr/>
            <p:nvPr/>
          </p:nvSpPr>
          <p:spPr>
            <a:xfrm>
              <a:off x="9149" y="0"/>
              <a:ext cx="216408" cy="338327"/>
            </a:xfrm>
            <a:custGeom>
              <a:avLst/>
              <a:gdLst/>
              <a:ahLst/>
              <a:cxnLst/>
              <a:rect l="0" t="0" r="0" b="0"/>
              <a:pathLst>
                <a:path w="340" h="532">
                  <a:moveTo>
                    <a:pt x="0" y="362"/>
                  </a:moveTo>
                  <a:lnTo>
                    <a:pt x="85" y="362"/>
                  </a:lnTo>
                  <a:lnTo>
                    <a:pt x="85" y="0"/>
                  </a:lnTo>
                  <a:lnTo>
                    <a:pt x="255" y="0"/>
                  </a:lnTo>
                  <a:lnTo>
                    <a:pt x="255" y="362"/>
                  </a:lnTo>
                  <a:lnTo>
                    <a:pt x="340" y="362"/>
                  </a:lnTo>
                  <a:lnTo>
                    <a:pt x="170" y="53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10" name="path"/>
            <p:cNvSpPr/>
            <p:nvPr/>
          </p:nvSpPr>
          <p:spPr>
            <a:xfrm>
              <a:off x="0" y="0"/>
              <a:ext cx="234706" cy="347498"/>
            </a:xfrm>
            <a:custGeom>
              <a:avLst/>
              <a:gdLst/>
              <a:ahLst/>
              <a:cxnLst/>
              <a:rect l="0" t="0" r="0" b="0"/>
              <a:pathLst>
                <a:path w="369" h="547">
                  <a:moveTo>
                    <a:pt x="14" y="362"/>
                  </a:moveTo>
                  <a:lnTo>
                    <a:pt x="99" y="362"/>
                  </a:lnTo>
                  <a:lnTo>
                    <a:pt x="99" y="0"/>
                  </a:lnTo>
                  <a:moveTo>
                    <a:pt x="270" y="0"/>
                  </a:moveTo>
                  <a:lnTo>
                    <a:pt x="270" y="362"/>
                  </a:lnTo>
                  <a:lnTo>
                    <a:pt x="355" y="362"/>
                  </a:lnTo>
                  <a:lnTo>
                    <a:pt x="184" y="532"/>
                  </a:lnTo>
                  <a:lnTo>
                    <a:pt x="14" y="362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42" name="group 242"/>
          <p:cNvGrpSpPr/>
          <p:nvPr/>
        </p:nvGrpSpPr>
        <p:grpSpPr>
          <a:xfrm rot="21600000">
            <a:off x="3428095" y="2068956"/>
            <a:ext cx="233203" cy="347488"/>
            <a:chOff x="0" y="0"/>
            <a:chExt cx="233203" cy="347488"/>
          </a:xfrm>
        </p:grpSpPr>
        <p:sp>
          <p:nvSpPr>
            <p:cNvPr id="2212" name="path"/>
            <p:cNvSpPr/>
            <p:nvPr/>
          </p:nvSpPr>
          <p:spPr>
            <a:xfrm>
              <a:off x="9159" y="0"/>
              <a:ext cx="214883" cy="338328"/>
            </a:xfrm>
            <a:custGeom>
              <a:avLst/>
              <a:gdLst/>
              <a:ahLst/>
              <a:cxnLst/>
              <a:rect l="0" t="0" r="0" b="0"/>
              <a:pathLst>
                <a:path w="338" h="532">
                  <a:moveTo>
                    <a:pt x="0" y="363"/>
                  </a:moveTo>
                  <a:lnTo>
                    <a:pt x="84" y="363"/>
                  </a:lnTo>
                  <a:lnTo>
                    <a:pt x="84" y="0"/>
                  </a:lnTo>
                  <a:lnTo>
                    <a:pt x="253" y="0"/>
                  </a:lnTo>
                  <a:lnTo>
                    <a:pt x="253" y="363"/>
                  </a:lnTo>
                  <a:lnTo>
                    <a:pt x="338" y="363"/>
                  </a:lnTo>
                  <a:lnTo>
                    <a:pt x="169" y="532"/>
                  </a:lnTo>
                  <a:lnTo>
                    <a:pt x="0" y="36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14" name="path"/>
            <p:cNvSpPr/>
            <p:nvPr/>
          </p:nvSpPr>
          <p:spPr>
            <a:xfrm>
              <a:off x="0" y="0"/>
              <a:ext cx="233203" cy="347488"/>
            </a:xfrm>
            <a:custGeom>
              <a:avLst/>
              <a:gdLst/>
              <a:ahLst/>
              <a:cxnLst/>
              <a:rect l="0" t="0" r="0" b="0"/>
              <a:pathLst>
                <a:path w="367" h="547">
                  <a:moveTo>
                    <a:pt x="14" y="363"/>
                  </a:moveTo>
                  <a:lnTo>
                    <a:pt x="99" y="363"/>
                  </a:lnTo>
                  <a:lnTo>
                    <a:pt x="99" y="0"/>
                  </a:lnTo>
                  <a:moveTo>
                    <a:pt x="268" y="0"/>
                  </a:moveTo>
                  <a:lnTo>
                    <a:pt x="268" y="363"/>
                  </a:lnTo>
                  <a:lnTo>
                    <a:pt x="352" y="363"/>
                  </a:lnTo>
                  <a:lnTo>
                    <a:pt x="183" y="532"/>
                  </a:lnTo>
                  <a:lnTo>
                    <a:pt x="14" y="363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16" name="textbox 2216"/>
          <p:cNvSpPr/>
          <p:nvPr/>
        </p:nvSpPr>
        <p:spPr>
          <a:xfrm>
            <a:off x="8417508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textbox 2218"/>
          <p:cNvSpPr/>
          <p:nvPr/>
        </p:nvSpPr>
        <p:spPr>
          <a:xfrm>
            <a:off x="967856" y="1989290"/>
            <a:ext cx="6790055" cy="19380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2899410" algn="l" rtl="0" eaLnBrk="0">
              <a:lnSpc>
                <a:spcPct val="100000"/>
              </a:lnSpc>
            </a:pP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</a:t>
            </a:r>
            <a:r>
              <a:rPr sz="2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7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</a:t>
            </a:r>
            <a:endParaRPr lang="en-US" altLang="en-US" sz="2700" dirty="0"/>
          </a:p>
          <a:p>
            <a:pPr algn="l" rtl="0" eaLnBrk="0">
              <a:lnSpc>
                <a:spcPct val="113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1000" dirty="0"/>
          </a:p>
          <a:p>
            <a:pPr marL="26670" algn="l" rtl="0" eaLnBrk="0">
              <a:lnSpc>
                <a:spcPct val="100000"/>
              </a:lnSpc>
              <a:spcBef>
                <a:spcPts val="810"/>
              </a:spcBef>
            </a:pPr>
            <a:r>
              <a:rPr sz="2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1、电是危险能量，配电柜是不是危险源？</a:t>
            </a:r>
            <a:endParaRPr lang="en-US" altLang="en-US" sz="2700" dirty="0"/>
          </a:p>
          <a:p>
            <a:pPr algn="l" rtl="0" eaLnBrk="0">
              <a:lnSpc>
                <a:spcPct val="107000"/>
              </a:lnSpc>
            </a:pPr>
            <a:endParaRPr lang="en-US" altLang="en-US" sz="1400" dirty="0"/>
          </a:p>
          <a:p>
            <a:pPr algn="r" rtl="0" eaLnBrk="0">
              <a:lnSpc>
                <a:spcPct val="100000"/>
              </a:lnSpc>
              <a:spcBef>
                <a:spcPts val="0"/>
              </a:spcBef>
            </a:pPr>
            <a:r>
              <a:rPr sz="27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2、柴油是危险物质，储油罐是不是危险源？</a:t>
            </a:r>
            <a:endParaRPr lang="en-US" altLang="en-US" sz="2700" dirty="0"/>
          </a:p>
        </p:txBody>
      </p:sp>
      <p:sp>
        <p:nvSpPr>
          <p:cNvPr id="2220" name="textbox 2220"/>
          <p:cNvSpPr/>
          <p:nvPr/>
        </p:nvSpPr>
        <p:spPr>
          <a:xfrm>
            <a:off x="753493" y="654215"/>
            <a:ext cx="4970779" cy="483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1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100" dirty="0"/>
          </a:p>
        </p:txBody>
      </p:sp>
      <p:sp>
        <p:nvSpPr>
          <p:cNvPr id="2222" name="textbox 2222"/>
          <p:cNvSpPr/>
          <p:nvPr/>
        </p:nvSpPr>
        <p:spPr>
          <a:xfrm>
            <a:off x="870331" y="132676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sp>
        <p:nvSpPr>
          <p:cNvPr id="2224" name="textbox 2224"/>
          <p:cNvSpPr/>
          <p:nvPr/>
        </p:nvSpPr>
        <p:spPr>
          <a:xfrm>
            <a:off x="8417508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box 202"/>
          <p:cNvSpPr/>
          <p:nvPr/>
        </p:nvSpPr>
        <p:spPr>
          <a:xfrm>
            <a:off x="2989271" y="1040720"/>
            <a:ext cx="5642609" cy="36404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762000" algn="l" rtl="0" eaLnBrk="0">
              <a:lnSpc>
                <a:spcPct val="92000"/>
              </a:lnSpc>
            </a:pP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事故的发生都有其内在根源与</a:t>
            </a:r>
            <a:endParaRPr lang="en-US" altLang="en-US" sz="2700" dirty="0"/>
          </a:p>
          <a:p>
            <a:pPr marL="15875" indent="-3175" algn="l" rtl="0" eaLnBrk="0">
              <a:lnSpc>
                <a:spcPct val="133000"/>
              </a:lnSpc>
              <a:spcBef>
                <a:spcPts val="35"/>
              </a:spcBef>
            </a:pPr>
            <a:r>
              <a:rPr sz="27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外在影响，</a:t>
            </a:r>
            <a:r>
              <a:rPr sz="2700" b="1" kern="0" spc="-6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一旦超过安全允许程度</a:t>
            </a:r>
            <a:r>
              <a:rPr sz="27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 </a:t>
            </a:r>
            <a:r>
              <a:rPr sz="27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就会导致事故发生。</a:t>
            </a:r>
            <a:endParaRPr lang="en-US" altLang="en-US" sz="2700" dirty="0"/>
          </a:p>
          <a:p>
            <a:pPr marL="761365" algn="l" rtl="0" eaLnBrk="0">
              <a:lnSpc>
                <a:spcPct val="92000"/>
              </a:lnSpc>
              <a:spcBef>
                <a:spcPts val="970"/>
              </a:spcBef>
            </a:pP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为预防事故发生，必须根据企</a:t>
            </a:r>
            <a:endParaRPr lang="en-US" altLang="en-US" sz="2700" dirty="0"/>
          </a:p>
          <a:p>
            <a:pPr marL="13970" indent="2540" algn="l" rtl="0" eaLnBrk="0">
              <a:lnSpc>
                <a:spcPct val="132000"/>
              </a:lnSpc>
              <a:spcBef>
                <a:spcPts val="55"/>
              </a:spcBef>
            </a:pP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业生产作业特征，找到事故发生的</a:t>
            </a:r>
            <a:r>
              <a:rPr sz="27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根源，并采取有效措施与手段，确</a:t>
            </a:r>
            <a:r>
              <a:rPr sz="27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7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保安全生产。</a:t>
            </a:r>
            <a:endParaRPr lang="en-US" altLang="en-US" sz="2700" dirty="0"/>
          </a:p>
        </p:txBody>
      </p:sp>
      <p:pic>
        <p:nvPicPr>
          <p:cNvPr id="204" name="picture 2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28244" y="928116"/>
            <a:ext cx="2391155" cy="3625595"/>
          </a:xfrm>
          <a:prstGeom prst="rect">
            <a:avLst/>
          </a:prstGeom>
        </p:spPr>
      </p:pic>
      <p:sp>
        <p:nvSpPr>
          <p:cNvPr id="206" name="textbox 206"/>
          <p:cNvSpPr/>
          <p:nvPr/>
        </p:nvSpPr>
        <p:spPr>
          <a:xfrm>
            <a:off x="3841982" y="260203"/>
            <a:ext cx="1344294" cy="565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6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   示</a:t>
            </a:r>
            <a:endParaRPr lang="en-US" altLang="en-US" sz="3600" dirty="0"/>
          </a:p>
        </p:txBody>
      </p:sp>
      <p:sp>
        <p:nvSpPr>
          <p:cNvPr id="208" name="textbox 208"/>
          <p:cNvSpPr/>
          <p:nvPr/>
        </p:nvSpPr>
        <p:spPr>
          <a:xfrm>
            <a:off x="8504225" y="4841697"/>
            <a:ext cx="103504" cy="1701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6" name="table 2226"/>
          <p:cNvGraphicFramePr>
            <a:graphicFrameLocks noGrp="1"/>
          </p:cNvGraphicFramePr>
          <p:nvPr/>
        </p:nvGraphicFramePr>
        <p:xfrm>
          <a:off x="3290189" y="2256536"/>
          <a:ext cx="5577840" cy="1505585"/>
        </p:xfrm>
        <a:graphic>
          <a:graphicData uri="http://schemas.openxmlformats.org/drawingml/2006/table">
            <a:tbl>
              <a:tblPr/>
              <a:tblGrid>
                <a:gridCol w="1331594"/>
                <a:gridCol w="312419"/>
                <a:gridCol w="1801495"/>
                <a:gridCol w="327659"/>
                <a:gridCol w="1804670"/>
              </a:tblGrid>
              <a:tr h="14801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对确定的生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产场所和区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域进行工序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划分（关注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风险点）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600" dirty="0"/>
                    </a:p>
                    <a:p>
                      <a:pPr marL="95250" indent="-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确定每进行一项</a:t>
                      </a:r>
                      <a:r>
                        <a:rPr sz="1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工作内容可能存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在的危险类型</a:t>
                      </a:r>
                      <a:endParaRPr lang="en-US" altLang="en-US" sz="1800" dirty="0"/>
                    </a:p>
                    <a:p>
                      <a:pPr marL="97155" indent="137160" algn="l" rtl="0" eaLnBrk="0">
                        <a:lnSpc>
                          <a:spcPct val="103000"/>
                        </a:lnSpc>
                        <a:spcBef>
                          <a:spcPts val="55"/>
                        </a:spcBef>
                      </a:pPr>
                      <a:r>
                        <a:rPr sz="17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（第一危险源及</a:t>
                      </a:r>
                      <a:r>
                        <a:rPr sz="1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700" kern="0" spc="-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可能导致的后果）</a:t>
                      </a:r>
                      <a:endParaRPr lang="en-US" altLang="en-US" sz="17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600" dirty="0"/>
                    </a:p>
                    <a:p>
                      <a:pPr marL="93980" indent="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从人、物、环、</a:t>
                      </a:r>
                      <a:r>
                        <a:rPr sz="18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管方面，分析导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致危害发生的途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径及原因（第二  </a:t>
                      </a: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危险源）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150"/>
                        </a:lnSpc>
                      </a:pPr>
                      <a:endParaRPr lang="en-US" altLang="en-US" sz="1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228" name="table 2228"/>
          <p:cNvGraphicFramePr>
            <a:graphicFrameLocks noGrp="1"/>
          </p:cNvGraphicFramePr>
          <p:nvPr/>
        </p:nvGraphicFramePr>
        <p:xfrm>
          <a:off x="1056004" y="4243831"/>
          <a:ext cx="7461250" cy="470534"/>
        </p:xfrm>
        <a:graphic>
          <a:graphicData uri="http://schemas.openxmlformats.org/drawingml/2006/table">
            <a:tbl>
              <a:tblPr/>
              <a:tblGrid>
                <a:gridCol w="7461250"/>
              </a:tblGrid>
              <a:tr h="4641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600" dirty="0"/>
                    </a:p>
                    <a:p>
                      <a:pPr marL="22987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危险源的表述：  </a:t>
                      </a:r>
                      <a:r>
                        <a:rPr sz="2400" kern="0" spc="-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第一危险源、事件及原因、潜在后果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30" name="textbox 2230"/>
          <p:cNvSpPr/>
          <p:nvPr/>
        </p:nvSpPr>
        <p:spPr>
          <a:xfrm>
            <a:off x="629269" y="56834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232" name="table 2232"/>
          <p:cNvGraphicFramePr>
            <a:graphicFrameLocks noGrp="1"/>
          </p:cNvGraphicFramePr>
          <p:nvPr/>
        </p:nvGraphicFramePr>
        <p:xfrm>
          <a:off x="629284" y="3100831"/>
          <a:ext cx="2267585" cy="655320"/>
        </p:xfrm>
        <a:graphic>
          <a:graphicData uri="http://schemas.openxmlformats.org/drawingml/2006/table">
            <a:tbl>
              <a:tblPr/>
              <a:tblGrid>
                <a:gridCol w="2267585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17475" indent="-1968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对每个工序进行工作  </a:t>
                      </a: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内容分析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234" name="table 2234"/>
          <p:cNvGraphicFramePr>
            <a:graphicFrameLocks noGrp="1"/>
          </p:cNvGraphicFramePr>
          <p:nvPr/>
        </p:nvGraphicFramePr>
        <p:xfrm>
          <a:off x="646049" y="2248915"/>
          <a:ext cx="2241550" cy="655320"/>
        </p:xfrm>
        <a:graphic>
          <a:graphicData uri="http://schemas.openxmlformats.org/drawingml/2006/table">
            <a:tbl>
              <a:tblPr/>
              <a:tblGrid>
                <a:gridCol w="2241550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确定风险分析的生</a:t>
                      </a:r>
                      <a:endParaRPr lang="en-US" altLang="en-US" sz="1800" dirty="0"/>
                    </a:p>
                    <a:p>
                      <a:pPr marL="99060" algn="l" rtl="0" eaLnBrk="0">
                        <a:lnSpc>
                          <a:spcPct val="97000"/>
                        </a:lnSpc>
                        <a:spcBef>
                          <a:spcPts val="70"/>
                        </a:spcBef>
                      </a:pPr>
                      <a:r>
                        <a:rPr sz="1800" u="sng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产场所和</a:t>
                      </a:r>
                      <a:r>
                        <a:rPr sz="1800" u="sng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uFill>
                            <a:solidFill>
                              <a:srgbClr val="3B608C"/>
                            </a:solidFill>
                          </a:u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区</a:t>
                      </a:r>
                      <a:r>
                        <a:rPr sz="1800" u="sng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域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4" name="group 244"/>
          <p:cNvGrpSpPr/>
          <p:nvPr/>
        </p:nvGrpSpPr>
        <p:grpSpPr>
          <a:xfrm rot="21600000">
            <a:off x="1765980" y="3830828"/>
            <a:ext cx="5762661" cy="242279"/>
            <a:chOff x="0" y="0"/>
            <a:chExt cx="5762661" cy="242279"/>
          </a:xfrm>
        </p:grpSpPr>
        <p:sp>
          <p:nvSpPr>
            <p:cNvPr id="2236" name="path"/>
            <p:cNvSpPr/>
            <p:nvPr/>
          </p:nvSpPr>
          <p:spPr>
            <a:xfrm>
              <a:off x="970" y="12953"/>
              <a:ext cx="5760720" cy="216408"/>
            </a:xfrm>
            <a:custGeom>
              <a:avLst/>
              <a:gdLst/>
              <a:ahLst/>
              <a:cxnLst/>
              <a:rect l="0" t="0" r="0" b="0"/>
              <a:pathLst>
                <a:path w="9072" h="340">
                  <a:moveTo>
                    <a:pt x="9072" y="0"/>
                  </a:moveTo>
                  <a:lnTo>
                    <a:pt x="4535" y="340"/>
                  </a:lnTo>
                  <a:lnTo>
                    <a:pt x="0" y="0"/>
                  </a:lnTo>
                  <a:lnTo>
                    <a:pt x="9072" y="0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38" name="path"/>
            <p:cNvSpPr/>
            <p:nvPr/>
          </p:nvSpPr>
          <p:spPr>
            <a:xfrm>
              <a:off x="0" y="0"/>
              <a:ext cx="5762661" cy="242279"/>
            </a:xfrm>
            <a:custGeom>
              <a:avLst/>
              <a:gdLst/>
              <a:ahLst/>
              <a:cxnLst/>
              <a:rect l="0" t="0" r="0" b="0"/>
              <a:pathLst>
                <a:path w="9075" h="381">
                  <a:moveTo>
                    <a:pt x="9073" y="20"/>
                  </a:moveTo>
                  <a:lnTo>
                    <a:pt x="4537" y="361"/>
                  </a:lnTo>
                  <a:lnTo>
                    <a:pt x="1" y="20"/>
                  </a:lnTo>
                  <a:lnTo>
                    <a:pt x="9073" y="20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40" name="textbox 2240"/>
          <p:cNvSpPr/>
          <p:nvPr/>
        </p:nvSpPr>
        <p:spPr>
          <a:xfrm>
            <a:off x="3098164" y="1575308"/>
            <a:ext cx="2737485" cy="46228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763270" algn="l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辨识步骤</a:t>
            </a:r>
            <a:endParaRPr lang="en-US" altLang="en-US" sz="2400" dirty="0"/>
          </a:p>
        </p:txBody>
      </p:sp>
      <p:sp>
        <p:nvSpPr>
          <p:cNvPr id="2242" name="textbox 2242"/>
          <p:cNvSpPr/>
          <p:nvPr/>
        </p:nvSpPr>
        <p:spPr>
          <a:xfrm>
            <a:off x="650621" y="107086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2.3 辨识危险源</a:t>
            </a:r>
            <a:endParaRPr lang="en-US" altLang="en-US" sz="1800" dirty="0"/>
          </a:p>
        </p:txBody>
      </p:sp>
      <p:grpSp>
        <p:nvGrpSpPr>
          <p:cNvPr id="246" name="group 246"/>
          <p:cNvGrpSpPr/>
          <p:nvPr/>
        </p:nvGrpSpPr>
        <p:grpSpPr>
          <a:xfrm rot="21600000">
            <a:off x="1439941" y="2900425"/>
            <a:ext cx="655543" cy="218086"/>
            <a:chOff x="0" y="0"/>
            <a:chExt cx="655543" cy="218086"/>
          </a:xfrm>
        </p:grpSpPr>
        <p:sp>
          <p:nvSpPr>
            <p:cNvPr id="2244" name="path"/>
            <p:cNvSpPr/>
            <p:nvPr/>
          </p:nvSpPr>
          <p:spPr>
            <a:xfrm>
              <a:off x="3921" y="0"/>
              <a:ext cx="647699" cy="205739"/>
            </a:xfrm>
            <a:custGeom>
              <a:avLst/>
              <a:gdLst/>
              <a:ahLst/>
              <a:cxnLst/>
              <a:rect l="0" t="0" r="0" b="0"/>
              <a:pathLst>
                <a:path w="1019" h="323">
                  <a:moveTo>
                    <a:pt x="0" y="161"/>
                  </a:moveTo>
                  <a:lnTo>
                    <a:pt x="254" y="161"/>
                  </a:lnTo>
                  <a:lnTo>
                    <a:pt x="254" y="0"/>
                  </a:lnTo>
                  <a:lnTo>
                    <a:pt x="765" y="0"/>
                  </a:lnTo>
                  <a:lnTo>
                    <a:pt x="765" y="161"/>
                  </a:lnTo>
                  <a:lnTo>
                    <a:pt x="1019" y="161"/>
                  </a:lnTo>
                  <a:lnTo>
                    <a:pt x="509" y="323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46" name="path"/>
            <p:cNvSpPr/>
            <p:nvPr/>
          </p:nvSpPr>
          <p:spPr>
            <a:xfrm>
              <a:off x="0" y="0"/>
              <a:ext cx="655543" cy="218086"/>
            </a:xfrm>
            <a:custGeom>
              <a:avLst/>
              <a:gdLst/>
              <a:ahLst/>
              <a:cxnLst/>
              <a:rect l="0" t="0" r="0" b="0"/>
              <a:pathLst>
                <a:path w="1032" h="343">
                  <a:moveTo>
                    <a:pt x="6" y="161"/>
                  </a:moveTo>
                  <a:lnTo>
                    <a:pt x="261" y="161"/>
                  </a:lnTo>
                  <a:lnTo>
                    <a:pt x="261" y="0"/>
                  </a:lnTo>
                  <a:moveTo>
                    <a:pt x="771" y="0"/>
                  </a:moveTo>
                  <a:lnTo>
                    <a:pt x="771" y="161"/>
                  </a:lnTo>
                  <a:lnTo>
                    <a:pt x="1026" y="161"/>
                  </a:lnTo>
                  <a:lnTo>
                    <a:pt x="516" y="323"/>
                  </a:lnTo>
                  <a:lnTo>
                    <a:pt x="6" y="161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48" name="group 248"/>
          <p:cNvGrpSpPr/>
          <p:nvPr/>
        </p:nvGrpSpPr>
        <p:grpSpPr>
          <a:xfrm rot="21600000">
            <a:off x="2884042" y="3295130"/>
            <a:ext cx="420643" cy="306347"/>
            <a:chOff x="0" y="0"/>
            <a:chExt cx="420643" cy="306347"/>
          </a:xfrm>
        </p:grpSpPr>
        <p:sp>
          <p:nvSpPr>
            <p:cNvPr id="2248" name="path"/>
            <p:cNvSpPr/>
            <p:nvPr/>
          </p:nvSpPr>
          <p:spPr>
            <a:xfrm>
              <a:off x="0" y="9155"/>
              <a:ext cx="411479" cy="288036"/>
            </a:xfrm>
            <a:custGeom>
              <a:avLst/>
              <a:gdLst/>
              <a:ahLst/>
              <a:cxnLst/>
              <a:rect l="0" t="0" r="0" b="0"/>
              <a:pathLst>
                <a:path w="647" h="453">
                  <a:moveTo>
                    <a:pt x="0" y="113"/>
                  </a:moveTo>
                  <a:lnTo>
                    <a:pt x="421" y="113"/>
                  </a:lnTo>
                  <a:lnTo>
                    <a:pt x="421" y="0"/>
                  </a:lnTo>
                  <a:lnTo>
                    <a:pt x="647" y="226"/>
                  </a:lnTo>
                  <a:lnTo>
                    <a:pt x="421" y="453"/>
                  </a:lnTo>
                  <a:lnTo>
                    <a:pt x="421" y="340"/>
                  </a:lnTo>
                  <a:lnTo>
                    <a:pt x="0" y="34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50" name="path"/>
            <p:cNvSpPr/>
            <p:nvPr/>
          </p:nvSpPr>
          <p:spPr>
            <a:xfrm>
              <a:off x="0" y="0"/>
              <a:ext cx="420643" cy="306347"/>
            </a:xfrm>
            <a:custGeom>
              <a:avLst/>
              <a:gdLst/>
              <a:ahLst/>
              <a:cxnLst/>
              <a:rect l="0" t="0" r="0" b="0"/>
              <a:pathLst>
                <a:path w="662" h="482">
                  <a:moveTo>
                    <a:pt x="0" y="127"/>
                  </a:moveTo>
                  <a:lnTo>
                    <a:pt x="421" y="127"/>
                  </a:lnTo>
                  <a:lnTo>
                    <a:pt x="421" y="14"/>
                  </a:lnTo>
                  <a:lnTo>
                    <a:pt x="647" y="241"/>
                  </a:lnTo>
                  <a:lnTo>
                    <a:pt x="421" y="468"/>
                  </a:lnTo>
                  <a:lnTo>
                    <a:pt x="421" y="354"/>
                  </a:lnTo>
                  <a:lnTo>
                    <a:pt x="0" y="354"/>
                  </a:ln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50" name="group 250"/>
          <p:cNvGrpSpPr/>
          <p:nvPr/>
        </p:nvGrpSpPr>
        <p:grpSpPr>
          <a:xfrm rot="21600000">
            <a:off x="6723760" y="3311885"/>
            <a:ext cx="339101" cy="306364"/>
            <a:chOff x="0" y="0"/>
            <a:chExt cx="339101" cy="306364"/>
          </a:xfrm>
        </p:grpSpPr>
        <p:sp>
          <p:nvSpPr>
            <p:cNvPr id="2252" name="path"/>
            <p:cNvSpPr/>
            <p:nvPr/>
          </p:nvSpPr>
          <p:spPr>
            <a:xfrm>
              <a:off x="12954" y="9163"/>
              <a:ext cx="316991" cy="288036"/>
            </a:xfrm>
            <a:custGeom>
              <a:avLst/>
              <a:gdLst/>
              <a:ahLst/>
              <a:cxnLst/>
              <a:rect l="0" t="0" r="0" b="0"/>
              <a:pathLst>
                <a:path w="499" h="453">
                  <a:moveTo>
                    <a:pt x="0" y="113"/>
                  </a:moveTo>
                  <a:lnTo>
                    <a:pt x="272" y="113"/>
                  </a:lnTo>
                  <a:lnTo>
                    <a:pt x="272" y="0"/>
                  </a:lnTo>
                  <a:lnTo>
                    <a:pt x="499" y="226"/>
                  </a:lnTo>
                  <a:lnTo>
                    <a:pt x="272" y="453"/>
                  </a:lnTo>
                  <a:lnTo>
                    <a:pt x="272" y="340"/>
                  </a:lnTo>
                  <a:lnTo>
                    <a:pt x="0" y="34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54" name="path"/>
            <p:cNvSpPr/>
            <p:nvPr/>
          </p:nvSpPr>
          <p:spPr>
            <a:xfrm>
              <a:off x="0" y="0"/>
              <a:ext cx="339101" cy="306364"/>
            </a:xfrm>
            <a:custGeom>
              <a:avLst/>
              <a:gdLst/>
              <a:ahLst/>
              <a:cxnLst/>
              <a:rect l="0" t="0" r="0" b="0"/>
              <a:pathLst>
                <a:path w="534" h="482">
                  <a:moveTo>
                    <a:pt x="20" y="127"/>
                  </a:moveTo>
                  <a:lnTo>
                    <a:pt x="292" y="127"/>
                  </a:lnTo>
                  <a:lnTo>
                    <a:pt x="292" y="14"/>
                  </a:lnTo>
                  <a:lnTo>
                    <a:pt x="519" y="241"/>
                  </a:lnTo>
                  <a:lnTo>
                    <a:pt x="292" y="468"/>
                  </a:lnTo>
                  <a:lnTo>
                    <a:pt x="292" y="354"/>
                  </a:lnTo>
                  <a:lnTo>
                    <a:pt x="20" y="354"/>
                  </a:lnTo>
                  <a:lnTo>
                    <a:pt x="20" y="127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52" name="group 252"/>
          <p:cNvGrpSpPr/>
          <p:nvPr/>
        </p:nvGrpSpPr>
        <p:grpSpPr>
          <a:xfrm rot="21600000">
            <a:off x="4609973" y="3304266"/>
            <a:ext cx="340625" cy="304839"/>
            <a:chOff x="0" y="0"/>
            <a:chExt cx="340625" cy="304839"/>
          </a:xfrm>
        </p:grpSpPr>
        <p:sp>
          <p:nvSpPr>
            <p:cNvPr id="2256" name="path"/>
            <p:cNvSpPr/>
            <p:nvPr/>
          </p:nvSpPr>
          <p:spPr>
            <a:xfrm>
              <a:off x="12953" y="9163"/>
              <a:ext cx="318515" cy="286511"/>
            </a:xfrm>
            <a:custGeom>
              <a:avLst/>
              <a:gdLst/>
              <a:ahLst/>
              <a:cxnLst/>
              <a:rect l="0" t="0" r="0" b="0"/>
              <a:pathLst>
                <a:path w="501" h="451">
                  <a:moveTo>
                    <a:pt x="0" y="112"/>
                  </a:moveTo>
                  <a:lnTo>
                    <a:pt x="275" y="112"/>
                  </a:lnTo>
                  <a:lnTo>
                    <a:pt x="275" y="0"/>
                  </a:lnTo>
                  <a:lnTo>
                    <a:pt x="501" y="225"/>
                  </a:lnTo>
                  <a:lnTo>
                    <a:pt x="275" y="451"/>
                  </a:lnTo>
                  <a:lnTo>
                    <a:pt x="275" y="338"/>
                  </a:lnTo>
                  <a:lnTo>
                    <a:pt x="0" y="338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58" name="path"/>
            <p:cNvSpPr/>
            <p:nvPr/>
          </p:nvSpPr>
          <p:spPr>
            <a:xfrm>
              <a:off x="0" y="0"/>
              <a:ext cx="340625" cy="304839"/>
            </a:xfrm>
            <a:custGeom>
              <a:avLst/>
              <a:gdLst/>
              <a:ahLst/>
              <a:cxnLst/>
              <a:rect l="0" t="0" r="0" b="0"/>
              <a:pathLst>
                <a:path w="536" h="480">
                  <a:moveTo>
                    <a:pt x="20" y="127"/>
                  </a:moveTo>
                  <a:lnTo>
                    <a:pt x="296" y="127"/>
                  </a:lnTo>
                  <a:lnTo>
                    <a:pt x="296" y="14"/>
                  </a:lnTo>
                  <a:lnTo>
                    <a:pt x="521" y="240"/>
                  </a:lnTo>
                  <a:lnTo>
                    <a:pt x="296" y="465"/>
                  </a:lnTo>
                  <a:lnTo>
                    <a:pt x="296" y="352"/>
                  </a:lnTo>
                  <a:lnTo>
                    <a:pt x="20" y="352"/>
                  </a:lnTo>
                  <a:lnTo>
                    <a:pt x="20" y="127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60" name="textbox 2260"/>
          <p:cNvSpPr/>
          <p:nvPr/>
        </p:nvSpPr>
        <p:spPr>
          <a:xfrm>
            <a:off x="8530005" y="5139588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70</a:t>
            </a:r>
            <a:endParaRPr lang="en-US" altLang="en-US" sz="1200" dirty="0"/>
          </a:p>
        </p:txBody>
      </p:sp>
      <p:sp>
        <p:nvSpPr>
          <p:cNvPr id="2262" name="path"/>
          <p:cNvSpPr/>
          <p:nvPr/>
        </p:nvSpPr>
        <p:spPr>
          <a:xfrm>
            <a:off x="2871088" y="3376295"/>
            <a:ext cx="25908" cy="144018"/>
          </a:xfrm>
          <a:custGeom>
            <a:avLst/>
            <a:gdLst/>
            <a:ahLst/>
            <a:cxnLst/>
            <a:rect l="0" t="0" r="0" b="0"/>
            <a:pathLst>
              <a:path w="40" h="226">
                <a:moveTo>
                  <a:pt x="20" y="226"/>
                </a:moveTo>
                <a:lnTo>
                  <a:pt x="20" y="0"/>
                </a:lnTo>
              </a:path>
            </a:pathLst>
          </a:custGeom>
          <a:noFill/>
          <a:ln w="25907" cap="flat">
            <a:solidFill>
              <a:srgbClr val="3B608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254"/>
          <p:cNvGrpSpPr/>
          <p:nvPr/>
        </p:nvGrpSpPr>
        <p:grpSpPr>
          <a:xfrm rot="21600000">
            <a:off x="527050" y="433070"/>
            <a:ext cx="7891145" cy="4578985"/>
            <a:chOff x="0" y="0"/>
            <a:chExt cx="7586471" cy="4203191"/>
          </a:xfrm>
        </p:grpSpPr>
        <p:sp>
          <p:nvSpPr>
            <p:cNvPr id="2264" name="path"/>
            <p:cNvSpPr/>
            <p:nvPr/>
          </p:nvSpPr>
          <p:spPr>
            <a:xfrm>
              <a:off x="12954" y="12953"/>
              <a:ext cx="7560564" cy="4177283"/>
            </a:xfrm>
            <a:custGeom>
              <a:avLst/>
              <a:gdLst/>
              <a:ahLst/>
              <a:cxnLst/>
              <a:rect l="0" t="0" r="0" b="0"/>
              <a:pathLst>
                <a:path w="11906" h="6578">
                  <a:moveTo>
                    <a:pt x="0" y="3289"/>
                  </a:moveTo>
                  <a:cubicBezTo>
                    <a:pt x="0" y="1472"/>
                    <a:pt x="2665" y="0"/>
                    <a:pt x="5953" y="0"/>
                  </a:cubicBezTo>
                  <a:cubicBezTo>
                    <a:pt x="9240" y="0"/>
                    <a:pt x="11906" y="1472"/>
                    <a:pt x="11906" y="3289"/>
                  </a:cubicBezTo>
                  <a:cubicBezTo>
                    <a:pt x="11906" y="5105"/>
                    <a:pt x="9240" y="6578"/>
                    <a:pt x="5953" y="6578"/>
                  </a:cubicBezTo>
                  <a:cubicBezTo>
                    <a:pt x="2665" y="6578"/>
                    <a:pt x="0" y="5105"/>
                    <a:pt x="0" y="3289"/>
                  </a:cubicBezTo>
                </a:path>
              </a:pathLst>
            </a:custGeom>
            <a:solidFill>
              <a:srgbClr val="C6DA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66" name="path"/>
            <p:cNvSpPr/>
            <p:nvPr/>
          </p:nvSpPr>
          <p:spPr>
            <a:xfrm>
              <a:off x="0" y="0"/>
              <a:ext cx="7586471" cy="4203191"/>
            </a:xfrm>
            <a:custGeom>
              <a:avLst/>
              <a:gdLst/>
              <a:ahLst/>
              <a:cxnLst/>
              <a:rect l="0" t="0" r="0" b="0"/>
              <a:pathLst>
                <a:path w="11947" h="6619">
                  <a:moveTo>
                    <a:pt x="20" y="3309"/>
                  </a:moveTo>
                  <a:cubicBezTo>
                    <a:pt x="20" y="1492"/>
                    <a:pt x="2685" y="20"/>
                    <a:pt x="5973" y="20"/>
                  </a:cubicBezTo>
                  <a:cubicBezTo>
                    <a:pt x="9261" y="20"/>
                    <a:pt x="11926" y="1492"/>
                    <a:pt x="11926" y="3309"/>
                  </a:cubicBezTo>
                  <a:cubicBezTo>
                    <a:pt x="11926" y="5126"/>
                    <a:pt x="9261" y="6598"/>
                    <a:pt x="5973" y="6598"/>
                  </a:cubicBezTo>
                  <a:cubicBezTo>
                    <a:pt x="2685" y="6598"/>
                    <a:pt x="20" y="5126"/>
                    <a:pt x="20" y="3309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68" name="textbox 2268"/>
          <p:cNvSpPr/>
          <p:nvPr/>
        </p:nvSpPr>
        <p:spPr>
          <a:xfrm>
            <a:off x="6300470" y="3932555"/>
            <a:ext cx="380365" cy="4476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99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更新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</a:t>
            </a:r>
            <a:endParaRPr lang="en-US" altLang="en-US" sz="1400" dirty="0"/>
          </a:p>
        </p:txBody>
      </p:sp>
      <p:sp>
        <p:nvSpPr>
          <p:cNvPr id="2270" name="textbox 2270"/>
          <p:cNvSpPr/>
          <p:nvPr/>
        </p:nvSpPr>
        <p:spPr>
          <a:xfrm>
            <a:off x="6020435" y="1160780"/>
            <a:ext cx="1715135" cy="24676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培训</a:t>
            </a:r>
            <a:endParaRPr lang="en-US" altLang="en-US" sz="1400" dirty="0"/>
          </a:p>
          <a:p>
            <a:pPr marL="13335" algn="l" rtl="0" eaLnBrk="0">
              <a:lnSpc>
                <a:spcPts val="2175"/>
              </a:lnSpc>
              <a:spcBef>
                <a:spcPts val="40"/>
              </a:spcBef>
            </a:pPr>
            <a:r>
              <a:rPr sz="2100" kern="0" spc="20" baseline="26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100" kern="0" spc="20" baseline="-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修改</a:t>
            </a:r>
            <a:endParaRPr lang="en-US" altLang="en-US" sz="2100" baseline="-9000" dirty="0"/>
          </a:p>
          <a:p>
            <a:pPr marL="525145" algn="l" rtl="0" eaLnBrk="0">
              <a:lnSpc>
                <a:spcPct val="98000"/>
              </a:lnSpc>
              <a:spcBef>
                <a:spcPts val="1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</a:t>
            </a:r>
            <a:endParaRPr lang="en-US" altLang="en-US" sz="1400" dirty="0"/>
          </a:p>
          <a:p>
            <a:pPr marL="986155" algn="l" rtl="0" eaLnBrk="0">
              <a:lnSpc>
                <a:spcPct val="100000"/>
              </a:lnSpc>
              <a:spcBef>
                <a:spcPts val="15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行动</a:t>
            </a:r>
            <a:endParaRPr lang="en-US" altLang="en-US" sz="1500" dirty="0"/>
          </a:p>
          <a:p>
            <a:pPr marL="1091565" indent="10795" algn="l" rtl="0" eaLnBrk="0">
              <a:lnSpc>
                <a:spcPct val="99000"/>
              </a:lnSpc>
              <a:spcBef>
                <a:spcPts val="1095"/>
              </a:spcBef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围堵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</a:t>
            </a:r>
            <a:endParaRPr lang="en-US" altLang="en-US" sz="1400" dirty="0"/>
          </a:p>
          <a:p>
            <a:pPr algn="r" rtl="0" eaLnBrk="0">
              <a:lnSpc>
                <a:spcPct val="98000"/>
              </a:lnSpc>
              <a:spcBef>
                <a:spcPts val="37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应急</a:t>
            </a:r>
            <a:endParaRPr lang="en-US" altLang="en-US" sz="1400" dirty="0"/>
          </a:p>
          <a:p>
            <a:pPr marL="1092835" indent="241935" algn="l" rtl="0" eaLnBrk="0">
              <a:lnSpc>
                <a:spcPct val="111000"/>
              </a:lnSpc>
              <a:spcBef>
                <a:spcPts val="45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响应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</a:t>
            </a:r>
            <a:endParaRPr lang="en-US" altLang="en-US" sz="1400" dirty="0"/>
          </a:p>
          <a:p>
            <a:pPr marL="1090930" algn="l" rtl="0" eaLnBrk="0">
              <a:lnSpc>
                <a:spcPct val="98000"/>
              </a:lnSpc>
              <a:spcBef>
                <a:spcPts val="3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程序</a:t>
            </a:r>
            <a:endParaRPr lang="en-US" altLang="en-US" sz="1400" dirty="0"/>
          </a:p>
        </p:txBody>
      </p:sp>
      <p:sp>
        <p:nvSpPr>
          <p:cNvPr id="2272" name="textbox 2272"/>
          <p:cNvSpPr/>
          <p:nvPr/>
        </p:nvSpPr>
        <p:spPr>
          <a:xfrm>
            <a:off x="6721475" y="3602355"/>
            <a:ext cx="385445" cy="4483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indent="1905" algn="l" rtl="0" eaLnBrk="0">
              <a:lnSpc>
                <a:spcPct val="99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冗余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endParaRPr lang="en-US" altLang="en-US" sz="1400" dirty="0"/>
          </a:p>
        </p:txBody>
      </p:sp>
      <p:grpSp>
        <p:nvGrpSpPr>
          <p:cNvPr id="256" name="group 256"/>
          <p:cNvGrpSpPr/>
          <p:nvPr/>
        </p:nvGrpSpPr>
        <p:grpSpPr>
          <a:xfrm rot="21600000">
            <a:off x="516890" y="903605"/>
            <a:ext cx="6316345" cy="3829685"/>
            <a:chOff x="0" y="0"/>
            <a:chExt cx="6291072" cy="3829811"/>
          </a:xfrm>
        </p:grpSpPr>
        <p:sp>
          <p:nvSpPr>
            <p:cNvPr id="2274" name="path"/>
            <p:cNvSpPr/>
            <p:nvPr/>
          </p:nvSpPr>
          <p:spPr>
            <a:xfrm>
              <a:off x="12954" y="12953"/>
              <a:ext cx="6265164" cy="3803903"/>
            </a:xfrm>
            <a:custGeom>
              <a:avLst/>
              <a:gdLst/>
              <a:ahLst/>
              <a:cxnLst/>
              <a:rect l="0" t="0" r="0" b="0"/>
              <a:pathLst>
                <a:path w="9866" h="5990">
                  <a:moveTo>
                    <a:pt x="0" y="2995"/>
                  </a:moveTo>
                  <a:cubicBezTo>
                    <a:pt x="0" y="1340"/>
                    <a:pt x="2208" y="0"/>
                    <a:pt x="4933" y="0"/>
                  </a:cubicBezTo>
                  <a:cubicBezTo>
                    <a:pt x="7657" y="0"/>
                    <a:pt x="9866" y="1340"/>
                    <a:pt x="9866" y="2995"/>
                  </a:cubicBezTo>
                  <a:cubicBezTo>
                    <a:pt x="9866" y="4649"/>
                    <a:pt x="7657" y="5990"/>
                    <a:pt x="4933" y="5990"/>
                  </a:cubicBezTo>
                  <a:cubicBezTo>
                    <a:pt x="2208" y="5990"/>
                    <a:pt x="0" y="4649"/>
                    <a:pt x="0" y="2995"/>
                  </a:cubicBezTo>
                </a:path>
              </a:pathLst>
            </a:custGeom>
            <a:solidFill>
              <a:srgbClr val="DBEFF4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76" name="path"/>
            <p:cNvSpPr/>
            <p:nvPr/>
          </p:nvSpPr>
          <p:spPr>
            <a:xfrm>
              <a:off x="0" y="0"/>
              <a:ext cx="6291072" cy="3829811"/>
            </a:xfrm>
            <a:custGeom>
              <a:avLst/>
              <a:gdLst/>
              <a:ahLst/>
              <a:cxnLst/>
              <a:rect l="0" t="0" r="0" b="0"/>
              <a:pathLst>
                <a:path w="9907" h="6031">
                  <a:moveTo>
                    <a:pt x="20" y="3015"/>
                  </a:moveTo>
                  <a:cubicBezTo>
                    <a:pt x="20" y="1361"/>
                    <a:pt x="2229" y="20"/>
                    <a:pt x="4953" y="20"/>
                  </a:cubicBezTo>
                  <a:cubicBezTo>
                    <a:pt x="7678" y="20"/>
                    <a:pt x="9886" y="1361"/>
                    <a:pt x="9886" y="3015"/>
                  </a:cubicBezTo>
                  <a:cubicBezTo>
                    <a:pt x="9886" y="4669"/>
                    <a:pt x="7678" y="6010"/>
                    <a:pt x="4953" y="6010"/>
                  </a:cubicBezTo>
                  <a:cubicBezTo>
                    <a:pt x="2229" y="6010"/>
                    <a:pt x="20" y="4669"/>
                    <a:pt x="20" y="3015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78" name="textbox 2278"/>
          <p:cNvSpPr/>
          <p:nvPr/>
        </p:nvSpPr>
        <p:spPr>
          <a:xfrm>
            <a:off x="4580890" y="1212850"/>
            <a:ext cx="1781810" cy="29387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报警</a:t>
            </a:r>
            <a:endParaRPr lang="en-US" altLang="en-US" sz="1400" dirty="0"/>
          </a:p>
          <a:p>
            <a:pPr marL="377190" algn="l" rtl="0" eaLnBrk="0">
              <a:lnSpc>
                <a:spcPts val="1955"/>
              </a:lnSpc>
              <a:spcBef>
                <a:spcPts val="625"/>
              </a:spcBef>
            </a:pPr>
            <a:r>
              <a:rPr sz="2100" kern="0" spc="30" baseline="15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程序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100" kern="0" spc="30" baseline="-5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保护</a:t>
            </a:r>
            <a:endParaRPr lang="en-US" altLang="en-US" sz="2100" baseline="-5000" dirty="0"/>
          </a:p>
          <a:p>
            <a:pPr marL="944245" algn="l" rtl="0" eaLnBrk="0">
              <a:lnSpc>
                <a:spcPts val="183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endParaRPr lang="en-US" altLang="en-US" sz="1400" dirty="0"/>
          </a:p>
          <a:p>
            <a:pPr algn="r" rtl="0" eaLnBrk="0">
              <a:lnSpc>
                <a:spcPts val="1855"/>
              </a:lnSpc>
              <a:spcBef>
                <a:spcPts val="195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安全措施</a:t>
            </a:r>
            <a:endParaRPr lang="en-US" altLang="en-US" sz="1500" dirty="0"/>
          </a:p>
          <a:p>
            <a:pPr marL="1328420" algn="l" rtl="0" eaLnBrk="0">
              <a:lnSpc>
                <a:spcPct val="89000"/>
              </a:lnSpc>
              <a:spcBef>
                <a:spcPts val="94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检修</a:t>
            </a:r>
            <a:endParaRPr lang="en-US" altLang="en-US" sz="1400" dirty="0"/>
          </a:p>
          <a:p>
            <a:pPr marL="1227455" indent="41275" algn="l" rtl="0" eaLnBrk="0">
              <a:lnSpc>
                <a:spcPct val="130000"/>
              </a:lnSpc>
              <a:spcBef>
                <a:spcPts val="2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检测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人员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培训</a:t>
            </a:r>
            <a:endParaRPr lang="en-US" altLang="en-US" sz="1400" dirty="0"/>
          </a:p>
          <a:p>
            <a:pPr marL="946150" algn="l" rtl="0" eaLnBrk="0">
              <a:lnSpc>
                <a:spcPct val="98000"/>
              </a:lnSpc>
              <a:spcBef>
                <a:spcPts val="51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</a:t>
            </a:r>
            <a:endParaRPr lang="en-US" altLang="en-US" sz="1400" dirty="0"/>
          </a:p>
          <a:p>
            <a:pPr marL="946785" algn="l" rtl="0" eaLnBrk="0">
              <a:lnSpc>
                <a:spcPct val="89000"/>
              </a:lnSpc>
              <a:spcBef>
                <a:spcPts val="3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</a:t>
            </a:r>
            <a:endParaRPr lang="en-US" altLang="en-US" sz="1400" dirty="0"/>
          </a:p>
          <a:p>
            <a:pPr marL="583565" algn="l" rtl="0" eaLnBrk="0">
              <a:lnSpc>
                <a:spcPts val="215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endParaRPr lang="en-US" altLang="en-US" sz="1400" dirty="0"/>
          </a:p>
        </p:txBody>
      </p:sp>
      <p:grpSp>
        <p:nvGrpSpPr>
          <p:cNvPr id="258" name="group 258"/>
          <p:cNvGrpSpPr/>
          <p:nvPr/>
        </p:nvGrpSpPr>
        <p:grpSpPr>
          <a:xfrm rot="21600000">
            <a:off x="536575" y="1048385"/>
            <a:ext cx="5015865" cy="3473450"/>
            <a:chOff x="0" y="0"/>
            <a:chExt cx="4995671" cy="3473195"/>
          </a:xfrm>
        </p:grpSpPr>
        <p:sp>
          <p:nvSpPr>
            <p:cNvPr id="2280" name="path"/>
            <p:cNvSpPr/>
            <p:nvPr/>
          </p:nvSpPr>
          <p:spPr>
            <a:xfrm>
              <a:off x="12954" y="12953"/>
              <a:ext cx="4969763" cy="3447287"/>
            </a:xfrm>
            <a:custGeom>
              <a:avLst/>
              <a:gdLst/>
              <a:ahLst/>
              <a:cxnLst/>
              <a:rect l="0" t="0" r="0" b="0"/>
              <a:pathLst>
                <a:path w="7826" h="5428">
                  <a:moveTo>
                    <a:pt x="0" y="2714"/>
                  </a:moveTo>
                  <a:cubicBezTo>
                    <a:pt x="0" y="1215"/>
                    <a:pt x="1751" y="0"/>
                    <a:pt x="3913" y="0"/>
                  </a:cubicBezTo>
                  <a:cubicBezTo>
                    <a:pt x="6074" y="0"/>
                    <a:pt x="7826" y="1215"/>
                    <a:pt x="7826" y="2714"/>
                  </a:cubicBezTo>
                  <a:cubicBezTo>
                    <a:pt x="7826" y="4213"/>
                    <a:pt x="6074" y="5428"/>
                    <a:pt x="3913" y="5428"/>
                  </a:cubicBezTo>
                  <a:cubicBezTo>
                    <a:pt x="1751" y="5428"/>
                    <a:pt x="0" y="4213"/>
                    <a:pt x="0" y="2714"/>
                  </a:cubicBezTo>
                </a:path>
              </a:pathLst>
            </a:custGeom>
            <a:solidFill>
              <a:srgbClr val="EAEAEA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82" name="path"/>
            <p:cNvSpPr/>
            <p:nvPr/>
          </p:nvSpPr>
          <p:spPr>
            <a:xfrm>
              <a:off x="0" y="0"/>
              <a:ext cx="4995671" cy="3473195"/>
            </a:xfrm>
            <a:custGeom>
              <a:avLst/>
              <a:gdLst/>
              <a:ahLst/>
              <a:cxnLst/>
              <a:rect l="0" t="0" r="0" b="0"/>
              <a:pathLst>
                <a:path w="7867" h="5469">
                  <a:moveTo>
                    <a:pt x="20" y="2734"/>
                  </a:moveTo>
                  <a:cubicBezTo>
                    <a:pt x="20" y="1235"/>
                    <a:pt x="1772" y="20"/>
                    <a:pt x="3933" y="20"/>
                  </a:cubicBezTo>
                  <a:cubicBezTo>
                    <a:pt x="6094" y="20"/>
                    <a:pt x="7846" y="1235"/>
                    <a:pt x="7846" y="2734"/>
                  </a:cubicBezTo>
                  <a:cubicBezTo>
                    <a:pt x="7846" y="4233"/>
                    <a:pt x="6094" y="5449"/>
                    <a:pt x="3933" y="5449"/>
                  </a:cubicBezTo>
                  <a:cubicBezTo>
                    <a:pt x="1772" y="5449"/>
                    <a:pt x="20" y="4233"/>
                    <a:pt x="20" y="2734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84" name="textbox 2284"/>
          <p:cNvSpPr/>
          <p:nvPr/>
        </p:nvSpPr>
        <p:spPr>
          <a:xfrm>
            <a:off x="3337560" y="1218565"/>
            <a:ext cx="1930400" cy="28740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080"/>
              </a:lnSpc>
            </a:pPr>
            <a:r>
              <a:rPr sz="2100" kern="0" spc="20" baseline="1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爆炸</a:t>
            </a:r>
            <a:r>
              <a:rPr sz="13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100" kern="0" spc="20" baseline="-5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</a:t>
            </a:r>
            <a:endParaRPr lang="en-US" altLang="en-US" sz="2100" baseline="-5000" dirty="0"/>
          </a:p>
          <a:p>
            <a:pPr marL="526415" algn="l" rtl="0" eaLnBrk="0">
              <a:lnSpc>
                <a:spcPts val="1990"/>
              </a:lnSpc>
              <a:spcBef>
                <a:spcPts val="185"/>
              </a:spcBef>
            </a:pPr>
            <a:r>
              <a:rPr sz="2100" kern="0" spc="20" baseline="16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损坏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100" kern="0" spc="20" baseline="-4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</a:t>
            </a:r>
            <a:endParaRPr lang="en-US" altLang="en-US" sz="2100" baseline="-4000" dirty="0"/>
          </a:p>
          <a:p>
            <a:pPr marL="1035050" algn="l" rtl="0" eaLnBrk="0">
              <a:lnSpc>
                <a:spcPts val="184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运行</a:t>
            </a:r>
            <a:endParaRPr lang="en-US" altLang="en-US" sz="1400" dirty="0"/>
          </a:p>
          <a:p>
            <a:pPr marL="1358265" algn="l" rtl="0" eaLnBrk="0">
              <a:lnSpc>
                <a:spcPts val="1850"/>
              </a:lnSpc>
              <a:spcBef>
                <a:spcPts val="460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后果</a:t>
            </a:r>
            <a:endParaRPr lang="en-US" altLang="en-US" sz="1500" dirty="0"/>
          </a:p>
          <a:p>
            <a:pPr algn="r" rtl="0" eaLnBrk="0">
              <a:lnSpc>
                <a:spcPct val="98000"/>
              </a:lnSpc>
              <a:spcBef>
                <a:spcPts val="125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有害</a:t>
            </a:r>
            <a:endParaRPr lang="en-US" altLang="en-US" sz="1400" dirty="0"/>
          </a:p>
          <a:p>
            <a:pPr marL="1392555" indent="144145" algn="l" rtl="0" eaLnBrk="0">
              <a:lnSpc>
                <a:spcPct val="109000"/>
              </a:lnSpc>
              <a:spcBef>
                <a:spcPts val="3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物质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违反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许可</a:t>
            </a:r>
            <a:endParaRPr lang="en-US" altLang="en-US" sz="1400" dirty="0"/>
          </a:p>
          <a:p>
            <a:pPr marL="1183640" algn="l" rtl="0" eaLnBrk="0">
              <a:lnSpc>
                <a:spcPct val="98000"/>
              </a:lnSpc>
              <a:spcBef>
                <a:spcPts val="59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损失</a:t>
            </a:r>
            <a:endParaRPr lang="en-US" altLang="en-US" sz="1400" dirty="0"/>
          </a:p>
          <a:p>
            <a:pPr marL="725805" indent="457200" algn="l" rtl="0" eaLnBrk="0">
              <a:lnSpc>
                <a:spcPct val="99000"/>
              </a:lnSpc>
              <a:spcBef>
                <a:spcPts val="3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    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火灾</a:t>
            </a:r>
            <a:endParaRPr lang="en-US" altLang="en-US" sz="1400" dirty="0"/>
          </a:p>
        </p:txBody>
      </p:sp>
      <p:grpSp>
        <p:nvGrpSpPr>
          <p:cNvPr id="260" name="group 260"/>
          <p:cNvGrpSpPr/>
          <p:nvPr/>
        </p:nvGrpSpPr>
        <p:grpSpPr>
          <a:xfrm rot="21600000">
            <a:off x="516890" y="1374775"/>
            <a:ext cx="4074795" cy="2880360"/>
            <a:chOff x="0" y="0"/>
            <a:chExt cx="4058411" cy="2880360"/>
          </a:xfrm>
        </p:grpSpPr>
        <p:sp>
          <p:nvSpPr>
            <p:cNvPr id="2286" name="path"/>
            <p:cNvSpPr/>
            <p:nvPr/>
          </p:nvSpPr>
          <p:spPr>
            <a:xfrm>
              <a:off x="12954" y="12953"/>
              <a:ext cx="4032503" cy="2854452"/>
            </a:xfrm>
            <a:custGeom>
              <a:avLst/>
              <a:gdLst/>
              <a:ahLst/>
              <a:cxnLst/>
              <a:rect l="0" t="0" r="0" b="0"/>
              <a:pathLst>
                <a:path w="6350" h="4495">
                  <a:moveTo>
                    <a:pt x="0" y="2247"/>
                  </a:moveTo>
                  <a:cubicBezTo>
                    <a:pt x="0" y="1006"/>
                    <a:pt x="1421" y="0"/>
                    <a:pt x="3175" y="0"/>
                  </a:cubicBezTo>
                  <a:cubicBezTo>
                    <a:pt x="4928" y="0"/>
                    <a:pt x="6350" y="1006"/>
                    <a:pt x="6350" y="2247"/>
                  </a:cubicBezTo>
                  <a:cubicBezTo>
                    <a:pt x="6350" y="3489"/>
                    <a:pt x="4928" y="4495"/>
                    <a:pt x="3175" y="4495"/>
                  </a:cubicBezTo>
                  <a:cubicBezTo>
                    <a:pt x="1421" y="4495"/>
                    <a:pt x="0" y="3489"/>
                    <a:pt x="0" y="2247"/>
                  </a:cubicBezTo>
                </a:path>
              </a:pathLst>
            </a:custGeom>
            <a:solidFill>
              <a:srgbClr val="FFFF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88" name="path"/>
            <p:cNvSpPr/>
            <p:nvPr/>
          </p:nvSpPr>
          <p:spPr>
            <a:xfrm>
              <a:off x="0" y="0"/>
              <a:ext cx="4058411" cy="2880360"/>
            </a:xfrm>
            <a:custGeom>
              <a:avLst/>
              <a:gdLst/>
              <a:ahLst/>
              <a:cxnLst/>
              <a:rect l="0" t="0" r="0" b="0"/>
              <a:pathLst>
                <a:path w="6391" h="4536">
                  <a:moveTo>
                    <a:pt x="20" y="2268"/>
                  </a:moveTo>
                  <a:cubicBezTo>
                    <a:pt x="20" y="1026"/>
                    <a:pt x="1441" y="20"/>
                    <a:pt x="3195" y="20"/>
                  </a:cubicBezTo>
                  <a:cubicBezTo>
                    <a:pt x="4949" y="20"/>
                    <a:pt x="6370" y="1026"/>
                    <a:pt x="6370" y="2268"/>
                  </a:cubicBezTo>
                  <a:cubicBezTo>
                    <a:pt x="6370" y="3509"/>
                    <a:pt x="4949" y="4515"/>
                    <a:pt x="3195" y="4515"/>
                  </a:cubicBezTo>
                  <a:cubicBezTo>
                    <a:pt x="1441" y="4515"/>
                    <a:pt x="20" y="3509"/>
                    <a:pt x="20" y="2268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290" name="textbox 2290"/>
          <p:cNvSpPr/>
          <p:nvPr/>
        </p:nvSpPr>
        <p:spPr>
          <a:xfrm>
            <a:off x="3053715" y="1614805"/>
            <a:ext cx="384175" cy="4470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失效</a:t>
            </a:r>
            <a:endParaRPr lang="en-US" altLang="en-US" sz="1400" dirty="0"/>
          </a:p>
        </p:txBody>
      </p:sp>
      <p:sp>
        <p:nvSpPr>
          <p:cNvPr id="2292" name="textbox 2292"/>
          <p:cNvSpPr/>
          <p:nvPr/>
        </p:nvSpPr>
        <p:spPr>
          <a:xfrm>
            <a:off x="2487930" y="1446530"/>
            <a:ext cx="384175" cy="4470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indent="8255" algn="l" rtl="0" eaLnBrk="0">
              <a:lnSpc>
                <a:spcPct val="99000"/>
              </a:lnSpc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阀门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失效</a:t>
            </a:r>
            <a:endParaRPr lang="en-US" altLang="en-US" sz="1400" dirty="0"/>
          </a:p>
        </p:txBody>
      </p:sp>
      <p:sp>
        <p:nvSpPr>
          <p:cNvPr id="2294" name="textbox 2294"/>
          <p:cNvSpPr/>
          <p:nvPr/>
        </p:nvSpPr>
        <p:spPr>
          <a:xfrm>
            <a:off x="3494405" y="1844675"/>
            <a:ext cx="384810" cy="450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碰撞</a:t>
            </a:r>
            <a:endParaRPr lang="en-US" altLang="en-US" sz="1400" dirty="0"/>
          </a:p>
        </p:txBody>
      </p:sp>
      <p:sp>
        <p:nvSpPr>
          <p:cNvPr id="2296" name="textbox 2296"/>
          <p:cNvSpPr/>
          <p:nvPr/>
        </p:nvSpPr>
        <p:spPr>
          <a:xfrm>
            <a:off x="3528695" y="2303780"/>
            <a:ext cx="803910" cy="15976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31445" algn="l" rtl="0" eaLnBrk="0">
              <a:lnSpc>
                <a:spcPts val="1840"/>
              </a:lnSpc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</a:t>
            </a:r>
            <a:endParaRPr lang="en-US" altLang="en-US" sz="1500" dirty="0"/>
          </a:p>
          <a:p>
            <a:pPr algn="r" rtl="0" eaLnBrk="0">
              <a:lnSpc>
                <a:spcPct val="97000"/>
              </a:lnSpc>
              <a:spcBef>
                <a:spcPts val="1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腐蚀</a:t>
            </a:r>
            <a:endParaRPr lang="en-US" altLang="en-US" sz="1400" dirty="0"/>
          </a:p>
          <a:p>
            <a:pPr marL="260985" indent="164465" algn="l" rtl="0" eaLnBrk="0">
              <a:lnSpc>
                <a:spcPct val="104000"/>
              </a:lnSpc>
              <a:spcBef>
                <a:spcPts val="3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侵蚀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失误</a:t>
            </a:r>
            <a:endParaRPr lang="en-US" altLang="en-US" sz="1400" dirty="0"/>
          </a:p>
          <a:p>
            <a:pPr marL="12700" algn="l" rtl="0" eaLnBrk="0">
              <a:lnSpc>
                <a:spcPct val="89000"/>
              </a:lnSpc>
              <a:spcBef>
                <a:spcPts val="31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管路</a:t>
            </a:r>
            <a:endParaRPr lang="en-US" altLang="en-US" sz="1400" dirty="0"/>
          </a:p>
          <a:p>
            <a:pPr marL="12700" algn="l" rtl="0" eaLnBrk="0">
              <a:lnSpc>
                <a:spcPts val="182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失效</a:t>
            </a:r>
            <a:endParaRPr lang="en-US" altLang="en-US" sz="1400" dirty="0"/>
          </a:p>
        </p:txBody>
      </p:sp>
      <p:grpSp>
        <p:nvGrpSpPr>
          <p:cNvPr id="262" name="group 262"/>
          <p:cNvGrpSpPr/>
          <p:nvPr/>
        </p:nvGrpSpPr>
        <p:grpSpPr>
          <a:xfrm rot="21600000">
            <a:off x="603250" y="1821180"/>
            <a:ext cx="3087370" cy="2383790"/>
            <a:chOff x="0" y="0"/>
            <a:chExt cx="3049523" cy="2383535"/>
          </a:xfrm>
        </p:grpSpPr>
        <p:sp>
          <p:nvSpPr>
            <p:cNvPr id="2298" name="path"/>
            <p:cNvSpPr/>
            <p:nvPr/>
          </p:nvSpPr>
          <p:spPr>
            <a:xfrm>
              <a:off x="12954" y="12953"/>
              <a:ext cx="3023615" cy="2357627"/>
            </a:xfrm>
            <a:custGeom>
              <a:avLst/>
              <a:gdLst/>
              <a:ahLst/>
              <a:cxnLst/>
              <a:rect l="0" t="0" r="0" b="0"/>
              <a:pathLst>
                <a:path w="4761" h="3712">
                  <a:moveTo>
                    <a:pt x="0" y="1856"/>
                  </a:moveTo>
                  <a:cubicBezTo>
                    <a:pt x="0" y="831"/>
                    <a:pt x="1066" y="0"/>
                    <a:pt x="2380" y="0"/>
                  </a:cubicBezTo>
                  <a:cubicBezTo>
                    <a:pt x="3695" y="0"/>
                    <a:pt x="4761" y="831"/>
                    <a:pt x="4761" y="1856"/>
                  </a:cubicBezTo>
                  <a:cubicBezTo>
                    <a:pt x="4761" y="2881"/>
                    <a:pt x="3695" y="3712"/>
                    <a:pt x="2380" y="3712"/>
                  </a:cubicBezTo>
                  <a:cubicBezTo>
                    <a:pt x="1066" y="3712"/>
                    <a:pt x="0" y="2881"/>
                    <a:pt x="0" y="1856"/>
                  </a:cubicBezTo>
                </a:path>
              </a:pathLst>
            </a:custGeom>
            <a:solidFill>
              <a:srgbClr val="FFFF66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00" name="path"/>
            <p:cNvSpPr/>
            <p:nvPr/>
          </p:nvSpPr>
          <p:spPr>
            <a:xfrm>
              <a:off x="0" y="0"/>
              <a:ext cx="3049523" cy="2383535"/>
            </a:xfrm>
            <a:custGeom>
              <a:avLst/>
              <a:gdLst/>
              <a:ahLst/>
              <a:cxnLst/>
              <a:rect l="0" t="0" r="0" b="0"/>
              <a:pathLst>
                <a:path w="4802" h="3753">
                  <a:moveTo>
                    <a:pt x="20" y="1876"/>
                  </a:moveTo>
                  <a:cubicBezTo>
                    <a:pt x="20" y="851"/>
                    <a:pt x="1086" y="20"/>
                    <a:pt x="2401" y="20"/>
                  </a:cubicBezTo>
                  <a:cubicBezTo>
                    <a:pt x="3716" y="20"/>
                    <a:pt x="4781" y="851"/>
                    <a:pt x="4781" y="1876"/>
                  </a:cubicBezTo>
                  <a:cubicBezTo>
                    <a:pt x="4781" y="2901"/>
                    <a:pt x="3716" y="3733"/>
                    <a:pt x="2401" y="3733"/>
                  </a:cubicBezTo>
                  <a:cubicBezTo>
                    <a:pt x="1086" y="3733"/>
                    <a:pt x="20" y="2901"/>
                    <a:pt x="20" y="1876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302" name="textbox 2302"/>
          <p:cNvSpPr/>
          <p:nvPr/>
        </p:nvSpPr>
        <p:spPr>
          <a:xfrm>
            <a:off x="2538095" y="2181860"/>
            <a:ext cx="912495" cy="15430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</a:t>
            </a:r>
            <a:endParaRPr lang="en-US" altLang="en-US" sz="1400" dirty="0"/>
          </a:p>
          <a:p>
            <a:pPr algn="r" rtl="0" eaLnBrk="0">
              <a:lnSpc>
                <a:spcPts val="1855"/>
              </a:lnSpc>
              <a:spcBef>
                <a:spcPts val="815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工艺参数</a:t>
            </a:r>
            <a:endParaRPr lang="en-US" altLang="en-US" sz="1500" dirty="0"/>
          </a:p>
          <a:p>
            <a:pPr marL="408305" algn="l" rtl="0" eaLnBrk="0">
              <a:lnSpc>
                <a:spcPct val="98000"/>
              </a:lnSpc>
              <a:spcBef>
                <a:spcPts val="66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流量</a:t>
            </a:r>
            <a:endParaRPr lang="en-US" altLang="en-US" sz="1400" dirty="0"/>
          </a:p>
          <a:p>
            <a:pPr marL="407670" algn="l" rtl="0" eaLnBrk="0">
              <a:lnSpc>
                <a:spcPct val="98000"/>
              </a:lnSpc>
              <a:spcBef>
                <a:spcPts val="99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反应</a:t>
            </a:r>
            <a:endParaRPr lang="en-US" altLang="en-US" sz="1400" dirty="0"/>
          </a:p>
          <a:p>
            <a:pPr algn="l" rtl="0" eaLnBrk="0">
              <a:lnSpc>
                <a:spcPct val="109000"/>
              </a:lnSpc>
            </a:pPr>
            <a:endParaRPr lang="en-US" altLang="en-US" sz="8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295910" algn="l" rtl="0" eaLnBrk="0">
              <a:lnSpc>
                <a:spcPct val="98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</a:t>
            </a:r>
            <a:endParaRPr lang="en-US" altLang="en-US" sz="1400" dirty="0"/>
          </a:p>
        </p:txBody>
      </p:sp>
      <p:grpSp>
        <p:nvGrpSpPr>
          <p:cNvPr id="264" name="group 264"/>
          <p:cNvGrpSpPr/>
          <p:nvPr/>
        </p:nvGrpSpPr>
        <p:grpSpPr>
          <a:xfrm rot="21600000">
            <a:off x="661670" y="2256790"/>
            <a:ext cx="2068195" cy="1746250"/>
            <a:chOff x="0" y="0"/>
            <a:chExt cx="2042160" cy="1746503"/>
          </a:xfrm>
        </p:grpSpPr>
        <p:sp>
          <p:nvSpPr>
            <p:cNvPr id="2304" name="path"/>
            <p:cNvSpPr/>
            <p:nvPr/>
          </p:nvSpPr>
          <p:spPr>
            <a:xfrm>
              <a:off x="12954" y="12954"/>
              <a:ext cx="2016252" cy="1720595"/>
            </a:xfrm>
            <a:custGeom>
              <a:avLst/>
              <a:gdLst/>
              <a:ahLst/>
              <a:cxnLst/>
              <a:rect l="0" t="0" r="0" b="0"/>
              <a:pathLst>
                <a:path w="3175" h="2709">
                  <a:moveTo>
                    <a:pt x="0" y="1354"/>
                  </a:moveTo>
                  <a:cubicBezTo>
                    <a:pt x="0" y="606"/>
                    <a:pt x="710" y="0"/>
                    <a:pt x="1587" y="0"/>
                  </a:cubicBezTo>
                  <a:cubicBezTo>
                    <a:pt x="2464" y="0"/>
                    <a:pt x="3175" y="606"/>
                    <a:pt x="3175" y="1354"/>
                  </a:cubicBezTo>
                  <a:cubicBezTo>
                    <a:pt x="3175" y="2102"/>
                    <a:pt x="2464" y="2709"/>
                    <a:pt x="1587" y="2709"/>
                  </a:cubicBezTo>
                  <a:cubicBezTo>
                    <a:pt x="710" y="2709"/>
                    <a:pt x="0" y="2102"/>
                    <a:pt x="0" y="1354"/>
                  </a:cubicBezTo>
                </a:path>
              </a:pathLst>
            </a:custGeom>
            <a:solidFill>
              <a:srgbClr val="FFFF99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06" name="path"/>
            <p:cNvSpPr/>
            <p:nvPr/>
          </p:nvSpPr>
          <p:spPr>
            <a:xfrm>
              <a:off x="0" y="0"/>
              <a:ext cx="2042160" cy="1746503"/>
            </a:xfrm>
            <a:custGeom>
              <a:avLst/>
              <a:gdLst/>
              <a:ahLst/>
              <a:cxnLst/>
              <a:rect l="0" t="0" r="0" b="0"/>
              <a:pathLst>
                <a:path w="3216" h="2750">
                  <a:moveTo>
                    <a:pt x="20" y="1375"/>
                  </a:moveTo>
                  <a:cubicBezTo>
                    <a:pt x="20" y="627"/>
                    <a:pt x="731" y="20"/>
                    <a:pt x="1607" y="20"/>
                  </a:cubicBezTo>
                  <a:cubicBezTo>
                    <a:pt x="2484" y="20"/>
                    <a:pt x="3195" y="627"/>
                    <a:pt x="3195" y="1375"/>
                  </a:cubicBezTo>
                  <a:cubicBezTo>
                    <a:pt x="3195" y="2123"/>
                    <a:pt x="2484" y="2730"/>
                    <a:pt x="1607" y="2730"/>
                  </a:cubicBezTo>
                  <a:cubicBezTo>
                    <a:pt x="731" y="2730"/>
                    <a:pt x="20" y="2123"/>
                    <a:pt x="20" y="1375"/>
                  </a:cubicBezTo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308" name="textbox 2308"/>
          <p:cNvSpPr/>
          <p:nvPr/>
        </p:nvSpPr>
        <p:spPr>
          <a:xfrm>
            <a:off x="1424305" y="2439670"/>
            <a:ext cx="982345" cy="1371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过量</a:t>
            </a:r>
            <a:endParaRPr lang="en-US" altLang="en-US" sz="1400" dirty="0"/>
          </a:p>
          <a:p>
            <a:pPr algn="r" rtl="0" eaLnBrk="0">
              <a:lnSpc>
                <a:spcPts val="1870"/>
              </a:lnSpc>
              <a:spcBef>
                <a:spcPts val="380"/>
              </a:spcBef>
            </a:pPr>
            <a:r>
              <a:rPr sz="15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引导词</a:t>
            </a:r>
            <a:endParaRPr lang="en-US" altLang="en-US" sz="1500" dirty="0"/>
          </a:p>
          <a:p>
            <a:pPr marL="596900" algn="l" rtl="0" eaLnBrk="0">
              <a:lnSpc>
                <a:spcPct val="98000"/>
              </a:lnSpc>
              <a:spcBef>
                <a:spcPts val="35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伴随</a:t>
            </a:r>
            <a:endParaRPr lang="en-US" altLang="en-US" sz="1400" dirty="0"/>
          </a:p>
          <a:p>
            <a:pPr marL="597535" algn="l" rtl="0" eaLnBrk="0">
              <a:lnSpc>
                <a:spcPct val="89000"/>
              </a:lnSpc>
              <a:spcBef>
                <a:spcPts val="77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相逆</a:t>
            </a:r>
            <a:endParaRPr lang="en-US" altLang="en-US" sz="1400" dirty="0"/>
          </a:p>
          <a:p>
            <a:pPr marL="465455" algn="l" rtl="0" eaLnBrk="0">
              <a:lnSpc>
                <a:spcPts val="24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异常</a:t>
            </a:r>
            <a:endParaRPr lang="en-US" altLang="en-US" sz="1400" dirty="0"/>
          </a:p>
        </p:txBody>
      </p:sp>
      <p:grpSp>
        <p:nvGrpSpPr>
          <p:cNvPr id="266" name="group 266"/>
          <p:cNvGrpSpPr/>
          <p:nvPr/>
        </p:nvGrpSpPr>
        <p:grpSpPr>
          <a:xfrm rot="21600000">
            <a:off x="765175" y="2778125"/>
            <a:ext cx="1191260" cy="1106170"/>
            <a:chOff x="0" y="0"/>
            <a:chExt cx="1176527" cy="1106424"/>
          </a:xfrm>
        </p:grpSpPr>
        <p:grpSp>
          <p:nvGrpSpPr>
            <p:cNvPr id="268" name="group 268"/>
            <p:cNvGrpSpPr/>
            <p:nvPr/>
          </p:nvGrpSpPr>
          <p:grpSpPr>
            <a:xfrm rot="21600000">
              <a:off x="0" y="0"/>
              <a:ext cx="1176527" cy="1106424"/>
              <a:chOff x="0" y="0"/>
              <a:chExt cx="1176527" cy="1106424"/>
            </a:xfrm>
          </p:grpSpPr>
          <p:sp>
            <p:nvSpPr>
              <p:cNvPr id="2310" name="path"/>
              <p:cNvSpPr/>
              <p:nvPr/>
            </p:nvSpPr>
            <p:spPr>
              <a:xfrm>
                <a:off x="12954" y="12954"/>
                <a:ext cx="1150619" cy="1080516"/>
              </a:xfrm>
              <a:custGeom>
                <a:avLst/>
                <a:gdLst/>
                <a:ahLst/>
                <a:cxnLst/>
                <a:rect l="0" t="0" r="0" b="0"/>
                <a:pathLst>
                  <a:path w="1811" h="1701">
                    <a:moveTo>
                      <a:pt x="0" y="850"/>
                    </a:moveTo>
                    <a:cubicBezTo>
                      <a:pt x="0" y="380"/>
                      <a:pt x="405" y="0"/>
                      <a:pt x="905" y="0"/>
                    </a:cubicBezTo>
                    <a:cubicBezTo>
                      <a:pt x="1406" y="0"/>
                      <a:pt x="1811" y="380"/>
                      <a:pt x="1811" y="850"/>
                    </a:cubicBezTo>
                    <a:cubicBezTo>
                      <a:pt x="1811" y="1320"/>
                      <a:pt x="1406" y="1701"/>
                      <a:pt x="905" y="1701"/>
                    </a:cubicBezTo>
                    <a:cubicBezTo>
                      <a:pt x="405" y="1701"/>
                      <a:pt x="0" y="1320"/>
                      <a:pt x="0" y="850"/>
                    </a:cubicBezTo>
                  </a:path>
                </a:pathLst>
              </a:custGeom>
              <a:solidFill>
                <a:srgbClr val="FFFFCC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12" name="path"/>
              <p:cNvSpPr/>
              <p:nvPr/>
            </p:nvSpPr>
            <p:spPr>
              <a:xfrm>
                <a:off x="0" y="0"/>
                <a:ext cx="1176527" cy="1106424"/>
              </a:xfrm>
              <a:custGeom>
                <a:avLst/>
                <a:gdLst/>
                <a:ahLst/>
                <a:cxnLst/>
                <a:rect l="0" t="0" r="0" b="0"/>
                <a:pathLst>
                  <a:path w="1852" h="1742">
                    <a:moveTo>
                      <a:pt x="20" y="871"/>
                    </a:moveTo>
                    <a:cubicBezTo>
                      <a:pt x="20" y="401"/>
                      <a:pt x="426" y="20"/>
                      <a:pt x="926" y="20"/>
                    </a:cubicBezTo>
                    <a:cubicBezTo>
                      <a:pt x="1426" y="20"/>
                      <a:pt x="1832" y="401"/>
                      <a:pt x="1832" y="871"/>
                    </a:cubicBezTo>
                    <a:cubicBezTo>
                      <a:pt x="1832" y="1341"/>
                      <a:pt x="1426" y="1722"/>
                      <a:pt x="926" y="1722"/>
                    </a:cubicBezTo>
                    <a:cubicBezTo>
                      <a:pt x="426" y="1722"/>
                      <a:pt x="20" y="1341"/>
                      <a:pt x="20" y="871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14" name="textbox 2314"/>
            <p:cNvSpPr/>
            <p:nvPr/>
          </p:nvSpPr>
          <p:spPr>
            <a:xfrm>
              <a:off x="-12700" y="-12700"/>
              <a:ext cx="1202055" cy="114998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76000"/>
                </a:lnSpc>
              </a:pPr>
              <a:endParaRPr lang="en-US" altLang="en-US" sz="1000" dirty="0"/>
            </a:p>
            <a:p>
              <a:pPr marL="243840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工艺单元</a:t>
              </a:r>
              <a:endParaRPr lang="en-US" altLang="en-US" sz="1400" dirty="0"/>
            </a:p>
            <a:p>
              <a:pPr marL="240665" algn="l" rtl="0" eaLnBrk="0">
                <a:lnSpc>
                  <a:spcPts val="1820"/>
                </a:lnSpc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操作步骤</a:t>
              </a:r>
              <a:endParaRPr lang="en-US" altLang="en-US" sz="1400" dirty="0"/>
            </a:p>
            <a:p>
              <a:pPr marL="240665" algn="l" rtl="0" eaLnBrk="0">
                <a:lnSpc>
                  <a:spcPct val="97000"/>
                </a:lnSpc>
                <a:spcBef>
                  <a:spcPts val="50"/>
                </a:spcBef>
              </a:pP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分析节点</a:t>
              </a:r>
              <a:endParaRPr lang="en-US" altLang="en-US" sz="1400" dirty="0"/>
            </a:p>
          </p:txBody>
        </p:sp>
      </p:grpSp>
      <p:sp>
        <p:nvSpPr>
          <p:cNvPr id="2316" name="textbox 2316"/>
          <p:cNvSpPr/>
          <p:nvPr/>
        </p:nvSpPr>
        <p:spPr>
          <a:xfrm>
            <a:off x="1529715" y="2011045"/>
            <a:ext cx="920750" cy="2451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725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液位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压力</a:t>
            </a:r>
            <a:endParaRPr lang="en-US" altLang="en-US" sz="1400" dirty="0"/>
          </a:p>
        </p:txBody>
      </p:sp>
      <p:sp>
        <p:nvSpPr>
          <p:cNvPr id="2318" name="textbox 2318"/>
          <p:cNvSpPr/>
          <p:nvPr/>
        </p:nvSpPr>
        <p:spPr>
          <a:xfrm>
            <a:off x="981710" y="2527300"/>
            <a:ext cx="384175" cy="2362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减量</a:t>
            </a:r>
            <a:endParaRPr lang="en-US" altLang="en-US" sz="1400" dirty="0"/>
          </a:p>
        </p:txBody>
      </p:sp>
      <p:sp>
        <p:nvSpPr>
          <p:cNvPr id="2320" name="textbox 2320"/>
          <p:cNvSpPr/>
          <p:nvPr/>
        </p:nvSpPr>
        <p:spPr>
          <a:xfrm>
            <a:off x="8418880" y="4839868"/>
            <a:ext cx="18859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2" name="picture 23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98931" y="1127759"/>
            <a:ext cx="7658100" cy="3672840"/>
          </a:xfrm>
          <a:prstGeom prst="rect">
            <a:avLst/>
          </a:prstGeom>
        </p:spPr>
      </p:pic>
      <p:sp>
        <p:nvSpPr>
          <p:cNvPr id="2324" name="textbox 2324"/>
          <p:cNvSpPr/>
          <p:nvPr/>
        </p:nvSpPr>
        <p:spPr>
          <a:xfrm>
            <a:off x="2363495" y="3395319"/>
            <a:ext cx="4135120" cy="9715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6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我们想听听您的观点</a:t>
            </a:r>
            <a:endParaRPr lang="en-US" altLang="en-US" sz="3600" dirty="0"/>
          </a:p>
          <a:p>
            <a:pPr marL="796925" algn="l" rtl="0" eaLnBrk="0">
              <a:lnSpc>
                <a:spcPct val="100000"/>
              </a:lnSpc>
              <a:spcBef>
                <a:spcPts val="20"/>
              </a:spcBef>
            </a:pPr>
            <a:r>
              <a:rPr sz="2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小组讨论15分钟</a:t>
            </a:r>
            <a:endParaRPr lang="en-US" altLang="en-US" sz="2700" dirty="0"/>
          </a:p>
        </p:txBody>
      </p:sp>
      <p:sp>
        <p:nvSpPr>
          <p:cNvPr id="2326" name="textbox 2326"/>
          <p:cNvSpPr/>
          <p:nvPr/>
        </p:nvSpPr>
        <p:spPr>
          <a:xfrm>
            <a:off x="911973" y="1222044"/>
            <a:ext cx="672274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algn="r" rtl="0" eaLnBrk="0">
              <a:lnSpc>
                <a:spcPct val="98000"/>
              </a:lnSpc>
            </a:pPr>
            <a:r>
              <a:rPr sz="3200" b="1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在工作中有哪些危险能量和危险物质？</a:t>
            </a:r>
            <a:endParaRPr lang="en-US" altLang="en-US" sz="3200" dirty="0"/>
          </a:p>
        </p:txBody>
      </p:sp>
      <p:sp>
        <p:nvSpPr>
          <p:cNvPr id="2328" name="textbox 2328"/>
          <p:cNvSpPr/>
          <p:nvPr/>
        </p:nvSpPr>
        <p:spPr>
          <a:xfrm>
            <a:off x="8418880" y="4839868"/>
            <a:ext cx="188595" cy="172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0" name="picture 23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572000" y="1132332"/>
            <a:ext cx="3721608" cy="2663951"/>
          </a:xfrm>
          <a:prstGeom prst="rect">
            <a:avLst/>
          </a:prstGeom>
        </p:spPr>
      </p:pic>
      <p:sp>
        <p:nvSpPr>
          <p:cNvPr id="2332" name="textbox 2332"/>
          <p:cNvSpPr/>
          <p:nvPr/>
        </p:nvSpPr>
        <p:spPr>
          <a:xfrm>
            <a:off x="1124406" y="1386116"/>
            <a:ext cx="2476500" cy="18332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900" b="1" kern="0" spc="-3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风险管理：</a:t>
            </a:r>
            <a:endParaRPr lang="en-US" altLang="en-US" sz="39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0"/>
              </a:spcBef>
            </a:pPr>
            <a:r>
              <a:rPr sz="3900" b="1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风险评估</a:t>
            </a:r>
            <a:endParaRPr lang="en-US" altLang="en-US" sz="3900" dirty="0"/>
          </a:p>
        </p:txBody>
      </p:sp>
      <p:sp>
        <p:nvSpPr>
          <p:cNvPr id="2334" name="textbox 2334"/>
          <p:cNvSpPr/>
          <p:nvPr/>
        </p:nvSpPr>
        <p:spPr>
          <a:xfrm>
            <a:off x="8418880" y="4839868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270"/>
          <p:cNvGrpSpPr/>
          <p:nvPr/>
        </p:nvGrpSpPr>
        <p:grpSpPr>
          <a:xfrm rot="21600000">
            <a:off x="6286500" y="1604772"/>
            <a:ext cx="1755648" cy="1394459"/>
            <a:chOff x="0" y="0"/>
            <a:chExt cx="1755648" cy="1394459"/>
          </a:xfrm>
        </p:grpSpPr>
        <p:grpSp>
          <p:nvGrpSpPr>
            <p:cNvPr id="272" name="group 272"/>
            <p:cNvGrpSpPr/>
            <p:nvPr/>
          </p:nvGrpSpPr>
          <p:grpSpPr>
            <a:xfrm rot="21600000">
              <a:off x="0" y="0"/>
              <a:ext cx="1755648" cy="1394459"/>
              <a:chOff x="0" y="0"/>
              <a:chExt cx="1755648" cy="1394459"/>
            </a:xfrm>
          </p:grpSpPr>
          <p:sp>
            <p:nvSpPr>
              <p:cNvPr id="2336" name="path"/>
              <p:cNvSpPr/>
              <p:nvPr/>
            </p:nvSpPr>
            <p:spPr>
              <a:xfrm>
                <a:off x="12953" y="12953"/>
                <a:ext cx="1729740" cy="1368551"/>
              </a:xfrm>
              <a:custGeom>
                <a:avLst/>
                <a:gdLst/>
                <a:ahLst/>
                <a:cxnLst/>
                <a:rect l="0" t="0" r="0" b="0"/>
                <a:pathLst>
                  <a:path w="2724" h="2155">
                    <a:moveTo>
                      <a:pt x="0" y="1077"/>
                    </a:moveTo>
                    <a:cubicBezTo>
                      <a:pt x="0" y="482"/>
                      <a:pt x="609" y="0"/>
                      <a:pt x="1362" y="0"/>
                    </a:cubicBezTo>
                    <a:cubicBezTo>
                      <a:pt x="2114" y="0"/>
                      <a:pt x="2724" y="482"/>
                      <a:pt x="2724" y="1077"/>
                    </a:cubicBezTo>
                    <a:cubicBezTo>
                      <a:pt x="2724" y="1672"/>
                      <a:pt x="2114" y="2155"/>
                      <a:pt x="1362" y="2155"/>
                    </a:cubicBezTo>
                    <a:cubicBezTo>
                      <a:pt x="609" y="2155"/>
                      <a:pt x="0" y="1672"/>
                      <a:pt x="0" y="1077"/>
                    </a:cubicBezTo>
                  </a:path>
                </a:pathLst>
              </a:custGeom>
              <a:solidFill>
                <a:srgbClr val="DCE7F1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8" name="path"/>
              <p:cNvSpPr/>
              <p:nvPr/>
            </p:nvSpPr>
            <p:spPr>
              <a:xfrm>
                <a:off x="0" y="0"/>
                <a:ext cx="1755648" cy="1394459"/>
              </a:xfrm>
              <a:custGeom>
                <a:avLst/>
                <a:gdLst/>
                <a:ahLst/>
                <a:cxnLst/>
                <a:rect l="0" t="0" r="0" b="0"/>
                <a:pathLst>
                  <a:path w="2764" h="2195">
                    <a:moveTo>
                      <a:pt x="20" y="1097"/>
                    </a:moveTo>
                    <a:cubicBezTo>
                      <a:pt x="20" y="502"/>
                      <a:pt x="630" y="20"/>
                      <a:pt x="1382" y="20"/>
                    </a:cubicBezTo>
                    <a:cubicBezTo>
                      <a:pt x="2134" y="20"/>
                      <a:pt x="2744" y="502"/>
                      <a:pt x="2744" y="1097"/>
                    </a:cubicBezTo>
                    <a:cubicBezTo>
                      <a:pt x="2744" y="1693"/>
                      <a:pt x="2134" y="2175"/>
                      <a:pt x="1382" y="2175"/>
                    </a:cubicBezTo>
                    <a:cubicBezTo>
                      <a:pt x="630" y="2175"/>
                      <a:pt x="20" y="1693"/>
                      <a:pt x="20" y="1097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40" name="textbox 2340"/>
            <p:cNvSpPr/>
            <p:nvPr/>
          </p:nvSpPr>
          <p:spPr>
            <a:xfrm>
              <a:off x="-12700" y="-12700"/>
              <a:ext cx="1781175" cy="144716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5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45000"/>
                </a:lnSpc>
              </a:pPr>
              <a:endParaRPr lang="en-US" altLang="en-US" sz="1000" dirty="0"/>
            </a:p>
            <a:p>
              <a:pPr marL="384175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20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会发生什</a:t>
              </a:r>
              <a:endParaRPr lang="en-US" altLang="en-US" sz="2000" dirty="0"/>
            </a:p>
            <a:p>
              <a:pPr marL="517525" algn="l" rtl="0" eaLnBrk="0">
                <a:lnSpc>
                  <a:spcPts val="2610"/>
                </a:lnSpc>
              </a:pPr>
              <a:r>
                <a:rPr sz="2000" b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么事故</a:t>
              </a:r>
              <a:endParaRPr lang="en-US" altLang="en-US" sz="2000" dirty="0"/>
            </a:p>
          </p:txBody>
        </p:sp>
      </p:grpSp>
      <p:grpSp>
        <p:nvGrpSpPr>
          <p:cNvPr id="274" name="group 274"/>
          <p:cNvGrpSpPr/>
          <p:nvPr/>
        </p:nvGrpSpPr>
        <p:grpSpPr>
          <a:xfrm rot="21600000">
            <a:off x="880872" y="1639824"/>
            <a:ext cx="1754123" cy="1394459"/>
            <a:chOff x="0" y="0"/>
            <a:chExt cx="1754123" cy="1394459"/>
          </a:xfrm>
        </p:grpSpPr>
        <p:grpSp>
          <p:nvGrpSpPr>
            <p:cNvPr id="276" name="group 276"/>
            <p:cNvGrpSpPr/>
            <p:nvPr/>
          </p:nvGrpSpPr>
          <p:grpSpPr>
            <a:xfrm rot="21600000">
              <a:off x="0" y="0"/>
              <a:ext cx="1754123" cy="1394459"/>
              <a:chOff x="0" y="0"/>
              <a:chExt cx="1754123" cy="1394459"/>
            </a:xfrm>
          </p:grpSpPr>
          <p:sp>
            <p:nvSpPr>
              <p:cNvPr id="2342" name="path"/>
              <p:cNvSpPr/>
              <p:nvPr/>
            </p:nvSpPr>
            <p:spPr>
              <a:xfrm>
                <a:off x="12953" y="12953"/>
                <a:ext cx="1728215" cy="1368551"/>
              </a:xfrm>
              <a:custGeom>
                <a:avLst/>
                <a:gdLst/>
                <a:ahLst/>
                <a:cxnLst/>
                <a:rect l="0" t="0" r="0" b="0"/>
                <a:pathLst>
                  <a:path w="2721" h="2155">
                    <a:moveTo>
                      <a:pt x="0" y="1077"/>
                    </a:moveTo>
                    <a:cubicBezTo>
                      <a:pt x="0" y="482"/>
                      <a:pt x="609" y="0"/>
                      <a:pt x="1360" y="0"/>
                    </a:cubicBezTo>
                    <a:cubicBezTo>
                      <a:pt x="2112" y="0"/>
                      <a:pt x="2721" y="482"/>
                      <a:pt x="2721" y="1077"/>
                    </a:cubicBezTo>
                    <a:cubicBezTo>
                      <a:pt x="2721" y="1672"/>
                      <a:pt x="2112" y="2155"/>
                      <a:pt x="1360" y="2155"/>
                    </a:cubicBezTo>
                    <a:cubicBezTo>
                      <a:pt x="609" y="2155"/>
                      <a:pt x="0" y="1672"/>
                      <a:pt x="0" y="1077"/>
                    </a:cubicBezTo>
                  </a:path>
                </a:pathLst>
              </a:custGeom>
              <a:solidFill>
                <a:srgbClr val="DCE7F1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4" name="path"/>
              <p:cNvSpPr/>
              <p:nvPr/>
            </p:nvSpPr>
            <p:spPr>
              <a:xfrm>
                <a:off x="0" y="0"/>
                <a:ext cx="1754123" cy="1394459"/>
              </a:xfrm>
              <a:custGeom>
                <a:avLst/>
                <a:gdLst/>
                <a:ahLst/>
                <a:cxnLst/>
                <a:rect l="0" t="0" r="0" b="0"/>
                <a:pathLst>
                  <a:path w="2762" h="2195">
                    <a:moveTo>
                      <a:pt x="20" y="1097"/>
                    </a:moveTo>
                    <a:cubicBezTo>
                      <a:pt x="20" y="502"/>
                      <a:pt x="629" y="20"/>
                      <a:pt x="1381" y="20"/>
                    </a:cubicBezTo>
                    <a:cubicBezTo>
                      <a:pt x="2132" y="20"/>
                      <a:pt x="2741" y="502"/>
                      <a:pt x="2741" y="1097"/>
                    </a:cubicBezTo>
                    <a:cubicBezTo>
                      <a:pt x="2741" y="1693"/>
                      <a:pt x="2132" y="2175"/>
                      <a:pt x="1381" y="2175"/>
                    </a:cubicBezTo>
                    <a:cubicBezTo>
                      <a:pt x="629" y="2175"/>
                      <a:pt x="20" y="1693"/>
                      <a:pt x="20" y="1097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46" name="textbox 2346"/>
            <p:cNvSpPr/>
            <p:nvPr/>
          </p:nvSpPr>
          <p:spPr>
            <a:xfrm>
              <a:off x="-12700" y="-12700"/>
              <a:ext cx="1779904" cy="14458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5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45000"/>
                </a:lnSpc>
              </a:pPr>
              <a:endParaRPr lang="en-US" altLang="en-US" sz="1000" dirty="0"/>
            </a:p>
            <a:p>
              <a:pPr marL="382905" algn="l" rtl="0" eaLnBrk="0">
                <a:lnSpc>
                  <a:spcPct val="89000"/>
                </a:lnSpc>
                <a:spcBef>
                  <a:spcPts val="0"/>
                </a:spcBef>
              </a:pPr>
              <a:r>
                <a:rPr sz="20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存在什么</a:t>
              </a:r>
              <a:endParaRPr lang="en-US" altLang="en-US" sz="2000" dirty="0"/>
            </a:p>
            <a:p>
              <a:pPr marL="511175" algn="l" rtl="0" eaLnBrk="0">
                <a:lnSpc>
                  <a:spcPts val="2605"/>
                </a:lnSpc>
              </a:pPr>
              <a:r>
                <a:rPr sz="20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危险源</a:t>
              </a:r>
              <a:endParaRPr lang="en-US" altLang="en-US" sz="2000" dirty="0"/>
            </a:p>
          </p:txBody>
        </p:sp>
      </p:grpSp>
      <p:grpSp>
        <p:nvGrpSpPr>
          <p:cNvPr id="278" name="group 278"/>
          <p:cNvGrpSpPr/>
          <p:nvPr/>
        </p:nvGrpSpPr>
        <p:grpSpPr>
          <a:xfrm rot="21600000">
            <a:off x="3550920" y="1644396"/>
            <a:ext cx="1755647" cy="1392935"/>
            <a:chOff x="0" y="0"/>
            <a:chExt cx="1755647" cy="1392935"/>
          </a:xfrm>
        </p:grpSpPr>
        <p:grpSp>
          <p:nvGrpSpPr>
            <p:cNvPr id="280" name="group 280"/>
            <p:cNvGrpSpPr/>
            <p:nvPr/>
          </p:nvGrpSpPr>
          <p:grpSpPr>
            <a:xfrm rot="21600000">
              <a:off x="0" y="0"/>
              <a:ext cx="1755647" cy="1392935"/>
              <a:chOff x="0" y="0"/>
              <a:chExt cx="1755647" cy="1392935"/>
            </a:xfrm>
          </p:grpSpPr>
          <p:sp>
            <p:nvSpPr>
              <p:cNvPr id="2348" name="path"/>
              <p:cNvSpPr/>
              <p:nvPr/>
            </p:nvSpPr>
            <p:spPr>
              <a:xfrm>
                <a:off x="12953" y="12953"/>
                <a:ext cx="1729739" cy="1367027"/>
              </a:xfrm>
              <a:custGeom>
                <a:avLst/>
                <a:gdLst/>
                <a:ahLst/>
                <a:cxnLst/>
                <a:rect l="0" t="0" r="0" b="0"/>
                <a:pathLst>
                  <a:path w="2723" h="2152">
                    <a:moveTo>
                      <a:pt x="0" y="1076"/>
                    </a:moveTo>
                    <a:cubicBezTo>
                      <a:pt x="0" y="482"/>
                      <a:pt x="609" y="0"/>
                      <a:pt x="1362" y="0"/>
                    </a:cubicBezTo>
                    <a:cubicBezTo>
                      <a:pt x="2114" y="0"/>
                      <a:pt x="2723" y="482"/>
                      <a:pt x="2723" y="1076"/>
                    </a:cubicBezTo>
                    <a:cubicBezTo>
                      <a:pt x="2723" y="1670"/>
                      <a:pt x="2114" y="2152"/>
                      <a:pt x="1362" y="2152"/>
                    </a:cubicBezTo>
                    <a:cubicBezTo>
                      <a:pt x="609" y="2152"/>
                      <a:pt x="0" y="1670"/>
                      <a:pt x="0" y="1076"/>
                    </a:cubicBezTo>
                  </a:path>
                </a:pathLst>
              </a:custGeom>
              <a:solidFill>
                <a:srgbClr val="DCE7F1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50" name="path"/>
              <p:cNvSpPr/>
              <p:nvPr/>
            </p:nvSpPr>
            <p:spPr>
              <a:xfrm>
                <a:off x="0" y="0"/>
                <a:ext cx="1755647" cy="1392935"/>
              </a:xfrm>
              <a:custGeom>
                <a:avLst/>
                <a:gdLst/>
                <a:ahLst/>
                <a:cxnLst/>
                <a:rect l="0" t="0" r="0" b="0"/>
                <a:pathLst>
                  <a:path w="2764" h="2193">
                    <a:moveTo>
                      <a:pt x="20" y="1096"/>
                    </a:moveTo>
                    <a:cubicBezTo>
                      <a:pt x="20" y="502"/>
                      <a:pt x="630" y="20"/>
                      <a:pt x="1382" y="20"/>
                    </a:cubicBezTo>
                    <a:cubicBezTo>
                      <a:pt x="2134" y="20"/>
                      <a:pt x="2744" y="502"/>
                      <a:pt x="2744" y="1096"/>
                    </a:cubicBezTo>
                    <a:cubicBezTo>
                      <a:pt x="2744" y="1691"/>
                      <a:pt x="2134" y="2173"/>
                      <a:pt x="1382" y="2173"/>
                    </a:cubicBezTo>
                    <a:cubicBezTo>
                      <a:pt x="630" y="2173"/>
                      <a:pt x="20" y="1691"/>
                      <a:pt x="20" y="1096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52" name="textbox 2352"/>
            <p:cNvSpPr/>
            <p:nvPr/>
          </p:nvSpPr>
          <p:spPr>
            <a:xfrm>
              <a:off x="-12700" y="-12700"/>
              <a:ext cx="1781175" cy="144526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4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45000"/>
                </a:lnSpc>
              </a:pPr>
              <a:endParaRPr lang="en-US" altLang="en-US" sz="1000" dirty="0"/>
            </a:p>
            <a:p>
              <a:pPr marL="383540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20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什么条件</a:t>
              </a:r>
              <a:endParaRPr lang="en-US" altLang="en-US" sz="2000" dirty="0"/>
            </a:p>
            <a:p>
              <a:pPr marL="383540" algn="l" rtl="0" eaLnBrk="0">
                <a:lnSpc>
                  <a:spcPts val="2610"/>
                </a:lnSpc>
              </a:pPr>
              <a:r>
                <a:rPr sz="2000" b="1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发生事故</a:t>
              </a:r>
              <a:endParaRPr lang="en-US" altLang="en-US" sz="2000" dirty="0"/>
            </a:p>
          </p:txBody>
        </p:sp>
      </p:grpSp>
      <p:sp>
        <p:nvSpPr>
          <p:cNvPr id="2354" name="textbox 2354"/>
          <p:cNvSpPr/>
          <p:nvPr/>
        </p:nvSpPr>
        <p:spPr>
          <a:xfrm>
            <a:off x="430514" y="46293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pSp>
        <p:nvGrpSpPr>
          <p:cNvPr id="282" name="group 282"/>
          <p:cNvGrpSpPr/>
          <p:nvPr/>
        </p:nvGrpSpPr>
        <p:grpSpPr>
          <a:xfrm rot="21600000">
            <a:off x="3875532" y="3567684"/>
            <a:ext cx="1106423" cy="746759"/>
            <a:chOff x="0" y="0"/>
            <a:chExt cx="1106423" cy="746759"/>
          </a:xfrm>
        </p:grpSpPr>
        <p:grpSp>
          <p:nvGrpSpPr>
            <p:cNvPr id="284" name="group 284"/>
            <p:cNvGrpSpPr/>
            <p:nvPr/>
          </p:nvGrpSpPr>
          <p:grpSpPr>
            <a:xfrm rot="21600000">
              <a:off x="0" y="0"/>
              <a:ext cx="1106423" cy="746759"/>
              <a:chOff x="0" y="0"/>
              <a:chExt cx="1106423" cy="746759"/>
            </a:xfrm>
          </p:grpSpPr>
          <p:sp>
            <p:nvSpPr>
              <p:cNvPr id="2356" name="path"/>
              <p:cNvSpPr/>
              <p:nvPr/>
            </p:nvSpPr>
            <p:spPr>
              <a:xfrm>
                <a:off x="12953" y="12953"/>
                <a:ext cx="1080516" cy="720851"/>
              </a:xfrm>
              <a:custGeom>
                <a:avLst/>
                <a:gdLst/>
                <a:ahLst/>
                <a:cxnLst/>
                <a:rect l="0" t="0" r="0" b="0"/>
                <a:pathLst>
                  <a:path w="1701" h="1135">
                    <a:moveTo>
                      <a:pt x="0" y="567"/>
                    </a:moveTo>
                    <a:cubicBezTo>
                      <a:pt x="0" y="254"/>
                      <a:pt x="381" y="0"/>
                      <a:pt x="850" y="0"/>
                    </a:cubicBezTo>
                    <a:cubicBezTo>
                      <a:pt x="1320" y="0"/>
                      <a:pt x="1701" y="254"/>
                      <a:pt x="1701" y="567"/>
                    </a:cubicBezTo>
                    <a:cubicBezTo>
                      <a:pt x="1701" y="881"/>
                      <a:pt x="1320" y="1135"/>
                      <a:pt x="850" y="1135"/>
                    </a:cubicBezTo>
                    <a:cubicBezTo>
                      <a:pt x="381" y="1135"/>
                      <a:pt x="0" y="881"/>
                      <a:pt x="0" y="567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58" name="path"/>
              <p:cNvSpPr/>
              <p:nvPr/>
            </p:nvSpPr>
            <p:spPr>
              <a:xfrm>
                <a:off x="0" y="0"/>
                <a:ext cx="1106423" cy="746759"/>
              </a:xfrm>
              <a:custGeom>
                <a:avLst/>
                <a:gdLst/>
                <a:ahLst/>
                <a:cxnLst/>
                <a:rect l="0" t="0" r="0" b="0"/>
                <a:pathLst>
                  <a:path w="1742" h="1175">
                    <a:moveTo>
                      <a:pt x="20" y="587"/>
                    </a:moveTo>
                    <a:cubicBezTo>
                      <a:pt x="20" y="274"/>
                      <a:pt x="401" y="20"/>
                      <a:pt x="871" y="20"/>
                    </a:cubicBezTo>
                    <a:cubicBezTo>
                      <a:pt x="1341" y="20"/>
                      <a:pt x="1722" y="274"/>
                      <a:pt x="1722" y="587"/>
                    </a:cubicBezTo>
                    <a:cubicBezTo>
                      <a:pt x="1722" y="901"/>
                      <a:pt x="1341" y="1155"/>
                      <a:pt x="871" y="1155"/>
                    </a:cubicBezTo>
                    <a:cubicBezTo>
                      <a:pt x="401" y="1155"/>
                      <a:pt x="20" y="901"/>
                      <a:pt x="20" y="587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60" name="textbox 2360"/>
            <p:cNvSpPr/>
            <p:nvPr/>
          </p:nvSpPr>
          <p:spPr>
            <a:xfrm>
              <a:off x="-12700" y="-12700"/>
              <a:ext cx="1132205" cy="80518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lang="en-US" altLang="en-US" sz="400" dirty="0"/>
            </a:p>
            <a:p>
              <a:pPr marL="419100" algn="l" rtl="0" eaLnBrk="0">
                <a:lnSpc>
                  <a:spcPct val="89000"/>
                </a:lnSpc>
                <a:spcBef>
                  <a:spcPts val="0"/>
                </a:spcBef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条</a:t>
              </a:r>
              <a:endParaRPr lang="en-US" altLang="en-US" sz="2400" dirty="0"/>
            </a:p>
            <a:p>
              <a:pPr marL="417830" algn="l" rtl="0" eaLnBrk="0">
                <a:lnSpc>
                  <a:spcPts val="3135"/>
                </a:lnSpc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件</a:t>
              </a:r>
              <a:endParaRPr lang="en-US" altLang="en-US" sz="2400" dirty="0"/>
            </a:p>
          </p:txBody>
        </p:sp>
      </p:grpSp>
      <p:grpSp>
        <p:nvGrpSpPr>
          <p:cNvPr id="286" name="group 286"/>
          <p:cNvGrpSpPr/>
          <p:nvPr/>
        </p:nvGrpSpPr>
        <p:grpSpPr>
          <a:xfrm rot="21600000">
            <a:off x="6646163" y="3512819"/>
            <a:ext cx="1106425" cy="745236"/>
            <a:chOff x="0" y="0"/>
            <a:chExt cx="1106425" cy="745236"/>
          </a:xfrm>
        </p:grpSpPr>
        <p:grpSp>
          <p:nvGrpSpPr>
            <p:cNvPr id="288" name="group 288"/>
            <p:cNvGrpSpPr/>
            <p:nvPr/>
          </p:nvGrpSpPr>
          <p:grpSpPr>
            <a:xfrm rot="21600000">
              <a:off x="0" y="0"/>
              <a:ext cx="1106425" cy="745236"/>
              <a:chOff x="0" y="0"/>
              <a:chExt cx="1106425" cy="745236"/>
            </a:xfrm>
          </p:grpSpPr>
          <p:sp>
            <p:nvSpPr>
              <p:cNvPr id="2362" name="path"/>
              <p:cNvSpPr/>
              <p:nvPr/>
            </p:nvSpPr>
            <p:spPr>
              <a:xfrm>
                <a:off x="12954" y="12954"/>
                <a:ext cx="1080516" cy="719328"/>
              </a:xfrm>
              <a:custGeom>
                <a:avLst/>
                <a:gdLst/>
                <a:ahLst/>
                <a:cxnLst/>
                <a:rect l="0" t="0" r="0" b="0"/>
                <a:pathLst>
                  <a:path w="1701" h="1132">
                    <a:moveTo>
                      <a:pt x="0" y="566"/>
                    </a:moveTo>
                    <a:cubicBezTo>
                      <a:pt x="0" y="253"/>
                      <a:pt x="381" y="0"/>
                      <a:pt x="850" y="0"/>
                    </a:cubicBezTo>
                    <a:cubicBezTo>
                      <a:pt x="1320" y="0"/>
                      <a:pt x="1701" y="253"/>
                      <a:pt x="1701" y="566"/>
                    </a:cubicBezTo>
                    <a:cubicBezTo>
                      <a:pt x="1701" y="879"/>
                      <a:pt x="1320" y="1132"/>
                      <a:pt x="850" y="1132"/>
                    </a:cubicBezTo>
                    <a:cubicBezTo>
                      <a:pt x="381" y="1132"/>
                      <a:pt x="0" y="879"/>
                      <a:pt x="0" y="566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4" name="path"/>
              <p:cNvSpPr/>
              <p:nvPr/>
            </p:nvSpPr>
            <p:spPr>
              <a:xfrm>
                <a:off x="0" y="0"/>
                <a:ext cx="1106425" cy="745236"/>
              </a:xfrm>
              <a:custGeom>
                <a:avLst/>
                <a:gdLst/>
                <a:ahLst/>
                <a:cxnLst/>
                <a:rect l="0" t="0" r="0" b="0"/>
                <a:pathLst>
                  <a:path w="1742" h="1173">
                    <a:moveTo>
                      <a:pt x="20" y="586"/>
                    </a:moveTo>
                    <a:cubicBezTo>
                      <a:pt x="20" y="274"/>
                      <a:pt x="401" y="20"/>
                      <a:pt x="871" y="20"/>
                    </a:cubicBezTo>
                    <a:cubicBezTo>
                      <a:pt x="1341" y="20"/>
                      <a:pt x="1722" y="274"/>
                      <a:pt x="1722" y="586"/>
                    </a:cubicBezTo>
                    <a:cubicBezTo>
                      <a:pt x="1722" y="899"/>
                      <a:pt x="1341" y="1153"/>
                      <a:pt x="871" y="1153"/>
                    </a:cubicBezTo>
                    <a:cubicBezTo>
                      <a:pt x="401" y="1153"/>
                      <a:pt x="20" y="899"/>
                      <a:pt x="20" y="586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66" name="textbox 2366"/>
            <p:cNvSpPr/>
            <p:nvPr/>
          </p:nvSpPr>
          <p:spPr>
            <a:xfrm>
              <a:off x="-12700" y="-12700"/>
              <a:ext cx="1132205" cy="80390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lang="en-US" altLang="en-US" sz="400" dirty="0"/>
            </a:p>
            <a:p>
              <a:pPr marL="415925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结</a:t>
              </a:r>
              <a:endParaRPr lang="en-US" altLang="en-US" sz="2400" dirty="0"/>
            </a:p>
            <a:p>
              <a:pPr marL="420370" algn="l" rtl="0" eaLnBrk="0">
                <a:lnSpc>
                  <a:spcPts val="3140"/>
                </a:lnSpc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果</a:t>
              </a:r>
              <a:endParaRPr lang="en-US" altLang="en-US" sz="2400" dirty="0"/>
            </a:p>
          </p:txBody>
        </p:sp>
      </p:grpSp>
      <p:grpSp>
        <p:nvGrpSpPr>
          <p:cNvPr id="290" name="group 290"/>
          <p:cNvGrpSpPr/>
          <p:nvPr/>
        </p:nvGrpSpPr>
        <p:grpSpPr>
          <a:xfrm rot="21600000">
            <a:off x="1205484" y="3512819"/>
            <a:ext cx="1106424" cy="745236"/>
            <a:chOff x="0" y="0"/>
            <a:chExt cx="1106424" cy="745236"/>
          </a:xfrm>
        </p:grpSpPr>
        <p:grpSp>
          <p:nvGrpSpPr>
            <p:cNvPr id="292" name="group 292"/>
            <p:cNvGrpSpPr/>
            <p:nvPr/>
          </p:nvGrpSpPr>
          <p:grpSpPr>
            <a:xfrm rot="21600000">
              <a:off x="0" y="0"/>
              <a:ext cx="1106424" cy="745236"/>
              <a:chOff x="0" y="0"/>
              <a:chExt cx="1106424" cy="745236"/>
            </a:xfrm>
          </p:grpSpPr>
          <p:sp>
            <p:nvSpPr>
              <p:cNvPr id="2368" name="path"/>
              <p:cNvSpPr/>
              <p:nvPr/>
            </p:nvSpPr>
            <p:spPr>
              <a:xfrm>
                <a:off x="12953" y="12954"/>
                <a:ext cx="1080516" cy="719328"/>
              </a:xfrm>
              <a:custGeom>
                <a:avLst/>
                <a:gdLst/>
                <a:ahLst/>
                <a:cxnLst/>
                <a:rect l="0" t="0" r="0" b="0"/>
                <a:pathLst>
                  <a:path w="1701" h="1132">
                    <a:moveTo>
                      <a:pt x="0" y="566"/>
                    </a:moveTo>
                    <a:cubicBezTo>
                      <a:pt x="0" y="253"/>
                      <a:pt x="380" y="0"/>
                      <a:pt x="850" y="0"/>
                    </a:cubicBezTo>
                    <a:cubicBezTo>
                      <a:pt x="1320" y="0"/>
                      <a:pt x="1701" y="253"/>
                      <a:pt x="1701" y="566"/>
                    </a:cubicBezTo>
                    <a:cubicBezTo>
                      <a:pt x="1701" y="879"/>
                      <a:pt x="1320" y="1132"/>
                      <a:pt x="850" y="1132"/>
                    </a:cubicBezTo>
                    <a:cubicBezTo>
                      <a:pt x="380" y="1132"/>
                      <a:pt x="0" y="879"/>
                      <a:pt x="0" y="566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0" name="path"/>
              <p:cNvSpPr/>
              <p:nvPr/>
            </p:nvSpPr>
            <p:spPr>
              <a:xfrm>
                <a:off x="0" y="0"/>
                <a:ext cx="1106424" cy="745236"/>
              </a:xfrm>
              <a:custGeom>
                <a:avLst/>
                <a:gdLst/>
                <a:ahLst/>
                <a:cxnLst/>
                <a:rect l="0" t="0" r="0" b="0"/>
                <a:pathLst>
                  <a:path w="1742" h="1173">
                    <a:moveTo>
                      <a:pt x="20" y="586"/>
                    </a:moveTo>
                    <a:cubicBezTo>
                      <a:pt x="20" y="274"/>
                      <a:pt x="401" y="20"/>
                      <a:pt x="871" y="20"/>
                    </a:cubicBezTo>
                    <a:cubicBezTo>
                      <a:pt x="1340" y="20"/>
                      <a:pt x="1721" y="274"/>
                      <a:pt x="1721" y="586"/>
                    </a:cubicBezTo>
                    <a:cubicBezTo>
                      <a:pt x="1721" y="899"/>
                      <a:pt x="1340" y="1153"/>
                      <a:pt x="871" y="1153"/>
                    </a:cubicBezTo>
                    <a:cubicBezTo>
                      <a:pt x="401" y="1153"/>
                      <a:pt x="20" y="899"/>
                      <a:pt x="20" y="586"/>
                    </a:cubicBezTo>
                  </a:path>
                </a:pathLst>
              </a:custGeom>
              <a:noFill/>
              <a:ln w="25907" cap="flat">
                <a:solidFill>
                  <a:srgbClr val="3B608C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72" name="textbox 2372"/>
            <p:cNvSpPr/>
            <p:nvPr/>
          </p:nvSpPr>
          <p:spPr>
            <a:xfrm>
              <a:off x="-12700" y="-12700"/>
              <a:ext cx="1132205" cy="8013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lang="en-US" altLang="en-US" sz="400" dirty="0"/>
            </a:p>
            <a:p>
              <a:pPr marL="416560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前</a:t>
              </a:r>
              <a:endParaRPr lang="en-US" altLang="en-US" sz="2400" dirty="0"/>
            </a:p>
            <a:p>
              <a:pPr marL="415925" algn="l" rtl="0" eaLnBrk="0">
                <a:lnSpc>
                  <a:spcPts val="3120"/>
                </a:lnSpc>
              </a:pPr>
              <a:r>
                <a:rPr sz="24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提</a:t>
              </a:r>
              <a:endParaRPr lang="en-US" altLang="en-US" sz="2400" dirty="0"/>
            </a:p>
          </p:txBody>
        </p:sp>
      </p:grpSp>
      <p:grpSp>
        <p:nvGrpSpPr>
          <p:cNvPr id="294" name="group 294"/>
          <p:cNvGrpSpPr/>
          <p:nvPr/>
        </p:nvGrpSpPr>
        <p:grpSpPr>
          <a:xfrm rot="21600000">
            <a:off x="2759963" y="2059670"/>
            <a:ext cx="526557" cy="522763"/>
            <a:chOff x="0" y="0"/>
            <a:chExt cx="526557" cy="522763"/>
          </a:xfrm>
        </p:grpSpPr>
        <p:sp>
          <p:nvSpPr>
            <p:cNvPr id="2374" name="path"/>
            <p:cNvSpPr/>
            <p:nvPr/>
          </p:nvSpPr>
          <p:spPr>
            <a:xfrm>
              <a:off x="12954" y="9159"/>
              <a:ext cx="504444" cy="504444"/>
            </a:xfrm>
            <a:custGeom>
              <a:avLst/>
              <a:gdLst/>
              <a:ahLst/>
              <a:cxnLst/>
              <a:rect l="0" t="0" r="0" b="0"/>
              <a:pathLst>
                <a:path w="794" h="794">
                  <a:moveTo>
                    <a:pt x="0" y="198"/>
                  </a:moveTo>
                  <a:lnTo>
                    <a:pt x="397" y="198"/>
                  </a:lnTo>
                  <a:lnTo>
                    <a:pt x="397" y="0"/>
                  </a:lnTo>
                  <a:lnTo>
                    <a:pt x="794" y="397"/>
                  </a:lnTo>
                  <a:lnTo>
                    <a:pt x="397" y="794"/>
                  </a:lnTo>
                  <a:lnTo>
                    <a:pt x="397" y="595"/>
                  </a:lnTo>
                  <a:lnTo>
                    <a:pt x="0" y="595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76" name="path"/>
            <p:cNvSpPr/>
            <p:nvPr/>
          </p:nvSpPr>
          <p:spPr>
            <a:xfrm>
              <a:off x="0" y="0"/>
              <a:ext cx="526557" cy="522763"/>
            </a:xfrm>
            <a:custGeom>
              <a:avLst/>
              <a:gdLst/>
              <a:ahLst/>
              <a:cxnLst/>
              <a:rect l="0" t="0" r="0" b="0"/>
              <a:pathLst>
                <a:path w="829" h="823">
                  <a:moveTo>
                    <a:pt x="20" y="213"/>
                  </a:moveTo>
                  <a:lnTo>
                    <a:pt x="417" y="213"/>
                  </a:lnTo>
                  <a:lnTo>
                    <a:pt x="417" y="14"/>
                  </a:lnTo>
                  <a:lnTo>
                    <a:pt x="814" y="411"/>
                  </a:lnTo>
                  <a:lnTo>
                    <a:pt x="417" y="808"/>
                  </a:lnTo>
                  <a:lnTo>
                    <a:pt x="417" y="610"/>
                  </a:lnTo>
                  <a:lnTo>
                    <a:pt x="20" y="610"/>
                  </a:lnTo>
                  <a:lnTo>
                    <a:pt x="20" y="213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296" name="group 296"/>
          <p:cNvGrpSpPr/>
          <p:nvPr/>
        </p:nvGrpSpPr>
        <p:grpSpPr>
          <a:xfrm rot="21600000">
            <a:off x="5495544" y="2059670"/>
            <a:ext cx="526557" cy="522763"/>
            <a:chOff x="0" y="0"/>
            <a:chExt cx="526557" cy="522763"/>
          </a:xfrm>
        </p:grpSpPr>
        <p:sp>
          <p:nvSpPr>
            <p:cNvPr id="2378" name="path"/>
            <p:cNvSpPr/>
            <p:nvPr/>
          </p:nvSpPr>
          <p:spPr>
            <a:xfrm>
              <a:off x="12953" y="9159"/>
              <a:ext cx="504443" cy="504444"/>
            </a:xfrm>
            <a:custGeom>
              <a:avLst/>
              <a:gdLst/>
              <a:ahLst/>
              <a:cxnLst/>
              <a:rect l="0" t="0" r="0" b="0"/>
              <a:pathLst>
                <a:path w="794" h="794">
                  <a:moveTo>
                    <a:pt x="0" y="198"/>
                  </a:moveTo>
                  <a:lnTo>
                    <a:pt x="397" y="198"/>
                  </a:lnTo>
                  <a:lnTo>
                    <a:pt x="397" y="0"/>
                  </a:lnTo>
                  <a:lnTo>
                    <a:pt x="794" y="397"/>
                  </a:lnTo>
                  <a:lnTo>
                    <a:pt x="397" y="794"/>
                  </a:lnTo>
                  <a:lnTo>
                    <a:pt x="397" y="595"/>
                  </a:lnTo>
                  <a:lnTo>
                    <a:pt x="0" y="595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80" name="path"/>
            <p:cNvSpPr/>
            <p:nvPr/>
          </p:nvSpPr>
          <p:spPr>
            <a:xfrm>
              <a:off x="0" y="0"/>
              <a:ext cx="526557" cy="522763"/>
            </a:xfrm>
            <a:custGeom>
              <a:avLst/>
              <a:gdLst/>
              <a:ahLst/>
              <a:cxnLst/>
              <a:rect l="0" t="0" r="0" b="0"/>
              <a:pathLst>
                <a:path w="829" h="823">
                  <a:moveTo>
                    <a:pt x="20" y="213"/>
                  </a:moveTo>
                  <a:lnTo>
                    <a:pt x="417" y="213"/>
                  </a:lnTo>
                  <a:lnTo>
                    <a:pt x="417" y="14"/>
                  </a:lnTo>
                  <a:lnTo>
                    <a:pt x="814" y="411"/>
                  </a:lnTo>
                  <a:lnTo>
                    <a:pt x="417" y="808"/>
                  </a:lnTo>
                  <a:lnTo>
                    <a:pt x="417" y="610"/>
                  </a:lnTo>
                  <a:lnTo>
                    <a:pt x="20" y="610"/>
                  </a:lnTo>
                  <a:lnTo>
                    <a:pt x="20" y="213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382" name="textbox 2382"/>
          <p:cNvSpPr/>
          <p:nvPr/>
        </p:nvSpPr>
        <p:spPr>
          <a:xfrm>
            <a:off x="8418880" y="4840325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textbox 2384"/>
          <p:cNvSpPr/>
          <p:nvPr/>
        </p:nvSpPr>
        <p:spPr>
          <a:xfrm>
            <a:off x="488934" y="61596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2386" name="textbox 2386"/>
          <p:cNvSpPr/>
          <p:nvPr/>
        </p:nvSpPr>
        <p:spPr>
          <a:xfrm>
            <a:off x="1299083" y="2697733"/>
            <a:ext cx="1871979" cy="119951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600" dirty="0"/>
          </a:p>
          <a:p>
            <a:pPr marL="95250" algn="l" rtl="0" eaLnBrk="0">
              <a:lnSpc>
                <a:spcPct val="97000"/>
              </a:lnSpc>
              <a:spcBef>
                <a:spcPts val="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造成伤害</a:t>
            </a:r>
            <a:endParaRPr lang="en-US" altLang="en-US" sz="2400" dirty="0"/>
          </a:p>
          <a:p>
            <a:pPr marL="116840" algn="l" rtl="0" eaLnBrk="0">
              <a:lnSpc>
                <a:spcPct val="97000"/>
              </a:lnSpc>
              <a:spcBef>
                <a:spcPts val="80"/>
              </a:spcBef>
            </a:pPr>
            <a:r>
              <a:rPr sz="2400" kern="0" spc="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危险能量</a:t>
            </a:r>
            <a:endParaRPr lang="en-US" altLang="en-US" sz="2400" dirty="0"/>
          </a:p>
          <a:p>
            <a:pPr marL="116840" algn="l" rtl="0" eaLnBrk="0">
              <a:lnSpc>
                <a:spcPct val="97000"/>
              </a:lnSpc>
              <a:spcBef>
                <a:spcPts val="85"/>
              </a:spcBef>
            </a:pPr>
            <a:r>
              <a:rPr sz="2400" kern="0" spc="7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危险物质</a:t>
            </a:r>
            <a:endParaRPr lang="en-US" altLang="en-US" sz="2400" dirty="0"/>
          </a:p>
        </p:txBody>
      </p:sp>
      <p:sp>
        <p:nvSpPr>
          <p:cNvPr id="2388" name="textbox 2388"/>
          <p:cNvSpPr/>
          <p:nvPr/>
        </p:nvSpPr>
        <p:spPr>
          <a:xfrm>
            <a:off x="5764403" y="2697733"/>
            <a:ext cx="1871979" cy="119951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500" dirty="0"/>
          </a:p>
          <a:p>
            <a:pPr marL="95250" algn="l" rtl="0" eaLnBrk="0">
              <a:lnSpc>
                <a:spcPct val="89000"/>
              </a:lnSpc>
              <a:spcBef>
                <a:spcPts val="5"/>
              </a:spcBef>
            </a:pP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发生事故</a:t>
            </a:r>
            <a:endParaRPr lang="en-US" altLang="en-US" sz="2400" dirty="0"/>
          </a:p>
          <a:p>
            <a:pPr marL="116840" algn="l" rtl="0" eaLnBrk="0">
              <a:lnSpc>
                <a:spcPct val="100000"/>
              </a:lnSpc>
            </a:pP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可能性</a:t>
            </a:r>
            <a:endParaRPr lang="en-US" altLang="en-US" sz="2400" dirty="0"/>
          </a:p>
          <a:p>
            <a:pPr marL="116840" algn="l" rtl="0" eaLnBrk="0">
              <a:lnSpc>
                <a:spcPts val="3130"/>
              </a:lnSpc>
            </a:pP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严重度</a:t>
            </a:r>
            <a:endParaRPr lang="en-US" altLang="en-US" sz="2400" dirty="0"/>
          </a:p>
        </p:txBody>
      </p:sp>
      <p:graphicFrame>
        <p:nvGraphicFramePr>
          <p:cNvPr id="2390" name="table 2390"/>
          <p:cNvGraphicFramePr>
            <a:graphicFrameLocks noGrp="1"/>
          </p:cNvGraphicFramePr>
          <p:nvPr/>
        </p:nvGraphicFramePr>
        <p:xfrm>
          <a:off x="1286891" y="1605026"/>
          <a:ext cx="2042160" cy="817879"/>
        </p:xfrm>
        <a:graphic>
          <a:graphicData uri="http://schemas.openxmlformats.org/drawingml/2006/table">
            <a:tbl>
              <a:tblPr>
                <a:solidFill>
                  <a:srgbClr val="5081BD"/>
                </a:solidFill>
              </a:tblPr>
              <a:tblGrid>
                <a:gridCol w="2042160"/>
              </a:tblGrid>
              <a:tr h="792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8000"/>
                        </a:lnSpc>
                      </a:pPr>
                      <a:endParaRPr lang="en-US" altLang="en-US" sz="1000" dirty="0"/>
                    </a:p>
                    <a:p>
                      <a:pPr marL="5664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危险源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92" name="table 2392"/>
          <p:cNvGraphicFramePr>
            <a:graphicFrameLocks noGrp="1"/>
          </p:cNvGraphicFramePr>
          <p:nvPr/>
        </p:nvGraphicFramePr>
        <p:xfrm>
          <a:off x="5679059" y="1605026"/>
          <a:ext cx="2041525" cy="817879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041525"/>
              </a:tblGrid>
              <a:tr h="7924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720090" algn="l" rtl="0" eaLnBrk="0">
                        <a:lnSpc>
                          <a:spcPct val="98000"/>
                        </a:lnSpc>
                      </a:pPr>
                      <a:r>
                        <a:rPr sz="2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pSp>
        <p:nvGrpSpPr>
          <p:cNvPr id="298" name="group 298"/>
          <p:cNvGrpSpPr/>
          <p:nvPr/>
        </p:nvGrpSpPr>
        <p:grpSpPr>
          <a:xfrm rot="21600000">
            <a:off x="3441826" y="2405599"/>
            <a:ext cx="384625" cy="898213"/>
            <a:chOff x="0" y="0"/>
            <a:chExt cx="384625" cy="898213"/>
          </a:xfrm>
        </p:grpSpPr>
        <p:sp>
          <p:nvSpPr>
            <p:cNvPr id="2394" name="path"/>
            <p:cNvSpPr/>
            <p:nvPr/>
          </p:nvSpPr>
          <p:spPr>
            <a:xfrm>
              <a:off x="12953" y="4860"/>
              <a:ext cx="359664" cy="888492"/>
            </a:xfrm>
            <a:custGeom>
              <a:avLst/>
              <a:gdLst/>
              <a:ahLst/>
              <a:cxnLst/>
              <a:rect l="0" t="0" r="0" b="0"/>
              <a:pathLst>
                <a:path w="566" h="1399">
                  <a:moveTo>
                    <a:pt x="0" y="349"/>
                  </a:moveTo>
                  <a:lnTo>
                    <a:pt x="283" y="349"/>
                  </a:lnTo>
                  <a:lnTo>
                    <a:pt x="283" y="0"/>
                  </a:lnTo>
                  <a:lnTo>
                    <a:pt x="566" y="699"/>
                  </a:lnTo>
                  <a:lnTo>
                    <a:pt x="283" y="1399"/>
                  </a:lnTo>
                  <a:lnTo>
                    <a:pt x="283" y="1049"/>
                  </a:lnTo>
                  <a:lnTo>
                    <a:pt x="0" y="10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396" name="path"/>
            <p:cNvSpPr/>
            <p:nvPr/>
          </p:nvSpPr>
          <p:spPr>
            <a:xfrm>
              <a:off x="0" y="0"/>
              <a:ext cx="384625" cy="898213"/>
            </a:xfrm>
            <a:custGeom>
              <a:avLst/>
              <a:gdLst/>
              <a:ahLst/>
              <a:cxnLst/>
              <a:rect l="0" t="0" r="0" b="0"/>
              <a:pathLst>
                <a:path w="605" h="1414">
                  <a:moveTo>
                    <a:pt x="20" y="357"/>
                  </a:moveTo>
                  <a:lnTo>
                    <a:pt x="303" y="357"/>
                  </a:lnTo>
                  <a:lnTo>
                    <a:pt x="303" y="7"/>
                  </a:lnTo>
                  <a:lnTo>
                    <a:pt x="586" y="707"/>
                  </a:lnTo>
                  <a:lnTo>
                    <a:pt x="303" y="1406"/>
                  </a:lnTo>
                  <a:lnTo>
                    <a:pt x="303" y="1057"/>
                  </a:lnTo>
                  <a:lnTo>
                    <a:pt x="20" y="1057"/>
                  </a:lnTo>
                  <a:lnTo>
                    <a:pt x="20" y="357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00" name="group 300"/>
          <p:cNvGrpSpPr/>
          <p:nvPr/>
        </p:nvGrpSpPr>
        <p:grpSpPr>
          <a:xfrm rot="21600000">
            <a:off x="4959731" y="2423887"/>
            <a:ext cx="384624" cy="898213"/>
            <a:chOff x="0" y="0"/>
            <a:chExt cx="384624" cy="898213"/>
          </a:xfrm>
        </p:grpSpPr>
        <p:sp>
          <p:nvSpPr>
            <p:cNvPr id="2398" name="path"/>
            <p:cNvSpPr/>
            <p:nvPr/>
          </p:nvSpPr>
          <p:spPr>
            <a:xfrm>
              <a:off x="12953" y="4860"/>
              <a:ext cx="359663" cy="888492"/>
            </a:xfrm>
            <a:custGeom>
              <a:avLst/>
              <a:gdLst/>
              <a:ahLst/>
              <a:cxnLst/>
              <a:rect l="0" t="0" r="0" b="0"/>
              <a:pathLst>
                <a:path w="566" h="1399">
                  <a:moveTo>
                    <a:pt x="0" y="349"/>
                  </a:moveTo>
                  <a:lnTo>
                    <a:pt x="283" y="349"/>
                  </a:lnTo>
                  <a:lnTo>
                    <a:pt x="283" y="0"/>
                  </a:lnTo>
                  <a:lnTo>
                    <a:pt x="566" y="699"/>
                  </a:lnTo>
                  <a:lnTo>
                    <a:pt x="283" y="1399"/>
                  </a:lnTo>
                  <a:lnTo>
                    <a:pt x="283" y="1049"/>
                  </a:lnTo>
                  <a:lnTo>
                    <a:pt x="0" y="10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rgbClr val="4F81B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400" name="path"/>
            <p:cNvSpPr/>
            <p:nvPr/>
          </p:nvSpPr>
          <p:spPr>
            <a:xfrm>
              <a:off x="0" y="0"/>
              <a:ext cx="384624" cy="898213"/>
            </a:xfrm>
            <a:custGeom>
              <a:avLst/>
              <a:gdLst/>
              <a:ahLst/>
              <a:cxnLst/>
              <a:rect l="0" t="0" r="0" b="0"/>
              <a:pathLst>
                <a:path w="605" h="1414">
                  <a:moveTo>
                    <a:pt x="20" y="357"/>
                  </a:moveTo>
                  <a:lnTo>
                    <a:pt x="303" y="357"/>
                  </a:lnTo>
                  <a:lnTo>
                    <a:pt x="303" y="7"/>
                  </a:lnTo>
                  <a:lnTo>
                    <a:pt x="586" y="707"/>
                  </a:lnTo>
                  <a:lnTo>
                    <a:pt x="303" y="1406"/>
                  </a:lnTo>
                  <a:lnTo>
                    <a:pt x="303" y="1057"/>
                  </a:lnTo>
                  <a:lnTo>
                    <a:pt x="20" y="1057"/>
                  </a:lnTo>
                  <a:lnTo>
                    <a:pt x="20" y="357"/>
                  </a:lnTo>
                  <a:close/>
                </a:path>
              </a:pathLst>
            </a:custGeom>
            <a:noFill/>
            <a:ln w="25907" cap="flat">
              <a:solidFill>
                <a:srgbClr val="3B608C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402" name="textbox 2402"/>
          <p:cNvSpPr/>
          <p:nvPr/>
        </p:nvSpPr>
        <p:spPr>
          <a:xfrm>
            <a:off x="3959494" y="2709373"/>
            <a:ext cx="728980" cy="441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75"/>
              </a:lnSpc>
            </a:pPr>
            <a:r>
              <a:rPr sz="27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</a:t>
            </a:r>
            <a:endParaRPr lang="en-US" altLang="en-US" sz="2700" dirty="0"/>
          </a:p>
        </p:txBody>
      </p:sp>
      <p:sp>
        <p:nvSpPr>
          <p:cNvPr id="2404" name="textbox 2404"/>
          <p:cNvSpPr/>
          <p:nvPr/>
        </p:nvSpPr>
        <p:spPr>
          <a:xfrm>
            <a:off x="8418880" y="4841697"/>
            <a:ext cx="188595" cy="169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" name="textbox 2406"/>
          <p:cNvSpPr/>
          <p:nvPr/>
        </p:nvSpPr>
        <p:spPr>
          <a:xfrm>
            <a:off x="705307" y="1656112"/>
            <a:ext cx="7658734" cy="14204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lang="en-US" altLang="en-US" sz="100" dirty="0"/>
          </a:p>
          <a:p>
            <a:pPr marL="333375" indent="-320675" algn="l" rtl="0" eaLnBrk="0">
              <a:lnSpc>
                <a:spcPct val="109000"/>
              </a:lnSpc>
            </a:pPr>
            <a:r>
              <a:rPr sz="2400" kern="0" spc="2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对辨识出的危险源进</a:t>
            </a:r>
            <a:r>
              <a:rPr sz="24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行分析，确定发生事故的可能性和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严重度。</a:t>
            </a:r>
            <a:endParaRPr lang="en-US" altLang="en-US" sz="2400" dirty="0"/>
          </a:p>
          <a:p>
            <a:pPr algn="l" rtl="0" eaLnBrk="0">
              <a:lnSpc>
                <a:spcPct val="105000"/>
              </a:lnSpc>
            </a:pPr>
            <a:endParaRPr lang="en-US" altLang="en-US" sz="1500" dirty="0"/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2400" kern="0" spc="-5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风险评价的方法主要应用评级工具或</a:t>
            </a:r>
            <a:r>
              <a:rPr sz="2400" b="1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者软件进行。</a:t>
            </a:r>
            <a:endParaRPr lang="en-US" altLang="en-US" sz="2400" dirty="0"/>
          </a:p>
        </p:txBody>
      </p:sp>
      <p:pic>
        <p:nvPicPr>
          <p:cNvPr id="2408" name="picture 24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369687" y="3240532"/>
            <a:ext cx="2663952" cy="1770887"/>
          </a:xfrm>
          <a:prstGeom prst="rect">
            <a:avLst/>
          </a:prstGeom>
        </p:spPr>
      </p:pic>
      <p:pic>
        <p:nvPicPr>
          <p:cNvPr id="2410" name="picture 24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79931" y="3240532"/>
            <a:ext cx="2656332" cy="1770887"/>
          </a:xfrm>
          <a:prstGeom prst="rect">
            <a:avLst/>
          </a:prstGeom>
        </p:spPr>
      </p:pic>
      <p:sp>
        <p:nvSpPr>
          <p:cNvPr id="2412" name="textbox 2412"/>
          <p:cNvSpPr/>
          <p:nvPr/>
        </p:nvSpPr>
        <p:spPr>
          <a:xfrm>
            <a:off x="481314" y="43435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2414" name="textbox 2414"/>
          <p:cNvSpPr/>
          <p:nvPr/>
        </p:nvSpPr>
        <p:spPr>
          <a:xfrm>
            <a:off x="597281" y="96037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416" name="textbox 2416"/>
          <p:cNvSpPr/>
          <p:nvPr/>
        </p:nvSpPr>
        <p:spPr>
          <a:xfrm>
            <a:off x="8418880" y="4839868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8" name="table 2418"/>
          <p:cNvGraphicFramePr>
            <a:graphicFrameLocks noGrp="1"/>
          </p:cNvGraphicFramePr>
          <p:nvPr/>
        </p:nvGraphicFramePr>
        <p:xfrm>
          <a:off x="1499616" y="544067"/>
          <a:ext cx="5600700" cy="3049270"/>
        </p:xfrm>
        <a:graphic>
          <a:graphicData uri="http://schemas.openxmlformats.org/drawingml/2006/table">
            <a:tbl>
              <a:tblPr>
                <a:solidFill>
                  <a:srgbClr val="FFFF00"/>
                </a:solidFill>
              </a:tblPr>
              <a:tblGrid>
                <a:gridCol w="5600700"/>
              </a:tblGrid>
              <a:tr h="30238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marL="136080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概率分析</a:t>
                      </a:r>
                      <a:endParaRPr lang="en-US" altLang="en-US" sz="1800" dirty="0"/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400" dirty="0"/>
                    </a:p>
                    <a:p>
                      <a:pPr marL="13773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后果评价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3B60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2420" name="picture 24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331976" y="1979802"/>
            <a:ext cx="360044" cy="103377"/>
          </a:xfrm>
          <a:prstGeom prst="rect">
            <a:avLst/>
          </a:prstGeom>
        </p:spPr>
      </p:pic>
      <p:sp>
        <p:nvSpPr>
          <p:cNvPr id="2422" name="rect"/>
          <p:cNvSpPr/>
          <p:nvPr/>
        </p:nvSpPr>
        <p:spPr>
          <a:xfrm>
            <a:off x="1687067" y="1527047"/>
            <a:ext cx="9144" cy="1368552"/>
          </a:xfrm>
          <a:prstGeom prst="rect">
            <a:avLst/>
          </a:prstGeom>
          <a:solidFill>
            <a:srgbClr val="497DB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424" name="table 2424"/>
          <p:cNvGraphicFramePr>
            <a:graphicFrameLocks noGrp="1"/>
          </p:cNvGraphicFramePr>
          <p:nvPr/>
        </p:nvGraphicFramePr>
        <p:xfrm>
          <a:off x="1691639" y="1199388"/>
          <a:ext cx="3239769" cy="654684"/>
        </p:xfrm>
        <a:graphic>
          <a:graphicData uri="http://schemas.openxmlformats.org/drawingml/2006/table">
            <a:tbl>
              <a:tblPr/>
              <a:tblGrid>
                <a:gridCol w="1507490"/>
                <a:gridCol w="359409"/>
                <a:gridCol w="1372869"/>
              </a:tblGrid>
              <a:tr h="3289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7F1"/>
                    </a:solidFill>
                  </a:tcPr>
                </a:tc>
              </a:tr>
              <a:tr h="3257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426" name="rect"/>
          <p:cNvSpPr/>
          <p:nvPr/>
        </p:nvSpPr>
        <p:spPr>
          <a:xfrm>
            <a:off x="1825752" y="1203960"/>
            <a:ext cx="9144" cy="646176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428" name="picture 24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691639" y="1475359"/>
            <a:ext cx="138430" cy="103377"/>
          </a:xfrm>
          <a:prstGeom prst="rect">
            <a:avLst/>
          </a:prstGeom>
        </p:spPr>
      </p:pic>
      <p:graphicFrame>
        <p:nvGraphicFramePr>
          <p:cNvPr id="2430" name="table 2430"/>
          <p:cNvGraphicFramePr>
            <a:graphicFrameLocks noGrp="1"/>
          </p:cNvGraphicFramePr>
          <p:nvPr/>
        </p:nvGraphicFramePr>
        <p:xfrm>
          <a:off x="1691639" y="1129284"/>
          <a:ext cx="3397884" cy="915670"/>
        </p:xfrm>
        <a:graphic>
          <a:graphicData uri="http://schemas.openxmlformats.org/drawingml/2006/table">
            <a:tbl>
              <a:tblPr/>
              <a:tblGrid>
                <a:gridCol w="3397884"/>
              </a:tblGrid>
              <a:tr h="8902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32" name="table 2432"/>
          <p:cNvGraphicFramePr>
            <a:graphicFrameLocks noGrp="1"/>
          </p:cNvGraphicFramePr>
          <p:nvPr/>
        </p:nvGraphicFramePr>
        <p:xfrm>
          <a:off x="1691639" y="2561844"/>
          <a:ext cx="3239769" cy="661035"/>
        </p:xfrm>
        <a:graphic>
          <a:graphicData uri="http://schemas.openxmlformats.org/drawingml/2006/table">
            <a:tbl>
              <a:tblPr/>
              <a:tblGrid>
                <a:gridCol w="1507490"/>
                <a:gridCol w="359409"/>
                <a:gridCol w="1372869"/>
              </a:tblGrid>
              <a:tr h="3327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7F1"/>
                    </a:solidFill>
                  </a:tcPr>
                </a:tc>
              </a:tr>
              <a:tr h="3282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434" name="rect"/>
          <p:cNvSpPr/>
          <p:nvPr/>
        </p:nvSpPr>
        <p:spPr>
          <a:xfrm>
            <a:off x="1825752" y="2572511"/>
            <a:ext cx="9144" cy="646176"/>
          </a:xfrm>
          <a:prstGeom prst="rect">
            <a:avLst/>
          </a:pr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436" name="picture 24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691639" y="2843910"/>
            <a:ext cx="138430" cy="103378"/>
          </a:xfrm>
          <a:prstGeom prst="rect">
            <a:avLst/>
          </a:prstGeom>
        </p:spPr>
      </p:pic>
      <p:graphicFrame>
        <p:nvGraphicFramePr>
          <p:cNvPr id="2438" name="table 2438"/>
          <p:cNvGraphicFramePr>
            <a:graphicFrameLocks noGrp="1"/>
          </p:cNvGraphicFramePr>
          <p:nvPr/>
        </p:nvGraphicFramePr>
        <p:xfrm>
          <a:off x="1691639" y="2471927"/>
          <a:ext cx="3393440" cy="915670"/>
        </p:xfrm>
        <a:graphic>
          <a:graphicData uri="http://schemas.openxmlformats.org/drawingml/2006/table">
            <a:tbl>
              <a:tblPr/>
              <a:tblGrid>
                <a:gridCol w="3393440"/>
              </a:tblGrid>
              <a:tr h="8902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40" name="rect"/>
          <p:cNvSpPr/>
          <p:nvPr/>
        </p:nvSpPr>
        <p:spPr>
          <a:xfrm>
            <a:off x="906780" y="4381500"/>
            <a:ext cx="1074419" cy="9144"/>
          </a:xfrm>
          <a:prstGeom prst="rect">
            <a:avLst/>
          </a:prstGeom>
          <a:solidFill>
            <a:srgbClr val="497DBC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442" name="table 2442"/>
          <p:cNvGraphicFramePr>
            <a:graphicFrameLocks noGrp="1"/>
          </p:cNvGraphicFramePr>
          <p:nvPr/>
        </p:nvGraphicFramePr>
        <p:xfrm>
          <a:off x="1793747" y="3927347"/>
          <a:ext cx="3340100" cy="916939"/>
        </p:xfrm>
        <a:graphic>
          <a:graphicData uri="http://schemas.openxmlformats.org/drawingml/2006/table">
            <a:tbl>
              <a:tblPr/>
              <a:tblGrid>
                <a:gridCol w="3340100"/>
              </a:tblGrid>
              <a:tr h="8915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C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44" name="table 2444"/>
          <p:cNvGraphicFramePr>
            <a:graphicFrameLocks noGrp="1"/>
          </p:cNvGraphicFramePr>
          <p:nvPr/>
        </p:nvGraphicFramePr>
        <p:xfrm>
          <a:off x="1976627" y="4056888"/>
          <a:ext cx="1377314" cy="656590"/>
        </p:xfrm>
        <a:graphic>
          <a:graphicData uri="http://schemas.openxmlformats.org/drawingml/2006/table">
            <a:tbl>
              <a:tblPr/>
              <a:tblGrid>
                <a:gridCol w="1377314"/>
              </a:tblGrid>
              <a:tr h="650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9060" indent="1079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降低风险的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46" name="table 2446"/>
          <p:cNvGraphicFramePr>
            <a:graphicFrameLocks noGrp="1"/>
          </p:cNvGraphicFramePr>
          <p:nvPr/>
        </p:nvGraphicFramePr>
        <p:xfrm>
          <a:off x="5498591" y="1839468"/>
          <a:ext cx="1376045" cy="656589"/>
        </p:xfrm>
        <a:graphic>
          <a:graphicData uri="http://schemas.openxmlformats.org/drawingml/2006/table">
            <a:tbl>
              <a:tblPr>
                <a:solidFill>
                  <a:srgbClr val="EEECE1"/>
                </a:solidFill>
              </a:tblPr>
              <a:tblGrid>
                <a:gridCol w="1376045"/>
              </a:tblGrid>
              <a:tr h="6502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459740" indent="-33845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事故风险的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8" name="table 2448"/>
          <p:cNvGraphicFramePr>
            <a:graphicFrameLocks noGrp="1"/>
          </p:cNvGraphicFramePr>
          <p:nvPr/>
        </p:nvGraphicFramePr>
        <p:xfrm>
          <a:off x="3631691" y="4058411"/>
          <a:ext cx="1377315" cy="655319"/>
        </p:xfrm>
        <a:graphic>
          <a:graphicData uri="http://schemas.openxmlformats.org/drawingml/2006/table">
            <a:tbl>
              <a:tblPr/>
              <a:tblGrid>
                <a:gridCol w="1377315"/>
              </a:tblGrid>
              <a:tr h="6489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消除风险的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50" name="table 2450"/>
          <p:cNvGraphicFramePr>
            <a:graphicFrameLocks noGrp="1"/>
          </p:cNvGraphicFramePr>
          <p:nvPr/>
        </p:nvGraphicFramePr>
        <p:xfrm>
          <a:off x="7539228" y="1522476"/>
          <a:ext cx="441325" cy="1485900"/>
        </p:xfrm>
        <a:graphic>
          <a:graphicData uri="http://schemas.openxmlformats.org/drawingml/2006/table">
            <a:tbl>
              <a:tblPr/>
              <a:tblGrid>
                <a:gridCol w="441325"/>
              </a:tblGrid>
              <a:tr h="1479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700" dirty="0"/>
                    </a:p>
                    <a:p>
                      <a:pPr marL="83820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1800" kern="0" spc="3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可接受风险</a:t>
                      </a:r>
                      <a:endParaRPr lang="en-US" altLang="en-US" sz="1800" dirty="0"/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8C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C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C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C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2" name="textbox 2452"/>
          <p:cNvSpPr/>
          <p:nvPr/>
        </p:nvSpPr>
        <p:spPr>
          <a:xfrm>
            <a:off x="611123" y="1706879"/>
            <a:ext cx="721359" cy="64770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lang="en-US" altLang="en-US" sz="500" dirty="0"/>
          </a:p>
          <a:p>
            <a:pPr marL="95250" algn="l" rtl="0" eaLnBrk="0">
              <a:lnSpc>
                <a:spcPct val="89000"/>
              </a:lnSpc>
              <a:spcBef>
                <a:spcPts val="0"/>
              </a:spcBef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</a:t>
            </a:r>
            <a:endParaRPr lang="en-US" altLang="en-US" sz="1800" dirty="0"/>
          </a:p>
          <a:p>
            <a:pPr marL="95250" algn="l" rtl="0" eaLnBrk="0">
              <a:lnSpc>
                <a:spcPts val="234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辨识</a:t>
            </a:r>
            <a:endParaRPr lang="en-US" altLang="en-US" sz="1800" dirty="0"/>
          </a:p>
        </p:txBody>
      </p:sp>
      <p:sp>
        <p:nvSpPr>
          <p:cNvPr id="2454" name="path"/>
          <p:cNvSpPr/>
          <p:nvPr/>
        </p:nvSpPr>
        <p:spPr>
          <a:xfrm>
            <a:off x="5138928" y="1522476"/>
            <a:ext cx="295655" cy="1557527"/>
          </a:xfrm>
          <a:custGeom>
            <a:avLst/>
            <a:gdLst/>
            <a:ahLst/>
            <a:cxnLst/>
            <a:rect l="0" t="0" r="0" b="0"/>
            <a:pathLst>
              <a:path w="465" h="2452">
                <a:moveTo>
                  <a:pt x="7" y="7"/>
                </a:moveTo>
                <a:cubicBezTo>
                  <a:pt x="131" y="7"/>
                  <a:pt x="232" y="7"/>
                  <a:pt x="232" y="7"/>
                </a:cubicBezTo>
                <a:lnTo>
                  <a:pt x="232" y="1226"/>
                </a:lnTo>
                <a:cubicBezTo>
                  <a:pt x="232" y="1226"/>
                  <a:pt x="333" y="1226"/>
                  <a:pt x="458" y="1226"/>
                </a:cubicBezTo>
                <a:cubicBezTo>
                  <a:pt x="333" y="1226"/>
                  <a:pt x="232" y="1226"/>
                  <a:pt x="232" y="1226"/>
                </a:cubicBezTo>
                <a:lnTo>
                  <a:pt x="232" y="2445"/>
                </a:lnTo>
                <a:cubicBezTo>
                  <a:pt x="232" y="2445"/>
                  <a:pt x="131" y="2445"/>
                  <a:pt x="7" y="2445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56" name="textbox 2456"/>
          <p:cNvSpPr/>
          <p:nvPr/>
        </p:nvSpPr>
        <p:spPr>
          <a:xfrm>
            <a:off x="3639746" y="2633910"/>
            <a:ext cx="1167130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后果严重性</a:t>
            </a:r>
            <a:endParaRPr lang="en-US" altLang="en-US" sz="1800" dirty="0"/>
          </a:p>
        </p:txBody>
      </p:sp>
      <p:sp>
        <p:nvSpPr>
          <p:cNvPr id="2458" name="textbox 2458"/>
          <p:cNvSpPr/>
          <p:nvPr/>
        </p:nvSpPr>
        <p:spPr>
          <a:xfrm>
            <a:off x="3659581" y="1270558"/>
            <a:ext cx="116713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原因可能性</a:t>
            </a:r>
            <a:endParaRPr lang="en-US" altLang="en-US" sz="1800" dirty="0"/>
          </a:p>
        </p:txBody>
      </p:sp>
      <p:sp>
        <p:nvSpPr>
          <p:cNvPr id="2460" name="textbox 2460"/>
          <p:cNvSpPr/>
          <p:nvPr/>
        </p:nvSpPr>
        <p:spPr>
          <a:xfrm>
            <a:off x="2924962" y="3661968"/>
            <a:ext cx="939164" cy="2908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风险控制</a:t>
            </a:r>
            <a:endParaRPr lang="en-US" altLang="en-US" sz="1800" dirty="0"/>
          </a:p>
        </p:txBody>
      </p:sp>
      <p:pic>
        <p:nvPicPr>
          <p:cNvPr id="2462" name="picture 24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20610" y="2354579"/>
            <a:ext cx="103403" cy="2031365"/>
          </a:xfrm>
          <a:prstGeom prst="rect">
            <a:avLst/>
          </a:prstGeom>
        </p:spPr>
      </p:pic>
      <p:sp>
        <p:nvSpPr>
          <p:cNvPr id="2464" name="rect"/>
          <p:cNvSpPr/>
          <p:nvPr/>
        </p:nvSpPr>
        <p:spPr>
          <a:xfrm>
            <a:off x="6169152" y="2492502"/>
            <a:ext cx="38100" cy="1894331"/>
          </a:xfrm>
          <a:prstGeom prst="rect">
            <a:avLst/>
          </a:prstGeom>
          <a:solidFill>
            <a:srgbClr val="C00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466" name="picture 24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121275" y="4298403"/>
            <a:ext cx="1066292" cy="176860"/>
          </a:xfrm>
          <a:prstGeom prst="rect">
            <a:avLst/>
          </a:prstGeom>
        </p:spPr>
      </p:pic>
      <p:sp>
        <p:nvSpPr>
          <p:cNvPr id="2468" name="textbox 2468"/>
          <p:cNvSpPr/>
          <p:nvPr/>
        </p:nvSpPr>
        <p:spPr>
          <a:xfrm>
            <a:off x="6284425" y="2698546"/>
            <a:ext cx="278129" cy="817880"/>
          </a:xfrm>
          <a:prstGeom prst="rect">
            <a:avLst/>
          </a:prstGeom>
        </p:spPr>
        <p:txBody>
          <a:bodyPr vert="eaVert" wrap="square" lIns="0" tIns="0" rIns="0" bIns="0"/>
          <a:lstStyle/>
          <a:p>
            <a:pPr algn="l" rtl="0" eaLnBrk="0">
              <a:lnSpc>
                <a:spcPct val="9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0000"/>
              </a:lnSpc>
            </a:pPr>
            <a:r>
              <a:rPr sz="1800" kern="0" spc="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不可接</a:t>
            </a:r>
            <a:endParaRPr lang="en-US" altLang="en-US" sz="1800" dirty="0"/>
          </a:p>
        </p:txBody>
      </p:sp>
      <p:sp>
        <p:nvSpPr>
          <p:cNvPr id="2470" name="textbox 2470"/>
          <p:cNvSpPr/>
          <p:nvPr/>
        </p:nvSpPr>
        <p:spPr>
          <a:xfrm>
            <a:off x="6286467" y="3521761"/>
            <a:ext cx="275590" cy="817880"/>
          </a:xfrm>
          <a:prstGeom prst="rect">
            <a:avLst/>
          </a:prstGeom>
        </p:spPr>
        <p:txBody>
          <a:bodyPr vert="eaVert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0000"/>
              </a:lnSpc>
            </a:pPr>
            <a:r>
              <a:rPr sz="1800" kern="0" spc="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受风险</a:t>
            </a:r>
            <a:endParaRPr lang="en-US" altLang="en-US" sz="1800" dirty="0"/>
          </a:p>
        </p:txBody>
      </p:sp>
      <p:sp>
        <p:nvSpPr>
          <p:cNvPr id="2472" name="textbox 2472"/>
          <p:cNvSpPr/>
          <p:nvPr/>
        </p:nvSpPr>
        <p:spPr>
          <a:xfrm>
            <a:off x="2274242" y="2913437"/>
            <a:ext cx="481965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</a:t>
            </a:r>
            <a:endParaRPr lang="en-US" altLang="en-US" sz="1800" dirty="0"/>
          </a:p>
        </p:txBody>
      </p:sp>
      <p:sp>
        <p:nvSpPr>
          <p:cNvPr id="2474" name="textbox 2474"/>
          <p:cNvSpPr/>
          <p:nvPr/>
        </p:nvSpPr>
        <p:spPr>
          <a:xfrm>
            <a:off x="2274011" y="1270558"/>
            <a:ext cx="481330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</a:t>
            </a:r>
            <a:endParaRPr lang="en-US" altLang="en-US" sz="1800" dirty="0"/>
          </a:p>
        </p:txBody>
      </p:sp>
      <p:sp>
        <p:nvSpPr>
          <p:cNvPr id="2476" name="textbox 2476"/>
          <p:cNvSpPr/>
          <p:nvPr/>
        </p:nvSpPr>
        <p:spPr>
          <a:xfrm>
            <a:off x="2274239" y="2639364"/>
            <a:ext cx="481330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后果</a:t>
            </a:r>
            <a:endParaRPr lang="en-US" altLang="en-US" sz="1800" dirty="0"/>
          </a:p>
        </p:txBody>
      </p:sp>
      <p:sp>
        <p:nvSpPr>
          <p:cNvPr id="2478" name="textbox 2478"/>
          <p:cNvSpPr/>
          <p:nvPr/>
        </p:nvSpPr>
        <p:spPr>
          <a:xfrm>
            <a:off x="2274239" y="1545132"/>
            <a:ext cx="48133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</a:t>
            </a:r>
            <a:endParaRPr lang="en-US" altLang="en-US" sz="1800" dirty="0"/>
          </a:p>
        </p:txBody>
      </p:sp>
      <p:sp>
        <p:nvSpPr>
          <p:cNvPr id="2480" name="textbox 2480"/>
          <p:cNvSpPr/>
          <p:nvPr/>
        </p:nvSpPr>
        <p:spPr>
          <a:xfrm>
            <a:off x="3641572" y="2908858"/>
            <a:ext cx="479425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</a:t>
            </a:r>
            <a:endParaRPr lang="en-US" altLang="en-US" sz="1800" dirty="0"/>
          </a:p>
        </p:txBody>
      </p:sp>
      <p:sp>
        <p:nvSpPr>
          <p:cNvPr id="2482" name="textbox 2482"/>
          <p:cNvSpPr/>
          <p:nvPr/>
        </p:nvSpPr>
        <p:spPr>
          <a:xfrm>
            <a:off x="4004538" y="1545132"/>
            <a:ext cx="479425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</a:t>
            </a:r>
            <a:endParaRPr lang="en-US" altLang="en-US" sz="1800" dirty="0"/>
          </a:p>
        </p:txBody>
      </p:sp>
      <p:pic>
        <p:nvPicPr>
          <p:cNvPr id="2484" name="picture 24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870192" y="2116963"/>
            <a:ext cx="673734" cy="103377"/>
          </a:xfrm>
          <a:prstGeom prst="rect">
            <a:avLst/>
          </a:prstGeom>
        </p:spPr>
      </p:pic>
      <p:pic>
        <p:nvPicPr>
          <p:cNvPr id="2486" name="picture 24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198749" y="2839085"/>
            <a:ext cx="360172" cy="103377"/>
          </a:xfrm>
          <a:prstGeom prst="rect">
            <a:avLst/>
          </a:prstGeom>
        </p:spPr>
      </p:pic>
      <p:pic>
        <p:nvPicPr>
          <p:cNvPr id="2488" name="picture 24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98876" y="1475359"/>
            <a:ext cx="360045" cy="103377"/>
          </a:xfrm>
          <a:prstGeom prst="rect">
            <a:avLst/>
          </a:prstGeom>
        </p:spPr>
      </p:pic>
      <p:pic>
        <p:nvPicPr>
          <p:cNvPr id="2490" name="picture 24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349752" y="4334561"/>
            <a:ext cx="287019" cy="103403"/>
          </a:xfrm>
          <a:prstGeom prst="rect">
            <a:avLst/>
          </a:prstGeom>
        </p:spPr>
      </p:pic>
      <p:sp>
        <p:nvSpPr>
          <p:cNvPr id="2492" name="textbox 2492"/>
          <p:cNvSpPr/>
          <p:nvPr/>
        </p:nvSpPr>
        <p:spPr>
          <a:xfrm>
            <a:off x="8418880" y="4841697"/>
            <a:ext cx="188595" cy="1701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9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4" name="table 2494"/>
          <p:cNvGraphicFramePr>
            <a:graphicFrameLocks noGrp="1"/>
          </p:cNvGraphicFramePr>
          <p:nvPr/>
        </p:nvGraphicFramePr>
        <p:xfrm>
          <a:off x="2327147" y="1343152"/>
          <a:ext cx="3843020" cy="458470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30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90614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风险评价常用方法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496" name="textbox 2496"/>
          <p:cNvSpPr/>
          <p:nvPr/>
        </p:nvSpPr>
        <p:spPr>
          <a:xfrm>
            <a:off x="5436108" y="1788159"/>
            <a:ext cx="2664460" cy="36893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421005" algn="l" rtl="0" eaLnBrk="0">
              <a:lnSpc>
                <a:spcPct val="97000"/>
              </a:lnSpc>
              <a:spcBef>
                <a:spcPts val="5"/>
              </a:spcBef>
            </a:pPr>
            <a:r>
              <a:rPr sz="18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企业常用评价方法</a:t>
            </a:r>
            <a:endParaRPr lang="en-US" altLang="en-US" sz="1800" dirty="0"/>
          </a:p>
        </p:txBody>
      </p:sp>
      <p:graphicFrame>
        <p:nvGraphicFramePr>
          <p:cNvPr id="2498" name="table 2498"/>
          <p:cNvGraphicFramePr>
            <a:graphicFrameLocks noGrp="1"/>
          </p:cNvGraphicFramePr>
          <p:nvPr/>
        </p:nvGraphicFramePr>
        <p:xfrm>
          <a:off x="4639056" y="2114296"/>
          <a:ext cx="4060825" cy="2896870"/>
        </p:xfrm>
        <a:graphic>
          <a:graphicData uri="http://schemas.openxmlformats.org/drawingml/2006/table">
            <a:tbl>
              <a:tblPr/>
              <a:tblGrid>
                <a:gridCol w="4060825"/>
              </a:tblGrid>
              <a:tr h="28905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1000" dirty="0"/>
                    </a:p>
                    <a:p>
                      <a:pPr marL="1155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800" kern="0" spc="-9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&gt;</a:t>
                      </a:r>
                      <a:r>
                        <a:rPr sz="1800" b="1" kern="0" spc="-9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风险矩阵法（LS法）</a:t>
                      </a:r>
                      <a:endParaRPr lang="en-US" altLang="en-US" sz="1800" dirty="0"/>
                    </a:p>
                    <a:p>
                      <a:pPr marL="100965" algn="l" rtl="0" eaLnBrk="0">
                        <a:lnSpc>
                          <a:spcPct val="109000"/>
                        </a:lnSpc>
                        <a:spcBef>
                          <a:spcPts val="665"/>
                        </a:spcBef>
                      </a:pPr>
                      <a:r>
                        <a:rPr sz="1800" b="1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评估后果及产生这种后果的可能性，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并确定风险分级</a:t>
                      </a:r>
                      <a:endParaRPr lang="en-US" altLang="en-US" sz="1800" dirty="0"/>
                    </a:p>
                    <a:p>
                      <a:pPr marL="115570" algn="l" rtl="0" eaLnBrk="0">
                        <a:lnSpc>
                          <a:spcPct val="95000"/>
                        </a:lnSpc>
                        <a:spcBef>
                          <a:spcPts val="870"/>
                        </a:spcBef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&gt;</a:t>
                      </a:r>
                      <a:r>
                        <a:rPr sz="1800" b="1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作业条件危险性评价方法（LEC法</a:t>
                      </a:r>
                      <a:r>
                        <a:rPr sz="1800" b="1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lang="en-US" altLang="en-US" sz="1800" dirty="0"/>
                    </a:p>
                    <a:p>
                      <a:pPr marL="97790" indent="1270" algn="l" rtl="0" eaLnBrk="0">
                        <a:lnSpc>
                          <a:spcPct val="112000"/>
                        </a:lnSpc>
                        <a:spcBef>
                          <a:spcPts val="675"/>
                        </a:spcBef>
                      </a:pP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根据事故发生可能性（L</a:t>
                      </a:r>
                      <a:r>
                        <a:rPr sz="1800" b="1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），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暴露于危  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险环境频率（E</a:t>
                      </a: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），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危险严重程度（C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r>
                        <a:rPr sz="18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确定作业条件危险性</a:t>
                      </a:r>
                      <a:r>
                        <a:rPr sz="1800" b="1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（D</a:t>
                      </a:r>
                      <a:r>
                        <a:rPr sz="1800" b="1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），</a:t>
                      </a:r>
                      <a:endParaRPr lang="en-US" altLang="en-US" sz="18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34747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D=L X</a:t>
                      </a:r>
                      <a:r>
                        <a:rPr sz="1800" kern="0" spc="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EX</a:t>
                      </a:r>
                      <a:r>
                        <a:rPr sz="18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00" name="textbox 2500"/>
          <p:cNvSpPr/>
          <p:nvPr/>
        </p:nvSpPr>
        <p:spPr>
          <a:xfrm>
            <a:off x="514075" y="2131244"/>
            <a:ext cx="3783965" cy="2763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定性评价／半定量评价／</a:t>
            </a:r>
            <a:r>
              <a:rPr sz="18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定量评价</a:t>
            </a:r>
            <a:endParaRPr lang="en-US" altLang="en-US" sz="1800" dirty="0"/>
          </a:p>
          <a:p>
            <a:pPr marL="27940" algn="l" rtl="0" eaLnBrk="0">
              <a:lnSpc>
                <a:spcPct val="97000"/>
              </a:lnSpc>
              <a:spcBef>
                <a:spcPts val="30"/>
              </a:spcBef>
            </a:pPr>
            <a:r>
              <a:rPr sz="1800" kern="0" spc="-6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是非判断法</a:t>
            </a:r>
            <a:endParaRPr lang="en-US" altLang="en-US" sz="1800" dirty="0"/>
          </a:p>
          <a:p>
            <a:pPr marL="27940" algn="l" rtl="0" eaLnBrk="0">
              <a:lnSpc>
                <a:spcPct val="96000"/>
              </a:lnSpc>
              <a:spcBef>
                <a:spcPts val="105"/>
              </a:spcBef>
            </a:pPr>
            <a:r>
              <a:rPr sz="1800" kern="0" spc="-30" dirty="0">
                <a:solidFill>
                  <a:srgbClr val="C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b="1" kern="0" spc="-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风险矩阵法（</a:t>
            </a:r>
            <a:r>
              <a:rPr sz="2000" b="1" kern="0" spc="-30" dirty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LS</a:t>
            </a:r>
            <a:r>
              <a:rPr sz="2000" b="1" kern="0" spc="-40" dirty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</a:t>
            </a:r>
            <a:r>
              <a:rPr sz="1800" b="1" kern="0" spc="-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en-US" sz="1800" dirty="0"/>
          </a:p>
          <a:p>
            <a:pPr algn="r" rtl="0" eaLnBrk="0">
              <a:lnSpc>
                <a:spcPct val="95000"/>
              </a:lnSpc>
              <a:spcBef>
                <a:spcPts val="35"/>
              </a:spcBef>
            </a:pPr>
            <a:r>
              <a:rPr sz="1800" kern="0" spc="-80" dirty="0">
                <a:solidFill>
                  <a:srgbClr val="C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b="1" kern="0" spc="-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作业条件危险性评价方法（</a:t>
            </a:r>
            <a:r>
              <a:rPr sz="1800" b="1" kern="0" spc="-80" dirty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800" b="1" kern="0" spc="-90" dirty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EC法</a:t>
            </a:r>
            <a:r>
              <a:rPr sz="1800" b="1" kern="0" spc="-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en-US" sz="1800" dirty="0"/>
          </a:p>
          <a:p>
            <a:pPr marL="27940" algn="l" rtl="0" eaLnBrk="0">
              <a:lnSpc>
                <a:spcPct val="89000"/>
              </a:lnSpc>
              <a:spcBef>
                <a:spcPts val="75"/>
              </a:spcBef>
            </a:pPr>
            <a:r>
              <a:rPr sz="1800" kern="0" spc="-2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Bow-Tie Analysis领结图分析法</a:t>
            </a:r>
            <a:endParaRPr lang="en-US" altLang="en-US" sz="1800" dirty="0"/>
          </a:p>
          <a:p>
            <a:pPr marL="27940" algn="l" rtl="0" eaLnBrk="0">
              <a:lnSpc>
                <a:spcPct val="94000"/>
              </a:lnSpc>
              <a:spcBef>
                <a:spcPts val="220"/>
              </a:spcBef>
            </a:pPr>
            <a:r>
              <a:rPr sz="1800" kern="0" spc="320" dirty="0">
                <a:solidFill>
                  <a:srgbClr val="C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b="1" kern="0" spc="3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事故树分析(</a:t>
            </a:r>
            <a:r>
              <a:rPr sz="1800" b="1" kern="0" spc="0" dirty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FTA</a:t>
            </a:r>
            <a:r>
              <a:rPr sz="1800" b="1" kern="0" spc="3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en-US" sz="1800" dirty="0"/>
          </a:p>
          <a:p>
            <a:pPr marL="27940" algn="l" rtl="0" eaLnBrk="0">
              <a:lnSpc>
                <a:spcPct val="94000"/>
              </a:lnSpc>
              <a:spcBef>
                <a:spcPts val="105"/>
              </a:spcBef>
            </a:pPr>
            <a:r>
              <a:rPr sz="1800" kern="0" spc="37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3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事件树分析(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ETA</a:t>
            </a:r>
            <a:r>
              <a:rPr sz="1800" kern="0" spc="3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en-US" sz="1800" dirty="0"/>
          </a:p>
          <a:p>
            <a:pPr marL="27940" algn="l" rtl="0" eaLnBrk="0">
              <a:lnSpc>
                <a:spcPct val="94000"/>
              </a:lnSpc>
              <a:spcBef>
                <a:spcPts val="95"/>
              </a:spcBef>
            </a:pPr>
            <a:r>
              <a:rPr sz="1800" kern="0" spc="22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2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道化学法(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DOW</a:t>
            </a:r>
            <a:r>
              <a:rPr sz="1800" kern="0" spc="2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en-US" sz="1800" dirty="0"/>
          </a:p>
          <a:p>
            <a:pPr marL="27940" algn="l" rtl="0" eaLnBrk="0">
              <a:lnSpc>
                <a:spcPct val="95000"/>
              </a:lnSpc>
              <a:spcBef>
                <a:spcPts val="75"/>
              </a:spcBef>
            </a:pPr>
            <a:r>
              <a:rPr sz="1800" kern="0" spc="33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3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蒙德法(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MOND</a:t>
            </a:r>
            <a:r>
              <a:rPr sz="1800" kern="0" spc="3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en-US" sz="1800" dirty="0"/>
          </a:p>
          <a:p>
            <a:pPr marL="27940" algn="l" rtl="0" eaLnBrk="0">
              <a:lnSpc>
                <a:spcPct val="97000"/>
              </a:lnSpc>
              <a:spcBef>
                <a:spcPts val="100"/>
              </a:spcBef>
            </a:pPr>
            <a:r>
              <a:rPr sz="1800" kern="0" spc="-4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1800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日本劳动省六阶段法</a:t>
            </a:r>
            <a:endParaRPr lang="en-US" altLang="en-US" sz="1800" dirty="0"/>
          </a:p>
        </p:txBody>
      </p:sp>
      <p:sp>
        <p:nvSpPr>
          <p:cNvPr id="2502" name="textbox 2502"/>
          <p:cNvSpPr/>
          <p:nvPr/>
        </p:nvSpPr>
        <p:spPr>
          <a:xfrm>
            <a:off x="423529" y="44832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2504" name="textbox 2504"/>
          <p:cNvSpPr/>
          <p:nvPr/>
        </p:nvSpPr>
        <p:spPr>
          <a:xfrm>
            <a:off x="539496" y="97434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506" name="path"/>
          <p:cNvSpPr/>
          <p:nvPr/>
        </p:nvSpPr>
        <p:spPr>
          <a:xfrm>
            <a:off x="4168140" y="2150872"/>
            <a:ext cx="368807" cy="2744723"/>
          </a:xfrm>
          <a:custGeom>
            <a:avLst/>
            <a:gdLst/>
            <a:ahLst/>
            <a:cxnLst/>
            <a:rect l="0" t="0" r="0" b="0"/>
            <a:pathLst>
              <a:path w="580" h="4322">
                <a:moveTo>
                  <a:pt x="7" y="7"/>
                </a:moveTo>
                <a:cubicBezTo>
                  <a:pt x="163" y="7"/>
                  <a:pt x="290" y="7"/>
                  <a:pt x="290" y="7"/>
                </a:cubicBezTo>
                <a:lnTo>
                  <a:pt x="290" y="2161"/>
                </a:lnTo>
                <a:cubicBezTo>
                  <a:pt x="290" y="2161"/>
                  <a:pt x="417" y="2161"/>
                  <a:pt x="573" y="2161"/>
                </a:cubicBezTo>
                <a:cubicBezTo>
                  <a:pt x="417" y="2161"/>
                  <a:pt x="290" y="2161"/>
                  <a:pt x="290" y="2161"/>
                </a:cubicBezTo>
                <a:lnTo>
                  <a:pt x="290" y="4315"/>
                </a:lnTo>
                <a:cubicBezTo>
                  <a:pt x="290" y="4315"/>
                  <a:pt x="163" y="4315"/>
                  <a:pt x="7" y="4315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08" name="textbox 2508"/>
          <p:cNvSpPr/>
          <p:nvPr/>
        </p:nvSpPr>
        <p:spPr>
          <a:xfrm>
            <a:off x="8418880" y="5043068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0" name="textbox 2510"/>
          <p:cNvSpPr/>
          <p:nvPr/>
        </p:nvSpPr>
        <p:spPr>
          <a:xfrm>
            <a:off x="553523" y="2028158"/>
            <a:ext cx="7944484" cy="18973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algn="r" rtl="0" eaLnBrk="0">
              <a:lnSpc>
                <a:spcPct val="89000"/>
              </a:lnSpc>
            </a:pP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风险矩阵法是一种简单易行的评价作业条件危险性的方法，它给出</a:t>
            </a:r>
            <a:endParaRPr lang="en-US" altLang="en-US" sz="2000" dirty="0"/>
          </a:p>
          <a:p>
            <a:pPr marL="12700" indent="9525" algn="l" rtl="0" eaLnBrk="0">
              <a:lnSpc>
                <a:spcPct val="131000"/>
              </a:lnSpc>
              <a:spcBef>
                <a:spcPts val="30"/>
              </a:spcBef>
            </a:pP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了两个变量，分别是表示危险源潜在后果的</a:t>
            </a:r>
            <a:r>
              <a:rPr sz="20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可能性（L</a:t>
            </a: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）和后果（S）</a:t>
            </a:r>
            <a:r>
              <a:rPr sz="2000" b="1" kern="0" spc="-4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识别出每个作业活动可能存在的危害，</a:t>
            </a:r>
            <a:r>
              <a:rPr sz="2000" kern="0" spc="3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并判定这种危害可能产生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的后果 </a:t>
            </a: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及产生这种后果的可能性，二者乘积，</a:t>
            </a:r>
            <a:r>
              <a:rPr sz="2000" kern="0" spc="3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得出所确定危害的风险，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然后进 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行风险分级，根据不同级别的风险，采取相应风险控制措施。</a:t>
            </a:r>
            <a:endParaRPr lang="en-US" altLang="en-US" sz="2000" dirty="0"/>
          </a:p>
        </p:txBody>
      </p:sp>
      <p:sp>
        <p:nvSpPr>
          <p:cNvPr id="2512" name="textbox 2512"/>
          <p:cNvSpPr/>
          <p:nvPr/>
        </p:nvSpPr>
        <p:spPr>
          <a:xfrm>
            <a:off x="4091610" y="4018527"/>
            <a:ext cx="3283584" cy="9328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20955" algn="l" rtl="0" eaLnBrk="0">
              <a:lnSpc>
                <a:spcPct val="98000"/>
              </a:lnSpc>
            </a:pPr>
            <a:r>
              <a:rPr sz="2000" kern="0" spc="-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R—风险值</a:t>
            </a:r>
            <a:endParaRPr lang="en-US" altLang="en-US" sz="2000" dirty="0"/>
          </a:p>
          <a:p>
            <a:pPr marL="20955" algn="l" rtl="0" eaLnBrk="0">
              <a:lnSpc>
                <a:spcPct val="98000"/>
              </a:lnSpc>
              <a:spcBef>
                <a:spcPts val="40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L--- 发生伤害的可能性</a:t>
            </a:r>
            <a:endParaRPr lang="en-US" altLang="en-US" sz="2000" dirty="0"/>
          </a:p>
          <a:p>
            <a:pPr marL="12700" algn="l" rtl="0" eaLnBrk="0">
              <a:lnSpc>
                <a:spcPct val="98000"/>
              </a:lnSpc>
              <a:spcBef>
                <a:spcPts val="50"/>
              </a:spcBef>
            </a:pP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S---发生伤害后果的严重程度</a:t>
            </a:r>
            <a:endParaRPr lang="en-US" altLang="en-US" sz="2000" dirty="0"/>
          </a:p>
        </p:txBody>
      </p:sp>
      <p:sp>
        <p:nvSpPr>
          <p:cNvPr id="2514" name="textbox 2514"/>
          <p:cNvSpPr/>
          <p:nvPr/>
        </p:nvSpPr>
        <p:spPr>
          <a:xfrm>
            <a:off x="423529" y="44197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516" name="table 2516"/>
          <p:cNvGraphicFramePr>
            <a:graphicFrameLocks noGrp="1"/>
          </p:cNvGraphicFramePr>
          <p:nvPr/>
        </p:nvGraphicFramePr>
        <p:xfrm>
          <a:off x="2327147" y="1460246"/>
          <a:ext cx="384302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5124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0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风险矩阵评价法（LS法）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518" name="textbox 2518"/>
          <p:cNvSpPr/>
          <p:nvPr/>
        </p:nvSpPr>
        <p:spPr>
          <a:xfrm>
            <a:off x="539496" y="96799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520" name="textbox 2520"/>
          <p:cNvSpPr/>
          <p:nvPr/>
        </p:nvSpPr>
        <p:spPr>
          <a:xfrm>
            <a:off x="2078345" y="4226988"/>
            <a:ext cx="1054735" cy="3359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5000"/>
              </a:lnSpc>
            </a:pP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R=L</a:t>
            </a:r>
            <a:r>
              <a:rPr sz="2700" b="1" kern="0" spc="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X</a:t>
            </a:r>
            <a:r>
              <a:rPr sz="2700" b="1" kern="0" spc="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</a:t>
            </a:r>
            <a:endParaRPr lang="en-US" altLang="en-US" sz="2700" dirty="0"/>
          </a:p>
        </p:txBody>
      </p:sp>
      <p:sp>
        <p:nvSpPr>
          <p:cNvPr id="2522" name="textbox 2522"/>
          <p:cNvSpPr/>
          <p:nvPr/>
        </p:nvSpPr>
        <p:spPr>
          <a:xfrm>
            <a:off x="8418880" y="4865268"/>
            <a:ext cx="188595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2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4548" y="1793747"/>
            <a:ext cx="3749040" cy="2458212"/>
          </a:xfrm>
          <a:prstGeom prst="rect">
            <a:avLst/>
          </a:prstGeom>
        </p:spPr>
      </p:pic>
      <p:pic>
        <p:nvPicPr>
          <p:cNvPr id="212" name="picture 2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715255" y="1786128"/>
            <a:ext cx="3704844" cy="2467355"/>
          </a:xfrm>
          <a:prstGeom prst="rect">
            <a:avLst/>
          </a:prstGeom>
        </p:spPr>
      </p:pic>
      <p:sp>
        <p:nvSpPr>
          <p:cNvPr id="214" name="textbox 214"/>
          <p:cNvSpPr/>
          <p:nvPr/>
        </p:nvSpPr>
        <p:spPr>
          <a:xfrm>
            <a:off x="4580610" y="952906"/>
            <a:ext cx="3376295" cy="7486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741680" indent="-728980" algn="l" rtl="0" eaLnBrk="0">
              <a:lnSpc>
                <a:spcPct val="99000"/>
              </a:lnSpc>
            </a:pP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江西丰城电厂在建冷却塔</a:t>
            </a:r>
            <a:r>
              <a:rPr sz="2400" b="1" kern="0" spc="7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倒塌事故74死</a:t>
            </a:r>
            <a:endParaRPr lang="en-US" altLang="en-US" sz="2400" dirty="0"/>
          </a:p>
        </p:txBody>
      </p:sp>
      <p:sp>
        <p:nvSpPr>
          <p:cNvPr id="216" name="textbox 216"/>
          <p:cNvSpPr/>
          <p:nvPr/>
        </p:nvSpPr>
        <p:spPr>
          <a:xfrm>
            <a:off x="800205" y="4527962"/>
            <a:ext cx="6979284" cy="3924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algn="r" rtl="0" eaLnBrk="0">
              <a:lnSpc>
                <a:spcPct val="97000"/>
              </a:lnSpc>
            </a:pPr>
            <a:r>
              <a:rPr sz="2400" b="1" u="sng" kern="0" spc="-70" dirty="0">
                <a:solidFill>
                  <a:srgbClr val="F796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都是没有认识到风险，形成发生事故的隐</a:t>
            </a:r>
            <a:r>
              <a:rPr sz="2400" b="1" u="sng" kern="0" spc="-80" dirty="0">
                <a:solidFill>
                  <a:srgbClr val="F796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患所导致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</p:txBody>
      </p:sp>
      <p:sp>
        <p:nvSpPr>
          <p:cNvPr id="218" name="textbox 218"/>
          <p:cNvSpPr/>
          <p:nvPr/>
        </p:nvSpPr>
        <p:spPr>
          <a:xfrm>
            <a:off x="1720390" y="283298"/>
            <a:ext cx="5351779" cy="4368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b="1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近年来我国发生了多起严重的事故</a:t>
            </a:r>
            <a:endParaRPr lang="en-US" altLang="en-US" sz="2700" dirty="0"/>
          </a:p>
        </p:txBody>
      </p:sp>
      <p:sp>
        <p:nvSpPr>
          <p:cNvPr id="220" name="textbox 220"/>
          <p:cNvSpPr/>
          <p:nvPr/>
        </p:nvSpPr>
        <p:spPr>
          <a:xfrm>
            <a:off x="1283338" y="961161"/>
            <a:ext cx="2719070" cy="7480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indent="109855" algn="l" rtl="0" eaLnBrk="0">
              <a:lnSpc>
                <a:spcPct val="99000"/>
              </a:lnSpc>
            </a:pP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天津港8.12危化品</a:t>
            </a:r>
            <a:r>
              <a:rPr sz="2400" b="1" kern="0" spc="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爆炸事故165人死亡</a:t>
            </a:r>
            <a:endParaRPr lang="en-US" altLang="en-US" sz="2400" dirty="0"/>
          </a:p>
        </p:txBody>
      </p:sp>
      <p:sp>
        <p:nvSpPr>
          <p:cNvPr id="222" name="textbox 222"/>
          <p:cNvSpPr/>
          <p:nvPr/>
        </p:nvSpPr>
        <p:spPr>
          <a:xfrm>
            <a:off x="8503310" y="4839868"/>
            <a:ext cx="10413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textbox 2524"/>
          <p:cNvSpPr/>
          <p:nvPr/>
        </p:nvSpPr>
        <p:spPr>
          <a:xfrm>
            <a:off x="1362583" y="3645026"/>
            <a:ext cx="6768465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500" dirty="0"/>
          </a:p>
          <a:p>
            <a:pPr marL="109855" indent="-12065" algn="l" rtl="0" eaLnBrk="0">
              <a:lnSpc>
                <a:spcPct val="99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二者乘积，得出所确定危害的风险，然后</a:t>
            </a:r>
            <a:r>
              <a:rPr sz="1800" kern="0" spc="-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进行风险分级，根据不     </a:t>
            </a: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同级别的风险，采取相应风险控制措施</a:t>
            </a:r>
            <a:endParaRPr lang="en-US" altLang="en-US" sz="1800" dirty="0"/>
          </a:p>
        </p:txBody>
      </p:sp>
      <p:sp>
        <p:nvSpPr>
          <p:cNvPr id="2526" name="textbox 2526"/>
          <p:cNvSpPr/>
          <p:nvPr/>
        </p:nvSpPr>
        <p:spPr>
          <a:xfrm>
            <a:off x="670544" y="44134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528" name="table 2528"/>
          <p:cNvGraphicFramePr>
            <a:graphicFrameLocks noGrp="1"/>
          </p:cNvGraphicFramePr>
          <p:nvPr/>
        </p:nvGraphicFramePr>
        <p:xfrm>
          <a:off x="2574162" y="1459611"/>
          <a:ext cx="384302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5124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0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风险矩阵评价法（LS法）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30" name="table 2530"/>
          <p:cNvGraphicFramePr>
            <a:graphicFrameLocks noGrp="1"/>
          </p:cNvGraphicFramePr>
          <p:nvPr/>
        </p:nvGraphicFramePr>
        <p:xfrm>
          <a:off x="5462143" y="2305430"/>
          <a:ext cx="2096769" cy="655320"/>
        </p:xfrm>
        <a:graphic>
          <a:graphicData uri="http://schemas.openxmlformats.org/drawingml/2006/table">
            <a:tbl>
              <a:tblPr/>
              <a:tblGrid>
                <a:gridCol w="2096769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99695" indent="-127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确定危害事件可能</a:t>
                      </a:r>
                      <a:r>
                        <a:rPr sz="18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产生的后果（S）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32" name="table 2532"/>
          <p:cNvGraphicFramePr>
            <a:graphicFrameLocks noGrp="1"/>
          </p:cNvGraphicFramePr>
          <p:nvPr/>
        </p:nvGraphicFramePr>
        <p:xfrm>
          <a:off x="1551559" y="2297810"/>
          <a:ext cx="2096770" cy="655320"/>
        </p:xfrm>
        <a:graphic>
          <a:graphicData uri="http://schemas.openxmlformats.org/drawingml/2006/table">
            <a:tbl>
              <a:tblPr/>
              <a:tblGrid>
                <a:gridCol w="2096770"/>
              </a:tblGrid>
              <a:tr h="648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08585" indent="-1143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确定危害事件发生</a:t>
                      </a:r>
                      <a:r>
                        <a:rPr sz="1800" kern="0" spc="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800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的可能性（L）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34" name="textbox 2534"/>
          <p:cNvSpPr/>
          <p:nvPr/>
        </p:nvSpPr>
        <p:spPr>
          <a:xfrm>
            <a:off x="786511" y="96735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pic>
        <p:nvPicPr>
          <p:cNvPr id="2536" name="picture 25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644645" y="2544825"/>
            <a:ext cx="1823339" cy="176783"/>
          </a:xfrm>
          <a:prstGeom prst="rect">
            <a:avLst/>
          </a:prstGeom>
        </p:spPr>
      </p:pic>
      <p:sp>
        <p:nvSpPr>
          <p:cNvPr id="2538" name="textbox 2538"/>
          <p:cNvSpPr/>
          <p:nvPr/>
        </p:nvSpPr>
        <p:spPr>
          <a:xfrm>
            <a:off x="4023096" y="4515913"/>
            <a:ext cx="1054735" cy="3359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5000"/>
              </a:lnSpc>
            </a:pP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R=L</a:t>
            </a:r>
            <a:r>
              <a:rPr sz="2700" b="1" kern="0" spc="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X</a:t>
            </a:r>
            <a:r>
              <a:rPr sz="2700" b="1" kern="0" spc="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</a:t>
            </a:r>
            <a:endParaRPr lang="en-US" altLang="en-US" sz="2700" dirty="0"/>
          </a:p>
        </p:txBody>
      </p:sp>
      <p:sp>
        <p:nvSpPr>
          <p:cNvPr id="2540" name="textbox 2540"/>
          <p:cNvSpPr/>
          <p:nvPr/>
        </p:nvSpPr>
        <p:spPr>
          <a:xfrm>
            <a:off x="6162954" y="1999792"/>
            <a:ext cx="704850" cy="2921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步骤二</a:t>
            </a:r>
            <a:endParaRPr lang="en-US" altLang="en-US" sz="1800" dirty="0"/>
          </a:p>
        </p:txBody>
      </p:sp>
      <p:sp>
        <p:nvSpPr>
          <p:cNvPr id="2542" name="textbox 2542"/>
          <p:cNvSpPr/>
          <p:nvPr/>
        </p:nvSpPr>
        <p:spPr>
          <a:xfrm>
            <a:off x="2309901" y="2046147"/>
            <a:ext cx="704850" cy="2921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步骤一</a:t>
            </a:r>
            <a:endParaRPr lang="en-US" altLang="en-US" sz="1800" dirty="0"/>
          </a:p>
        </p:txBody>
      </p:sp>
      <p:sp>
        <p:nvSpPr>
          <p:cNvPr id="2544" name="textbox 2544"/>
          <p:cNvSpPr/>
          <p:nvPr/>
        </p:nvSpPr>
        <p:spPr>
          <a:xfrm>
            <a:off x="4146321" y="3342436"/>
            <a:ext cx="704850" cy="2921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步骤三</a:t>
            </a:r>
            <a:endParaRPr lang="en-US" altLang="en-US" sz="1800" dirty="0"/>
          </a:p>
        </p:txBody>
      </p:sp>
      <p:pic>
        <p:nvPicPr>
          <p:cNvPr id="2546" name="picture 25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423024" y="2956940"/>
            <a:ext cx="176784" cy="687832"/>
          </a:xfrm>
          <a:prstGeom prst="rect">
            <a:avLst/>
          </a:prstGeom>
        </p:spPr>
      </p:pic>
      <p:sp>
        <p:nvSpPr>
          <p:cNvPr id="2548" name="textbox 2548"/>
          <p:cNvSpPr/>
          <p:nvPr/>
        </p:nvSpPr>
        <p:spPr>
          <a:xfrm>
            <a:off x="8715781" y="491225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0" name="picture 25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688205" y="2014855"/>
            <a:ext cx="4111752" cy="2961131"/>
          </a:xfrm>
          <a:prstGeom prst="rect">
            <a:avLst/>
          </a:prstGeom>
        </p:spPr>
      </p:pic>
      <p:sp>
        <p:nvSpPr>
          <p:cNvPr id="2552" name="textbox 2552"/>
          <p:cNvSpPr/>
          <p:nvPr/>
        </p:nvSpPr>
        <p:spPr>
          <a:xfrm>
            <a:off x="746861" y="2173782"/>
            <a:ext cx="3573145" cy="27609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300990" indent="-288290" algn="l" rtl="0" eaLnBrk="0">
              <a:lnSpc>
                <a:spcPct val="99000"/>
              </a:lnSpc>
            </a:pP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某企业一台设备皮带轮长期没有  </a:t>
            </a:r>
            <a:r>
              <a:rPr sz="1800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防护罩</a:t>
            </a:r>
            <a:endParaRPr lang="en-US" altLang="en-US" sz="1800" dirty="0"/>
          </a:p>
          <a:p>
            <a:pPr marL="290195" indent="-277495" algn="l" rtl="0" eaLnBrk="0">
              <a:lnSpc>
                <a:spcPct val="99000"/>
              </a:lnSpc>
              <a:spcBef>
                <a:spcPts val="70"/>
              </a:spcBef>
            </a:pPr>
            <a:r>
              <a:rPr sz="1800" kern="0" spc="10" dirty="0">
                <a:solidFill>
                  <a:srgbClr val="1F497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 </a:t>
            </a:r>
            <a:r>
              <a:rPr sz="1800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操作工郝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某在未停车的情况下进</a:t>
            </a: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行清理作业，将手臂被</a:t>
            </a: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带入皮带  </a:t>
            </a: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轮</a:t>
            </a:r>
            <a:endParaRPr lang="en-US" altLang="en-US" sz="1800" dirty="0"/>
          </a:p>
          <a:p>
            <a:pPr marL="288290" indent="-275590" algn="l" rtl="0" eaLnBrk="0">
              <a:lnSpc>
                <a:spcPct val="99000"/>
              </a:lnSpc>
              <a:spcBef>
                <a:spcPts val="55"/>
              </a:spcBef>
            </a:pP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皮带机没有紧急停车装置，在机  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尾没有防护栏杆，是造成</a:t>
            </a: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这起事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800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故的重要原因；</a:t>
            </a:r>
            <a:endParaRPr lang="en-US" altLang="en-US" sz="1800" dirty="0"/>
          </a:p>
          <a:p>
            <a:pPr marL="288925" indent="-276860" algn="l" rtl="0" eaLnBrk="0">
              <a:lnSpc>
                <a:spcPct val="98000"/>
              </a:lnSpc>
              <a:spcBef>
                <a:spcPts val="85"/>
              </a:spcBef>
            </a:pP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18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该厂安全管理不到位，对职工安  </a:t>
            </a: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全教育不够</a:t>
            </a:r>
            <a:endParaRPr lang="en-US" altLang="en-US" sz="1800" dirty="0"/>
          </a:p>
        </p:txBody>
      </p:sp>
      <p:sp>
        <p:nvSpPr>
          <p:cNvPr id="2554" name="textbox 2554"/>
          <p:cNvSpPr/>
          <p:nvPr/>
        </p:nvSpPr>
        <p:spPr>
          <a:xfrm>
            <a:off x="539734" y="49976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556" name="table 2556"/>
          <p:cNvGraphicFramePr>
            <a:graphicFrameLocks noGrp="1"/>
          </p:cNvGraphicFramePr>
          <p:nvPr/>
        </p:nvGraphicFramePr>
        <p:xfrm>
          <a:off x="2443352" y="1518031"/>
          <a:ext cx="384302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167068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案例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558" name="textbox 2558"/>
          <p:cNvSpPr/>
          <p:nvPr/>
        </p:nvSpPr>
        <p:spPr>
          <a:xfrm>
            <a:off x="655701" y="102577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560" name="textbox 2560"/>
          <p:cNvSpPr/>
          <p:nvPr/>
        </p:nvSpPr>
        <p:spPr>
          <a:xfrm>
            <a:off x="8609736" y="4923053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textbox 2562"/>
          <p:cNvSpPr/>
          <p:nvPr/>
        </p:nvSpPr>
        <p:spPr>
          <a:xfrm>
            <a:off x="599243" y="2090648"/>
            <a:ext cx="4746625" cy="2902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32385" algn="l" rtl="0" eaLnBrk="0">
              <a:lnSpc>
                <a:spcPct val="95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1、确定危害事件发生的可能性（L）</a:t>
            </a:r>
            <a:endParaRPr lang="en-US" altLang="en-US" sz="2000" dirty="0"/>
          </a:p>
          <a:p>
            <a:pPr marL="12700" indent="22860" algn="l" rtl="0" eaLnBrk="0">
              <a:lnSpc>
                <a:spcPct val="109000"/>
              </a:lnSpc>
              <a:spcBef>
                <a:spcPts val="645"/>
              </a:spcBef>
            </a:pPr>
            <a:r>
              <a:rPr sz="2000" kern="0" spc="-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1.1固有风险</a:t>
            </a:r>
            <a:r>
              <a:rPr sz="2000" kern="0" spc="-4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：指该危险</a:t>
            </a:r>
            <a:r>
              <a:rPr sz="2000" kern="0" spc="-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源现实如何存在，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该危险源导致后果发生的可能性</a:t>
            </a:r>
            <a:endParaRPr lang="en-US" altLang="en-US" sz="2000" dirty="0"/>
          </a:p>
          <a:p>
            <a:pPr marL="13335" indent="446405" algn="l" rtl="0" eaLnBrk="0">
              <a:lnSpc>
                <a:spcPct val="109000"/>
              </a:lnSpc>
              <a:spcBef>
                <a:spcPts val="560"/>
              </a:spcBef>
            </a:pP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如皮带轮无防护罩导致人员机械伤害，</a:t>
            </a:r>
            <a:r>
              <a:rPr sz="20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无防护罩情况下发生事故的可能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</a:t>
            </a:r>
            <a:endParaRPr lang="en-US" altLang="en-US" sz="2000" dirty="0"/>
          </a:p>
          <a:p>
            <a:pPr marL="35560" algn="l" rtl="0" eaLnBrk="0">
              <a:lnSpc>
                <a:spcPct val="97000"/>
              </a:lnSpc>
              <a:spcBef>
                <a:spcPts val="580"/>
              </a:spcBef>
            </a:pPr>
            <a:r>
              <a:rPr sz="2000" kern="0" spc="-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1.2现实风险</a:t>
            </a:r>
            <a:r>
              <a:rPr sz="2000" kern="0" spc="-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：是指现场实际状态下，</a:t>
            </a:r>
            <a:r>
              <a:rPr sz="2000" kern="0" spc="40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该危</a:t>
            </a:r>
            <a:endParaRPr lang="en-US" altLang="en-US" sz="2000" dirty="0"/>
          </a:p>
          <a:p>
            <a:pPr marL="12700" indent="12065" algn="l" rtl="0" eaLnBrk="0">
              <a:lnSpc>
                <a:spcPct val="109000"/>
              </a:lnSpc>
              <a:spcBef>
                <a:spcPts val="575"/>
              </a:spcBef>
            </a:pPr>
            <a:r>
              <a:rPr sz="20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险源存在的可能性有多少。</a:t>
            </a:r>
            <a:r>
              <a:rPr sz="2000" kern="0" spc="-4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即皮带轮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无防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护罩这种现象存在的可能性</a:t>
            </a:r>
            <a:endParaRPr lang="en-US" altLang="en-US" sz="2000" dirty="0"/>
          </a:p>
        </p:txBody>
      </p:sp>
      <p:sp>
        <p:nvSpPr>
          <p:cNvPr id="2564" name="textbox 2564"/>
          <p:cNvSpPr/>
          <p:nvPr/>
        </p:nvSpPr>
        <p:spPr>
          <a:xfrm>
            <a:off x="5658611" y="2447670"/>
            <a:ext cx="3096895" cy="2322829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800" dirty="0"/>
          </a:p>
          <a:p>
            <a:pPr marL="93980" algn="l" rtl="0" eaLnBrk="0">
              <a:lnSpc>
                <a:spcPct val="89000"/>
              </a:lnSpc>
              <a:spcBef>
                <a:spcPts val="0"/>
              </a:spcBef>
            </a:pPr>
            <a:r>
              <a:rPr sz="1800" kern="0" spc="-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</a:t>
            </a:r>
            <a:r>
              <a:rPr sz="1800" b="1" kern="0" spc="-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偏差发生频率、安全检查、</a:t>
            </a:r>
            <a:endParaRPr lang="en-US" altLang="en-US" sz="1800" dirty="0"/>
          </a:p>
          <a:p>
            <a:pPr marL="95250" algn="l" rtl="0" eaLnBrk="0">
              <a:lnSpc>
                <a:spcPts val="2905"/>
              </a:lnSpc>
            </a:pPr>
            <a:r>
              <a:rPr sz="1800" b="1" kern="0" spc="-10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操作规程、员工胜任程度、</a:t>
            </a:r>
            <a:endParaRPr lang="en-US" altLang="en-US" sz="1800" dirty="0"/>
          </a:p>
          <a:p>
            <a:pPr marL="94615" algn="l" rtl="0" eaLnBrk="0">
              <a:lnSpc>
                <a:spcPct val="89000"/>
              </a:lnSpc>
              <a:spcBef>
                <a:spcPts val="985"/>
              </a:spcBef>
            </a:pPr>
            <a:r>
              <a:rPr sz="18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控制措施</a:t>
            </a:r>
            <a:r>
              <a:rPr sz="18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五个方面对</a:t>
            </a: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危害事</a:t>
            </a:r>
            <a:endParaRPr lang="en-US" altLang="en-US" sz="1800" dirty="0"/>
          </a:p>
          <a:p>
            <a:pPr marL="94615" algn="l" rtl="0" eaLnBrk="0">
              <a:lnSpc>
                <a:spcPct val="137000"/>
              </a:lnSpc>
              <a:spcBef>
                <a:spcPts val="5"/>
              </a:spcBef>
            </a:pPr>
            <a:r>
              <a:rPr sz="18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件发生的可能性进行</a:t>
            </a: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评价取     </a:t>
            </a:r>
            <a:r>
              <a:rPr sz="18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值，取五项得分最高</a:t>
            </a:r>
            <a:r>
              <a:rPr sz="18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的分值     </a:t>
            </a:r>
            <a:r>
              <a:rPr sz="1800" kern="0" spc="-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作为其最终的L值。</a:t>
            </a:r>
            <a:endParaRPr lang="en-US" altLang="en-US" sz="1800" dirty="0"/>
          </a:p>
        </p:txBody>
      </p:sp>
      <p:sp>
        <p:nvSpPr>
          <p:cNvPr id="2566" name="textbox 2566"/>
          <p:cNvSpPr/>
          <p:nvPr/>
        </p:nvSpPr>
        <p:spPr>
          <a:xfrm>
            <a:off x="400669" y="49214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568" name="table 2568"/>
          <p:cNvGraphicFramePr>
            <a:graphicFrameLocks noGrp="1"/>
          </p:cNvGraphicFramePr>
          <p:nvPr/>
        </p:nvGraphicFramePr>
        <p:xfrm>
          <a:off x="2304287" y="1510411"/>
          <a:ext cx="384302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5124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0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风险矩阵评价法（LS法）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570" name="textbox 2570"/>
          <p:cNvSpPr/>
          <p:nvPr/>
        </p:nvSpPr>
        <p:spPr>
          <a:xfrm>
            <a:off x="516636" y="101815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572" name="path"/>
          <p:cNvSpPr/>
          <p:nvPr/>
        </p:nvSpPr>
        <p:spPr>
          <a:xfrm>
            <a:off x="5228843" y="2525395"/>
            <a:ext cx="405383" cy="2165603"/>
          </a:xfrm>
          <a:custGeom>
            <a:avLst/>
            <a:gdLst/>
            <a:ahLst/>
            <a:cxnLst/>
            <a:rect l="0" t="0" r="0" b="0"/>
            <a:pathLst>
              <a:path w="638" h="3410">
                <a:moveTo>
                  <a:pt x="7" y="7"/>
                </a:moveTo>
                <a:cubicBezTo>
                  <a:pt x="179" y="7"/>
                  <a:pt x="319" y="7"/>
                  <a:pt x="319" y="7"/>
                </a:cubicBezTo>
                <a:lnTo>
                  <a:pt x="319" y="1705"/>
                </a:lnTo>
                <a:cubicBezTo>
                  <a:pt x="319" y="1705"/>
                  <a:pt x="458" y="1705"/>
                  <a:pt x="631" y="1705"/>
                </a:cubicBezTo>
                <a:cubicBezTo>
                  <a:pt x="458" y="1705"/>
                  <a:pt x="319" y="1705"/>
                  <a:pt x="319" y="1705"/>
                </a:cubicBezTo>
                <a:lnTo>
                  <a:pt x="319" y="3403"/>
                </a:lnTo>
                <a:cubicBezTo>
                  <a:pt x="319" y="3403"/>
                  <a:pt x="179" y="3403"/>
                  <a:pt x="7" y="3403"/>
                </a:cubicBezTo>
              </a:path>
            </a:pathLst>
          </a:custGeom>
          <a:noFill/>
          <a:ln w="9143" cap="flat">
            <a:solidFill>
              <a:srgbClr val="497DBC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74" name="textbox 2574"/>
          <p:cNvSpPr/>
          <p:nvPr/>
        </p:nvSpPr>
        <p:spPr>
          <a:xfrm>
            <a:off x="8565286" y="497194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6" name="table 257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6865" y="886460"/>
          <a:ext cx="8582025" cy="4143375"/>
        </p:xfrm>
        <a:graphic>
          <a:graphicData uri="http://schemas.openxmlformats.org/drawingml/2006/table">
            <a:tbl>
              <a:tblPr/>
              <a:tblGrid>
                <a:gridCol w="654685"/>
                <a:gridCol w="1440180"/>
                <a:gridCol w="1727835"/>
                <a:gridCol w="1296670"/>
                <a:gridCol w="1584325"/>
                <a:gridCol w="1878330"/>
              </a:tblGrid>
              <a:tr h="538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0350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级值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4921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频率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4114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安全检查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9431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操作规程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93980" indent="1587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员工胜任程度</a:t>
                      </a:r>
                      <a:r>
                        <a:rPr sz="18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意识、技能、经验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48196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控制措施</a:t>
                      </a:r>
                      <a:endParaRPr lang="en-US" altLang="en-US" sz="18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监控、联锁、报警、应急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036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281940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400" dirty="0"/>
                    </a:p>
                    <a:p>
                      <a:pPr marL="98425" indent="-3810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每次作业或每</a:t>
                      </a:r>
                      <a:r>
                        <a:rPr sz="15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月发生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3980" indent="635" algn="l" rtl="0" eaLnBrk="0">
                        <a:lnSpc>
                          <a:spcPct val="104000"/>
                        </a:lnSpc>
                        <a:spcBef>
                          <a:spcPts val="5"/>
                        </a:spcBef>
                      </a:pPr>
                      <a:r>
                        <a:rPr sz="15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无检查（作业）</a:t>
                      </a:r>
                      <a:r>
                        <a:rPr sz="1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标准，不按标准    </a:t>
                      </a:r>
                      <a:r>
                        <a:rPr sz="15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检查（作业）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3345" indent="1270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无操作规程</a:t>
                      </a: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或从不执行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操作规程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9334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不胜任（无上     </a:t>
                      </a: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岗资格证、无     </a:t>
                      </a: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任何培训、无     </a:t>
                      </a: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操作技能）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3980" indent="1270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无任何监控措施或   </a:t>
                      </a:r>
                      <a:r>
                        <a:rPr sz="1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有措施从未使用，   </a:t>
                      </a:r>
                      <a:r>
                        <a:rPr sz="15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无应急措施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264160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ts val="1855"/>
                        </a:lnSpc>
                      </a:pPr>
                      <a:r>
                        <a:rPr sz="1500" kern="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每季度发生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27813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每年发生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27559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102235" indent="-7620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每年发生或经</a:t>
                      </a:r>
                      <a:r>
                        <a:rPr sz="15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500" kern="0" spc="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常发生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71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28575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3345" algn="l" rtl="0" eaLnBrk="0">
                        <a:lnSpc>
                          <a:spcPts val="186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从未发生过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5250" indent="-1270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标准完善、按标    </a:t>
                      </a:r>
                      <a:r>
                        <a:rPr sz="15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准检查作业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3980" indent="-63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操作规程齐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全、严格执</a:t>
                      </a:r>
                      <a:r>
                        <a:rPr sz="1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行并有记录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96520" indent="-635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高度胜任（有     </a:t>
                      </a:r>
                      <a:r>
                        <a:rPr sz="15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上岗资格证、</a:t>
                      </a:r>
                      <a:endParaRPr lang="en-US" altLang="en-US" sz="1500" dirty="0"/>
                    </a:p>
                    <a:p>
                      <a:pPr marL="95250" algn="l" rtl="0" eaLnBrk="0">
                        <a:lnSpc>
                          <a:spcPct val="105000"/>
                        </a:lnSpc>
                        <a:spcBef>
                          <a:spcPts val="40"/>
                        </a:spcBef>
                      </a:pPr>
                      <a:r>
                        <a:rPr sz="15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接受有效培训、</a:t>
                      </a:r>
                      <a:r>
                        <a:rPr sz="1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5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经验丰富、技     </a:t>
                      </a:r>
                      <a:r>
                        <a:rPr sz="15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能安全意识强）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3345" indent="3175" algn="l" rtl="0" eaLnBrk="0">
                        <a:lnSpc>
                          <a:spcPct val="106000"/>
                        </a:lnSpc>
                        <a:spcBef>
                          <a:spcPts val="0"/>
                        </a:spcBef>
                      </a:pP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监控措施能满足控 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制要求，联锁从未 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失电或误动作，有   </a:t>
                      </a:r>
                      <a:r>
                        <a:rPr sz="15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应急措施每年至少   </a:t>
                      </a:r>
                      <a:r>
                        <a:rPr sz="15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演练二次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78" name="textbox 2578"/>
          <p:cNvSpPr/>
          <p:nvPr/>
        </p:nvSpPr>
        <p:spPr>
          <a:xfrm>
            <a:off x="454025" y="535940"/>
            <a:ext cx="4350385" cy="284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algn="r" rtl="0" eaLnBrk="0">
              <a:lnSpc>
                <a:spcPct val="94000"/>
              </a:lnSpc>
            </a:pPr>
            <a:r>
              <a:rPr sz="2000" kern="0" spc="-7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1.1 确定危害事件发生的</a:t>
            </a:r>
            <a:r>
              <a:rPr sz="2000" kern="0" spc="-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可能性（L）</a:t>
            </a:r>
            <a:endParaRPr lang="en-US" altLang="en-US" sz="2000" kern="0" spc="-80" dirty="0">
              <a:solidFill>
                <a:srgbClr val="4F81B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80" name="textbox 2580"/>
          <p:cNvSpPr/>
          <p:nvPr/>
        </p:nvSpPr>
        <p:spPr>
          <a:xfrm>
            <a:off x="8417966" y="5022113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2" name="table 2582"/>
          <p:cNvGraphicFramePr>
            <a:graphicFrameLocks noGrp="1"/>
          </p:cNvGraphicFramePr>
          <p:nvPr/>
        </p:nvGraphicFramePr>
        <p:xfrm>
          <a:off x="395604" y="1859279"/>
          <a:ext cx="8220710" cy="3218180"/>
        </p:xfrm>
        <a:graphic>
          <a:graphicData uri="http://schemas.openxmlformats.org/drawingml/2006/table">
            <a:tbl>
              <a:tblPr/>
              <a:tblGrid>
                <a:gridCol w="654684"/>
                <a:gridCol w="1656080"/>
                <a:gridCol w="1440180"/>
                <a:gridCol w="1583689"/>
                <a:gridCol w="1584325"/>
                <a:gridCol w="1301750"/>
              </a:tblGrid>
              <a:tr h="3416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9540" algn="l" rtl="0" eaLnBrk="0">
                        <a:lnSpc>
                          <a:spcPts val="1855"/>
                        </a:lnSpc>
                        <a:spcBef>
                          <a:spcPts val="0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1285" algn="l" rtl="0" eaLnBrk="0">
                        <a:lnSpc>
                          <a:spcPts val="1850"/>
                        </a:lnSpc>
                        <a:spcBef>
                          <a:spcPts val="0"/>
                        </a:spcBef>
                      </a:pPr>
                      <a:r>
                        <a:rPr sz="15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法律法规符合性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14300" algn="l" rtl="0" eaLnBrk="0">
                        <a:lnSpc>
                          <a:spcPts val="1855"/>
                        </a:lnSpc>
                        <a:spcBef>
                          <a:spcPts val="0"/>
                        </a:spcBef>
                      </a:pPr>
                      <a:r>
                        <a:rPr sz="15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人员伤害情况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9700" algn="l" rtl="0" eaLnBrk="0">
                        <a:lnSpc>
                          <a:spcPts val="1855"/>
                        </a:lnSpc>
                        <a:spcBef>
                          <a:spcPts val="0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财产损失/万元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591820" algn="l" rtl="0" eaLnBrk="0">
                        <a:lnSpc>
                          <a:spcPts val="1865"/>
                        </a:lnSpc>
                        <a:spcBef>
                          <a:spcPts val="0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停工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246380" algn="l" rtl="0" eaLnBrk="0">
                        <a:lnSpc>
                          <a:spcPts val="1855"/>
                        </a:lnSpc>
                        <a:spcBef>
                          <a:spcPts val="0"/>
                        </a:spcBef>
                      </a:pPr>
                      <a:r>
                        <a:rPr sz="15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企业形象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276225" algn="l" rtl="0" eaLnBrk="0">
                        <a:lnSpc>
                          <a:spcPct val="83000"/>
                        </a:lnSpc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4615" indent="-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违反法律法规和标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准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死亡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大于50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96520" indent="-63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部分装置（大于  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两套）或设备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103505" indent="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国内外重大影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响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600" dirty="0"/>
                    </a:p>
                    <a:p>
                      <a:pPr marL="25717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4615" indent="-635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潜在违反法规和标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准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9588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丧失劳动能力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大于25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95885" indent="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两套装置停工或  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设备停工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9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行业内、省内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影响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0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2724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93980" indent="-190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不符合上级或行业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制度与规定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indent="-1905" algn="l" rtl="0" eaLnBrk="0">
                        <a:lnSpc>
                          <a:spcPct val="99000"/>
                        </a:lnSpc>
                      </a:pP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截肢、骨折、听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力丧失、慢性病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大于10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5250" indent="-635" algn="l" rtl="0" eaLnBrk="0">
                        <a:lnSpc>
                          <a:spcPct val="99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一套装置停工或  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设备停工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334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地区影响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0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/>
                    </a:p>
                    <a:p>
                      <a:pPr marL="2698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2710" indent="-635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不符合企业安全操   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作程序和规定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102870" indent="-825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轻微受伤、不影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响工时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小于10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3345" indent="63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影响不大、几乎  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不停工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105410" indent="-1079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公司及周边范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围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3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2813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20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完全符合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无伤亡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无损失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没有停工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形象没有受损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84" name="textbox 2584"/>
          <p:cNvSpPr/>
          <p:nvPr/>
        </p:nvSpPr>
        <p:spPr>
          <a:xfrm>
            <a:off x="395349" y="455485"/>
            <a:ext cx="5588634" cy="539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400" b="1" kern="0" spc="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</a:t>
            </a:r>
            <a:r>
              <a:rPr sz="3400" b="1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en-US" altLang="en-US" sz="3400" dirty="0"/>
          </a:p>
        </p:txBody>
      </p:sp>
      <p:sp>
        <p:nvSpPr>
          <p:cNvPr id="2586" name="textbox 2586"/>
          <p:cNvSpPr/>
          <p:nvPr/>
        </p:nvSpPr>
        <p:spPr>
          <a:xfrm>
            <a:off x="425196" y="107721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588" name="textbox 2588"/>
          <p:cNvSpPr/>
          <p:nvPr/>
        </p:nvSpPr>
        <p:spPr>
          <a:xfrm>
            <a:off x="425754" y="1447723"/>
            <a:ext cx="3956050" cy="285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1800" b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 确定危害事件可能产生的后果（S）</a:t>
            </a:r>
            <a:endParaRPr lang="en-US" altLang="en-US" sz="1800" dirty="0"/>
          </a:p>
        </p:txBody>
      </p:sp>
      <p:sp>
        <p:nvSpPr>
          <p:cNvPr id="2590" name="textbox 2590"/>
          <p:cNvSpPr/>
          <p:nvPr/>
        </p:nvSpPr>
        <p:spPr>
          <a:xfrm>
            <a:off x="8730386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2" name="table 2592"/>
          <p:cNvGraphicFramePr>
            <a:graphicFrameLocks noGrp="1"/>
          </p:cNvGraphicFramePr>
          <p:nvPr/>
        </p:nvGraphicFramePr>
        <p:xfrm>
          <a:off x="539115" y="2211069"/>
          <a:ext cx="8004810" cy="2403475"/>
        </p:xfrm>
        <a:graphic>
          <a:graphicData uri="http://schemas.openxmlformats.org/drawingml/2006/table">
            <a:tbl>
              <a:tblPr/>
              <a:tblGrid>
                <a:gridCol w="1338580"/>
                <a:gridCol w="1332230"/>
                <a:gridCol w="1332230"/>
                <a:gridCol w="1331595"/>
                <a:gridCol w="1332230"/>
                <a:gridCol w="1337944"/>
              </a:tblGrid>
              <a:tr h="4044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700" dirty="0"/>
                    </a:p>
                    <a:p>
                      <a:pPr marL="218440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L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            </a:t>
                      </a:r>
                      <a:r>
                        <a:rPr sz="1800" b="1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S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624840" algn="l" rtl="0" eaLnBrk="0">
                        <a:lnSpc>
                          <a:spcPct val="73000"/>
                        </a:lnSpc>
                      </a:pP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700" dirty="0"/>
                    </a:p>
                    <a:p>
                      <a:pPr marL="617855" algn="l" rtl="0" eaLnBrk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700" dirty="0"/>
                    </a:p>
                    <a:p>
                      <a:pPr marL="617220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700" dirty="0"/>
                    </a:p>
                    <a:p>
                      <a:pPr marL="61277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700" dirty="0"/>
                    </a:p>
                    <a:p>
                      <a:pPr marL="61976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1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3373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2738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2103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912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404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2039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626745" algn="l" rtl="0" eaLnBrk="0">
                        <a:lnSpc>
                          <a:spcPct val="73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621030" algn="l" rtl="0" eaLnBrk="0">
                        <a:lnSpc>
                          <a:spcPct val="73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341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912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785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8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57086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2547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9760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2039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61658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570230" algn="l" rtl="0" eaLnBrk="0">
                        <a:lnSpc>
                          <a:spcPct val="73000"/>
                        </a:lnSpc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57086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3981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619760" algn="l" rtl="0" eaLnBrk="0">
                        <a:lnSpc>
                          <a:spcPct val="73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613410" algn="l" rtl="0" eaLnBrk="0">
                        <a:lnSpc>
                          <a:spcPct val="73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617220" algn="l" rtl="0" eaLnBrk="0">
                        <a:lnSpc>
                          <a:spcPct val="73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8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568960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570230" algn="l" rtl="0" eaLnBrk="0">
                        <a:lnSpc>
                          <a:spcPct val="73000"/>
                        </a:lnSpc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563880" algn="l" rtl="0" eaLnBrk="0">
                        <a:lnSpc>
                          <a:spcPct val="73000"/>
                        </a:lnSpc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051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625475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619760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569595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568960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563880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700" dirty="0"/>
                    </a:p>
                    <a:p>
                      <a:pPr marL="563880" algn="l" rtl="0" eaLnBrk="0">
                        <a:lnSpc>
                          <a:spcPct val="73000"/>
                        </a:lnSpc>
                        <a:spcBef>
                          <a:spcPts val="0"/>
                        </a:spcBef>
                      </a:pPr>
                      <a:r>
                        <a:rPr sz="18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2594" name="textbox 2594"/>
          <p:cNvSpPr/>
          <p:nvPr/>
        </p:nvSpPr>
        <p:spPr>
          <a:xfrm>
            <a:off x="423529" y="53913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596" name="table 2596"/>
          <p:cNvGraphicFramePr>
            <a:graphicFrameLocks noGrp="1"/>
          </p:cNvGraphicFramePr>
          <p:nvPr/>
        </p:nvGraphicFramePr>
        <p:xfrm>
          <a:off x="2327147" y="1557401"/>
          <a:ext cx="384302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384302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5124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0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风险矩阵评价法（LS法）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598" name="textbox 2598"/>
          <p:cNvSpPr/>
          <p:nvPr/>
        </p:nvSpPr>
        <p:spPr>
          <a:xfrm>
            <a:off x="539496" y="106514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00" name="textbox 2600"/>
          <p:cNvSpPr/>
          <p:nvPr/>
        </p:nvSpPr>
        <p:spPr>
          <a:xfrm>
            <a:off x="8417966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85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2" name="table 260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620" y="1574165"/>
          <a:ext cx="8293100" cy="3510915"/>
        </p:xfrm>
        <a:graphic>
          <a:graphicData uri="http://schemas.openxmlformats.org/drawingml/2006/table">
            <a:tbl>
              <a:tblPr/>
              <a:tblGrid>
                <a:gridCol w="1086485"/>
                <a:gridCol w="575945"/>
                <a:gridCol w="1152525"/>
                <a:gridCol w="3816350"/>
                <a:gridCol w="1661795"/>
              </a:tblGrid>
              <a:tr h="5480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0383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63881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94297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应采取的措施/行动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37719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实施期限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11049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20—25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1239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9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398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在采取措施降低危害前，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不能继续     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作业，对改进措施进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行评估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立刻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12128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15—</a:t>
                      </a:r>
                      <a:r>
                        <a:rPr sz="1800" kern="0" spc="-3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0287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5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较大风险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采取紧急措施降低风险，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建立运行     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控制程序，定期检查，测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量及评估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9695" indent="-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立即或近期整</a:t>
                      </a:r>
                      <a:r>
                        <a:rPr sz="18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改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10858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8—</a:t>
                      </a:r>
                      <a:r>
                        <a:rPr sz="1800" kern="0" spc="-3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085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8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一般风险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92710" indent="317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可考虑建立目标，建立操作规程，</a:t>
                      </a:r>
                      <a:r>
                        <a:rPr sz="1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加强培训及沟通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10541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2年内治理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4—6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271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4615" indent="12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可考虑建立操作规程，</a:t>
                      </a: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作业指导书     </a:t>
                      </a: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但需定期检查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有条件时治理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109855" algn="l" rtl="0" eaLnBrk="0">
                        <a:lnSpc>
                          <a:spcPts val="2170"/>
                        </a:lnSpc>
                        <a:spcBef>
                          <a:spcPts val="0"/>
                        </a:spcBef>
                      </a:pP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&lt;</a:t>
                      </a:r>
                      <a:r>
                        <a:rPr sz="18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11049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80" dirty="0">
                          <a:solidFill>
                            <a:srgbClr val="FF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271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无需采用控制措施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652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需保存记录</a:t>
                      </a:r>
                      <a:r>
                        <a:rPr sz="18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604" name="textbox 2604"/>
          <p:cNvSpPr/>
          <p:nvPr/>
        </p:nvSpPr>
        <p:spPr>
          <a:xfrm>
            <a:off x="2765804" y="320230"/>
            <a:ext cx="5588634" cy="539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400" b="1" kern="0" spc="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</a:t>
            </a:r>
            <a:r>
              <a:rPr sz="3400" b="1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lang="en-US" altLang="en-US" sz="3400" dirty="0"/>
          </a:p>
        </p:txBody>
      </p:sp>
      <p:sp>
        <p:nvSpPr>
          <p:cNvPr id="2606" name="textbox 2606"/>
          <p:cNvSpPr/>
          <p:nvPr/>
        </p:nvSpPr>
        <p:spPr>
          <a:xfrm>
            <a:off x="568325" y="859155"/>
            <a:ext cx="272605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08" name="textbox 2608"/>
          <p:cNvSpPr/>
          <p:nvPr/>
        </p:nvSpPr>
        <p:spPr>
          <a:xfrm>
            <a:off x="662768" y="1255579"/>
            <a:ext cx="2907029" cy="2933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1.3 风险等级判</a:t>
            </a:r>
            <a:r>
              <a:rPr sz="18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定及控制措施</a:t>
            </a:r>
            <a:endParaRPr lang="en-US" altLang="en-US" sz="1800" dirty="0"/>
          </a:p>
        </p:txBody>
      </p:sp>
      <p:sp>
        <p:nvSpPr>
          <p:cNvPr id="2" name="文本框 1"/>
          <p:cNvSpPr txBox="1"/>
          <p:nvPr/>
        </p:nvSpPr>
        <p:spPr>
          <a:xfrm>
            <a:off x="2286000" y="2433955"/>
            <a:ext cx="4572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86</a:t>
            </a:r>
            <a:endParaRPr sz="1200" kern="0" spc="-10" dirty="0">
              <a:solidFill>
                <a:srgbClr val="8C8C8C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textbox 2610"/>
          <p:cNvSpPr/>
          <p:nvPr/>
        </p:nvSpPr>
        <p:spPr>
          <a:xfrm>
            <a:off x="406567" y="927289"/>
            <a:ext cx="8114665" cy="30549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3400" b="1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分组练习</a:t>
            </a:r>
            <a:r>
              <a:rPr sz="3400" b="1" kern="0" spc="1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en-US" altLang="en-US" sz="3400" dirty="0"/>
          </a:p>
          <a:p>
            <a:pPr algn="l" rtl="0" eaLnBrk="0">
              <a:lnSpc>
                <a:spcPct val="115000"/>
              </a:lnSpc>
            </a:pPr>
            <a:endParaRPr lang="en-US" altLang="en-US" sz="1000" dirty="0"/>
          </a:p>
          <a:p>
            <a:pPr algn="l" rtl="0" eaLnBrk="0">
              <a:lnSpc>
                <a:spcPct val="116000"/>
              </a:lnSpc>
            </a:pPr>
            <a:endParaRPr lang="en-US" altLang="en-US" sz="1000" dirty="0"/>
          </a:p>
          <a:p>
            <a:pPr algn="r" rtl="0" eaLnBrk="0">
              <a:lnSpc>
                <a:spcPct val="89000"/>
              </a:lnSpc>
              <a:spcBef>
                <a:spcPts val="725"/>
              </a:spcBef>
            </a:pP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每个组选择一个本企业的生产单元，根据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目前安全管理</a:t>
            </a:r>
            <a:endParaRPr lang="en-US" altLang="en-US" sz="2400" dirty="0"/>
          </a:p>
          <a:p>
            <a:pPr marL="156210" indent="-635" algn="l" rtl="0" eaLnBrk="0">
              <a:lnSpc>
                <a:spcPct val="120000"/>
              </a:lnSpc>
              <a:spcBef>
                <a:spcPts val="65"/>
              </a:spcBef>
            </a:pP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现状和危险源特征，确定发生事故的可能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性（L）与严重性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（S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并用</a:t>
            </a: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风险矩阵评价法（LS法</a:t>
            </a:r>
            <a:r>
              <a:rPr sz="24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400" b="1" kern="0" spc="3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进行风险评估，确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定风险等级。</a:t>
            </a:r>
            <a:endParaRPr lang="en-US" altLang="en-US" sz="2400" dirty="0"/>
          </a:p>
          <a:p>
            <a:pPr marL="790575" algn="l" rtl="0" eaLnBrk="0">
              <a:lnSpc>
                <a:spcPct val="97000"/>
              </a:lnSpc>
              <a:spcBef>
                <a:spcPts val="620"/>
              </a:spcBef>
            </a:pPr>
            <a:r>
              <a:rPr sz="2400" b="1" kern="0" spc="-1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将结果写在白板纸上</a:t>
            </a:r>
            <a:r>
              <a:rPr sz="2400" b="1" kern="0" spc="-1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2400" dirty="0"/>
          </a:p>
        </p:txBody>
      </p:sp>
      <p:sp>
        <p:nvSpPr>
          <p:cNvPr id="2612" name="textbox 2612"/>
          <p:cNvSpPr/>
          <p:nvPr/>
        </p:nvSpPr>
        <p:spPr>
          <a:xfrm>
            <a:off x="8417966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4" name="textbox 2614"/>
          <p:cNvSpPr/>
          <p:nvPr/>
        </p:nvSpPr>
        <p:spPr>
          <a:xfrm>
            <a:off x="372110" y="2155190"/>
            <a:ext cx="8308340" cy="2763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lang="en-US" altLang="en-US" sz="100" dirty="0"/>
          </a:p>
          <a:p>
            <a:pPr marL="12700" indent="522605" algn="l" rtl="0" eaLnBrk="0">
              <a:lnSpc>
                <a:spcPct val="99000"/>
              </a:lnSpc>
            </a:pP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在具有潜在危险环境中作业的危险性，以所评价的环境与某些作为参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考环境的对比为基础，将作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业条件的危险性作为因变量（D</a:t>
            </a:r>
            <a:r>
              <a:rPr sz="20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kern="0" spc="-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事故或危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险事件发生的可能性（L</a:t>
            </a:r>
            <a:r>
              <a:rPr sz="2000" kern="0" spc="-3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2000" kern="0" spc="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暴露于危险环境的频率（E）及危险严重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程度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（C）作为自变量，确定他们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之间函数式。</a:t>
            </a:r>
            <a:endParaRPr lang="en-US" altLang="en-US" sz="2000" dirty="0"/>
          </a:p>
          <a:p>
            <a:pPr marL="3364865" algn="l" rtl="0" eaLnBrk="0">
              <a:lnSpc>
                <a:spcPct val="84000"/>
              </a:lnSpc>
              <a:spcBef>
                <a:spcPts val="220"/>
              </a:spcBef>
            </a:pPr>
            <a:r>
              <a:rPr sz="20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D=L X</a:t>
            </a:r>
            <a:r>
              <a:rPr sz="2000" b="1" kern="0" spc="2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 X</a:t>
            </a:r>
            <a:r>
              <a:rPr sz="2000" b="1" kern="0" spc="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lang="en-US" altLang="en-US" sz="2000" dirty="0"/>
          </a:p>
          <a:p>
            <a:pPr marL="13335" indent="521335" algn="l" rtl="0" eaLnBrk="0">
              <a:lnSpc>
                <a:spcPct val="100000"/>
              </a:lnSpc>
              <a:spcBef>
                <a:spcPts val="250"/>
              </a:spcBef>
            </a:pPr>
            <a:r>
              <a:rPr sz="20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作业条件危险评价法，  根据实际经验得出3个自然变量的各种不同情 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况的分数值，采取对所评价的对象根据情况进行打分的办法，根据公式计 </a:t>
            </a:r>
            <a:r>
              <a:rPr sz="20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算出其危险性分数值，据此划分危险程度等级，分析其危险程度的评价方 </a:t>
            </a:r>
            <a:r>
              <a:rPr sz="20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</a:t>
            </a:r>
            <a:endParaRPr lang="en-US" altLang="en-US" sz="2000" dirty="0"/>
          </a:p>
        </p:txBody>
      </p:sp>
      <p:sp>
        <p:nvSpPr>
          <p:cNvPr id="2616" name="textbox 2616"/>
          <p:cNvSpPr/>
          <p:nvPr/>
        </p:nvSpPr>
        <p:spPr>
          <a:xfrm>
            <a:off x="510524" y="45785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618" name="table 2618"/>
          <p:cNvGraphicFramePr>
            <a:graphicFrameLocks noGrp="1"/>
          </p:cNvGraphicFramePr>
          <p:nvPr/>
        </p:nvGraphicFramePr>
        <p:xfrm>
          <a:off x="1789302" y="1627251"/>
          <a:ext cx="486410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86410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18161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</a:t>
                      </a:r>
                      <a:r>
                        <a:rPr sz="2400" b="1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20" name="textbox 2620"/>
          <p:cNvSpPr/>
          <p:nvPr/>
        </p:nvSpPr>
        <p:spPr>
          <a:xfrm>
            <a:off x="626491" y="110896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22" name="textbox 2622"/>
          <p:cNvSpPr/>
          <p:nvPr/>
        </p:nvSpPr>
        <p:spPr>
          <a:xfrm>
            <a:off x="8417966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textbox 2624"/>
          <p:cNvSpPr/>
          <p:nvPr/>
        </p:nvSpPr>
        <p:spPr>
          <a:xfrm>
            <a:off x="577350" y="2168226"/>
            <a:ext cx="5179059" cy="2346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3000"/>
              </a:lnSpc>
            </a:pP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L—发生事故的可能性大小</a:t>
            </a:r>
            <a:endParaRPr lang="en-US" altLang="en-US" sz="2700" dirty="0"/>
          </a:p>
          <a:p>
            <a:pPr marL="345440" indent="-332740" algn="l" rtl="0" eaLnBrk="0">
              <a:lnSpc>
                <a:spcPct val="92000"/>
              </a:lnSpc>
              <a:spcBef>
                <a:spcPts val="45"/>
              </a:spcBef>
            </a:pP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E—人体暴露在这种危险环境中</a:t>
            </a:r>
            <a:r>
              <a:rPr sz="27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kern="0" spc="6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的频繁程度</a:t>
            </a:r>
            <a:endParaRPr lang="en-US" altLang="en-US" sz="2700" dirty="0"/>
          </a:p>
          <a:p>
            <a:pPr marL="330200" indent="-318135" algn="l" rtl="0" eaLnBrk="0">
              <a:lnSpc>
                <a:spcPct val="92000"/>
              </a:lnSpc>
              <a:spcBef>
                <a:spcPts val="40"/>
              </a:spcBef>
            </a:pP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&gt;</a:t>
            </a:r>
            <a:r>
              <a:rPr sz="2700" kern="0" spc="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C—一旦发生事故会造成的损</a:t>
            </a:r>
            <a:r>
              <a:rPr sz="2700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700" kern="0" spc="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失后果</a:t>
            </a:r>
            <a:endParaRPr lang="en-US" altLang="en-US" sz="2700" dirty="0"/>
          </a:p>
          <a:p>
            <a:pPr marL="545465" algn="l" rtl="0" eaLnBrk="0">
              <a:lnSpc>
                <a:spcPct val="100000"/>
              </a:lnSpc>
              <a:spcBef>
                <a:spcPts val="25"/>
              </a:spcBef>
            </a:pPr>
            <a:r>
              <a:rPr sz="27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sz="2700" b="1" kern="0" spc="4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2700" b="1" kern="0" spc="2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L×E×C危险性的大小</a:t>
            </a:r>
            <a:endParaRPr lang="en-US" altLang="en-US" sz="2700" dirty="0"/>
          </a:p>
        </p:txBody>
      </p:sp>
      <p:pic>
        <p:nvPicPr>
          <p:cNvPr id="2626" name="picture 26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929883" y="2919729"/>
            <a:ext cx="2726435" cy="2043683"/>
          </a:xfrm>
          <a:prstGeom prst="rect">
            <a:avLst/>
          </a:prstGeom>
        </p:spPr>
      </p:pic>
      <p:graphicFrame>
        <p:nvGraphicFramePr>
          <p:cNvPr id="2628" name="table 2628"/>
          <p:cNvGraphicFramePr>
            <a:graphicFrameLocks noGrp="1"/>
          </p:cNvGraphicFramePr>
          <p:nvPr/>
        </p:nvGraphicFramePr>
        <p:xfrm>
          <a:off x="1417319" y="1508506"/>
          <a:ext cx="6169024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6169024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7943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2700" b="1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</a:t>
                      </a:r>
                      <a:r>
                        <a:rPr sz="27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LEC</a:t>
                      </a:r>
                      <a:r>
                        <a:rPr sz="2700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7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30" name="textbox 2630"/>
          <p:cNvSpPr/>
          <p:nvPr/>
        </p:nvSpPr>
        <p:spPr>
          <a:xfrm>
            <a:off x="423529" y="52071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2632" name="textbox 2632"/>
          <p:cNvSpPr/>
          <p:nvPr/>
        </p:nvSpPr>
        <p:spPr>
          <a:xfrm>
            <a:off x="539496" y="104673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34" name="textbox 2634"/>
          <p:cNvSpPr/>
          <p:nvPr/>
        </p:nvSpPr>
        <p:spPr>
          <a:xfrm>
            <a:off x="8829446" y="4839868"/>
            <a:ext cx="189864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box 224"/>
          <p:cNvSpPr/>
          <p:nvPr/>
        </p:nvSpPr>
        <p:spPr>
          <a:xfrm>
            <a:off x="587755" y="233686"/>
            <a:ext cx="8154034" cy="16979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2425065" algn="l" rtl="0" eaLnBrk="0">
              <a:lnSpc>
                <a:spcPct val="89000"/>
              </a:lnSpc>
            </a:pPr>
            <a:r>
              <a:rPr sz="3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天津港8.12危化品</a:t>
            </a:r>
            <a:endParaRPr lang="en-US" altLang="en-US" sz="3000" dirty="0"/>
          </a:p>
          <a:p>
            <a:pPr marL="3211195" algn="l" rtl="0" eaLnBrk="0">
              <a:lnSpc>
                <a:spcPts val="3910"/>
              </a:lnSpc>
            </a:pPr>
            <a:r>
              <a:rPr sz="3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爆炸事故</a:t>
            </a:r>
            <a:endParaRPr lang="en-US" altLang="en-US" sz="3000" dirty="0"/>
          </a:p>
          <a:p>
            <a:pPr marL="22225" indent="-9525" algn="l" rtl="0" eaLnBrk="0">
              <a:lnSpc>
                <a:spcPct val="99000"/>
              </a:lnSpc>
              <a:spcBef>
                <a:spcPts val="355"/>
              </a:spcBef>
            </a:pPr>
            <a:r>
              <a:rPr sz="2400" kern="0" spc="-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事故造成165人遇难，</a:t>
            </a:r>
            <a:r>
              <a:rPr sz="2400" kern="0" spc="-5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8人失踪，</a:t>
            </a:r>
            <a:r>
              <a:rPr sz="2400" kern="0" spc="-5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79</a:t>
            </a:r>
            <a:r>
              <a:rPr sz="2400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8人受伤，</a:t>
            </a:r>
            <a:r>
              <a:rPr sz="2400" kern="0" spc="3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304幢建筑物、</a:t>
            </a:r>
            <a:r>
              <a:rPr sz="24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7533个集装箱受损。直接经济损失68.66亿元。</a:t>
            </a:r>
            <a:endParaRPr lang="en-US" altLang="en-US" sz="2400" dirty="0"/>
          </a:p>
        </p:txBody>
      </p:sp>
      <p:pic>
        <p:nvPicPr>
          <p:cNvPr id="226" name="picture 2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36591" y="2080259"/>
            <a:ext cx="3672840" cy="2889504"/>
          </a:xfrm>
          <a:prstGeom prst="rect">
            <a:avLst/>
          </a:prstGeom>
        </p:spPr>
      </p:pic>
      <p:pic>
        <p:nvPicPr>
          <p:cNvPr id="228" name="picture 2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89431" y="2008632"/>
            <a:ext cx="3354323" cy="1434083"/>
          </a:xfrm>
          <a:prstGeom prst="rect">
            <a:avLst/>
          </a:prstGeom>
        </p:spPr>
      </p:pic>
      <p:pic>
        <p:nvPicPr>
          <p:cNvPr id="230" name="picture 2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46176" y="3573779"/>
            <a:ext cx="3357371" cy="1377696"/>
          </a:xfrm>
          <a:prstGeom prst="rect">
            <a:avLst/>
          </a:prstGeom>
        </p:spPr>
      </p:pic>
      <p:sp>
        <p:nvSpPr>
          <p:cNvPr id="232" name="textbox 232"/>
          <p:cNvSpPr/>
          <p:nvPr/>
        </p:nvSpPr>
        <p:spPr>
          <a:xfrm>
            <a:off x="8503463" y="4839868"/>
            <a:ext cx="10413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1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6" name="table 2636"/>
          <p:cNvGraphicFramePr>
            <a:graphicFrameLocks noGrp="1"/>
          </p:cNvGraphicFramePr>
          <p:nvPr/>
        </p:nvGraphicFramePr>
        <p:xfrm>
          <a:off x="4286250" y="2134234"/>
          <a:ext cx="4321175" cy="2938780"/>
        </p:xfrm>
        <a:graphic>
          <a:graphicData uri="http://schemas.openxmlformats.org/drawingml/2006/table">
            <a:tbl>
              <a:tblPr/>
              <a:tblGrid>
                <a:gridCol w="1428750"/>
                <a:gridCol w="2892425"/>
              </a:tblGrid>
              <a:tr h="372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37782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53403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事故发生的可能性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60833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极为可能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66484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ct val="98000"/>
                        </a:lnSpc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相当可能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66738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可能，但不经常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67564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可能性小，完全意外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56705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65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很不可能，可以设想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567055" algn="l" rtl="0" eaLnBrk="0">
                        <a:lnSpc>
                          <a:spcPct val="84000"/>
                        </a:lnSpc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0.2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极不可能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1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567055" algn="l" rtl="0" eaLnBrk="0">
                        <a:lnSpc>
                          <a:spcPct val="84000"/>
                        </a:lnSpc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实际不可能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38" name="textbox 2638"/>
          <p:cNvSpPr/>
          <p:nvPr/>
        </p:nvSpPr>
        <p:spPr>
          <a:xfrm>
            <a:off x="697103" y="2235250"/>
            <a:ext cx="3336290" cy="11461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1800" b="1" kern="0" spc="-7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2.1  确定事故发生的可能性（L）</a:t>
            </a:r>
            <a:endParaRPr lang="en-US" altLang="en-US" sz="18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marL="183515" algn="l" rtl="0" eaLnBrk="0">
              <a:lnSpc>
                <a:spcPct val="97000"/>
              </a:lnSpc>
              <a:spcBef>
                <a:spcPts val="610"/>
              </a:spcBef>
            </a:pP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根据危险因素导致事故发</a:t>
            </a:r>
            <a:endParaRPr lang="en-US" altLang="en-US" sz="2000" dirty="0"/>
          </a:p>
          <a:p>
            <a:pPr marL="185420" algn="l" rtl="0" eaLnBrk="0">
              <a:lnSpc>
                <a:spcPct val="98000"/>
              </a:lnSpc>
              <a:spcBef>
                <a:spcPts val="70"/>
              </a:spcBef>
            </a:pP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生的可能性</a:t>
            </a: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</a:t>
            </a:r>
            <a:endParaRPr lang="en-US" altLang="en-US" sz="2000" dirty="0"/>
          </a:p>
        </p:txBody>
      </p:sp>
      <p:sp>
        <p:nvSpPr>
          <p:cNvPr id="2640" name="textbox 2640"/>
          <p:cNvSpPr/>
          <p:nvPr/>
        </p:nvSpPr>
        <p:spPr>
          <a:xfrm>
            <a:off x="467344" y="49849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642" name="table 2642"/>
          <p:cNvGraphicFramePr>
            <a:graphicFrameLocks noGrp="1"/>
          </p:cNvGraphicFramePr>
          <p:nvPr/>
        </p:nvGraphicFramePr>
        <p:xfrm>
          <a:off x="2136266" y="1486281"/>
          <a:ext cx="4850765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850765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17589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</a:t>
                      </a:r>
                      <a:r>
                        <a:rPr sz="2400" b="1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44" name="textbox 2644"/>
          <p:cNvSpPr/>
          <p:nvPr/>
        </p:nvSpPr>
        <p:spPr>
          <a:xfrm>
            <a:off x="583311" y="102450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46" name="textbox 2646"/>
          <p:cNvSpPr/>
          <p:nvPr/>
        </p:nvSpPr>
        <p:spPr>
          <a:xfrm>
            <a:off x="8781973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90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48" name="table 2648"/>
          <p:cNvGraphicFramePr>
            <a:graphicFrameLocks noGrp="1"/>
          </p:cNvGraphicFramePr>
          <p:nvPr/>
        </p:nvGraphicFramePr>
        <p:xfrm>
          <a:off x="4061459" y="2312034"/>
          <a:ext cx="4476750" cy="2786380"/>
        </p:xfrm>
        <a:graphic>
          <a:graphicData uri="http://schemas.openxmlformats.org/drawingml/2006/table">
            <a:tbl>
              <a:tblPr/>
              <a:tblGrid>
                <a:gridCol w="955039"/>
                <a:gridCol w="3521709"/>
              </a:tblGrid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10096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12509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0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频繁程度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34734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6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连续暴露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41529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每天工作时间内暴露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42164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每周一次，或偶然暴露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41529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每月一次暴露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600" dirty="0"/>
                    </a:p>
                    <a:p>
                      <a:pPr marL="4254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每年几次暴露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600" dirty="0"/>
                    </a:p>
                    <a:p>
                      <a:pPr marL="2971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0.5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非常罕见地暴露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50" name="textbox 2650"/>
          <p:cNvSpPr/>
          <p:nvPr/>
        </p:nvSpPr>
        <p:spPr>
          <a:xfrm>
            <a:off x="489149" y="2247240"/>
            <a:ext cx="3242310" cy="1029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100" dirty="0"/>
          </a:p>
          <a:p>
            <a:pPr marL="521335" indent="-509270" algn="l" rtl="0" eaLnBrk="0">
              <a:lnSpc>
                <a:spcPct val="97000"/>
              </a:lnSpc>
            </a:pPr>
            <a:r>
              <a:rPr sz="20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 确定暴露在</a:t>
            </a:r>
            <a:r>
              <a:rPr sz="2000" kern="0" spc="-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危险环境的   </a:t>
            </a:r>
            <a:r>
              <a:rPr sz="2000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频繁程度（E）</a:t>
            </a:r>
            <a:endParaRPr lang="en-US" altLang="en-US" sz="2000" dirty="0"/>
          </a:p>
          <a:p>
            <a:pPr algn="l" rtl="0" eaLnBrk="0">
              <a:lnSpc>
                <a:spcPct val="107000"/>
              </a:lnSpc>
            </a:pPr>
            <a:endParaRPr lang="en-US" altLang="en-US" sz="700" dirty="0"/>
          </a:p>
          <a:p>
            <a:pPr algn="r" rtl="0" eaLnBrk="0">
              <a:lnSpc>
                <a:spcPct val="97000"/>
              </a:lnSpc>
              <a:spcBef>
                <a:spcPts val="5"/>
              </a:spcBef>
            </a:pP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根据人员在危险环境中暴</a:t>
            </a:r>
            <a:endParaRPr lang="en-US" altLang="en-US" sz="2000" dirty="0"/>
          </a:p>
        </p:txBody>
      </p:sp>
      <p:pic>
        <p:nvPicPr>
          <p:cNvPr id="2652" name="picture 26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071116" y="3477894"/>
            <a:ext cx="1613916" cy="1612392"/>
          </a:xfrm>
          <a:prstGeom prst="rect">
            <a:avLst/>
          </a:prstGeom>
        </p:spPr>
      </p:pic>
      <p:graphicFrame>
        <p:nvGraphicFramePr>
          <p:cNvPr id="2654" name="table 2654"/>
          <p:cNvGraphicFramePr>
            <a:graphicFrameLocks noGrp="1"/>
          </p:cNvGraphicFramePr>
          <p:nvPr/>
        </p:nvGraphicFramePr>
        <p:xfrm>
          <a:off x="2092451" y="1495171"/>
          <a:ext cx="4993640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993640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2457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</a:t>
                      </a:r>
                      <a:r>
                        <a:rPr sz="2400" b="1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56" name="textbox 2656"/>
          <p:cNvSpPr/>
          <p:nvPr/>
        </p:nvSpPr>
        <p:spPr>
          <a:xfrm>
            <a:off x="423529" y="50738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sp>
        <p:nvSpPr>
          <p:cNvPr id="2658" name="textbox 2658"/>
          <p:cNvSpPr/>
          <p:nvPr/>
        </p:nvSpPr>
        <p:spPr>
          <a:xfrm>
            <a:off x="539496" y="103339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60" name="textbox 2660"/>
          <p:cNvSpPr/>
          <p:nvPr/>
        </p:nvSpPr>
        <p:spPr>
          <a:xfrm>
            <a:off x="912380" y="3260693"/>
            <a:ext cx="1037589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露的时间</a:t>
            </a:r>
            <a:endParaRPr lang="en-US" altLang="en-US" sz="2000" dirty="0"/>
          </a:p>
        </p:txBody>
      </p:sp>
      <p:sp>
        <p:nvSpPr>
          <p:cNvPr id="2662" name="textbox 2662"/>
          <p:cNvSpPr/>
          <p:nvPr/>
        </p:nvSpPr>
        <p:spPr>
          <a:xfrm>
            <a:off x="8723553" y="493067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91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4" name="table 2664"/>
          <p:cNvGraphicFramePr>
            <a:graphicFrameLocks noGrp="1"/>
          </p:cNvGraphicFramePr>
          <p:nvPr/>
        </p:nvGraphicFramePr>
        <p:xfrm>
          <a:off x="4565650" y="2194560"/>
          <a:ext cx="4117340" cy="2868295"/>
        </p:xfrm>
        <a:graphic>
          <a:graphicData uri="http://schemas.openxmlformats.org/drawingml/2006/table">
            <a:tbl>
              <a:tblPr/>
              <a:tblGrid>
                <a:gridCol w="1014730"/>
                <a:gridCol w="3102610"/>
              </a:tblGrid>
              <a:tr h="4000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1708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/>
                    </a:p>
                    <a:p>
                      <a:pPr marL="11861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后</a:t>
                      </a:r>
                      <a:r>
                        <a:rPr sz="18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果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108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31877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ts val="185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大灾难，群死群伤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3733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/>
                    </a:p>
                    <a:p>
                      <a:pPr marL="95885" algn="l" rtl="0" eaLnBrk="0">
                        <a:lnSpc>
                          <a:spcPts val="184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灾难，数人死亡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8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39052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6520" algn="l" rtl="0" eaLnBrk="0">
                        <a:lnSpc>
                          <a:spcPts val="1850"/>
                        </a:lnSpc>
                        <a:spcBef>
                          <a:spcPts val="0"/>
                        </a:spcBef>
                      </a:pPr>
                      <a:r>
                        <a:rPr sz="1500" kern="0" spc="-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非常严重，</a:t>
                      </a:r>
                      <a:r>
                        <a:rPr sz="1500" kern="0" spc="1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500" kern="0" spc="-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一人死亡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600" dirty="0"/>
                    </a:p>
                    <a:p>
                      <a:pPr marL="45021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4615" algn="l" rtl="0" eaLnBrk="0">
                        <a:lnSpc>
                          <a:spcPts val="1850"/>
                        </a:lnSpc>
                        <a:spcBef>
                          <a:spcPts val="0"/>
                        </a:spcBef>
                      </a:pP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严重，重伤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lang="en-US" altLang="en-US" sz="500" dirty="0"/>
                    </a:p>
                    <a:p>
                      <a:pPr marL="45720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ts val="1850"/>
                        </a:lnSpc>
                        <a:spcBef>
                          <a:spcPts val="0"/>
                        </a:spcBef>
                      </a:pP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重大，致残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600" dirty="0"/>
                    </a:p>
                    <a:p>
                      <a:pPr marL="46101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ts val="1850"/>
                        </a:lnSpc>
                        <a:spcBef>
                          <a:spcPts val="5"/>
                        </a:spcBef>
                      </a:pPr>
                      <a:r>
                        <a:rPr sz="1500" kern="0" spc="9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引人注目，不利于基</a:t>
                      </a:r>
                      <a:r>
                        <a:rPr sz="1500" kern="0" spc="8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本安全要求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666" name="picture 26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187196" y="3218561"/>
            <a:ext cx="2273807" cy="1621535"/>
          </a:xfrm>
          <a:prstGeom prst="rect">
            <a:avLst/>
          </a:prstGeom>
        </p:spPr>
      </p:pic>
      <p:sp>
        <p:nvSpPr>
          <p:cNvPr id="2668" name="textbox 2668"/>
          <p:cNvSpPr/>
          <p:nvPr/>
        </p:nvSpPr>
        <p:spPr>
          <a:xfrm>
            <a:off x="412949" y="2271370"/>
            <a:ext cx="3701415" cy="7753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2000" kern="0" spc="-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  确定发生事故产生后果（C）</a:t>
            </a:r>
            <a:endParaRPr lang="en-US" altLang="en-US" sz="2000" dirty="0"/>
          </a:p>
          <a:p>
            <a:pPr algn="l" rtl="0" eaLnBrk="0">
              <a:lnSpc>
                <a:spcPct val="108000"/>
              </a:lnSpc>
            </a:pPr>
            <a:endParaRPr lang="en-US" altLang="en-US" sz="1000" dirty="0"/>
          </a:p>
          <a:p>
            <a:pPr marL="508635" algn="l" rtl="0" eaLnBrk="0">
              <a:lnSpc>
                <a:spcPct val="97000"/>
              </a:lnSpc>
              <a:spcBef>
                <a:spcPts val="5"/>
              </a:spcBef>
            </a:pP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根据分析出的事故导致后果</a:t>
            </a:r>
            <a:endParaRPr lang="en-US" altLang="en-US" sz="2000" dirty="0"/>
          </a:p>
        </p:txBody>
      </p:sp>
      <p:sp>
        <p:nvSpPr>
          <p:cNvPr id="2670" name="textbox 2670"/>
          <p:cNvSpPr/>
          <p:nvPr/>
        </p:nvSpPr>
        <p:spPr>
          <a:xfrm>
            <a:off x="423529" y="531510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672" name="table 2672"/>
          <p:cNvGraphicFramePr>
            <a:graphicFrameLocks noGrp="1"/>
          </p:cNvGraphicFramePr>
          <p:nvPr/>
        </p:nvGraphicFramePr>
        <p:xfrm>
          <a:off x="2092451" y="1519301"/>
          <a:ext cx="4850765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850765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17589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</a:t>
                      </a:r>
                      <a:r>
                        <a:rPr sz="2400" b="1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4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74" name="textbox 2674"/>
          <p:cNvSpPr/>
          <p:nvPr/>
        </p:nvSpPr>
        <p:spPr>
          <a:xfrm>
            <a:off x="539496" y="105752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76" name="textbox 2676"/>
          <p:cNvSpPr/>
          <p:nvPr/>
        </p:nvSpPr>
        <p:spPr>
          <a:xfrm>
            <a:off x="8781338" y="495480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92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8" name="table 2678"/>
          <p:cNvGraphicFramePr>
            <a:graphicFrameLocks noGrp="1"/>
          </p:cNvGraphicFramePr>
          <p:nvPr/>
        </p:nvGraphicFramePr>
        <p:xfrm>
          <a:off x="3065145" y="2047240"/>
          <a:ext cx="2807970" cy="2139949"/>
        </p:xfrm>
        <a:graphic>
          <a:graphicData uri="http://schemas.openxmlformats.org/drawingml/2006/table">
            <a:tbl>
              <a:tblPr/>
              <a:tblGrid>
                <a:gridCol w="741680"/>
                <a:gridCol w="2066289"/>
              </a:tblGrid>
              <a:tr h="3105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400" dirty="0"/>
                    </a:p>
                    <a:p>
                      <a:pPr marL="1473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72644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频繁程度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29400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连续暴露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3352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每天工作时间内暴露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33845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b="1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每周一次，或偶然暴露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1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400" dirty="0"/>
                    </a:p>
                    <a:p>
                      <a:pPr marL="334645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每月一次暴露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lang="en-US" altLang="en-US" sz="400" dirty="0"/>
                    </a:p>
                    <a:p>
                      <a:pPr marL="34099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每年几次暴露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5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400" dirty="0"/>
                    </a:p>
                    <a:p>
                      <a:pPr marL="2641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0.5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398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非常罕见地暴露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80" name="table 268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66155" y="2047240"/>
          <a:ext cx="2830830" cy="2155825"/>
        </p:xfrm>
        <a:graphic>
          <a:graphicData uri="http://schemas.openxmlformats.org/drawingml/2006/table">
            <a:tbl>
              <a:tblPr/>
              <a:tblGrid>
                <a:gridCol w="697865"/>
                <a:gridCol w="2132965"/>
              </a:tblGrid>
              <a:tr h="3022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14287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84328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后    果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23558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ts val="1225"/>
                        </a:lnSpc>
                        <a:spcBef>
                          <a:spcPts val="5"/>
                        </a:spcBef>
                      </a:pPr>
                      <a:r>
                        <a:rPr sz="1000" b="1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大灾难，群死群伤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267335" algn="l" rtl="0" eaLnBrk="0">
                        <a:lnSpc>
                          <a:spcPct val="84000"/>
                        </a:lnSpc>
                      </a:pPr>
                      <a:r>
                        <a:rPr sz="1100" b="1" kern="0" spc="-1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400" dirty="0"/>
                    </a:p>
                    <a:p>
                      <a:pPr marL="96520" algn="l" rtl="0" eaLnBrk="0">
                        <a:lnSpc>
                          <a:spcPts val="1230"/>
                        </a:lnSpc>
                        <a:spcBef>
                          <a:spcPts val="5"/>
                        </a:spcBef>
                      </a:pPr>
                      <a:r>
                        <a:rPr sz="1000" b="1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灾难，数人死亡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2781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3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ts val="1230"/>
                        </a:lnSpc>
                        <a:spcBef>
                          <a:spcPts val="0"/>
                        </a:spcBef>
                      </a:pPr>
                      <a:r>
                        <a:rPr sz="1000" b="1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非常严重，一人死亡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315595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ts val="1225"/>
                        </a:lnSpc>
                      </a:pPr>
                      <a:r>
                        <a:rPr sz="1000" b="1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严重，重伤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32004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5250" algn="l" rtl="0" eaLnBrk="0">
                        <a:lnSpc>
                          <a:spcPts val="1225"/>
                        </a:lnSpc>
                      </a:pPr>
                      <a:r>
                        <a:rPr sz="1000" b="1" kern="0" spc="5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重大，致残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6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32194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2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100330" algn="l" rtl="0" eaLnBrk="0">
                        <a:lnSpc>
                          <a:spcPts val="1225"/>
                        </a:lnSpc>
                        <a:spcBef>
                          <a:spcPts val="0"/>
                        </a:spcBef>
                      </a:pPr>
                      <a:r>
                        <a:rPr sz="1000" b="1" kern="0" spc="40" dirty="0">
                          <a:solidFill>
                            <a:srgbClr val="4F81B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引人注目，不利于安全要求</a:t>
                      </a: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82" name="table 2682"/>
          <p:cNvGraphicFramePr>
            <a:graphicFrameLocks noGrp="1"/>
          </p:cNvGraphicFramePr>
          <p:nvPr/>
        </p:nvGraphicFramePr>
        <p:xfrm>
          <a:off x="422275" y="2047240"/>
          <a:ext cx="2428239" cy="2111374"/>
        </p:xfrm>
        <a:graphic>
          <a:graphicData uri="http://schemas.openxmlformats.org/drawingml/2006/table">
            <a:tbl>
              <a:tblPr/>
              <a:tblGrid>
                <a:gridCol w="664844"/>
                <a:gridCol w="1763395"/>
              </a:tblGrid>
              <a:tr h="2686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12509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分数值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400" dirty="0"/>
                    </a:p>
                    <a:p>
                      <a:pPr marL="32004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事故发生的可能性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2603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271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极为可能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299085" algn="l" rtl="0" eaLnBrk="0">
                        <a:lnSpc>
                          <a:spcPct val="84000"/>
                        </a:lnSpc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271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相当可能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8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30226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可能，但不经常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30416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可能性小，完全意外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233045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0.5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334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很不可能，可以设想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lang="en-US" altLang="en-US" sz="400" dirty="0"/>
                    </a:p>
                    <a:p>
                      <a:pPr marL="23304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0.2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400" dirty="0"/>
                    </a:p>
                    <a:p>
                      <a:pPr marL="9271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极不可能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6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400" dirty="0"/>
                    </a:p>
                    <a:p>
                      <a:pPr marL="23304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1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0.1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400" dirty="0"/>
                    </a:p>
                    <a:p>
                      <a:pPr marL="9461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1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实际不可能</a:t>
                      </a:r>
                      <a:endParaRPr lang="en-US" altLang="en-US" sz="11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84" name="textbox 2684"/>
          <p:cNvSpPr/>
          <p:nvPr/>
        </p:nvSpPr>
        <p:spPr>
          <a:xfrm>
            <a:off x="422259" y="46483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686" name="table 2686"/>
          <p:cNvGraphicFramePr>
            <a:graphicFrameLocks noGrp="1"/>
          </p:cNvGraphicFramePr>
          <p:nvPr/>
        </p:nvGraphicFramePr>
        <p:xfrm>
          <a:off x="2092451" y="1429131"/>
          <a:ext cx="4274184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274184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26035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20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</a:t>
                      </a:r>
                      <a:r>
                        <a:rPr sz="20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法）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688" name="textbox 2688"/>
          <p:cNvSpPr/>
          <p:nvPr/>
        </p:nvSpPr>
        <p:spPr>
          <a:xfrm>
            <a:off x="539496" y="96735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690" name="textbox 2690"/>
          <p:cNvSpPr/>
          <p:nvPr/>
        </p:nvSpPr>
        <p:spPr>
          <a:xfrm>
            <a:off x="3446781" y="4264787"/>
            <a:ext cx="1805939" cy="7150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453390" algn="l" rtl="0" eaLnBrk="0">
              <a:lnSpc>
                <a:spcPct val="97000"/>
              </a:lnSpc>
            </a:pPr>
            <a:r>
              <a:rPr sz="1800" kern="0" spc="-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E-频繁度</a:t>
            </a:r>
            <a:endParaRPr lang="en-US" altLang="en-US" sz="1800" dirty="0"/>
          </a:p>
          <a:p>
            <a:pPr algn="l" rtl="0" eaLnBrk="0">
              <a:lnSpc>
                <a:spcPct val="108000"/>
              </a:lnSpc>
            </a:pPr>
            <a:endParaRPr lang="en-US" altLang="en-US" sz="700" dirty="0"/>
          </a:p>
          <a:p>
            <a:pPr algn="r" rtl="0" eaLnBrk="0">
              <a:lnSpc>
                <a:spcPct val="84000"/>
              </a:lnSpc>
              <a:spcBef>
                <a:spcPts val="5"/>
              </a:spcBef>
            </a:pP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D=L X</a:t>
            </a:r>
            <a:r>
              <a:rPr sz="2400" b="1" kern="0" spc="2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 X</a:t>
            </a:r>
            <a:r>
              <a:rPr sz="2400" b="1" kern="0" spc="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lang="en-US" altLang="en-US" sz="2400" dirty="0"/>
          </a:p>
        </p:txBody>
      </p:sp>
      <p:sp>
        <p:nvSpPr>
          <p:cNvPr id="2692" name="textbox 2692"/>
          <p:cNvSpPr/>
          <p:nvPr/>
        </p:nvSpPr>
        <p:spPr>
          <a:xfrm>
            <a:off x="1244447" y="4264787"/>
            <a:ext cx="90551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L-可能性</a:t>
            </a:r>
            <a:endParaRPr lang="en-US" altLang="en-US" sz="1800" dirty="0"/>
          </a:p>
        </p:txBody>
      </p:sp>
      <p:sp>
        <p:nvSpPr>
          <p:cNvPr id="2694" name="textbox 2694"/>
          <p:cNvSpPr/>
          <p:nvPr/>
        </p:nvSpPr>
        <p:spPr>
          <a:xfrm>
            <a:off x="6877837" y="4264787"/>
            <a:ext cx="871219" cy="2940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1800" kern="0" spc="-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C—后果</a:t>
            </a:r>
            <a:endParaRPr lang="en-US" altLang="en-US" sz="1800" dirty="0"/>
          </a:p>
        </p:txBody>
      </p:sp>
      <p:sp>
        <p:nvSpPr>
          <p:cNvPr id="2696" name="textbox 2696"/>
          <p:cNvSpPr/>
          <p:nvPr/>
        </p:nvSpPr>
        <p:spPr>
          <a:xfrm>
            <a:off x="8476538" y="486463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93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8" name="table 2698"/>
          <p:cNvGraphicFramePr>
            <a:graphicFrameLocks noGrp="1"/>
          </p:cNvGraphicFramePr>
          <p:nvPr/>
        </p:nvGraphicFramePr>
        <p:xfrm>
          <a:off x="793114" y="2322194"/>
          <a:ext cx="7632065" cy="2435225"/>
        </p:xfrm>
        <a:graphic>
          <a:graphicData uri="http://schemas.openxmlformats.org/drawingml/2006/table">
            <a:tbl>
              <a:tblPr/>
              <a:tblGrid>
                <a:gridCol w="1449705"/>
                <a:gridCol w="1724660"/>
                <a:gridCol w="4457700"/>
              </a:tblGrid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52197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9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D值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610235" algn="l" rtl="0" eaLnBrk="0">
                        <a:lnSpc>
                          <a:spcPct val="98000"/>
                        </a:lnSpc>
                      </a:pPr>
                      <a:r>
                        <a:rPr sz="20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等级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171894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2000" b="1" kern="0" spc="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风险程度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  <a:tr h="4044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9019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大于320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6225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   重大风险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2324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极其危险，不能继续作业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6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208280" algn="l" rtl="0" eaLnBrk="0">
                        <a:lnSpc>
                          <a:spcPts val="2325"/>
                        </a:lnSpc>
                        <a:spcBef>
                          <a:spcPts val="5"/>
                        </a:spcBef>
                      </a:pPr>
                      <a:r>
                        <a:rPr sz="1800" b="1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160～320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7114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3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  较大风险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23431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高度危险，需立即整改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269875" algn="l" rtl="0" eaLnBrk="0">
                        <a:lnSpc>
                          <a:spcPts val="2325"/>
                        </a:lnSpc>
                        <a:spcBef>
                          <a:spcPts val="5"/>
                        </a:spcBef>
                      </a:pPr>
                      <a:r>
                        <a:rPr sz="18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70～160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7114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  一般风险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235585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显著危险，需要整改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340995" algn="l" rtl="0" eaLnBrk="0">
                        <a:lnSpc>
                          <a:spcPts val="2325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20～70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9908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</a:t>
                      </a:r>
                      <a:r>
                        <a:rPr sz="1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8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23622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一般危险，需要注意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8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360680" algn="l" rtl="0" eaLnBrk="0">
                        <a:lnSpc>
                          <a:spcPct val="99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小于20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30480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    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23304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稍有危险，可能接受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00" name="textbox 2700"/>
          <p:cNvSpPr/>
          <p:nvPr/>
        </p:nvSpPr>
        <p:spPr>
          <a:xfrm>
            <a:off x="539734" y="492775"/>
            <a:ext cx="5189854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2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2、风险辨识思路方法与工具</a:t>
            </a:r>
            <a:endParaRPr lang="en-US" altLang="en-US" sz="3200" dirty="0"/>
          </a:p>
        </p:txBody>
      </p:sp>
      <p:graphicFrame>
        <p:nvGraphicFramePr>
          <p:cNvPr id="2702" name="table 2702"/>
          <p:cNvGraphicFramePr>
            <a:graphicFrameLocks noGrp="1"/>
          </p:cNvGraphicFramePr>
          <p:nvPr/>
        </p:nvGraphicFramePr>
        <p:xfrm>
          <a:off x="2208656" y="1480566"/>
          <a:ext cx="4274184" cy="456565"/>
        </p:xfrm>
        <a:graphic>
          <a:graphicData uri="http://schemas.openxmlformats.org/drawingml/2006/table">
            <a:tbl>
              <a:tblPr>
                <a:solidFill>
                  <a:srgbClr val="DCE7F1"/>
                </a:solidFill>
              </a:tblPr>
              <a:tblGrid>
                <a:gridCol w="4274184"/>
              </a:tblGrid>
              <a:tr h="431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26670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2000" kern="0" spc="-4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作业条件危险性评价法（LEC法</a:t>
                      </a:r>
                      <a:r>
                        <a:rPr sz="20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F1"/>
                    </a:solidFill>
                  </a:tcPr>
                </a:tc>
              </a:tr>
            </a:tbl>
          </a:graphicData>
        </a:graphic>
      </p:graphicFrame>
      <p:sp>
        <p:nvSpPr>
          <p:cNvPr id="2704" name="textbox 2704"/>
          <p:cNvSpPr/>
          <p:nvPr/>
        </p:nvSpPr>
        <p:spPr>
          <a:xfrm>
            <a:off x="655701" y="1018794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3505" algn="l" rtl="0" eaLnBrk="0">
              <a:lnSpc>
                <a:spcPct val="97000"/>
              </a:lnSpc>
            </a:pPr>
            <a:r>
              <a:rPr sz="18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风险评价与分级</a:t>
            </a:r>
            <a:endParaRPr lang="en-US" altLang="en-US" sz="1800" dirty="0"/>
          </a:p>
        </p:txBody>
      </p:sp>
      <p:sp>
        <p:nvSpPr>
          <p:cNvPr id="2706" name="textbox 2706"/>
          <p:cNvSpPr/>
          <p:nvPr/>
        </p:nvSpPr>
        <p:spPr>
          <a:xfrm>
            <a:off x="721462" y="1986629"/>
            <a:ext cx="2830829" cy="314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2000" b="1" kern="0" spc="-9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2.4   风险等级划分（D</a:t>
            </a:r>
            <a:r>
              <a:rPr sz="2000" b="1" kern="0" spc="-10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en-US" sz="2000" dirty="0"/>
          </a:p>
        </p:txBody>
      </p:sp>
      <p:sp>
        <p:nvSpPr>
          <p:cNvPr id="2708" name="textbox 2708"/>
          <p:cNvSpPr/>
          <p:nvPr/>
        </p:nvSpPr>
        <p:spPr>
          <a:xfrm>
            <a:off x="8614333" y="49160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94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textbox 2710"/>
          <p:cNvSpPr/>
          <p:nvPr/>
        </p:nvSpPr>
        <p:spPr>
          <a:xfrm>
            <a:off x="3582167" y="1195800"/>
            <a:ext cx="1254760" cy="3213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330"/>
              </a:lnSpc>
            </a:pPr>
            <a:r>
              <a:rPr sz="1900" b="1" kern="0" spc="-120" dirty="0">
                <a:solidFill>
                  <a:srgbClr val="C0504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分析日期：</a:t>
            </a:r>
            <a:endParaRPr lang="en-US" altLang="en-US" sz="1900" dirty="0"/>
          </a:p>
        </p:txBody>
      </p:sp>
      <p:sp>
        <p:nvSpPr>
          <p:cNvPr id="2712" name="textbox 2712"/>
          <p:cNvSpPr/>
          <p:nvPr/>
        </p:nvSpPr>
        <p:spPr>
          <a:xfrm>
            <a:off x="428147" y="1195165"/>
            <a:ext cx="1254760" cy="3219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330"/>
              </a:lnSpc>
            </a:pPr>
            <a:r>
              <a:rPr sz="1900" b="1" kern="0" spc="-120" dirty="0">
                <a:solidFill>
                  <a:srgbClr val="C0504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分析人员：</a:t>
            </a:r>
            <a:endParaRPr lang="en-US" altLang="en-US" sz="1900" dirty="0"/>
          </a:p>
        </p:txBody>
      </p:sp>
      <p:graphicFrame>
        <p:nvGraphicFramePr>
          <p:cNvPr id="2714" name="table 271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9400" y="1520190"/>
          <a:ext cx="8572500" cy="3448685"/>
        </p:xfrm>
        <a:graphic>
          <a:graphicData uri="http://schemas.openxmlformats.org/drawingml/2006/table">
            <a:tbl>
              <a:tblPr/>
              <a:tblGrid>
                <a:gridCol w="318770"/>
                <a:gridCol w="906145"/>
                <a:gridCol w="822325"/>
                <a:gridCol w="2353945"/>
                <a:gridCol w="2538730"/>
                <a:gridCol w="248285"/>
                <a:gridCol w="248920"/>
                <a:gridCol w="312420"/>
                <a:gridCol w="376555"/>
                <a:gridCol w="446405"/>
              </a:tblGrid>
              <a:tr h="24892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102235" algn="l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900" kern="0" spc="5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序</a:t>
                      </a:r>
                      <a:endParaRPr lang="en-US" altLang="en-US" sz="900" dirty="0"/>
                    </a:p>
                    <a:p>
                      <a:pPr marL="106045" algn="l" rtl="0" eaLnBrk="0">
                        <a:lnSpc>
                          <a:spcPts val="1150"/>
                        </a:lnSpc>
                      </a:pPr>
                      <a:r>
                        <a:rPr sz="900" kern="0" spc="2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20193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事故类别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133921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危害因素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892175" algn="l" rtl="0" eaLnBrk="0">
                        <a:lnSpc>
                          <a:spcPts val="1125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现有控制措施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400" dirty="0"/>
                    </a:p>
                    <a:p>
                      <a:pPr marL="342900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风险评价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lang="en-US" altLang="en-US" sz="400" dirty="0"/>
                    </a:p>
                    <a:p>
                      <a:pPr marL="97790" algn="l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风险</a:t>
                      </a:r>
                      <a:endParaRPr lang="en-US" altLang="en-US" sz="900" dirty="0"/>
                    </a:p>
                    <a:p>
                      <a:pPr marL="98425" algn="l" rtl="0" eaLnBrk="0">
                        <a:lnSpc>
                          <a:spcPts val="1150"/>
                        </a:lnSpc>
                      </a:pPr>
                      <a:r>
                        <a:rPr sz="900" kern="0" spc="7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等级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60020" algn="l" rtl="0" eaLnBrk="0">
                        <a:lnSpc>
                          <a:spcPts val="1125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现有原料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27100" algn="l" rtl="0" eaLnBrk="0">
                        <a:lnSpc>
                          <a:spcPts val="1120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可能存在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6520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900" kern="0" spc="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96520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900" kern="0" spc="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E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700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58750" algn="l" rtl="0" eaLnBrk="0">
                        <a:lnSpc>
                          <a:spcPct val="83000"/>
                        </a:lnSpc>
                        <a:spcBef>
                          <a:spcPts val="0"/>
                        </a:spcBef>
                      </a:pPr>
                      <a:r>
                        <a:rPr sz="900" kern="0" spc="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D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428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39065" algn="l" rtl="0" eaLnBrk="0">
                        <a:lnSpc>
                          <a:spcPts val="1115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火灾、爆炸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607060" algn="l" rtl="0" eaLnBrk="0">
                        <a:lnSpc>
                          <a:spcPts val="1120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在禁火区内擅自动火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828675" algn="l" rtl="0" eaLnBrk="0">
                        <a:lnSpc>
                          <a:spcPts val="1120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动火许可证制度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715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0965" algn="l" rtl="0" eaLnBrk="0">
                        <a:lnSpc>
                          <a:spcPts val="1120"/>
                        </a:lnSpc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FF00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高度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462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835" algn="l" rtl="0" eaLnBrk="0">
                        <a:lnSpc>
                          <a:spcPts val="1120"/>
                        </a:lnSpc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火灾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481330" algn="l" rtl="0" eaLnBrk="0">
                        <a:lnSpc>
                          <a:spcPts val="1115"/>
                        </a:lnSpc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周围可燃物未能清楚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干净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828675" algn="l" rtl="0" eaLnBrk="0">
                        <a:lnSpc>
                          <a:spcPts val="1120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动火许可证制度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73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827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0330" algn="l" rtl="0" eaLnBrk="0">
                        <a:lnSpc>
                          <a:spcPts val="1120"/>
                        </a:lnSpc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显著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589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835" algn="l" rtl="0" eaLnBrk="0">
                        <a:lnSpc>
                          <a:spcPts val="1120"/>
                        </a:lnSpc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火灾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675005" algn="l" rtl="0" eaLnBrk="0">
                        <a:lnSpc>
                          <a:spcPts val="1115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高处动火火花飞溅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19175" algn="l" rtl="0" eaLnBrk="0">
                        <a:lnSpc>
                          <a:spcPts val="1125"/>
                        </a:lnSpc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专人监护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73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2827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0330" algn="l" rtl="0" eaLnBrk="0">
                        <a:lnSpc>
                          <a:spcPts val="1120"/>
                        </a:lnSpc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显著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27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400" dirty="0"/>
                    </a:p>
                    <a:p>
                      <a:pPr marL="330200" algn="l" rtl="0" eaLnBrk="0">
                        <a:lnSpc>
                          <a:spcPts val="113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触电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</a:pPr>
                      <a:r>
                        <a:rPr sz="900" kern="0" spc="3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400" dirty="0"/>
                    </a:p>
                    <a:p>
                      <a:pPr marL="49593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电焊机两侧接线未能压</a:t>
                      </a:r>
                      <a:r>
                        <a:rPr sz="900" kern="0" spc="8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紧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400" dirty="0"/>
                    </a:p>
                    <a:p>
                      <a:pPr marL="82867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作业时认真检查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81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3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ln w="3622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35890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200" algn="l" rtl="0" eaLnBrk="0">
                        <a:lnSpc>
                          <a:spcPts val="1125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触电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0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14935" algn="l" rtl="0" eaLnBrk="0">
                        <a:lnSpc>
                          <a:spcPts val="1115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电焊机焊钳、焊把电线损坏、绝缘不好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21715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定期检查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81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0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462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835" algn="l" rtl="0" eaLnBrk="0">
                        <a:lnSpc>
                          <a:spcPts val="1125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尘肺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0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735965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焊接时产生烟尘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701040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作业时戴好防护口罩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81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108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0330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显著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13652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210185" algn="l" rtl="0" eaLnBrk="0">
                        <a:lnSpc>
                          <a:spcPts val="1115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眼睛灼伤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0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672465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焊接时产生紫外线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576580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正确使用面罩或防护眼镜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779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0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3985" algn="l" rtl="0" eaLnBrk="0">
                        <a:lnSpc>
                          <a:spcPct val="84000"/>
                        </a:lnSpc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2740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烫伤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0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53695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操作时皮肤裸露、化纤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工作服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512445" algn="l" rtl="0" eaLnBrk="0">
                        <a:lnSpc>
                          <a:spcPts val="112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正确配备、穿戴好防护用具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84000"/>
                        </a:lnSpc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810" algn="l" rtl="0" eaLnBrk="0">
                        <a:lnSpc>
                          <a:spcPct val="84000"/>
                        </a:lnSpc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0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398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274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烫伤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22733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直接接触焊接、气割后的高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温物件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25717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集中注意力、戴好防护手套、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工作鞋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69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81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54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5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1239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200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爆炸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13030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甲苯、乙醇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22860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设备、管道检修时未彻底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清洗置换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5504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检维修制度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73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5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12395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39065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火灾、爆炸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287020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粉尘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64465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动火时设备、管道内粉尘未清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理干净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82867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动火许可证制度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73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3017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99695" algn="l" rtl="0" eaLnBrk="0">
                        <a:lnSpc>
                          <a:spcPts val="1125"/>
                        </a:lnSpc>
                        <a:spcBef>
                          <a:spcPts val="5"/>
                        </a:spcBef>
                      </a:pPr>
                      <a:r>
                        <a:rPr sz="900" kern="0" spc="6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一般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12395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12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330200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爆炸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800" dirty="0"/>
                    </a:p>
                    <a:p>
                      <a:pPr marL="348615" algn="l" rtl="0" eaLnBrk="0">
                        <a:lnSpc>
                          <a:spcPts val="565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--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100330" algn="l" rtl="0" eaLnBrk="0">
                        <a:lnSpc>
                          <a:spcPts val="1115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氧气钢瓶和乙炔钢瓶未按规定</a:t>
                      </a: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要求放置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400" dirty="0"/>
                    </a:p>
                    <a:p>
                      <a:pPr marL="828675" algn="l" rtl="0" eaLnBrk="0">
                        <a:lnSpc>
                          <a:spcPts val="112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作业时认真检查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6680" algn="l" rtl="0" eaLnBrk="0">
                        <a:lnSpc>
                          <a:spcPct val="84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9906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07315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500" dirty="0"/>
                    </a:p>
                    <a:p>
                      <a:pPr marL="12827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90</a:t>
                      </a:r>
                      <a:endParaRPr lang="en-US" altLang="en-US" sz="9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lang="en-US" altLang="en-US" sz="200" dirty="0"/>
                    </a:p>
                    <a:p>
                      <a:pPr marL="2476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lang="en-US" sz="1500" kern="0" spc="-10" baseline="-3000" dirty="0">
                          <a:ln w="3614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</a:t>
                      </a:r>
                      <a:r>
                        <a:rPr sz="1500" kern="0" spc="-10" baseline="-3000" dirty="0">
                          <a:ln w="3614" cap="flat" cmpd="sng">
                            <a:solidFill>
                              <a:srgbClr val="FF0000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著</a:t>
                      </a:r>
                      <a:endParaRPr lang="en-US" altLang="en-US" sz="1500" baseline="-3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630"/>
                        </a:lnSpc>
                      </a:pPr>
                      <a:endParaRPr lang="en-US" altLang="en-US" sz="5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716" name="picture 27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493500" y="4737709"/>
            <a:ext cx="118522" cy="147984"/>
          </a:xfrm>
          <a:prstGeom prst="rect">
            <a:avLst/>
          </a:prstGeom>
        </p:spPr>
      </p:pic>
      <p:grpSp>
        <p:nvGrpSpPr>
          <p:cNvPr id="302" name="group 302"/>
          <p:cNvGrpSpPr/>
          <p:nvPr/>
        </p:nvGrpSpPr>
        <p:grpSpPr>
          <a:xfrm rot="21600000">
            <a:off x="2541264" y="259303"/>
            <a:ext cx="5294903" cy="430287"/>
            <a:chOff x="0" y="0"/>
            <a:chExt cx="5294903" cy="430287"/>
          </a:xfrm>
        </p:grpSpPr>
        <p:pic>
          <p:nvPicPr>
            <p:cNvPr id="2718" name="picture 27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9897" y="40871"/>
              <a:ext cx="5285006" cy="389415"/>
            </a:xfrm>
            <a:prstGeom prst="rect">
              <a:avLst/>
            </a:prstGeom>
          </p:spPr>
        </p:pic>
        <p:sp>
          <p:nvSpPr>
            <p:cNvPr id="2720" name="textbox 2720"/>
            <p:cNvSpPr/>
            <p:nvPr/>
          </p:nvSpPr>
          <p:spPr>
            <a:xfrm>
              <a:off x="-12700" y="-12700"/>
              <a:ext cx="5320665" cy="5092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4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4000"/>
                </a:lnSpc>
              </a:pPr>
              <a:r>
                <a:rPr sz="3200" kern="0" spc="0" dirty="0">
                  <a:ln w="11625" cap="flat" cmpd="sng">
                    <a:solidFill>
                      <a:srgbClr val="1F497D">
                        <a:alpha val="100000"/>
                      </a:srgbClr>
                    </a:solidFill>
                    <a:prstDash val="solid"/>
                    <a:miter lim="10"/>
                  </a:ln>
                  <a:solidFill>
                    <a:srgbClr val="1F497D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例：危险源辨识与风险评价</a:t>
              </a:r>
              <a:r>
                <a:rPr sz="3200" kern="0" spc="-10" dirty="0">
                  <a:ln w="11625" cap="flat" cmpd="sng">
                    <a:solidFill>
                      <a:srgbClr val="1F497D">
                        <a:alpha val="100000"/>
                      </a:srgbClr>
                    </a:solidFill>
                    <a:prstDash val="solid"/>
                    <a:miter lim="10"/>
                  </a:ln>
                  <a:solidFill>
                    <a:srgbClr val="1F497D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表</a:t>
              </a:r>
              <a:endParaRPr lang="en-US" altLang="en-US" sz="3200" dirty="0"/>
            </a:p>
          </p:txBody>
        </p:sp>
      </p:grpSp>
      <p:sp>
        <p:nvSpPr>
          <p:cNvPr id="2722" name="textbox 2722"/>
          <p:cNvSpPr/>
          <p:nvPr/>
        </p:nvSpPr>
        <p:spPr>
          <a:xfrm>
            <a:off x="427898" y="807180"/>
            <a:ext cx="6829425" cy="3200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2000" b="1" kern="0" spc="10" dirty="0">
                <a:solidFill>
                  <a:srgbClr val="C0504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部门</a:t>
            </a:r>
            <a:r>
              <a:rPr sz="2000" b="1" kern="0" spc="10" dirty="0">
                <a:solidFill>
                  <a:srgbClr val="C0504D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/</a:t>
            </a:r>
            <a:r>
              <a:rPr sz="2000" b="1" kern="0" spc="10" dirty="0">
                <a:solidFill>
                  <a:srgbClr val="C0504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车间：机修车间  工段：机修  作业活动：焊接气割作</a:t>
            </a:r>
            <a:r>
              <a:rPr sz="2000" b="1" kern="0" spc="0" dirty="0">
                <a:solidFill>
                  <a:srgbClr val="C0504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endParaRPr lang="en-US" altLang="en-US" sz="2000" dirty="0"/>
          </a:p>
        </p:txBody>
      </p:sp>
      <p:pic>
        <p:nvPicPr>
          <p:cNvPr id="2724" name="picture 27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714755"/>
            <a:ext cx="8930640" cy="67055"/>
          </a:xfrm>
          <a:prstGeom prst="rect">
            <a:avLst/>
          </a:prstGeom>
        </p:spPr>
      </p:pic>
      <p:sp>
        <p:nvSpPr>
          <p:cNvPr id="2726" name="textbox 2726"/>
          <p:cNvSpPr/>
          <p:nvPr/>
        </p:nvSpPr>
        <p:spPr>
          <a:xfrm>
            <a:off x="2572249" y="4937375"/>
            <a:ext cx="1929129" cy="1676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20"/>
              </a:lnSpc>
            </a:pPr>
            <a:r>
              <a:rPr sz="900" kern="0" spc="10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氧气皮管、乙炔皮管老化开</a:t>
            </a:r>
            <a:r>
              <a:rPr sz="900" kern="0" spc="9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裂漏气</a:t>
            </a:r>
            <a:endParaRPr lang="en-US" altLang="en-US" sz="900" dirty="0"/>
          </a:p>
        </p:txBody>
      </p:sp>
      <p:sp>
        <p:nvSpPr>
          <p:cNvPr id="2728" name="textbox 2728"/>
          <p:cNvSpPr/>
          <p:nvPr/>
        </p:nvSpPr>
        <p:spPr>
          <a:xfrm>
            <a:off x="1632449" y="4937375"/>
            <a:ext cx="659130" cy="1676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20"/>
              </a:lnSpc>
            </a:pPr>
            <a:r>
              <a:rPr sz="900" kern="0" spc="9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氧气、乙炔</a:t>
            </a:r>
            <a:endParaRPr lang="en-US" altLang="en-US" sz="900" dirty="0"/>
          </a:p>
        </p:txBody>
      </p:sp>
      <p:sp>
        <p:nvSpPr>
          <p:cNvPr id="2730" name="textbox 2730"/>
          <p:cNvSpPr/>
          <p:nvPr/>
        </p:nvSpPr>
        <p:spPr>
          <a:xfrm>
            <a:off x="724779" y="4937375"/>
            <a:ext cx="658494" cy="1676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15"/>
              </a:lnSpc>
            </a:pPr>
            <a:r>
              <a:rPr sz="900" kern="0" spc="9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火灾、爆炸</a:t>
            </a:r>
            <a:endParaRPr lang="en-US" altLang="en-US" sz="900" dirty="0"/>
          </a:p>
        </p:txBody>
      </p:sp>
      <p:sp>
        <p:nvSpPr>
          <p:cNvPr id="2732" name="textbox 2732"/>
          <p:cNvSpPr/>
          <p:nvPr/>
        </p:nvSpPr>
        <p:spPr>
          <a:xfrm>
            <a:off x="5643867" y="4964045"/>
            <a:ext cx="528319" cy="168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20"/>
              </a:lnSpc>
            </a:pPr>
            <a:r>
              <a:rPr sz="900" kern="0" spc="8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定期检查</a:t>
            </a:r>
            <a:endParaRPr lang="en-US" altLang="en-US" sz="900" dirty="0"/>
          </a:p>
        </p:txBody>
      </p:sp>
      <p:sp>
        <p:nvSpPr>
          <p:cNvPr id="2734" name="textbox 2734"/>
          <p:cNvSpPr/>
          <p:nvPr/>
        </p:nvSpPr>
        <p:spPr>
          <a:xfrm>
            <a:off x="8493746" y="4964045"/>
            <a:ext cx="272415" cy="168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20"/>
              </a:lnSpc>
            </a:pPr>
            <a:r>
              <a:rPr sz="900" kern="0" spc="60" dirty="0">
                <a:ln w="3622" cap="flat" cmpd="sng">
                  <a:solidFill>
                    <a:srgbClr val="FF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显著</a:t>
            </a:r>
            <a:endParaRPr lang="en-US" altLang="en-US" sz="900" dirty="0"/>
          </a:p>
        </p:txBody>
      </p:sp>
      <p:sp>
        <p:nvSpPr>
          <p:cNvPr id="2736" name="textbox 2736"/>
          <p:cNvSpPr/>
          <p:nvPr/>
        </p:nvSpPr>
        <p:spPr>
          <a:xfrm>
            <a:off x="8144882" y="4963757"/>
            <a:ext cx="149225" cy="1403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900" kern="0" spc="3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90</a:t>
            </a:r>
            <a:endParaRPr lang="en-US" altLang="en-US" sz="900" dirty="0"/>
          </a:p>
        </p:txBody>
      </p:sp>
      <p:sp>
        <p:nvSpPr>
          <p:cNvPr id="2738" name="textbox 2738"/>
          <p:cNvSpPr/>
          <p:nvPr/>
        </p:nvSpPr>
        <p:spPr>
          <a:xfrm>
            <a:off x="7806794" y="4964520"/>
            <a:ext cx="139064" cy="1409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900" kern="0" spc="-1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</a:t>
            </a:r>
            <a:endParaRPr lang="en-US" altLang="en-US" sz="900" dirty="0"/>
          </a:p>
        </p:txBody>
      </p:sp>
      <p:sp>
        <p:nvSpPr>
          <p:cNvPr id="2740" name="textbox 2740"/>
          <p:cNvSpPr/>
          <p:nvPr/>
        </p:nvSpPr>
        <p:spPr>
          <a:xfrm>
            <a:off x="379275" y="4937215"/>
            <a:ext cx="139064" cy="1409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900" kern="0" spc="-1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13</a:t>
            </a:r>
            <a:endParaRPr lang="en-US" altLang="en-US" sz="900" dirty="0"/>
          </a:p>
        </p:txBody>
      </p:sp>
      <p:sp>
        <p:nvSpPr>
          <p:cNvPr id="2742" name="textbox 2742"/>
          <p:cNvSpPr/>
          <p:nvPr/>
        </p:nvSpPr>
        <p:spPr>
          <a:xfrm>
            <a:off x="7559156" y="4964392"/>
            <a:ext cx="83185" cy="1403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900" kern="0" spc="-1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endParaRPr lang="en-US" altLang="en-US" sz="900" dirty="0"/>
          </a:p>
        </p:txBody>
      </p:sp>
      <p:sp>
        <p:nvSpPr>
          <p:cNvPr id="2744" name="textbox 2744"/>
          <p:cNvSpPr/>
          <p:nvPr/>
        </p:nvSpPr>
        <p:spPr>
          <a:xfrm>
            <a:off x="7314414" y="4937215"/>
            <a:ext cx="74930" cy="1409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4000"/>
              </a:lnSpc>
            </a:pPr>
            <a:r>
              <a:rPr sz="900" kern="0" spc="-10" dirty="0">
                <a:ln w="3622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 304"/>
          <p:cNvGrpSpPr/>
          <p:nvPr/>
        </p:nvGrpSpPr>
        <p:grpSpPr>
          <a:xfrm rot="21600000">
            <a:off x="2339339" y="3158870"/>
            <a:ext cx="1872995" cy="1663446"/>
            <a:chOff x="0" y="0"/>
            <a:chExt cx="1872995" cy="1663446"/>
          </a:xfrm>
        </p:grpSpPr>
        <p:sp>
          <p:nvSpPr>
            <p:cNvPr id="2746" name="path"/>
            <p:cNvSpPr/>
            <p:nvPr/>
          </p:nvSpPr>
          <p:spPr>
            <a:xfrm>
              <a:off x="0" y="340614"/>
              <a:ext cx="1872995" cy="1322831"/>
            </a:xfrm>
            <a:custGeom>
              <a:avLst/>
              <a:gdLst/>
              <a:ahLst/>
              <a:cxnLst/>
              <a:rect l="0" t="0" r="0" b="0"/>
              <a:pathLst>
                <a:path w="2949" h="2083">
                  <a:moveTo>
                    <a:pt x="0" y="2083"/>
                  </a:moveTo>
                  <a:lnTo>
                    <a:pt x="2949" y="2083"/>
                  </a:lnTo>
                  <a:lnTo>
                    <a:pt x="2949" y="0"/>
                  </a:lnTo>
                  <a:lnTo>
                    <a:pt x="0" y="0"/>
                  </a:lnTo>
                  <a:lnTo>
                    <a:pt x="0" y="2083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48" name="path"/>
            <p:cNvSpPr/>
            <p:nvPr/>
          </p:nvSpPr>
          <p:spPr>
            <a:xfrm>
              <a:off x="1081277" y="0"/>
              <a:ext cx="216407" cy="353567"/>
            </a:xfrm>
            <a:custGeom>
              <a:avLst/>
              <a:gdLst/>
              <a:ahLst/>
              <a:cxnLst/>
              <a:rect l="0" t="0" r="0" b="0"/>
              <a:pathLst>
                <a:path w="340" h="556">
                  <a:moveTo>
                    <a:pt x="0" y="386"/>
                  </a:moveTo>
                  <a:lnTo>
                    <a:pt x="85" y="386"/>
                  </a:lnTo>
                  <a:lnTo>
                    <a:pt x="85" y="0"/>
                  </a:lnTo>
                  <a:lnTo>
                    <a:pt x="255" y="0"/>
                  </a:lnTo>
                  <a:lnTo>
                    <a:pt x="255" y="386"/>
                  </a:lnTo>
                  <a:lnTo>
                    <a:pt x="340" y="386"/>
                  </a:lnTo>
                  <a:lnTo>
                    <a:pt x="170" y="556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FFC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50" name="path"/>
            <p:cNvSpPr/>
            <p:nvPr/>
          </p:nvSpPr>
          <p:spPr>
            <a:xfrm>
              <a:off x="1072118" y="236204"/>
              <a:ext cx="234727" cy="126523"/>
            </a:xfrm>
            <a:custGeom>
              <a:avLst/>
              <a:gdLst/>
              <a:ahLst/>
              <a:cxnLst/>
              <a:rect l="0" t="0" r="0" b="0"/>
              <a:pathLst>
                <a:path w="369" h="199">
                  <a:moveTo>
                    <a:pt x="355" y="14"/>
                  </a:moveTo>
                  <a:lnTo>
                    <a:pt x="184" y="184"/>
                  </a:lnTo>
                  <a:lnTo>
                    <a:pt x="14" y="14"/>
                  </a:lnTo>
                </a:path>
              </a:pathLst>
            </a:custGeom>
            <a:noFill/>
            <a:ln w="25907" cap="flat">
              <a:solidFill>
                <a:srgbClr val="FFC0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06" name="group 306"/>
          <p:cNvGrpSpPr/>
          <p:nvPr/>
        </p:nvGrpSpPr>
        <p:grpSpPr>
          <a:xfrm rot="21600000">
            <a:off x="4355591" y="3149727"/>
            <a:ext cx="1440179" cy="1663445"/>
            <a:chOff x="0" y="0"/>
            <a:chExt cx="1440179" cy="1663445"/>
          </a:xfrm>
        </p:grpSpPr>
        <p:sp>
          <p:nvSpPr>
            <p:cNvPr id="2752" name="path"/>
            <p:cNvSpPr/>
            <p:nvPr/>
          </p:nvSpPr>
          <p:spPr>
            <a:xfrm>
              <a:off x="0" y="340613"/>
              <a:ext cx="1440179" cy="1322831"/>
            </a:xfrm>
            <a:custGeom>
              <a:avLst/>
              <a:gdLst/>
              <a:ahLst/>
              <a:cxnLst/>
              <a:rect l="0" t="0" r="0" b="0"/>
              <a:pathLst>
                <a:path w="2267" h="2083">
                  <a:moveTo>
                    <a:pt x="0" y="2083"/>
                  </a:moveTo>
                  <a:lnTo>
                    <a:pt x="2267" y="2083"/>
                  </a:lnTo>
                  <a:lnTo>
                    <a:pt x="2267" y="0"/>
                  </a:lnTo>
                  <a:lnTo>
                    <a:pt x="0" y="0"/>
                  </a:lnTo>
                  <a:lnTo>
                    <a:pt x="0" y="2083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54" name="path"/>
            <p:cNvSpPr/>
            <p:nvPr/>
          </p:nvSpPr>
          <p:spPr>
            <a:xfrm>
              <a:off x="526541" y="0"/>
              <a:ext cx="216408" cy="353567"/>
            </a:xfrm>
            <a:custGeom>
              <a:avLst/>
              <a:gdLst/>
              <a:ahLst/>
              <a:cxnLst/>
              <a:rect l="0" t="0" r="0" b="0"/>
              <a:pathLst>
                <a:path w="340" h="556">
                  <a:moveTo>
                    <a:pt x="0" y="386"/>
                  </a:moveTo>
                  <a:lnTo>
                    <a:pt x="85" y="386"/>
                  </a:lnTo>
                  <a:lnTo>
                    <a:pt x="85" y="0"/>
                  </a:lnTo>
                  <a:lnTo>
                    <a:pt x="255" y="0"/>
                  </a:lnTo>
                  <a:lnTo>
                    <a:pt x="255" y="386"/>
                  </a:lnTo>
                  <a:lnTo>
                    <a:pt x="340" y="386"/>
                  </a:lnTo>
                  <a:lnTo>
                    <a:pt x="170" y="556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56" name="path"/>
            <p:cNvSpPr/>
            <p:nvPr/>
          </p:nvSpPr>
          <p:spPr>
            <a:xfrm>
              <a:off x="517381" y="236203"/>
              <a:ext cx="234727" cy="126523"/>
            </a:xfrm>
            <a:custGeom>
              <a:avLst/>
              <a:gdLst/>
              <a:ahLst/>
              <a:cxnLst/>
              <a:rect l="0" t="0" r="0" b="0"/>
              <a:pathLst>
                <a:path w="369" h="199">
                  <a:moveTo>
                    <a:pt x="355" y="14"/>
                  </a:moveTo>
                  <a:lnTo>
                    <a:pt x="184" y="184"/>
                  </a:lnTo>
                  <a:lnTo>
                    <a:pt x="14" y="14"/>
                  </a:lnTo>
                </a:path>
              </a:pathLst>
            </a:custGeom>
            <a:noFill/>
            <a:ln w="25907" cap="flat">
              <a:solidFill>
                <a:srgbClr val="FFFF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08" name="group 308"/>
          <p:cNvGrpSpPr/>
          <p:nvPr/>
        </p:nvGrpSpPr>
        <p:grpSpPr>
          <a:xfrm rot="21600000">
            <a:off x="5940552" y="3158870"/>
            <a:ext cx="1243583" cy="1658873"/>
            <a:chOff x="0" y="0"/>
            <a:chExt cx="1243583" cy="1658873"/>
          </a:xfrm>
        </p:grpSpPr>
        <p:sp>
          <p:nvSpPr>
            <p:cNvPr id="2758" name="path"/>
            <p:cNvSpPr/>
            <p:nvPr/>
          </p:nvSpPr>
          <p:spPr>
            <a:xfrm>
              <a:off x="0" y="336042"/>
              <a:ext cx="1243583" cy="1322831"/>
            </a:xfrm>
            <a:custGeom>
              <a:avLst/>
              <a:gdLst/>
              <a:ahLst/>
              <a:cxnLst/>
              <a:rect l="0" t="0" r="0" b="0"/>
              <a:pathLst>
                <a:path w="1958" h="2083">
                  <a:moveTo>
                    <a:pt x="0" y="2083"/>
                  </a:moveTo>
                  <a:lnTo>
                    <a:pt x="1958" y="2083"/>
                  </a:lnTo>
                  <a:lnTo>
                    <a:pt x="1958" y="0"/>
                  </a:lnTo>
                  <a:lnTo>
                    <a:pt x="0" y="0"/>
                  </a:lnTo>
                  <a:lnTo>
                    <a:pt x="0" y="2083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60" name="path"/>
            <p:cNvSpPr/>
            <p:nvPr/>
          </p:nvSpPr>
          <p:spPr>
            <a:xfrm>
              <a:off x="144017" y="0"/>
              <a:ext cx="216408" cy="353567"/>
            </a:xfrm>
            <a:custGeom>
              <a:avLst/>
              <a:gdLst/>
              <a:ahLst/>
              <a:cxnLst/>
              <a:rect l="0" t="0" r="0" b="0"/>
              <a:pathLst>
                <a:path w="340" h="556">
                  <a:moveTo>
                    <a:pt x="0" y="386"/>
                  </a:moveTo>
                  <a:lnTo>
                    <a:pt x="85" y="386"/>
                  </a:lnTo>
                  <a:lnTo>
                    <a:pt x="85" y="0"/>
                  </a:lnTo>
                  <a:lnTo>
                    <a:pt x="255" y="0"/>
                  </a:lnTo>
                  <a:lnTo>
                    <a:pt x="255" y="386"/>
                  </a:lnTo>
                  <a:lnTo>
                    <a:pt x="340" y="386"/>
                  </a:lnTo>
                  <a:lnTo>
                    <a:pt x="170" y="556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1F497D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62" name="path"/>
            <p:cNvSpPr/>
            <p:nvPr/>
          </p:nvSpPr>
          <p:spPr>
            <a:xfrm>
              <a:off x="134874" y="236568"/>
              <a:ext cx="234695" cy="126175"/>
            </a:xfrm>
            <a:custGeom>
              <a:avLst/>
              <a:gdLst/>
              <a:ahLst/>
              <a:cxnLst/>
              <a:rect l="0" t="0" r="0" b="0"/>
              <a:pathLst>
                <a:path w="369" h="198">
                  <a:moveTo>
                    <a:pt x="355" y="14"/>
                  </a:moveTo>
                  <a:lnTo>
                    <a:pt x="184" y="184"/>
                  </a:lnTo>
                  <a:lnTo>
                    <a:pt x="14" y="14"/>
                  </a:lnTo>
                </a:path>
              </a:pathLst>
            </a:custGeom>
            <a:noFill/>
            <a:ln w="25907" cap="flat">
              <a:solidFill>
                <a:srgbClr val="1F497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764" name="table 2764"/>
          <p:cNvGraphicFramePr>
            <a:graphicFrameLocks noGrp="1"/>
          </p:cNvGraphicFramePr>
          <p:nvPr/>
        </p:nvGraphicFramePr>
        <p:xfrm>
          <a:off x="533400" y="1670684"/>
          <a:ext cx="8061325" cy="1501139"/>
        </p:xfrm>
        <a:graphic>
          <a:graphicData uri="http://schemas.openxmlformats.org/drawingml/2006/table">
            <a:tbl>
              <a:tblPr/>
              <a:tblGrid>
                <a:gridCol w="1158240"/>
                <a:gridCol w="1530985"/>
                <a:gridCol w="1341755"/>
                <a:gridCol w="1341119"/>
                <a:gridCol w="1341755"/>
                <a:gridCol w="1347469"/>
              </a:tblGrid>
              <a:tr h="3771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重大风险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525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较重风险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9842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一般风险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324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2324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8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低风险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1200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LS法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60769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50292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6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50482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7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49149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50863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8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12001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8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LEC法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610870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49212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49085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5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50736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10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500" dirty="0"/>
                    </a:p>
                    <a:p>
                      <a:pPr marL="47815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1F497D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A级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500" dirty="0"/>
                    </a:p>
                    <a:p>
                      <a:pPr marL="10033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危险色度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54102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红色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/>
                    </a:p>
                    <a:p>
                      <a:pPr marL="44577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橙色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447675" algn="l" rtl="0" eaLnBrk="0">
                        <a:lnSpc>
                          <a:spcPct val="97000"/>
                        </a:lnSpc>
                      </a:pPr>
                      <a:r>
                        <a:rPr sz="18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44831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蓝色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400" dirty="0"/>
                    </a:p>
                    <a:p>
                      <a:pPr marL="44767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蓝色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</a:tbl>
          </a:graphicData>
        </a:graphic>
      </p:graphicFrame>
      <p:sp>
        <p:nvSpPr>
          <p:cNvPr id="2766" name="textbox 2766"/>
          <p:cNvSpPr/>
          <p:nvPr/>
        </p:nvSpPr>
        <p:spPr>
          <a:xfrm>
            <a:off x="2326639" y="3146170"/>
            <a:ext cx="1898650" cy="17094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1000"/>
              </a:lnSpc>
            </a:pPr>
            <a:endParaRPr lang="en-US" altLang="en-US" sz="1000" dirty="0"/>
          </a:p>
          <a:p>
            <a:pPr algn="l" rtl="0" eaLnBrk="0">
              <a:lnSpc>
                <a:spcPct val="141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105410" indent="1270" algn="l" rtl="0" eaLnBrk="0">
              <a:lnSpc>
                <a:spcPct val="106000"/>
              </a:lnSpc>
            </a:pP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较大危险（较大风</a:t>
            </a:r>
            <a:r>
              <a:rPr sz="15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</a:t>
            </a:r>
            <a:r>
              <a:rPr sz="1500" kern="0" spc="10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</a:t>
            </a:r>
            <a:r>
              <a:rPr sz="1500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制定措</a:t>
            </a:r>
            <a:r>
              <a:rPr sz="15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施进行控制管理</a:t>
            </a:r>
            <a:r>
              <a:rPr sz="1500" kern="0" spc="-2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1500" kern="0" spc="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企业对较大以上风</a:t>
            </a:r>
            <a:r>
              <a:rPr sz="1500" kern="0" spc="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险因素应重点管控</a:t>
            </a:r>
            <a:endParaRPr lang="en-US" altLang="en-US" sz="1500" dirty="0"/>
          </a:p>
        </p:txBody>
      </p:sp>
      <p:sp>
        <p:nvSpPr>
          <p:cNvPr id="2768" name="textbox 2768"/>
          <p:cNvSpPr/>
          <p:nvPr/>
        </p:nvSpPr>
        <p:spPr>
          <a:xfrm>
            <a:off x="4342891" y="3137027"/>
            <a:ext cx="1465580" cy="1711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1000"/>
              </a:lnSpc>
            </a:pPr>
            <a:endParaRPr lang="en-US" altLang="en-US" sz="1000" dirty="0"/>
          </a:p>
          <a:p>
            <a:pPr algn="l" rtl="0" eaLnBrk="0">
              <a:lnSpc>
                <a:spcPct val="142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106045" indent="15240" algn="l" rtl="0" eaLnBrk="0">
              <a:lnSpc>
                <a:spcPct val="106000"/>
              </a:lnSpc>
            </a:pPr>
            <a:r>
              <a:rPr sz="1500" kern="0" spc="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中度（显著）</a:t>
            </a:r>
            <a:r>
              <a:rPr sz="15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-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危险，</a:t>
            </a:r>
            <a:r>
              <a:rPr sz="1500" kern="0" spc="45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需要控   </a:t>
            </a:r>
            <a:r>
              <a:rPr sz="1500" kern="0" spc="-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制整改，</a:t>
            </a:r>
            <a:r>
              <a:rPr sz="1500" kern="0" spc="1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-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   </a:t>
            </a:r>
            <a:r>
              <a:rPr sz="1500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各级应引起关</a:t>
            </a:r>
            <a:r>
              <a:rPr sz="15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</a:t>
            </a:r>
            <a:endParaRPr lang="en-US" altLang="en-US" sz="1500" dirty="0"/>
          </a:p>
        </p:txBody>
      </p:sp>
      <p:grpSp>
        <p:nvGrpSpPr>
          <p:cNvPr id="310" name="group 310"/>
          <p:cNvGrpSpPr/>
          <p:nvPr/>
        </p:nvGrpSpPr>
        <p:grpSpPr>
          <a:xfrm rot="21600000">
            <a:off x="7461250" y="3171824"/>
            <a:ext cx="1417320" cy="1848230"/>
            <a:chOff x="-29845" y="-12700"/>
            <a:chExt cx="1417320" cy="1848230"/>
          </a:xfrm>
        </p:grpSpPr>
        <p:grpSp>
          <p:nvGrpSpPr>
            <p:cNvPr id="312" name="group 312"/>
            <p:cNvGrpSpPr/>
            <p:nvPr/>
          </p:nvGrpSpPr>
          <p:grpSpPr>
            <a:xfrm rot="21600000">
              <a:off x="-29845" y="12954"/>
              <a:ext cx="1374647" cy="1822576"/>
              <a:chOff x="-29845" y="0"/>
              <a:chExt cx="1374647" cy="1822576"/>
            </a:xfrm>
          </p:grpSpPr>
          <p:sp>
            <p:nvSpPr>
              <p:cNvPr id="2770" name="path"/>
              <p:cNvSpPr/>
              <p:nvPr/>
            </p:nvSpPr>
            <p:spPr>
              <a:xfrm>
                <a:off x="-29845" y="597280"/>
                <a:ext cx="1374647" cy="1225296"/>
              </a:xfrm>
              <a:custGeom>
                <a:avLst/>
                <a:gdLst/>
                <a:ahLst/>
                <a:cxnLst/>
                <a:rect l="0" t="0" r="0" b="0"/>
                <a:pathLst>
                  <a:path w="2164" h="1929">
                    <a:moveTo>
                      <a:pt x="0" y="1929"/>
                    </a:moveTo>
                    <a:lnTo>
                      <a:pt x="2164" y="1929"/>
                    </a:lnTo>
                    <a:lnTo>
                      <a:pt x="2164" y="0"/>
                    </a:lnTo>
                    <a:lnTo>
                      <a:pt x="0" y="0"/>
                    </a:lnTo>
                    <a:lnTo>
                      <a:pt x="0" y="1929"/>
                    </a:lnTo>
                    <a:close/>
                  </a:path>
                </a:pathLst>
              </a:custGeom>
              <a:solidFill>
                <a:srgbClr val="F2F2F2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72" name="path"/>
              <p:cNvSpPr/>
              <p:nvPr/>
            </p:nvSpPr>
            <p:spPr>
              <a:xfrm>
                <a:off x="145541" y="0"/>
                <a:ext cx="216408" cy="353568"/>
              </a:xfrm>
              <a:custGeom>
                <a:avLst/>
                <a:gdLst/>
                <a:ahLst/>
                <a:cxnLst/>
                <a:rect l="0" t="0" r="0" b="0"/>
                <a:pathLst>
                  <a:path w="340" h="556">
                    <a:moveTo>
                      <a:pt x="0" y="386"/>
                    </a:moveTo>
                    <a:lnTo>
                      <a:pt x="85" y="386"/>
                    </a:lnTo>
                    <a:lnTo>
                      <a:pt x="85" y="0"/>
                    </a:lnTo>
                    <a:lnTo>
                      <a:pt x="255" y="0"/>
                    </a:lnTo>
                    <a:lnTo>
                      <a:pt x="255" y="386"/>
                    </a:lnTo>
                    <a:lnTo>
                      <a:pt x="340" y="386"/>
                    </a:lnTo>
                    <a:lnTo>
                      <a:pt x="170" y="556"/>
                    </a:lnTo>
                    <a:lnTo>
                      <a:pt x="0" y="386"/>
                    </a:lnTo>
                    <a:close/>
                  </a:path>
                </a:pathLst>
              </a:custGeom>
              <a:solidFill>
                <a:srgbClr val="1F497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74" name="path"/>
              <p:cNvSpPr/>
              <p:nvPr/>
            </p:nvSpPr>
            <p:spPr>
              <a:xfrm>
                <a:off x="136381" y="236204"/>
                <a:ext cx="234728" cy="126523"/>
              </a:xfrm>
              <a:custGeom>
                <a:avLst/>
                <a:gdLst/>
                <a:ahLst/>
                <a:cxnLst/>
                <a:rect l="0" t="0" r="0" b="0"/>
                <a:pathLst>
                  <a:path w="369" h="199">
                    <a:moveTo>
                      <a:pt x="355" y="14"/>
                    </a:moveTo>
                    <a:lnTo>
                      <a:pt x="184" y="184"/>
                    </a:lnTo>
                    <a:lnTo>
                      <a:pt x="14" y="14"/>
                    </a:lnTo>
                  </a:path>
                </a:pathLst>
              </a:custGeom>
              <a:noFill/>
              <a:ln w="25907" cap="flat">
                <a:solidFill>
                  <a:srgbClr val="1F497D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76" name="textbox 2776"/>
            <p:cNvSpPr/>
            <p:nvPr/>
          </p:nvSpPr>
          <p:spPr>
            <a:xfrm>
              <a:off x="-12700" y="-12700"/>
              <a:ext cx="1400175" cy="15938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4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6000"/>
                </a:lnSpc>
              </a:pPr>
              <a:endParaRPr lang="en-US" altLang="en-US" sz="100" dirty="0"/>
            </a:p>
            <a:p>
              <a:pPr marL="107315" algn="l" rtl="0" eaLnBrk="0">
                <a:lnSpc>
                  <a:spcPct val="94000"/>
                </a:lnSpc>
              </a:pPr>
              <a:r>
                <a:rPr sz="1500" kern="0" spc="-11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稍有危险，</a:t>
              </a:r>
              <a:endParaRPr lang="en-US" altLang="en-US" sz="1500" dirty="0"/>
            </a:p>
            <a:p>
              <a:pPr marL="109855" algn="l" rtl="0" eaLnBrk="0">
                <a:lnSpc>
                  <a:spcPts val="1920"/>
                </a:lnSpc>
              </a:pPr>
              <a:r>
                <a:rPr sz="1500" kern="0" spc="-110" dirty="0">
                  <a:solidFill>
                    <a:srgbClr val="4F81B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需要注意，</a:t>
              </a:r>
              <a:endParaRPr lang="en-US" altLang="en-US" sz="1500" dirty="0"/>
            </a:p>
            <a:p>
              <a:pPr marL="110490" algn="l" rtl="0" eaLnBrk="0">
                <a:lnSpc>
                  <a:spcPct val="94000"/>
                </a:lnSpc>
                <a:spcBef>
                  <a:spcPts val="230"/>
                </a:spcBef>
              </a:pPr>
              <a:r>
                <a:rPr sz="1500" kern="0" spc="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员工应引起</a:t>
              </a:r>
              <a:endParaRPr lang="en-US" altLang="en-US" sz="1500" dirty="0"/>
            </a:p>
            <a:p>
              <a:pPr marL="107950" algn="l" rtl="0" eaLnBrk="0">
                <a:lnSpc>
                  <a:spcPts val="1920"/>
                </a:lnSpc>
              </a:pPr>
              <a:r>
                <a:rPr sz="1500" kern="0" spc="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注意</a:t>
              </a:r>
              <a:endParaRPr lang="en-US" altLang="en-US" sz="1500" dirty="0"/>
            </a:p>
          </p:txBody>
        </p:sp>
        <p:sp>
          <p:nvSpPr>
            <p:cNvPr id="2778" name="path"/>
            <p:cNvSpPr/>
            <p:nvPr/>
          </p:nvSpPr>
          <p:spPr>
            <a:xfrm>
              <a:off x="145541" y="0"/>
              <a:ext cx="216408" cy="271272"/>
            </a:xfrm>
            <a:custGeom>
              <a:avLst/>
              <a:gdLst/>
              <a:ahLst/>
              <a:cxnLst/>
              <a:rect l="0" t="0" r="0" b="0"/>
              <a:pathLst>
                <a:path w="340" h="427">
                  <a:moveTo>
                    <a:pt x="0" y="406"/>
                  </a:moveTo>
                  <a:lnTo>
                    <a:pt x="85" y="406"/>
                  </a:lnTo>
                  <a:lnTo>
                    <a:pt x="85" y="20"/>
                  </a:lnTo>
                  <a:lnTo>
                    <a:pt x="255" y="20"/>
                  </a:lnTo>
                  <a:lnTo>
                    <a:pt x="255" y="406"/>
                  </a:lnTo>
                  <a:lnTo>
                    <a:pt x="340" y="406"/>
                  </a:lnTo>
                </a:path>
              </a:pathLst>
            </a:custGeom>
            <a:noFill/>
            <a:ln w="25907" cap="flat">
              <a:solidFill>
                <a:srgbClr val="1F497D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780" name="textbox 2780"/>
          <p:cNvSpPr/>
          <p:nvPr/>
        </p:nvSpPr>
        <p:spPr>
          <a:xfrm>
            <a:off x="5927852" y="3146170"/>
            <a:ext cx="1269364" cy="17049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40000"/>
              </a:lnSpc>
            </a:pPr>
            <a:endParaRPr lang="en-US" altLang="en-US" sz="1000" dirty="0"/>
          </a:p>
          <a:p>
            <a:pPr algn="l" rtl="0" eaLnBrk="0">
              <a:lnSpc>
                <a:spcPct val="141000"/>
              </a:lnSpc>
            </a:pPr>
            <a:endParaRPr lang="en-US" altLang="en-US" sz="1000" dirty="0"/>
          </a:p>
          <a:p>
            <a:pPr marL="107950" algn="l" rtl="0" eaLnBrk="0">
              <a:lnSpc>
                <a:spcPct val="104000"/>
              </a:lnSpc>
              <a:spcBef>
                <a:spcPts val="5"/>
              </a:spcBef>
            </a:pPr>
            <a:r>
              <a:rPr sz="1500" kern="0" spc="-1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轻度危险，</a:t>
            </a:r>
            <a:r>
              <a:rPr sz="1500" kern="0" spc="-1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1500" kern="0" spc="8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可以接受</a:t>
            </a:r>
            <a:r>
              <a:rPr sz="15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sz="1500" kern="0" spc="-1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（或容许）</a:t>
            </a:r>
            <a:endParaRPr lang="en-US" altLang="en-US" sz="1500" dirty="0"/>
          </a:p>
          <a:p>
            <a:pPr marL="119380" indent="-9525" algn="l" rtl="0" eaLnBrk="0">
              <a:lnSpc>
                <a:spcPct val="105000"/>
              </a:lnSpc>
              <a:spcBef>
                <a:spcPts val="120"/>
              </a:spcBef>
            </a:pPr>
            <a:r>
              <a:rPr sz="1500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车间班组应</a:t>
            </a:r>
            <a:r>
              <a:rPr sz="15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引起关注</a:t>
            </a:r>
            <a:endParaRPr lang="en-US" altLang="en-US" sz="1500" dirty="0"/>
          </a:p>
        </p:txBody>
      </p:sp>
      <p:sp>
        <p:nvSpPr>
          <p:cNvPr id="2782" name="textbox 2782"/>
          <p:cNvSpPr/>
          <p:nvPr/>
        </p:nvSpPr>
        <p:spPr>
          <a:xfrm>
            <a:off x="646176" y="3505580"/>
            <a:ext cx="1507489" cy="1312544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500" dirty="0"/>
          </a:p>
          <a:p>
            <a:pPr marL="92075" algn="l" rtl="0" eaLnBrk="0">
              <a:lnSpc>
                <a:spcPts val="1855"/>
              </a:lnSpc>
              <a:spcBef>
                <a:spcPts val="5"/>
              </a:spcBef>
            </a:pP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不可容许的</a:t>
            </a:r>
            <a:endParaRPr lang="en-US" altLang="en-US" sz="1500" dirty="0"/>
          </a:p>
          <a:p>
            <a:pPr marL="93345" indent="128905" algn="l" rtl="0" eaLnBrk="0">
              <a:lnSpc>
                <a:spcPct val="108000"/>
              </a:lnSpc>
              <a:spcBef>
                <a:spcPts val="55"/>
              </a:spcBef>
            </a:pPr>
            <a:r>
              <a:rPr sz="1400" kern="0" spc="-10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（重大风险</a:t>
            </a:r>
            <a:r>
              <a:rPr sz="1400" kern="0" spc="-2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14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极其危险，必</a:t>
            </a:r>
            <a:r>
              <a:rPr sz="1500" kern="0" spc="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3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须</a:t>
            </a:r>
            <a:r>
              <a:rPr sz="1500" kern="0" spc="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立即整改，</a:t>
            </a:r>
            <a:endParaRPr lang="en-US" altLang="en-US" sz="1500" dirty="0"/>
          </a:p>
          <a:p>
            <a:pPr marL="93345" algn="l" rtl="0" eaLnBrk="0">
              <a:lnSpc>
                <a:spcPts val="1865"/>
              </a:lnSpc>
              <a:spcBef>
                <a:spcPts val="70"/>
              </a:spcBef>
            </a:pPr>
            <a:r>
              <a:rPr sz="1500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停止作业</a:t>
            </a:r>
            <a:endParaRPr lang="en-US" altLang="en-US" sz="1500" dirty="0"/>
          </a:p>
        </p:txBody>
      </p:sp>
      <p:sp>
        <p:nvSpPr>
          <p:cNvPr id="2784" name="textbox 2784"/>
          <p:cNvSpPr/>
          <p:nvPr/>
        </p:nvSpPr>
        <p:spPr>
          <a:xfrm>
            <a:off x="433816" y="521350"/>
            <a:ext cx="3535045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200" dirty="0"/>
          </a:p>
        </p:txBody>
      </p:sp>
      <p:sp>
        <p:nvSpPr>
          <p:cNvPr id="2786" name="textbox 2786"/>
          <p:cNvSpPr/>
          <p:nvPr/>
        </p:nvSpPr>
        <p:spPr>
          <a:xfrm>
            <a:off x="539496" y="104736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9220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3.1 风险控制思路</a:t>
            </a:r>
            <a:endParaRPr lang="en-US" altLang="en-US" sz="1800" dirty="0"/>
          </a:p>
        </p:txBody>
      </p:sp>
      <p:sp>
        <p:nvSpPr>
          <p:cNvPr id="2788" name="textbox 2788"/>
          <p:cNvSpPr/>
          <p:nvPr/>
        </p:nvSpPr>
        <p:spPr>
          <a:xfrm>
            <a:off x="3934155" y="1299895"/>
            <a:ext cx="253746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sz="1800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风险分级管理及控制措施</a:t>
            </a:r>
            <a:endParaRPr lang="en-US" altLang="en-US" sz="1800" dirty="0"/>
          </a:p>
        </p:txBody>
      </p:sp>
      <p:grpSp>
        <p:nvGrpSpPr>
          <p:cNvPr id="314" name="group 314"/>
          <p:cNvGrpSpPr/>
          <p:nvPr/>
        </p:nvGrpSpPr>
        <p:grpSpPr>
          <a:xfrm rot="21600000">
            <a:off x="1754886" y="3137535"/>
            <a:ext cx="234695" cy="362743"/>
            <a:chOff x="0" y="0"/>
            <a:chExt cx="234695" cy="362743"/>
          </a:xfrm>
        </p:grpSpPr>
        <p:sp>
          <p:nvSpPr>
            <p:cNvPr id="2790" name="path"/>
            <p:cNvSpPr/>
            <p:nvPr/>
          </p:nvSpPr>
          <p:spPr>
            <a:xfrm>
              <a:off x="9143" y="0"/>
              <a:ext cx="216407" cy="353567"/>
            </a:xfrm>
            <a:custGeom>
              <a:avLst/>
              <a:gdLst/>
              <a:ahLst/>
              <a:cxnLst/>
              <a:rect l="0" t="0" r="0" b="0"/>
              <a:pathLst>
                <a:path w="340" h="556">
                  <a:moveTo>
                    <a:pt x="0" y="386"/>
                  </a:moveTo>
                  <a:lnTo>
                    <a:pt x="85" y="386"/>
                  </a:lnTo>
                  <a:lnTo>
                    <a:pt x="85" y="0"/>
                  </a:lnTo>
                  <a:lnTo>
                    <a:pt x="255" y="0"/>
                  </a:lnTo>
                  <a:lnTo>
                    <a:pt x="255" y="386"/>
                  </a:lnTo>
                  <a:lnTo>
                    <a:pt x="340" y="386"/>
                  </a:lnTo>
                  <a:lnTo>
                    <a:pt x="170" y="556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92" name="path"/>
            <p:cNvSpPr/>
            <p:nvPr/>
          </p:nvSpPr>
          <p:spPr>
            <a:xfrm>
              <a:off x="0" y="0"/>
              <a:ext cx="234695" cy="362743"/>
            </a:xfrm>
            <a:custGeom>
              <a:avLst/>
              <a:gdLst/>
              <a:ahLst/>
              <a:cxnLst/>
              <a:rect l="0" t="0" r="0" b="0"/>
              <a:pathLst>
                <a:path w="369" h="571">
                  <a:moveTo>
                    <a:pt x="14" y="386"/>
                  </a:moveTo>
                  <a:lnTo>
                    <a:pt x="99" y="386"/>
                  </a:lnTo>
                  <a:lnTo>
                    <a:pt x="99" y="0"/>
                  </a:lnTo>
                  <a:moveTo>
                    <a:pt x="269" y="0"/>
                  </a:moveTo>
                  <a:lnTo>
                    <a:pt x="269" y="386"/>
                  </a:lnTo>
                  <a:lnTo>
                    <a:pt x="355" y="386"/>
                  </a:lnTo>
                  <a:lnTo>
                    <a:pt x="184" y="556"/>
                  </a:lnTo>
                  <a:lnTo>
                    <a:pt x="14" y="386"/>
                  </a:lnTo>
                </a:path>
              </a:pathLst>
            </a:custGeom>
            <a:noFill/>
            <a:ln w="25907" cap="flat">
              <a:solidFill>
                <a:srgbClr val="C00000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794" name="path"/>
          <p:cNvSpPr/>
          <p:nvPr/>
        </p:nvSpPr>
        <p:spPr>
          <a:xfrm>
            <a:off x="6084570" y="3158870"/>
            <a:ext cx="216408" cy="258698"/>
          </a:xfrm>
          <a:custGeom>
            <a:avLst/>
            <a:gdLst/>
            <a:ahLst/>
            <a:cxnLst/>
            <a:rect l="0" t="0" r="0" b="0"/>
            <a:pathLst>
              <a:path w="340" h="407">
                <a:moveTo>
                  <a:pt x="0" y="386"/>
                </a:moveTo>
                <a:lnTo>
                  <a:pt x="85" y="386"/>
                </a:lnTo>
                <a:lnTo>
                  <a:pt x="85" y="0"/>
                </a:lnTo>
                <a:moveTo>
                  <a:pt x="255" y="0"/>
                </a:moveTo>
                <a:lnTo>
                  <a:pt x="255" y="386"/>
                </a:lnTo>
                <a:lnTo>
                  <a:pt x="340" y="386"/>
                </a:lnTo>
              </a:path>
            </a:pathLst>
          </a:custGeom>
          <a:noFill/>
          <a:ln w="25907" cap="flat">
            <a:solidFill>
              <a:srgbClr val="1F497D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96" name="path"/>
          <p:cNvSpPr/>
          <p:nvPr/>
        </p:nvSpPr>
        <p:spPr>
          <a:xfrm>
            <a:off x="4882133" y="3149727"/>
            <a:ext cx="216408" cy="258317"/>
          </a:xfrm>
          <a:custGeom>
            <a:avLst/>
            <a:gdLst/>
            <a:ahLst/>
            <a:cxnLst/>
            <a:rect l="0" t="0" r="0" b="0"/>
            <a:pathLst>
              <a:path w="340" h="406">
                <a:moveTo>
                  <a:pt x="0" y="386"/>
                </a:moveTo>
                <a:lnTo>
                  <a:pt x="85" y="386"/>
                </a:lnTo>
                <a:lnTo>
                  <a:pt x="85" y="0"/>
                </a:lnTo>
                <a:moveTo>
                  <a:pt x="255" y="0"/>
                </a:moveTo>
                <a:lnTo>
                  <a:pt x="255" y="386"/>
                </a:lnTo>
                <a:lnTo>
                  <a:pt x="340" y="386"/>
                </a:lnTo>
              </a:path>
            </a:pathLst>
          </a:custGeom>
          <a:noFill/>
          <a:ln w="25907" cap="flat">
            <a:solidFill>
              <a:srgbClr val="FFFF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98" name="path"/>
          <p:cNvSpPr/>
          <p:nvPr/>
        </p:nvSpPr>
        <p:spPr>
          <a:xfrm>
            <a:off x="3420617" y="3158870"/>
            <a:ext cx="216407" cy="258318"/>
          </a:xfrm>
          <a:custGeom>
            <a:avLst/>
            <a:gdLst/>
            <a:ahLst/>
            <a:cxnLst/>
            <a:rect l="0" t="0" r="0" b="0"/>
            <a:pathLst>
              <a:path w="340" h="406">
                <a:moveTo>
                  <a:pt x="0" y="386"/>
                </a:moveTo>
                <a:lnTo>
                  <a:pt x="85" y="386"/>
                </a:lnTo>
                <a:lnTo>
                  <a:pt x="85" y="0"/>
                </a:lnTo>
                <a:moveTo>
                  <a:pt x="255" y="0"/>
                </a:moveTo>
                <a:lnTo>
                  <a:pt x="255" y="386"/>
                </a:lnTo>
                <a:lnTo>
                  <a:pt x="340" y="386"/>
                </a:lnTo>
              </a:path>
            </a:pathLst>
          </a:custGeom>
          <a:noFill/>
          <a:ln w="25907" cap="flat">
            <a:solidFill>
              <a:srgbClr val="FFC00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00" name="textbox 2800"/>
          <p:cNvSpPr/>
          <p:nvPr/>
        </p:nvSpPr>
        <p:spPr>
          <a:xfrm>
            <a:off x="8493048" y="485574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96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2" name="picture 28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572000" y="1132332"/>
            <a:ext cx="3721608" cy="2663951"/>
          </a:xfrm>
          <a:prstGeom prst="rect">
            <a:avLst/>
          </a:prstGeom>
        </p:spPr>
      </p:pic>
      <p:sp>
        <p:nvSpPr>
          <p:cNvPr id="2804" name="textbox 2804"/>
          <p:cNvSpPr/>
          <p:nvPr/>
        </p:nvSpPr>
        <p:spPr>
          <a:xfrm>
            <a:off x="1124406" y="1386116"/>
            <a:ext cx="2476500" cy="18332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3900" b="1" kern="0" spc="-3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风险管理：</a:t>
            </a:r>
            <a:endParaRPr lang="en-US" altLang="en-US" sz="39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5000"/>
              </a:lnSpc>
            </a:pPr>
            <a:endParaRPr lang="en-US" altLang="en-US" sz="10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0"/>
              </a:spcBef>
            </a:pPr>
            <a:r>
              <a:rPr sz="3900" b="1" kern="0" spc="90" dirty="0">
                <a:solidFill>
                  <a:srgbClr val="4F81B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风险控制</a:t>
            </a:r>
            <a:endParaRPr lang="en-US" altLang="en-US" sz="3900" dirty="0"/>
          </a:p>
        </p:txBody>
      </p:sp>
      <p:sp>
        <p:nvSpPr>
          <p:cNvPr id="2806" name="textbox 2806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97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8" name="path"/>
          <p:cNvSpPr/>
          <p:nvPr/>
        </p:nvSpPr>
        <p:spPr>
          <a:xfrm>
            <a:off x="4331208" y="245364"/>
            <a:ext cx="1618487" cy="635507"/>
          </a:xfrm>
          <a:custGeom>
            <a:avLst/>
            <a:gdLst/>
            <a:ahLst/>
            <a:cxnLst/>
            <a:rect l="0" t="0" r="0" b="0"/>
            <a:pathLst>
              <a:path w="2548" h="1000">
                <a:moveTo>
                  <a:pt x="0" y="500"/>
                </a:moveTo>
                <a:cubicBezTo>
                  <a:pt x="0" y="224"/>
                  <a:pt x="570" y="0"/>
                  <a:pt x="1274" y="0"/>
                </a:cubicBezTo>
                <a:cubicBezTo>
                  <a:pt x="1978" y="0"/>
                  <a:pt x="2548" y="224"/>
                  <a:pt x="2548" y="500"/>
                </a:cubicBezTo>
                <a:cubicBezTo>
                  <a:pt x="2548" y="776"/>
                  <a:pt x="1978" y="1000"/>
                  <a:pt x="1274" y="1000"/>
                </a:cubicBezTo>
                <a:cubicBezTo>
                  <a:pt x="570" y="1000"/>
                  <a:pt x="0" y="776"/>
                  <a:pt x="0" y="500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10" name="path"/>
          <p:cNvSpPr/>
          <p:nvPr/>
        </p:nvSpPr>
        <p:spPr>
          <a:xfrm>
            <a:off x="4294632" y="1075944"/>
            <a:ext cx="4032503" cy="635507"/>
          </a:xfrm>
          <a:custGeom>
            <a:avLst/>
            <a:gdLst/>
            <a:ahLst/>
            <a:cxnLst/>
            <a:rect l="0" t="0" r="0" b="0"/>
            <a:pathLst>
              <a:path w="6350" h="1000">
                <a:moveTo>
                  <a:pt x="3799" y="500"/>
                </a:moveTo>
                <a:cubicBezTo>
                  <a:pt x="3799" y="224"/>
                  <a:pt x="4370" y="0"/>
                  <a:pt x="5074" y="0"/>
                </a:cubicBezTo>
                <a:cubicBezTo>
                  <a:pt x="5779" y="0"/>
                  <a:pt x="6350" y="224"/>
                  <a:pt x="6350" y="500"/>
                </a:cubicBezTo>
                <a:cubicBezTo>
                  <a:pt x="6350" y="776"/>
                  <a:pt x="5779" y="1000"/>
                  <a:pt x="5074" y="1000"/>
                </a:cubicBezTo>
                <a:cubicBezTo>
                  <a:pt x="4370" y="1000"/>
                  <a:pt x="3799" y="776"/>
                  <a:pt x="3799" y="500"/>
                </a:cubicBezTo>
              </a:path>
              <a:path w="6350" h="1000">
                <a:moveTo>
                  <a:pt x="0" y="500"/>
                </a:moveTo>
                <a:cubicBezTo>
                  <a:pt x="0" y="224"/>
                  <a:pt x="570" y="0"/>
                  <a:pt x="1274" y="0"/>
                </a:cubicBezTo>
                <a:cubicBezTo>
                  <a:pt x="1978" y="0"/>
                  <a:pt x="2548" y="224"/>
                  <a:pt x="2548" y="500"/>
                </a:cubicBezTo>
                <a:cubicBezTo>
                  <a:pt x="2548" y="776"/>
                  <a:pt x="1978" y="1000"/>
                  <a:pt x="1274" y="1000"/>
                </a:cubicBezTo>
                <a:cubicBezTo>
                  <a:pt x="570" y="1000"/>
                  <a:pt x="0" y="776"/>
                  <a:pt x="0" y="500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12" name="textbox 2812"/>
          <p:cNvSpPr/>
          <p:nvPr/>
        </p:nvSpPr>
        <p:spPr>
          <a:xfrm>
            <a:off x="4277360" y="447217"/>
            <a:ext cx="4067175" cy="12033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48895" algn="l" rtl="0" eaLnBrk="0">
              <a:lnSpc>
                <a:spcPct val="89000"/>
              </a:lnSpc>
              <a:tabLst>
                <a:tab pos="408305" algn="l"/>
              </a:tabLst>
            </a:pPr>
            <a:r>
              <a:rPr sz="1800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b="1" kern="0" spc="-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企业活动</a:t>
            </a:r>
            <a:r>
              <a:rPr sz="1800" b="1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lang="en-US" altLang="en-US" sz="1800" dirty="0"/>
          </a:p>
          <a:p>
            <a:pPr algn="l" rtl="0" eaLnBrk="0">
              <a:lnSpc>
                <a:spcPct val="138000"/>
              </a:lnSpc>
            </a:pPr>
            <a:endParaRPr lang="en-US" altLang="en-US" sz="1000" dirty="0"/>
          </a:p>
          <a:p>
            <a:pPr algn="l" rtl="0" eaLnBrk="0">
              <a:lnSpc>
                <a:spcPct val="139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marL="12700" algn="l" rtl="0" eaLnBrk="0">
              <a:lnSpc>
                <a:spcPts val="2830"/>
              </a:lnSpc>
              <a:spcBef>
                <a:spcPts val="5"/>
              </a:spcBef>
              <a:tabLst>
                <a:tab pos="498475" algn="l"/>
              </a:tabLst>
            </a:pPr>
            <a:r>
              <a:rPr sz="1900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000" b="1" kern="0" spc="240" baseline="-100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</a:t>
            </a:r>
            <a:r>
              <a:rPr sz="1900" b="1" kern="0" spc="9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000" b="1" kern="0" spc="240" baseline="-100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险</a:t>
            </a:r>
            <a:r>
              <a:rPr sz="1900" b="1" kern="0" spc="24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4000" kern="0" spc="240" dirty="0">
                <a:solidFill>
                  <a:srgbClr val="FF33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4000" kern="0" spc="560" dirty="0">
                <a:solidFill>
                  <a:srgbClr val="FF33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000" b="1" kern="0" spc="240" baseline="-100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1900" b="1" kern="0" spc="4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000" b="1" kern="0" spc="240" baseline="-100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</a:t>
            </a:r>
            <a:r>
              <a:rPr sz="1900" b="1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lang="en-US" altLang="en-US" sz="1900" dirty="0"/>
          </a:p>
        </p:txBody>
      </p:sp>
      <p:graphicFrame>
        <p:nvGraphicFramePr>
          <p:cNvPr id="2814" name="table 2814"/>
          <p:cNvGraphicFramePr>
            <a:graphicFrameLocks noGrp="1"/>
          </p:cNvGraphicFramePr>
          <p:nvPr/>
        </p:nvGraphicFramePr>
        <p:xfrm>
          <a:off x="4043172" y="3803903"/>
          <a:ext cx="2314575" cy="1086485"/>
        </p:xfrm>
        <a:graphic>
          <a:graphicData uri="http://schemas.openxmlformats.org/drawingml/2006/table">
            <a:tbl>
              <a:tblPr>
                <a:solidFill>
                  <a:srgbClr val="4F81BD"/>
                </a:solidFill>
              </a:tblPr>
              <a:tblGrid>
                <a:gridCol w="2314575"/>
              </a:tblGrid>
              <a:tr h="10801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800" dirty="0"/>
                    </a:p>
                    <a:p>
                      <a:pPr marL="26924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绩效测量与监测</a:t>
                      </a:r>
                      <a:endParaRPr lang="en-US" altLang="en-US" sz="2000" dirty="0"/>
                    </a:p>
                    <a:p>
                      <a:pPr marL="916305" algn="l" rtl="0" eaLnBrk="0">
                        <a:lnSpc>
                          <a:spcPct val="98000"/>
                        </a:lnSpc>
                        <a:spcBef>
                          <a:spcPts val="60"/>
                        </a:spcBef>
                      </a:pPr>
                      <a:r>
                        <a:rPr sz="20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审核</a:t>
                      </a:r>
                      <a:endParaRPr lang="en-US" altLang="en-US" sz="2000" dirty="0"/>
                    </a:p>
                    <a:p>
                      <a:pPr marL="654050" algn="l" rtl="0" eaLnBrk="0">
                        <a:lnSpc>
                          <a:spcPct val="98000"/>
                        </a:lnSpc>
                        <a:spcBef>
                          <a:spcPts val="55"/>
                        </a:spcBef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管理评审</a:t>
                      </a:r>
                      <a:endParaRPr lang="en-US" altLang="en-US" sz="2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pSp>
        <p:nvGrpSpPr>
          <p:cNvPr id="316" name="group 316"/>
          <p:cNvGrpSpPr/>
          <p:nvPr/>
        </p:nvGrpSpPr>
        <p:grpSpPr>
          <a:xfrm rot="21600000">
            <a:off x="4144772" y="1971015"/>
            <a:ext cx="2014220" cy="677545"/>
            <a:chOff x="-12700" y="-12700"/>
            <a:chExt cx="2014220" cy="677545"/>
          </a:xfrm>
        </p:grpSpPr>
        <p:grpSp>
          <p:nvGrpSpPr>
            <p:cNvPr id="318" name="group 318"/>
            <p:cNvGrpSpPr/>
            <p:nvPr/>
          </p:nvGrpSpPr>
          <p:grpSpPr>
            <a:xfrm rot="21600000">
              <a:off x="0" y="8152"/>
              <a:ext cx="1988819" cy="518160"/>
              <a:chOff x="0" y="0"/>
              <a:chExt cx="1988819" cy="518160"/>
            </a:xfrm>
          </p:grpSpPr>
          <p:sp>
            <p:nvSpPr>
              <p:cNvPr id="2816" name="path"/>
              <p:cNvSpPr/>
              <p:nvPr/>
            </p:nvSpPr>
            <p:spPr>
              <a:xfrm>
                <a:off x="4571" y="4572"/>
                <a:ext cx="1979676" cy="509016"/>
              </a:xfrm>
              <a:custGeom>
                <a:avLst/>
                <a:gdLst/>
                <a:ahLst/>
                <a:cxnLst/>
                <a:rect l="0" t="0" r="0" b="0"/>
                <a:pathLst>
                  <a:path w="3117" h="801">
                    <a:moveTo>
                      <a:pt x="0" y="400"/>
                    </a:moveTo>
                    <a:cubicBezTo>
                      <a:pt x="0" y="179"/>
                      <a:pt x="697" y="0"/>
                      <a:pt x="1558" y="0"/>
                    </a:cubicBezTo>
                    <a:cubicBezTo>
                      <a:pt x="2419" y="0"/>
                      <a:pt x="3117" y="179"/>
                      <a:pt x="3117" y="400"/>
                    </a:cubicBezTo>
                    <a:cubicBezTo>
                      <a:pt x="3117" y="622"/>
                      <a:pt x="2419" y="801"/>
                      <a:pt x="1558" y="801"/>
                    </a:cubicBezTo>
                    <a:cubicBezTo>
                      <a:pt x="697" y="801"/>
                      <a:pt x="0" y="622"/>
                      <a:pt x="0" y="400"/>
                    </a:cubicBezTo>
                  </a:path>
                </a:pathLst>
              </a:custGeom>
              <a:solidFill>
                <a:srgbClr val="C0504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18" name="path"/>
              <p:cNvSpPr/>
              <p:nvPr/>
            </p:nvSpPr>
            <p:spPr>
              <a:xfrm>
                <a:off x="0" y="0"/>
                <a:ext cx="1988819" cy="518160"/>
              </a:xfrm>
              <a:custGeom>
                <a:avLst/>
                <a:gdLst/>
                <a:ahLst/>
                <a:cxnLst/>
                <a:rect l="0" t="0" r="0" b="0"/>
                <a:pathLst>
                  <a:path w="3131" h="816">
                    <a:moveTo>
                      <a:pt x="7" y="408"/>
                    </a:moveTo>
                    <a:cubicBezTo>
                      <a:pt x="7" y="186"/>
                      <a:pt x="705" y="7"/>
                      <a:pt x="1565" y="7"/>
                    </a:cubicBezTo>
                    <a:cubicBezTo>
                      <a:pt x="2427" y="7"/>
                      <a:pt x="3124" y="186"/>
                      <a:pt x="3124" y="408"/>
                    </a:cubicBezTo>
                    <a:cubicBezTo>
                      <a:pt x="3124" y="629"/>
                      <a:pt x="2427" y="808"/>
                      <a:pt x="1565" y="808"/>
                    </a:cubicBezTo>
                    <a:cubicBezTo>
                      <a:pt x="705" y="808"/>
                      <a:pt x="7" y="629"/>
                      <a:pt x="7" y="408"/>
                    </a:cubicBezTo>
                  </a:path>
                </a:pathLst>
              </a:custGeom>
              <a:noFill/>
              <a:ln w="9143" cap="flat">
                <a:solidFill>
                  <a:srgbClr val="00000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20" name="textbox 2820"/>
            <p:cNvSpPr/>
            <p:nvPr/>
          </p:nvSpPr>
          <p:spPr>
            <a:xfrm>
              <a:off x="-12700" y="-12700"/>
              <a:ext cx="2014220" cy="6775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lang="en-US" altLang="en-US" sz="100" dirty="0"/>
            </a:p>
            <a:p>
              <a:pPr marL="894080" indent="-518795" algn="l" rtl="0" eaLnBrk="0">
                <a:lnSpc>
                  <a:spcPct val="99000"/>
                </a:lnSpc>
              </a:pP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不可接受风</a:t>
              </a:r>
              <a:r>
                <a:rPr sz="2000" b="1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</a:t>
              </a: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险</a:t>
              </a:r>
              <a:endParaRPr lang="en-US" altLang="en-US" sz="2000" dirty="0"/>
            </a:p>
          </p:txBody>
        </p:sp>
      </p:grpSp>
      <p:grpSp>
        <p:nvGrpSpPr>
          <p:cNvPr id="320" name="group 320"/>
          <p:cNvGrpSpPr/>
          <p:nvPr/>
        </p:nvGrpSpPr>
        <p:grpSpPr>
          <a:xfrm rot="21600000">
            <a:off x="1915667" y="2990088"/>
            <a:ext cx="1627632" cy="646175"/>
            <a:chOff x="0" y="0"/>
            <a:chExt cx="1627632" cy="646175"/>
          </a:xfrm>
        </p:grpSpPr>
        <p:grpSp>
          <p:nvGrpSpPr>
            <p:cNvPr id="322" name="group 322"/>
            <p:cNvGrpSpPr/>
            <p:nvPr/>
          </p:nvGrpSpPr>
          <p:grpSpPr>
            <a:xfrm rot="21600000">
              <a:off x="0" y="0"/>
              <a:ext cx="1627632" cy="646175"/>
              <a:chOff x="0" y="0"/>
              <a:chExt cx="1627632" cy="646175"/>
            </a:xfrm>
          </p:grpSpPr>
          <p:sp>
            <p:nvSpPr>
              <p:cNvPr id="2822" name="path"/>
              <p:cNvSpPr/>
              <p:nvPr/>
            </p:nvSpPr>
            <p:spPr>
              <a:xfrm>
                <a:off x="4572" y="4572"/>
                <a:ext cx="1618488" cy="637031"/>
              </a:xfrm>
              <a:custGeom>
                <a:avLst/>
                <a:gdLst/>
                <a:ahLst/>
                <a:cxnLst/>
                <a:rect l="0" t="0" r="0" b="0"/>
                <a:pathLst>
                  <a:path w="2548" h="1003">
                    <a:moveTo>
                      <a:pt x="0" y="501"/>
                    </a:moveTo>
                    <a:cubicBezTo>
                      <a:pt x="0" y="224"/>
                      <a:pt x="570" y="0"/>
                      <a:pt x="1274" y="0"/>
                    </a:cubicBezTo>
                    <a:cubicBezTo>
                      <a:pt x="1978" y="0"/>
                      <a:pt x="2548" y="224"/>
                      <a:pt x="2548" y="501"/>
                    </a:cubicBezTo>
                    <a:cubicBezTo>
                      <a:pt x="2548" y="778"/>
                      <a:pt x="1978" y="1003"/>
                      <a:pt x="1274" y="1003"/>
                    </a:cubicBezTo>
                    <a:cubicBezTo>
                      <a:pt x="570" y="1003"/>
                      <a:pt x="0" y="778"/>
                      <a:pt x="0" y="501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24" name="path"/>
              <p:cNvSpPr/>
              <p:nvPr/>
            </p:nvSpPr>
            <p:spPr>
              <a:xfrm>
                <a:off x="0" y="0"/>
                <a:ext cx="1627632" cy="646175"/>
              </a:xfrm>
              <a:custGeom>
                <a:avLst/>
                <a:gdLst/>
                <a:ahLst/>
                <a:cxnLst/>
                <a:rect l="0" t="0" r="0" b="0"/>
                <a:pathLst>
                  <a:path w="2563" h="1017">
                    <a:moveTo>
                      <a:pt x="7" y="508"/>
                    </a:moveTo>
                    <a:cubicBezTo>
                      <a:pt x="7" y="231"/>
                      <a:pt x="577" y="7"/>
                      <a:pt x="1281" y="7"/>
                    </a:cubicBezTo>
                    <a:cubicBezTo>
                      <a:pt x="1985" y="7"/>
                      <a:pt x="2556" y="231"/>
                      <a:pt x="2556" y="508"/>
                    </a:cubicBezTo>
                    <a:cubicBezTo>
                      <a:pt x="2556" y="785"/>
                      <a:pt x="1985" y="1010"/>
                      <a:pt x="1281" y="1010"/>
                    </a:cubicBezTo>
                    <a:cubicBezTo>
                      <a:pt x="577" y="1010"/>
                      <a:pt x="7" y="785"/>
                      <a:pt x="7" y="508"/>
                    </a:cubicBezTo>
                  </a:path>
                </a:pathLst>
              </a:custGeom>
              <a:noFill/>
              <a:ln w="9143" cap="flat">
                <a:solidFill>
                  <a:srgbClr val="00000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26" name="textbox 2826"/>
            <p:cNvSpPr/>
            <p:nvPr/>
          </p:nvSpPr>
          <p:spPr>
            <a:xfrm>
              <a:off x="-12700" y="-12700"/>
              <a:ext cx="1653539" cy="6953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5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7000"/>
                </a:lnSpc>
              </a:pPr>
              <a:endParaRPr lang="en-US" altLang="en-US" sz="100" dirty="0"/>
            </a:p>
            <a:p>
              <a:pPr marL="372745" algn="l" rtl="0" eaLnBrk="0">
                <a:lnSpc>
                  <a:spcPct val="97000"/>
                </a:lnSpc>
              </a:pPr>
              <a:r>
                <a:rPr sz="18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管理方案</a:t>
              </a:r>
              <a:endParaRPr lang="en-US" altLang="en-US" sz="1800" dirty="0"/>
            </a:p>
          </p:txBody>
        </p:sp>
      </p:grpSp>
      <p:grpSp>
        <p:nvGrpSpPr>
          <p:cNvPr id="324" name="group 324"/>
          <p:cNvGrpSpPr/>
          <p:nvPr/>
        </p:nvGrpSpPr>
        <p:grpSpPr>
          <a:xfrm rot="21600000">
            <a:off x="6792468" y="1946148"/>
            <a:ext cx="1627630" cy="646176"/>
            <a:chOff x="0" y="0"/>
            <a:chExt cx="1627630" cy="646176"/>
          </a:xfrm>
        </p:grpSpPr>
        <p:grpSp>
          <p:nvGrpSpPr>
            <p:cNvPr id="326" name="group 326"/>
            <p:cNvGrpSpPr/>
            <p:nvPr/>
          </p:nvGrpSpPr>
          <p:grpSpPr>
            <a:xfrm rot="21600000">
              <a:off x="0" y="0"/>
              <a:ext cx="1627630" cy="646176"/>
              <a:chOff x="0" y="0"/>
              <a:chExt cx="1627630" cy="646176"/>
            </a:xfrm>
          </p:grpSpPr>
          <p:sp>
            <p:nvSpPr>
              <p:cNvPr id="2828" name="path"/>
              <p:cNvSpPr/>
              <p:nvPr/>
            </p:nvSpPr>
            <p:spPr>
              <a:xfrm>
                <a:off x="4571" y="4572"/>
                <a:ext cx="1618487" cy="637032"/>
              </a:xfrm>
              <a:custGeom>
                <a:avLst/>
                <a:gdLst/>
                <a:ahLst/>
                <a:cxnLst/>
                <a:rect l="0" t="0" r="0" b="0"/>
                <a:pathLst>
                  <a:path w="2548" h="1003">
                    <a:moveTo>
                      <a:pt x="0" y="501"/>
                    </a:moveTo>
                    <a:cubicBezTo>
                      <a:pt x="0" y="224"/>
                      <a:pt x="570" y="0"/>
                      <a:pt x="1274" y="0"/>
                    </a:cubicBezTo>
                    <a:cubicBezTo>
                      <a:pt x="1978" y="0"/>
                      <a:pt x="2548" y="224"/>
                      <a:pt x="2548" y="501"/>
                    </a:cubicBezTo>
                    <a:cubicBezTo>
                      <a:pt x="2548" y="778"/>
                      <a:pt x="1978" y="1003"/>
                      <a:pt x="1274" y="1003"/>
                    </a:cubicBezTo>
                    <a:cubicBezTo>
                      <a:pt x="570" y="1003"/>
                      <a:pt x="0" y="778"/>
                      <a:pt x="0" y="501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30" name="path"/>
              <p:cNvSpPr/>
              <p:nvPr/>
            </p:nvSpPr>
            <p:spPr>
              <a:xfrm>
                <a:off x="0" y="0"/>
                <a:ext cx="1627630" cy="646176"/>
              </a:xfrm>
              <a:custGeom>
                <a:avLst/>
                <a:gdLst/>
                <a:ahLst/>
                <a:cxnLst/>
                <a:rect l="0" t="0" r="0" b="0"/>
                <a:pathLst>
                  <a:path w="2563" h="1017">
                    <a:moveTo>
                      <a:pt x="7" y="508"/>
                    </a:moveTo>
                    <a:cubicBezTo>
                      <a:pt x="7" y="231"/>
                      <a:pt x="577" y="7"/>
                      <a:pt x="1281" y="7"/>
                    </a:cubicBezTo>
                    <a:cubicBezTo>
                      <a:pt x="1985" y="7"/>
                      <a:pt x="2555" y="231"/>
                      <a:pt x="2555" y="508"/>
                    </a:cubicBezTo>
                    <a:cubicBezTo>
                      <a:pt x="2555" y="785"/>
                      <a:pt x="1985" y="1010"/>
                      <a:pt x="1281" y="1010"/>
                    </a:cubicBezTo>
                    <a:cubicBezTo>
                      <a:pt x="577" y="1010"/>
                      <a:pt x="7" y="785"/>
                      <a:pt x="7" y="508"/>
                    </a:cubicBezTo>
                  </a:path>
                </a:pathLst>
              </a:custGeom>
              <a:noFill/>
              <a:ln w="9143" cap="flat">
                <a:solidFill>
                  <a:srgbClr val="00000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32" name="textbox 2832"/>
            <p:cNvSpPr/>
            <p:nvPr/>
          </p:nvSpPr>
          <p:spPr>
            <a:xfrm>
              <a:off x="-12700" y="-12700"/>
              <a:ext cx="1653539" cy="69469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lang="en-US" altLang="en-US" sz="600" dirty="0"/>
            </a:p>
            <a:p>
              <a:pPr marL="372110" algn="l" rtl="0" eaLnBrk="0">
                <a:lnSpc>
                  <a:spcPct val="89000"/>
                </a:lnSpc>
                <a:spcBef>
                  <a:spcPts val="0"/>
                </a:spcBef>
              </a:pPr>
              <a:r>
                <a:rPr sz="18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培训与意</a:t>
              </a:r>
              <a:endParaRPr lang="en-US" altLang="en-US" sz="1800" dirty="0"/>
            </a:p>
            <a:p>
              <a:pPr marL="716280" algn="l" rtl="0" eaLnBrk="0">
                <a:lnSpc>
                  <a:spcPts val="2340"/>
                </a:lnSpc>
              </a:pPr>
              <a:r>
                <a:rPr sz="18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识</a:t>
              </a:r>
              <a:endParaRPr lang="en-US" altLang="en-US" sz="1800" dirty="0"/>
            </a:p>
          </p:txBody>
        </p:sp>
      </p:grpSp>
      <p:grpSp>
        <p:nvGrpSpPr>
          <p:cNvPr id="328" name="group 328"/>
          <p:cNvGrpSpPr/>
          <p:nvPr/>
        </p:nvGrpSpPr>
        <p:grpSpPr>
          <a:xfrm rot="21600000">
            <a:off x="1889760" y="1935480"/>
            <a:ext cx="1627631" cy="644651"/>
            <a:chOff x="0" y="0"/>
            <a:chExt cx="1627631" cy="644651"/>
          </a:xfrm>
        </p:grpSpPr>
        <p:grpSp>
          <p:nvGrpSpPr>
            <p:cNvPr id="330" name="group 330"/>
            <p:cNvGrpSpPr/>
            <p:nvPr/>
          </p:nvGrpSpPr>
          <p:grpSpPr>
            <a:xfrm rot="21600000">
              <a:off x="0" y="0"/>
              <a:ext cx="1627631" cy="644651"/>
              <a:chOff x="0" y="0"/>
              <a:chExt cx="1627631" cy="644651"/>
            </a:xfrm>
          </p:grpSpPr>
          <p:sp>
            <p:nvSpPr>
              <p:cNvPr id="2834" name="path"/>
              <p:cNvSpPr/>
              <p:nvPr/>
            </p:nvSpPr>
            <p:spPr>
              <a:xfrm>
                <a:off x="4572" y="4572"/>
                <a:ext cx="1618488" cy="635507"/>
              </a:xfrm>
              <a:custGeom>
                <a:avLst/>
                <a:gdLst/>
                <a:ahLst/>
                <a:cxnLst/>
                <a:rect l="0" t="0" r="0" b="0"/>
                <a:pathLst>
                  <a:path w="2548" h="1000">
                    <a:moveTo>
                      <a:pt x="0" y="500"/>
                    </a:moveTo>
                    <a:cubicBezTo>
                      <a:pt x="0" y="223"/>
                      <a:pt x="570" y="0"/>
                      <a:pt x="1274" y="0"/>
                    </a:cubicBezTo>
                    <a:cubicBezTo>
                      <a:pt x="1978" y="0"/>
                      <a:pt x="2548" y="223"/>
                      <a:pt x="2548" y="500"/>
                    </a:cubicBezTo>
                    <a:cubicBezTo>
                      <a:pt x="2548" y="776"/>
                      <a:pt x="1978" y="1000"/>
                      <a:pt x="1274" y="1000"/>
                    </a:cubicBezTo>
                    <a:cubicBezTo>
                      <a:pt x="570" y="1000"/>
                      <a:pt x="0" y="776"/>
                      <a:pt x="0" y="500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36" name="path"/>
              <p:cNvSpPr/>
              <p:nvPr/>
            </p:nvSpPr>
            <p:spPr>
              <a:xfrm>
                <a:off x="0" y="0"/>
                <a:ext cx="1627631" cy="644651"/>
              </a:xfrm>
              <a:custGeom>
                <a:avLst/>
                <a:gdLst/>
                <a:ahLst/>
                <a:cxnLst/>
                <a:rect l="0" t="0" r="0" b="0"/>
                <a:pathLst>
                  <a:path w="2563" h="1015">
                    <a:moveTo>
                      <a:pt x="7" y="507"/>
                    </a:moveTo>
                    <a:cubicBezTo>
                      <a:pt x="7" y="231"/>
                      <a:pt x="577" y="7"/>
                      <a:pt x="1281" y="7"/>
                    </a:cubicBezTo>
                    <a:cubicBezTo>
                      <a:pt x="1985" y="7"/>
                      <a:pt x="2556" y="231"/>
                      <a:pt x="2556" y="507"/>
                    </a:cubicBezTo>
                    <a:cubicBezTo>
                      <a:pt x="2556" y="783"/>
                      <a:pt x="1985" y="1007"/>
                      <a:pt x="1281" y="1007"/>
                    </a:cubicBezTo>
                    <a:cubicBezTo>
                      <a:pt x="577" y="1007"/>
                      <a:pt x="7" y="783"/>
                      <a:pt x="7" y="507"/>
                    </a:cubicBezTo>
                  </a:path>
                </a:pathLst>
              </a:custGeom>
              <a:noFill/>
              <a:ln w="9143" cap="flat">
                <a:solidFill>
                  <a:srgbClr val="00000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38" name="textbox 2838"/>
            <p:cNvSpPr/>
            <p:nvPr/>
          </p:nvSpPr>
          <p:spPr>
            <a:xfrm>
              <a:off x="-12700" y="-12700"/>
              <a:ext cx="1653539" cy="6978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lang="en-US" altLang="en-US" sz="400" dirty="0"/>
            </a:p>
            <a:p>
              <a:pPr marL="701675" indent="-355600" algn="l" rtl="0" eaLnBrk="0">
                <a:lnSpc>
                  <a:spcPct val="99000"/>
                </a:lnSpc>
                <a:spcBef>
                  <a:spcPts val="5"/>
                </a:spcBef>
              </a:pPr>
              <a:r>
                <a:rPr sz="2000" b="1" kern="0" spc="-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目标及指</a:t>
              </a:r>
              <a:r>
                <a:rPr sz="2000" b="1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</a:t>
              </a: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标</a:t>
              </a:r>
              <a:endParaRPr lang="en-US" altLang="en-US" sz="2000" dirty="0"/>
            </a:p>
          </p:txBody>
        </p:sp>
      </p:grpSp>
      <p:grpSp>
        <p:nvGrpSpPr>
          <p:cNvPr id="332" name="group 332"/>
          <p:cNvGrpSpPr/>
          <p:nvPr/>
        </p:nvGrpSpPr>
        <p:grpSpPr>
          <a:xfrm rot="21600000">
            <a:off x="1889760" y="1048512"/>
            <a:ext cx="1627631" cy="644651"/>
            <a:chOff x="0" y="0"/>
            <a:chExt cx="1627631" cy="644651"/>
          </a:xfrm>
        </p:grpSpPr>
        <p:grpSp>
          <p:nvGrpSpPr>
            <p:cNvPr id="334" name="group 334"/>
            <p:cNvGrpSpPr/>
            <p:nvPr/>
          </p:nvGrpSpPr>
          <p:grpSpPr>
            <a:xfrm rot="21600000">
              <a:off x="0" y="0"/>
              <a:ext cx="1627631" cy="644651"/>
              <a:chOff x="0" y="0"/>
              <a:chExt cx="1627631" cy="644651"/>
            </a:xfrm>
          </p:grpSpPr>
          <p:sp>
            <p:nvSpPr>
              <p:cNvPr id="2840" name="path"/>
              <p:cNvSpPr/>
              <p:nvPr/>
            </p:nvSpPr>
            <p:spPr>
              <a:xfrm>
                <a:off x="4572" y="4571"/>
                <a:ext cx="1618488" cy="635507"/>
              </a:xfrm>
              <a:custGeom>
                <a:avLst/>
                <a:gdLst/>
                <a:ahLst/>
                <a:cxnLst/>
                <a:rect l="0" t="0" r="0" b="0"/>
                <a:pathLst>
                  <a:path w="2548" h="1000">
                    <a:moveTo>
                      <a:pt x="0" y="500"/>
                    </a:moveTo>
                    <a:cubicBezTo>
                      <a:pt x="0" y="224"/>
                      <a:pt x="570" y="0"/>
                      <a:pt x="1274" y="0"/>
                    </a:cubicBezTo>
                    <a:cubicBezTo>
                      <a:pt x="1978" y="0"/>
                      <a:pt x="2548" y="224"/>
                      <a:pt x="2548" y="500"/>
                    </a:cubicBezTo>
                    <a:cubicBezTo>
                      <a:pt x="2548" y="776"/>
                      <a:pt x="1978" y="1000"/>
                      <a:pt x="1274" y="1000"/>
                    </a:cubicBezTo>
                    <a:cubicBezTo>
                      <a:pt x="570" y="1000"/>
                      <a:pt x="0" y="776"/>
                      <a:pt x="0" y="500"/>
                    </a:cubicBezTo>
                  </a:path>
                </a:pathLst>
              </a:custGeom>
              <a:solidFill>
                <a:srgbClr val="4F81BD">
                  <a:alpha val="100000"/>
                </a:srgbClr>
              </a:solidFill>
              <a:ln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42" name="path"/>
              <p:cNvSpPr/>
              <p:nvPr/>
            </p:nvSpPr>
            <p:spPr>
              <a:xfrm>
                <a:off x="0" y="0"/>
                <a:ext cx="1627631" cy="644651"/>
              </a:xfrm>
              <a:custGeom>
                <a:avLst/>
                <a:gdLst/>
                <a:ahLst/>
                <a:cxnLst/>
                <a:rect l="0" t="0" r="0" b="0"/>
                <a:pathLst>
                  <a:path w="2563" h="1015">
                    <a:moveTo>
                      <a:pt x="7" y="507"/>
                    </a:moveTo>
                    <a:cubicBezTo>
                      <a:pt x="7" y="231"/>
                      <a:pt x="577" y="7"/>
                      <a:pt x="1281" y="7"/>
                    </a:cubicBezTo>
                    <a:cubicBezTo>
                      <a:pt x="1985" y="7"/>
                      <a:pt x="2556" y="231"/>
                      <a:pt x="2556" y="507"/>
                    </a:cubicBezTo>
                    <a:cubicBezTo>
                      <a:pt x="2556" y="783"/>
                      <a:pt x="1985" y="1007"/>
                      <a:pt x="1281" y="1007"/>
                    </a:cubicBezTo>
                    <a:cubicBezTo>
                      <a:pt x="577" y="1007"/>
                      <a:pt x="7" y="783"/>
                      <a:pt x="7" y="507"/>
                    </a:cubicBezTo>
                  </a:path>
                </a:pathLst>
              </a:custGeom>
              <a:noFill/>
              <a:ln w="9143" cap="flat">
                <a:solidFill>
                  <a:srgbClr val="000000">
                    <a:alpha val="100000"/>
                  </a:srgbClr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44" name="textbox 2844"/>
            <p:cNvSpPr/>
            <p:nvPr/>
          </p:nvSpPr>
          <p:spPr>
            <a:xfrm>
              <a:off x="-12700" y="-12700"/>
              <a:ext cx="1653539" cy="69595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1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8000"/>
                </a:lnSpc>
              </a:pPr>
              <a:endParaRPr lang="en-US" altLang="en-US" sz="100" dirty="0"/>
            </a:p>
            <a:p>
              <a:pPr marL="320675" algn="l" rtl="0" eaLnBrk="0">
                <a:lnSpc>
                  <a:spcPct val="97000"/>
                </a:lnSpc>
              </a:pP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法律法规</a:t>
              </a:r>
              <a:endParaRPr lang="en-US" altLang="en-US" sz="2000" dirty="0"/>
            </a:p>
          </p:txBody>
        </p:sp>
      </p:grpSp>
      <p:sp>
        <p:nvSpPr>
          <p:cNvPr id="2846" name="path"/>
          <p:cNvSpPr/>
          <p:nvPr/>
        </p:nvSpPr>
        <p:spPr>
          <a:xfrm>
            <a:off x="4383023" y="2980944"/>
            <a:ext cx="1620011" cy="635508"/>
          </a:xfrm>
          <a:custGeom>
            <a:avLst/>
            <a:gdLst/>
            <a:ahLst/>
            <a:cxnLst/>
            <a:rect l="0" t="0" r="0" b="0"/>
            <a:pathLst>
              <a:path w="2551" h="1000">
                <a:moveTo>
                  <a:pt x="0" y="500"/>
                </a:moveTo>
                <a:cubicBezTo>
                  <a:pt x="0" y="223"/>
                  <a:pt x="571" y="0"/>
                  <a:pt x="1275" y="0"/>
                </a:cubicBezTo>
                <a:cubicBezTo>
                  <a:pt x="1980" y="0"/>
                  <a:pt x="2551" y="223"/>
                  <a:pt x="2551" y="500"/>
                </a:cubicBezTo>
                <a:cubicBezTo>
                  <a:pt x="2551" y="776"/>
                  <a:pt x="1980" y="1000"/>
                  <a:pt x="1275" y="1000"/>
                </a:cubicBezTo>
                <a:cubicBezTo>
                  <a:pt x="571" y="1000"/>
                  <a:pt x="0" y="776"/>
                  <a:pt x="0" y="500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48" name="path"/>
          <p:cNvSpPr/>
          <p:nvPr/>
        </p:nvSpPr>
        <p:spPr>
          <a:xfrm>
            <a:off x="6787896" y="2980944"/>
            <a:ext cx="1620011" cy="635508"/>
          </a:xfrm>
          <a:custGeom>
            <a:avLst/>
            <a:gdLst/>
            <a:ahLst/>
            <a:cxnLst/>
            <a:rect l="0" t="0" r="0" b="0"/>
            <a:pathLst>
              <a:path w="2551" h="1000">
                <a:moveTo>
                  <a:pt x="0" y="500"/>
                </a:moveTo>
                <a:cubicBezTo>
                  <a:pt x="0" y="223"/>
                  <a:pt x="571" y="0"/>
                  <a:pt x="1275" y="0"/>
                </a:cubicBezTo>
                <a:cubicBezTo>
                  <a:pt x="1980" y="0"/>
                  <a:pt x="2551" y="223"/>
                  <a:pt x="2551" y="500"/>
                </a:cubicBezTo>
                <a:cubicBezTo>
                  <a:pt x="2551" y="776"/>
                  <a:pt x="1980" y="1000"/>
                  <a:pt x="1275" y="1000"/>
                </a:cubicBezTo>
                <a:cubicBezTo>
                  <a:pt x="571" y="1000"/>
                  <a:pt x="0" y="776"/>
                  <a:pt x="0" y="500"/>
                </a:cubicBezTo>
              </a:path>
            </a:pathLst>
          </a:custGeom>
          <a:solidFill>
            <a:srgbClr val="4F81B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50" name="textbox 2850"/>
          <p:cNvSpPr/>
          <p:nvPr/>
        </p:nvSpPr>
        <p:spPr>
          <a:xfrm rot="5400000">
            <a:off x="-318076" y="2091039"/>
            <a:ext cx="2506979" cy="4768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lang="en-US" altLang="en-US" sz="300" dirty="0"/>
          </a:p>
          <a:p>
            <a:pPr marL="12700" algn="l" rtl="0" eaLnBrk="0">
              <a:lnSpc>
                <a:spcPts val="3265"/>
              </a:lnSpc>
              <a:spcBef>
                <a:spcPts val="5"/>
              </a:spcBef>
            </a:pPr>
            <a:r>
              <a:rPr sz="2700" kern="0" spc="8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风险管理因果图</a:t>
            </a:r>
            <a:endParaRPr lang="en-US" altLang="en-US" sz="2700" dirty="0"/>
          </a:p>
        </p:txBody>
      </p:sp>
      <p:pic>
        <p:nvPicPr>
          <p:cNvPr id="2852" name="picture 28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71844" y="2573400"/>
            <a:ext cx="877189" cy="557657"/>
          </a:xfrm>
          <a:prstGeom prst="rect">
            <a:avLst/>
          </a:prstGeom>
        </p:spPr>
      </p:pic>
      <p:sp>
        <p:nvSpPr>
          <p:cNvPr id="2854" name="textbox 2854"/>
          <p:cNvSpPr/>
          <p:nvPr/>
        </p:nvSpPr>
        <p:spPr>
          <a:xfrm>
            <a:off x="4365752" y="3184067"/>
            <a:ext cx="1654810" cy="2692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9000"/>
              </a:lnSpc>
              <a:tabLst>
                <a:tab pos="372745" algn="l"/>
              </a:tabLst>
            </a:pPr>
            <a:r>
              <a:rPr sz="1800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b="1" kern="0" spc="-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作业控制      </a:t>
            </a:r>
            <a:endParaRPr lang="en-US" altLang="en-US" sz="1800" dirty="0"/>
          </a:p>
        </p:txBody>
      </p:sp>
      <p:sp>
        <p:nvSpPr>
          <p:cNvPr id="2856" name="textbox 2856"/>
          <p:cNvSpPr/>
          <p:nvPr/>
        </p:nvSpPr>
        <p:spPr>
          <a:xfrm>
            <a:off x="6770624" y="3184067"/>
            <a:ext cx="1654810" cy="2927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  <a:tabLst>
                <a:tab pos="372745" algn="l"/>
              </a:tabLst>
            </a:pPr>
            <a:r>
              <a:rPr sz="1800" kern="0" spc="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800" b="1" kern="0" spc="-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应急反应      </a:t>
            </a:r>
            <a:endParaRPr lang="en-US" altLang="en-US" sz="1800" dirty="0"/>
          </a:p>
        </p:txBody>
      </p:sp>
      <p:pic>
        <p:nvPicPr>
          <p:cNvPr id="2858" name="picture 28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512559" y="3681221"/>
            <a:ext cx="780542" cy="454342"/>
          </a:xfrm>
          <a:prstGeom prst="rect">
            <a:avLst/>
          </a:prstGeom>
        </p:spPr>
      </p:pic>
      <p:pic>
        <p:nvPicPr>
          <p:cNvPr id="2860" name="picture 28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188970" y="3617214"/>
            <a:ext cx="677163" cy="517207"/>
          </a:xfrm>
          <a:prstGeom prst="rect">
            <a:avLst/>
          </a:prstGeom>
        </p:spPr>
      </p:pic>
      <p:pic>
        <p:nvPicPr>
          <p:cNvPr id="2862" name="picture 28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21202" y="1342644"/>
            <a:ext cx="762000" cy="96011"/>
          </a:xfrm>
          <a:prstGeom prst="rect">
            <a:avLst/>
          </a:prstGeom>
        </p:spPr>
      </p:pic>
      <p:pic>
        <p:nvPicPr>
          <p:cNvPr id="2864" name="picture 28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521202" y="2208275"/>
            <a:ext cx="609600" cy="96012"/>
          </a:xfrm>
          <a:prstGeom prst="rect">
            <a:avLst/>
          </a:prstGeom>
        </p:spPr>
      </p:pic>
      <p:pic>
        <p:nvPicPr>
          <p:cNvPr id="2866" name="picture 28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174485" y="2208275"/>
            <a:ext cx="609600" cy="96012"/>
          </a:xfrm>
          <a:prstGeom prst="rect">
            <a:avLst/>
          </a:prstGeom>
        </p:spPr>
      </p:pic>
      <p:pic>
        <p:nvPicPr>
          <p:cNvPr id="2868" name="picture 28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119115" y="2535173"/>
            <a:ext cx="96012" cy="472439"/>
          </a:xfrm>
          <a:prstGeom prst="rect">
            <a:avLst/>
          </a:prstGeom>
        </p:spPr>
      </p:pic>
      <p:pic>
        <p:nvPicPr>
          <p:cNvPr id="2870" name="picture 28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575804" y="2599182"/>
            <a:ext cx="96011" cy="381000"/>
          </a:xfrm>
          <a:prstGeom prst="rect">
            <a:avLst/>
          </a:prstGeom>
        </p:spPr>
      </p:pic>
      <p:pic>
        <p:nvPicPr>
          <p:cNvPr id="2872" name="picture 28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103875" y="1728978"/>
            <a:ext cx="96012" cy="286511"/>
          </a:xfrm>
          <a:prstGeom prst="rect">
            <a:avLst/>
          </a:prstGeom>
        </p:spPr>
      </p:pic>
      <p:pic>
        <p:nvPicPr>
          <p:cNvPr id="2874" name="picture 28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079491" y="857250"/>
            <a:ext cx="96011" cy="230124"/>
          </a:xfrm>
          <a:prstGeom prst="rect">
            <a:avLst/>
          </a:prstGeom>
        </p:spPr>
      </p:pic>
      <p:pic>
        <p:nvPicPr>
          <p:cNvPr id="2876" name="picture 28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140452" y="3617214"/>
            <a:ext cx="96011" cy="192024"/>
          </a:xfrm>
          <a:prstGeom prst="rect">
            <a:avLst/>
          </a:prstGeom>
        </p:spPr>
      </p:pic>
      <p:sp>
        <p:nvSpPr>
          <p:cNvPr id="2878" name="textbox 2878"/>
          <p:cNvSpPr/>
          <p:nvPr/>
        </p:nvSpPr>
        <p:spPr>
          <a:xfrm>
            <a:off x="8418118" y="4839868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98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0" name="textbox 2880"/>
          <p:cNvSpPr/>
          <p:nvPr/>
        </p:nvSpPr>
        <p:spPr>
          <a:xfrm>
            <a:off x="622812" y="1720113"/>
            <a:ext cx="7666355" cy="7461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100" dirty="0"/>
          </a:p>
          <a:p>
            <a:pPr marL="12700" indent="631190" algn="l" rtl="0" eaLnBrk="0">
              <a:lnSpc>
                <a:spcPct val="98000"/>
              </a:lnSpc>
            </a:pPr>
            <a:r>
              <a:rPr sz="24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风险控制是根据风险等级采取相应措施，将风险</a:t>
            </a:r>
            <a:r>
              <a:rPr sz="2400" b="1" kern="0" spc="-1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 </a:t>
            </a:r>
            <a:r>
              <a:rPr sz="2400" b="1" kern="0" spc="-3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在安全程度内，预防事故发</a:t>
            </a:r>
            <a:r>
              <a:rPr sz="2400" b="1" kern="0" spc="-4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生。</a:t>
            </a:r>
            <a:endParaRPr lang="en-US" altLang="en-US" sz="2400" dirty="0"/>
          </a:p>
        </p:txBody>
      </p:sp>
      <p:pic>
        <p:nvPicPr>
          <p:cNvPr id="2882" name="picture 28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687067" y="2468245"/>
            <a:ext cx="5518403" cy="368807"/>
          </a:xfrm>
          <a:prstGeom prst="rect">
            <a:avLst/>
          </a:prstGeom>
        </p:spPr>
      </p:pic>
      <p:sp>
        <p:nvSpPr>
          <p:cNvPr id="2884" name="textbox 2884"/>
          <p:cNvSpPr/>
          <p:nvPr/>
        </p:nvSpPr>
        <p:spPr>
          <a:xfrm>
            <a:off x="764137" y="3881977"/>
            <a:ext cx="2059939" cy="9321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indent="1270" algn="l" rtl="0" eaLnBrk="0">
              <a:lnSpc>
                <a:spcPct val="99000"/>
              </a:lnSpc>
            </a:pP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通过改进工艺、材</a:t>
            </a:r>
            <a:r>
              <a:rPr sz="2000" b="1" kern="0" spc="6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料、环境等手段消 </a:t>
            </a:r>
            <a:r>
              <a:rPr sz="2000" b="1" kern="0" spc="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除、控制危险源</a:t>
            </a:r>
            <a:endParaRPr lang="en-US" altLang="en-US" sz="2000" dirty="0"/>
          </a:p>
        </p:txBody>
      </p:sp>
      <p:sp>
        <p:nvSpPr>
          <p:cNvPr id="2886" name="textbox 2886"/>
          <p:cNvSpPr/>
          <p:nvPr/>
        </p:nvSpPr>
        <p:spPr>
          <a:xfrm>
            <a:off x="3520700" y="3897852"/>
            <a:ext cx="2058035" cy="9315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indent="1270" algn="l" rtl="0" eaLnBrk="0">
              <a:lnSpc>
                <a:spcPct val="99000"/>
              </a:lnSpc>
            </a:pP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主要采用人的安全</a:t>
            </a:r>
            <a:r>
              <a:rPr sz="2000" b="1" kern="0" spc="5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化和操作安全化的</a:t>
            </a:r>
            <a:r>
              <a:rPr sz="2000" b="1" kern="0" spc="6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方法进行控制</a:t>
            </a:r>
            <a:endParaRPr lang="en-US" altLang="en-US" sz="2000" dirty="0"/>
          </a:p>
        </p:txBody>
      </p:sp>
      <p:sp>
        <p:nvSpPr>
          <p:cNvPr id="2888" name="textbox 2888"/>
          <p:cNvSpPr/>
          <p:nvPr/>
        </p:nvSpPr>
        <p:spPr>
          <a:xfrm>
            <a:off x="6257551" y="3894811"/>
            <a:ext cx="2012950" cy="934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100" dirty="0"/>
          </a:p>
          <a:p>
            <a:pPr marL="13970" indent="-1905" algn="l" rtl="0" eaLnBrk="0">
              <a:lnSpc>
                <a:spcPct val="99000"/>
              </a:lnSpc>
            </a:pPr>
            <a:r>
              <a:rPr sz="2000" b="1" kern="0" spc="-9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采用法律、经济、 </a:t>
            </a: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教育和工程技术</a:t>
            </a:r>
            <a:r>
              <a:rPr sz="2000" b="1" kern="0" spc="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000" b="1" kern="0" spc="-10" dirty="0">
                <a:solidFill>
                  <a:srgbClr val="7F7F7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手段进行控制</a:t>
            </a:r>
            <a:endParaRPr lang="en-US" altLang="en-US" sz="2000" dirty="0"/>
          </a:p>
        </p:txBody>
      </p:sp>
      <p:sp>
        <p:nvSpPr>
          <p:cNvPr id="2890" name="textbox 2890"/>
          <p:cNvSpPr/>
          <p:nvPr/>
        </p:nvSpPr>
        <p:spPr>
          <a:xfrm>
            <a:off x="433816" y="557545"/>
            <a:ext cx="3535045" cy="5022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3200" b="1" kern="0" spc="0" dirty="0">
                <a:solidFill>
                  <a:srgbClr val="1F497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3、风险控制与管理</a:t>
            </a:r>
            <a:endParaRPr lang="en-US" altLang="en-US" sz="3200" dirty="0"/>
          </a:p>
        </p:txBody>
      </p:sp>
      <p:sp>
        <p:nvSpPr>
          <p:cNvPr id="2892" name="textbox 2892"/>
          <p:cNvSpPr/>
          <p:nvPr/>
        </p:nvSpPr>
        <p:spPr>
          <a:xfrm>
            <a:off x="539496" y="1105789"/>
            <a:ext cx="3096895" cy="37084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500" dirty="0"/>
          </a:p>
          <a:p>
            <a:pPr marL="109220" algn="l" rtl="0" eaLnBrk="0">
              <a:lnSpc>
                <a:spcPct val="97000"/>
              </a:lnSpc>
            </a:pPr>
            <a:r>
              <a:rPr sz="18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3.1 风险控制思路</a:t>
            </a:r>
            <a:endParaRPr lang="en-US" altLang="en-US" sz="1800" dirty="0"/>
          </a:p>
        </p:txBody>
      </p:sp>
      <p:sp>
        <p:nvSpPr>
          <p:cNvPr id="2894" name="textbox 2894"/>
          <p:cNvSpPr/>
          <p:nvPr/>
        </p:nvSpPr>
        <p:spPr>
          <a:xfrm>
            <a:off x="682752" y="2936112"/>
            <a:ext cx="2377439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108585" algn="l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固有危险源控制</a:t>
            </a:r>
            <a:endParaRPr lang="en-US" altLang="en-US" sz="2400" dirty="0"/>
          </a:p>
        </p:txBody>
      </p:sp>
      <p:sp>
        <p:nvSpPr>
          <p:cNvPr id="2896" name="textbox 2896"/>
          <p:cNvSpPr/>
          <p:nvPr/>
        </p:nvSpPr>
        <p:spPr>
          <a:xfrm>
            <a:off x="3491483" y="2936112"/>
            <a:ext cx="2197735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lang="en-US" altLang="en-US" sz="600" dirty="0"/>
          </a:p>
          <a:p>
            <a:pPr marL="96520" algn="l" rtl="0" eaLnBrk="0">
              <a:lnSpc>
                <a:spcPct val="97000"/>
              </a:lnSpc>
              <a:spcBef>
                <a:spcPts val="5"/>
              </a:spcBef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人为失误控制</a:t>
            </a:r>
            <a:endParaRPr lang="en-US" altLang="en-US" sz="2400" dirty="0"/>
          </a:p>
        </p:txBody>
      </p:sp>
      <p:sp>
        <p:nvSpPr>
          <p:cNvPr id="2898" name="textbox 2898"/>
          <p:cNvSpPr/>
          <p:nvPr/>
        </p:nvSpPr>
        <p:spPr>
          <a:xfrm>
            <a:off x="6156959" y="2936112"/>
            <a:ext cx="2087879" cy="46228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600" dirty="0"/>
          </a:p>
          <a:p>
            <a:pPr marL="96520" algn="l" rtl="0" eaLnBrk="0">
              <a:lnSpc>
                <a:spcPct val="97000"/>
              </a:lnSpc>
              <a:spcBef>
                <a:spcPts val="0"/>
              </a:spcBef>
            </a:pPr>
            <a:r>
              <a:rPr sz="2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安全目标管理</a:t>
            </a:r>
            <a:endParaRPr lang="en-US" altLang="en-US" sz="2400" dirty="0"/>
          </a:p>
        </p:txBody>
      </p:sp>
      <p:grpSp>
        <p:nvGrpSpPr>
          <p:cNvPr id="336" name="group 336"/>
          <p:cNvGrpSpPr/>
          <p:nvPr/>
        </p:nvGrpSpPr>
        <p:grpSpPr>
          <a:xfrm rot="21600000">
            <a:off x="1221486" y="3387216"/>
            <a:ext cx="1080515" cy="314706"/>
            <a:chOff x="0" y="0"/>
            <a:chExt cx="1080515" cy="314706"/>
          </a:xfrm>
        </p:grpSpPr>
        <p:sp>
          <p:nvSpPr>
            <p:cNvPr id="2900" name="path"/>
            <p:cNvSpPr/>
            <p:nvPr/>
          </p:nvSpPr>
          <p:spPr>
            <a:xfrm>
              <a:off x="0" y="12954"/>
              <a:ext cx="1080515" cy="301752"/>
            </a:xfrm>
            <a:custGeom>
              <a:avLst/>
              <a:gdLst/>
              <a:ahLst/>
              <a:cxnLst/>
              <a:rect l="0" t="0" r="0" b="0"/>
              <a:pathLst>
                <a:path w="1701" h="475">
                  <a:moveTo>
                    <a:pt x="0" y="237"/>
                  </a:moveTo>
                  <a:lnTo>
                    <a:pt x="425" y="237"/>
                  </a:lnTo>
                  <a:lnTo>
                    <a:pt x="425" y="0"/>
                  </a:lnTo>
                  <a:lnTo>
                    <a:pt x="1276" y="0"/>
                  </a:lnTo>
                  <a:lnTo>
                    <a:pt x="1276" y="237"/>
                  </a:lnTo>
                  <a:lnTo>
                    <a:pt x="1701" y="237"/>
                  </a:lnTo>
                  <a:lnTo>
                    <a:pt x="850" y="475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02" name="path"/>
            <p:cNvSpPr/>
            <p:nvPr/>
          </p:nvSpPr>
          <p:spPr>
            <a:xfrm>
              <a:off x="0" y="0"/>
              <a:ext cx="1080515" cy="176784"/>
            </a:xfrm>
            <a:custGeom>
              <a:avLst/>
              <a:gdLst/>
              <a:ahLst/>
              <a:cxnLst/>
              <a:rect l="0" t="0" r="0" b="0"/>
              <a:pathLst>
                <a:path w="1701" h="278">
                  <a:moveTo>
                    <a:pt x="0" y="258"/>
                  </a:moveTo>
                  <a:lnTo>
                    <a:pt x="425" y="258"/>
                  </a:lnTo>
                  <a:lnTo>
                    <a:pt x="425" y="20"/>
                  </a:lnTo>
                  <a:lnTo>
                    <a:pt x="1276" y="20"/>
                  </a:lnTo>
                  <a:lnTo>
                    <a:pt x="1276" y="258"/>
                  </a:lnTo>
                  <a:lnTo>
                    <a:pt x="1701" y="258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38" name="group 338"/>
          <p:cNvGrpSpPr/>
          <p:nvPr/>
        </p:nvGrpSpPr>
        <p:grpSpPr>
          <a:xfrm rot="21600000">
            <a:off x="6660642" y="3385693"/>
            <a:ext cx="1080515" cy="313181"/>
            <a:chOff x="0" y="0"/>
            <a:chExt cx="1080515" cy="313181"/>
          </a:xfrm>
        </p:grpSpPr>
        <p:sp>
          <p:nvSpPr>
            <p:cNvPr id="2904" name="path"/>
            <p:cNvSpPr/>
            <p:nvPr/>
          </p:nvSpPr>
          <p:spPr>
            <a:xfrm>
              <a:off x="0" y="12954"/>
              <a:ext cx="1080515" cy="300227"/>
            </a:xfrm>
            <a:custGeom>
              <a:avLst/>
              <a:gdLst/>
              <a:ahLst/>
              <a:cxnLst/>
              <a:rect l="0" t="0" r="0" b="0"/>
              <a:pathLst>
                <a:path w="1701" h="472">
                  <a:moveTo>
                    <a:pt x="0" y="236"/>
                  </a:moveTo>
                  <a:lnTo>
                    <a:pt x="425" y="236"/>
                  </a:lnTo>
                  <a:lnTo>
                    <a:pt x="425" y="0"/>
                  </a:lnTo>
                  <a:lnTo>
                    <a:pt x="1276" y="0"/>
                  </a:lnTo>
                  <a:lnTo>
                    <a:pt x="1276" y="236"/>
                  </a:lnTo>
                  <a:lnTo>
                    <a:pt x="1701" y="236"/>
                  </a:lnTo>
                  <a:lnTo>
                    <a:pt x="850" y="472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06" name="path"/>
            <p:cNvSpPr/>
            <p:nvPr/>
          </p:nvSpPr>
          <p:spPr>
            <a:xfrm>
              <a:off x="0" y="0"/>
              <a:ext cx="1080515" cy="176022"/>
            </a:xfrm>
            <a:custGeom>
              <a:avLst/>
              <a:gdLst/>
              <a:ahLst/>
              <a:cxnLst/>
              <a:rect l="0" t="0" r="0" b="0"/>
              <a:pathLst>
                <a:path w="1701" h="277">
                  <a:moveTo>
                    <a:pt x="0" y="256"/>
                  </a:moveTo>
                  <a:lnTo>
                    <a:pt x="425" y="256"/>
                  </a:lnTo>
                  <a:lnTo>
                    <a:pt x="425" y="20"/>
                  </a:lnTo>
                  <a:lnTo>
                    <a:pt x="1276" y="20"/>
                  </a:lnTo>
                  <a:lnTo>
                    <a:pt x="1276" y="256"/>
                  </a:lnTo>
                  <a:lnTo>
                    <a:pt x="1701" y="256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340" name="group 340"/>
          <p:cNvGrpSpPr/>
          <p:nvPr/>
        </p:nvGrpSpPr>
        <p:grpSpPr>
          <a:xfrm rot="21600000">
            <a:off x="3925061" y="3385693"/>
            <a:ext cx="1078991" cy="313181"/>
            <a:chOff x="0" y="0"/>
            <a:chExt cx="1078991" cy="313181"/>
          </a:xfrm>
        </p:grpSpPr>
        <p:sp>
          <p:nvSpPr>
            <p:cNvPr id="2908" name="path"/>
            <p:cNvSpPr/>
            <p:nvPr/>
          </p:nvSpPr>
          <p:spPr>
            <a:xfrm>
              <a:off x="0" y="12954"/>
              <a:ext cx="1078991" cy="300227"/>
            </a:xfrm>
            <a:custGeom>
              <a:avLst/>
              <a:gdLst/>
              <a:ahLst/>
              <a:cxnLst/>
              <a:rect l="0" t="0" r="0" b="0"/>
              <a:pathLst>
                <a:path w="1699" h="472">
                  <a:moveTo>
                    <a:pt x="0" y="236"/>
                  </a:moveTo>
                  <a:lnTo>
                    <a:pt x="424" y="236"/>
                  </a:lnTo>
                  <a:lnTo>
                    <a:pt x="424" y="0"/>
                  </a:lnTo>
                  <a:lnTo>
                    <a:pt x="1274" y="0"/>
                  </a:lnTo>
                  <a:lnTo>
                    <a:pt x="1274" y="236"/>
                  </a:lnTo>
                  <a:lnTo>
                    <a:pt x="1699" y="236"/>
                  </a:lnTo>
                  <a:lnTo>
                    <a:pt x="849" y="472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910" name="path"/>
            <p:cNvSpPr/>
            <p:nvPr/>
          </p:nvSpPr>
          <p:spPr>
            <a:xfrm>
              <a:off x="0" y="0"/>
              <a:ext cx="1078991" cy="176022"/>
            </a:xfrm>
            <a:custGeom>
              <a:avLst/>
              <a:gdLst/>
              <a:ahLst/>
              <a:cxnLst/>
              <a:rect l="0" t="0" r="0" b="0"/>
              <a:pathLst>
                <a:path w="1699" h="277">
                  <a:moveTo>
                    <a:pt x="0" y="256"/>
                  </a:moveTo>
                  <a:lnTo>
                    <a:pt x="424" y="256"/>
                  </a:lnTo>
                  <a:lnTo>
                    <a:pt x="424" y="20"/>
                  </a:lnTo>
                  <a:lnTo>
                    <a:pt x="1274" y="20"/>
                  </a:lnTo>
                  <a:lnTo>
                    <a:pt x="1274" y="256"/>
                  </a:lnTo>
                  <a:lnTo>
                    <a:pt x="1699" y="256"/>
                  </a:lnTo>
                </a:path>
              </a:pathLst>
            </a:custGeom>
            <a:noFill/>
            <a:ln w="25907" cap="flat">
              <a:solidFill>
                <a:srgbClr val="D8D8D8">
                  <a:alpha val="100000"/>
                </a:srgbClr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912" name="path"/>
          <p:cNvSpPr/>
          <p:nvPr/>
        </p:nvSpPr>
        <p:spPr>
          <a:xfrm>
            <a:off x="1218001" y="3538570"/>
            <a:ext cx="1087484" cy="175828"/>
          </a:xfrm>
          <a:custGeom>
            <a:avLst/>
            <a:gdLst/>
            <a:ahLst/>
            <a:cxnLst/>
            <a:rect l="0" t="0" r="0" b="0"/>
            <a:pathLst>
              <a:path w="1712" h="276">
                <a:moveTo>
                  <a:pt x="1707" y="19"/>
                </a:moveTo>
                <a:lnTo>
                  <a:pt x="856" y="257"/>
                </a:lnTo>
                <a:lnTo>
                  <a:pt x="5" y="19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14" name="path"/>
          <p:cNvSpPr/>
          <p:nvPr/>
        </p:nvSpPr>
        <p:spPr>
          <a:xfrm>
            <a:off x="6657174" y="3536279"/>
            <a:ext cx="1087451" cy="175076"/>
          </a:xfrm>
          <a:custGeom>
            <a:avLst/>
            <a:gdLst/>
            <a:ahLst/>
            <a:cxnLst/>
            <a:rect l="0" t="0" r="0" b="0"/>
            <a:pathLst>
              <a:path w="1712" h="275">
                <a:moveTo>
                  <a:pt x="1707" y="19"/>
                </a:moveTo>
                <a:lnTo>
                  <a:pt x="856" y="256"/>
                </a:lnTo>
                <a:lnTo>
                  <a:pt x="5" y="19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16" name="path"/>
          <p:cNvSpPr/>
          <p:nvPr/>
        </p:nvSpPr>
        <p:spPr>
          <a:xfrm>
            <a:off x="3921589" y="3536281"/>
            <a:ext cx="1085937" cy="175073"/>
          </a:xfrm>
          <a:custGeom>
            <a:avLst/>
            <a:gdLst/>
            <a:ahLst/>
            <a:cxnLst/>
            <a:rect l="0" t="0" r="0" b="0"/>
            <a:pathLst>
              <a:path w="1710" h="275">
                <a:moveTo>
                  <a:pt x="1704" y="19"/>
                </a:moveTo>
                <a:lnTo>
                  <a:pt x="855" y="256"/>
                </a:lnTo>
                <a:lnTo>
                  <a:pt x="5" y="19"/>
                </a:lnTo>
              </a:path>
            </a:pathLst>
          </a:custGeom>
          <a:noFill/>
          <a:ln w="25907" cap="flat">
            <a:solidFill>
              <a:srgbClr val="D8D8D8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18" name="textbox 2918"/>
          <p:cNvSpPr/>
          <p:nvPr/>
        </p:nvSpPr>
        <p:spPr>
          <a:xfrm>
            <a:off x="8418118" y="4956073"/>
            <a:ext cx="189229" cy="171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0000"/>
              </a:lnSpc>
            </a:pPr>
            <a:r>
              <a:rPr sz="1200" kern="0" spc="-20" dirty="0">
                <a:solidFill>
                  <a:srgbClr val="8C8C8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99</a:t>
            </a:r>
            <a:endParaRPr lang="en-US" altLang="en-US" sz="12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317*55"/>
  <p:tag name="TABLE_ENDDRAG_RECT" val="29*226*317*55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TABLE_ENDDRAG_ORIGIN_RECT" val="72*18"/>
  <p:tag name="TABLE_ENDDRAG_RECT" val="359*52*72*18"/>
</p:tagLst>
</file>

<file path=ppt/tags/tag13.xml><?xml version="1.0" encoding="utf-8"?>
<p:tagLst xmlns:p="http://schemas.openxmlformats.org/presentationml/2006/main">
  <p:tag name="TABLE_ENDDRAG_ORIGIN_RECT" val="139*131"/>
  <p:tag name="TABLE_ENDDRAG_RECT" val="362*262*139*131"/>
</p:tagLst>
</file>

<file path=ppt/tags/tag14.xml><?xml version="1.0" encoding="utf-8"?>
<p:tagLst xmlns:p="http://schemas.openxmlformats.org/presentationml/2006/main">
  <p:tag name="TABLE_ENDDRAG_ORIGIN_RECT" val="675*325"/>
  <p:tag name="TABLE_ENDDRAG_RECT" val="24*69*675*325"/>
</p:tagLst>
</file>

<file path=ppt/tags/tag15.xml><?xml version="1.0" encoding="utf-8"?>
<p:tagLst xmlns:p="http://schemas.openxmlformats.org/presentationml/2006/main">
  <p:tag name="TABLE_ENDDRAG_ORIGIN_RECT" val="653*276"/>
  <p:tag name="TABLE_ENDDRAG_RECT" val="30*123*653*276"/>
</p:tagLst>
</file>

<file path=ppt/tags/tag16.xml><?xml version="1.0" encoding="utf-8"?>
<p:tagLst xmlns:p="http://schemas.openxmlformats.org/presentationml/2006/main">
  <p:tag name="TABLE_ENDDRAG_ORIGIN_RECT" val="222*169"/>
  <p:tag name="TABLE_ENDDRAG_RECT" val="477*161*222*169"/>
</p:tagLst>
</file>

<file path=ppt/tags/tag17.xml><?xml version="1.0" encoding="utf-8"?>
<p:tagLst xmlns:p="http://schemas.openxmlformats.org/presentationml/2006/main">
  <p:tag name="TABLE_ENDDRAG_ORIGIN_RECT" val="675*271"/>
  <p:tag name="TABLE_ENDDRAG_RECT" val="22*119*675*271"/>
</p:tagLst>
</file>

<file path=ppt/tags/tag18.xml><?xml version="1.0" encoding="utf-8"?>
<p:tagLst xmlns:p="http://schemas.openxmlformats.org/presentationml/2006/main">
  <p:tag name="commondata" val="eyJoZGlkIjoiZWJkYWY3MWJhMDYyZTc4ODgwMTZjNmE3MWE4OWI5YTEifQ=="/>
</p:tagLst>
</file>

<file path=ppt/tags/tag2.xml><?xml version="1.0" encoding="utf-8"?>
<p:tagLst xmlns:p="http://schemas.openxmlformats.org/presentationml/2006/main">
  <p:tag name="TABLE_ENDDRAG_ORIGIN_RECT" val="633*135"/>
  <p:tag name="TABLE_ENDDRAG_RECT" val="84*120*633*135"/>
</p:tagLst>
</file>

<file path=ppt/tags/tag3.xml><?xml version="1.0" encoding="utf-8"?>
<p:tagLst xmlns:p="http://schemas.openxmlformats.org/presentationml/2006/main">
  <p:tag name="TABLE_ENDDRAG_ORIGIN_RECT" val="557*60"/>
  <p:tag name="TABLE_ENDDRAG_RECT" val="67*202*557*60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15998</Words>
  <Application>WPS 演示</Application>
  <PresentationFormat/>
  <Paragraphs>3210</Paragraphs>
  <Slides>109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109</vt:i4>
      </vt:variant>
    </vt:vector>
  </HeadingPairs>
  <TitlesOfParts>
    <vt:vector size="121" baseType="lpstr">
      <vt:lpstr>Arial</vt:lpstr>
      <vt:lpstr>宋体</vt:lpstr>
      <vt:lpstr>Wingdings</vt:lpstr>
      <vt:lpstr>黑体</vt:lpstr>
      <vt:lpstr>微软雅黑</vt:lpstr>
      <vt:lpstr>Arial</vt:lpstr>
      <vt:lpstr>Wingdings</vt:lpstr>
      <vt:lpstr>Arial Unicode MS</vt:lpstr>
      <vt:lpstr>Calibri</vt:lpstr>
      <vt:lpstr>Impact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thinkpad</dc:creator>
  <cp:lastModifiedBy>Tassel</cp:lastModifiedBy>
  <cp:revision>8</cp:revision>
  <dcterms:created xsi:type="dcterms:W3CDTF">2023-11-13T01:33:00Z</dcterms:created>
  <dcterms:modified xsi:type="dcterms:W3CDTF">2023-11-17T09:23:26Z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2023-11-14T01:05:49Z</vt:filetime>
  </property>
  <property fmtid="{D5CDD505-2E9C-101B-9397-08002B2CF9AE}" pid="4" name="ICV">
    <vt:lpwstr>16BD0332D0FC4CB9B9ACC18D9A55024E_12</vt:lpwstr>
  </property>
  <property fmtid="{D5CDD505-2E9C-101B-9397-08002B2CF9AE}" pid="5" name="KSOProductBuildVer">
    <vt:lpwstr>2052-12.1.0.15712</vt:lpwstr>
  </property>
</Properties>
</file>