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6"/>
    <p:sldId id="309" r:id="rId57"/>
    <p:sldId id="310" r:id="rId58"/>
    <p:sldId id="319" r:id="rId59"/>
    <p:sldId id="311" r:id="rId60"/>
    <p:sldId id="312" r:id="rId61"/>
    <p:sldId id="313" r:id="rId62"/>
    <p:sldId id="314" r:id="rId63"/>
    <p:sldId id="315" r:id="rId64"/>
    <p:sldId id="316" r:id="rId65"/>
    <p:sldId id="317" r:id="rId66"/>
  </p:sldIdLst>
  <p:sldSz cx="12192000" cy="6858000"/>
  <p:notesSz cx="6858000" cy="9144000"/>
  <p:custDataLst>
    <p:tags r:id="rId7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8" userDrawn="1">
          <p15:clr>
            <a:srgbClr val="A4A3A4"/>
          </p15:clr>
        </p15:guide>
        <p15:guide id="2" pos="38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58"/>
        <p:guide pos="3832"/>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0" Type="http://schemas.openxmlformats.org/officeDocument/2006/relationships/tags" Target="tags/tag739.xml"/><Relationship Id="rId7" Type="http://schemas.openxmlformats.org/officeDocument/2006/relationships/slide" Target="slides/slide5.xml"/><Relationship Id="rId69" Type="http://schemas.openxmlformats.org/officeDocument/2006/relationships/tableStyles" Target="tableStyles.xml"/><Relationship Id="rId68" Type="http://schemas.openxmlformats.org/officeDocument/2006/relationships/viewProps" Target="viewProps.xml"/><Relationship Id="rId67" Type="http://schemas.openxmlformats.org/officeDocument/2006/relationships/presProps" Target="presProps.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notesMaster" Target="notesMasters/notesMaster1.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166.xml"/><Relationship Id="rId8" Type="http://schemas.openxmlformats.org/officeDocument/2006/relationships/tags" Target="../tags/tag165.xml"/><Relationship Id="rId7" Type="http://schemas.openxmlformats.org/officeDocument/2006/relationships/tags" Target="../tags/tag164.xml"/><Relationship Id="rId63" Type="http://schemas.openxmlformats.org/officeDocument/2006/relationships/slideLayout" Target="../slideLayouts/slideLayout7.xml"/><Relationship Id="rId62" Type="http://schemas.openxmlformats.org/officeDocument/2006/relationships/tags" Target="../tags/tag219.xml"/><Relationship Id="rId61" Type="http://schemas.openxmlformats.org/officeDocument/2006/relationships/tags" Target="../tags/tag218.xml"/><Relationship Id="rId60" Type="http://schemas.openxmlformats.org/officeDocument/2006/relationships/tags" Target="../tags/tag217.xml"/><Relationship Id="rId6" Type="http://schemas.openxmlformats.org/officeDocument/2006/relationships/tags" Target="../tags/tag163.xml"/><Relationship Id="rId59" Type="http://schemas.openxmlformats.org/officeDocument/2006/relationships/tags" Target="../tags/tag216.xml"/><Relationship Id="rId58" Type="http://schemas.openxmlformats.org/officeDocument/2006/relationships/tags" Target="../tags/tag215.xml"/><Relationship Id="rId57" Type="http://schemas.openxmlformats.org/officeDocument/2006/relationships/tags" Target="../tags/tag214.xml"/><Relationship Id="rId56" Type="http://schemas.openxmlformats.org/officeDocument/2006/relationships/tags" Target="../tags/tag213.xml"/><Relationship Id="rId55" Type="http://schemas.openxmlformats.org/officeDocument/2006/relationships/tags" Target="../tags/tag212.xml"/><Relationship Id="rId54" Type="http://schemas.openxmlformats.org/officeDocument/2006/relationships/tags" Target="../tags/tag211.xml"/><Relationship Id="rId53" Type="http://schemas.openxmlformats.org/officeDocument/2006/relationships/tags" Target="../tags/tag210.xml"/><Relationship Id="rId52" Type="http://schemas.openxmlformats.org/officeDocument/2006/relationships/tags" Target="../tags/tag209.xml"/><Relationship Id="rId51" Type="http://schemas.openxmlformats.org/officeDocument/2006/relationships/tags" Target="../tags/tag208.xml"/><Relationship Id="rId50" Type="http://schemas.openxmlformats.org/officeDocument/2006/relationships/tags" Target="../tags/tag207.xml"/><Relationship Id="rId5" Type="http://schemas.openxmlformats.org/officeDocument/2006/relationships/tags" Target="../tags/tag162.xml"/><Relationship Id="rId49" Type="http://schemas.openxmlformats.org/officeDocument/2006/relationships/tags" Target="../tags/tag206.xml"/><Relationship Id="rId48" Type="http://schemas.openxmlformats.org/officeDocument/2006/relationships/tags" Target="../tags/tag205.xml"/><Relationship Id="rId47" Type="http://schemas.openxmlformats.org/officeDocument/2006/relationships/tags" Target="../tags/tag204.xml"/><Relationship Id="rId46" Type="http://schemas.openxmlformats.org/officeDocument/2006/relationships/tags" Target="../tags/tag203.xml"/><Relationship Id="rId45" Type="http://schemas.openxmlformats.org/officeDocument/2006/relationships/tags" Target="../tags/tag202.xml"/><Relationship Id="rId44" Type="http://schemas.openxmlformats.org/officeDocument/2006/relationships/tags" Target="../tags/tag201.xml"/><Relationship Id="rId43" Type="http://schemas.openxmlformats.org/officeDocument/2006/relationships/tags" Target="../tags/tag200.xml"/><Relationship Id="rId42" Type="http://schemas.openxmlformats.org/officeDocument/2006/relationships/tags" Target="../tags/tag199.xml"/><Relationship Id="rId41" Type="http://schemas.openxmlformats.org/officeDocument/2006/relationships/tags" Target="../tags/tag198.xml"/><Relationship Id="rId40" Type="http://schemas.openxmlformats.org/officeDocument/2006/relationships/tags" Target="../tags/tag197.xml"/><Relationship Id="rId4" Type="http://schemas.openxmlformats.org/officeDocument/2006/relationships/tags" Target="../tags/tag161.xml"/><Relationship Id="rId39" Type="http://schemas.openxmlformats.org/officeDocument/2006/relationships/tags" Target="../tags/tag196.xml"/><Relationship Id="rId38" Type="http://schemas.openxmlformats.org/officeDocument/2006/relationships/tags" Target="../tags/tag195.xml"/><Relationship Id="rId37" Type="http://schemas.openxmlformats.org/officeDocument/2006/relationships/tags" Target="../tags/tag194.xml"/><Relationship Id="rId36" Type="http://schemas.openxmlformats.org/officeDocument/2006/relationships/tags" Target="../tags/tag193.xml"/><Relationship Id="rId35" Type="http://schemas.openxmlformats.org/officeDocument/2006/relationships/tags" Target="../tags/tag192.xml"/><Relationship Id="rId34" Type="http://schemas.openxmlformats.org/officeDocument/2006/relationships/tags" Target="../tags/tag191.xml"/><Relationship Id="rId33" Type="http://schemas.openxmlformats.org/officeDocument/2006/relationships/tags" Target="../tags/tag190.xml"/><Relationship Id="rId32" Type="http://schemas.openxmlformats.org/officeDocument/2006/relationships/tags" Target="../tags/tag189.xml"/><Relationship Id="rId31" Type="http://schemas.openxmlformats.org/officeDocument/2006/relationships/tags" Target="../tags/tag188.xml"/><Relationship Id="rId30" Type="http://schemas.openxmlformats.org/officeDocument/2006/relationships/tags" Target="../tags/tag187.xml"/><Relationship Id="rId3" Type="http://schemas.openxmlformats.org/officeDocument/2006/relationships/image" Target="../media/image3.png"/><Relationship Id="rId29" Type="http://schemas.openxmlformats.org/officeDocument/2006/relationships/tags" Target="../tags/tag186.xml"/><Relationship Id="rId28" Type="http://schemas.openxmlformats.org/officeDocument/2006/relationships/tags" Target="../tags/tag185.xml"/><Relationship Id="rId27" Type="http://schemas.openxmlformats.org/officeDocument/2006/relationships/tags" Target="../tags/tag184.xml"/><Relationship Id="rId26" Type="http://schemas.openxmlformats.org/officeDocument/2006/relationships/tags" Target="../tags/tag183.xml"/><Relationship Id="rId25" Type="http://schemas.openxmlformats.org/officeDocument/2006/relationships/tags" Target="../tags/tag182.xml"/><Relationship Id="rId24" Type="http://schemas.openxmlformats.org/officeDocument/2006/relationships/tags" Target="../tags/tag181.xml"/><Relationship Id="rId23" Type="http://schemas.openxmlformats.org/officeDocument/2006/relationships/tags" Target="../tags/tag180.xml"/><Relationship Id="rId22" Type="http://schemas.openxmlformats.org/officeDocument/2006/relationships/tags" Target="../tags/tag179.xml"/><Relationship Id="rId21" Type="http://schemas.openxmlformats.org/officeDocument/2006/relationships/tags" Target="../tags/tag178.xml"/><Relationship Id="rId20" Type="http://schemas.openxmlformats.org/officeDocument/2006/relationships/tags" Target="../tags/tag177.xml"/><Relationship Id="rId2" Type="http://schemas.openxmlformats.org/officeDocument/2006/relationships/tags" Target="../tags/tag160.xml"/><Relationship Id="rId19" Type="http://schemas.openxmlformats.org/officeDocument/2006/relationships/tags" Target="../tags/tag176.xml"/><Relationship Id="rId18" Type="http://schemas.openxmlformats.org/officeDocument/2006/relationships/tags" Target="../tags/tag175.xml"/><Relationship Id="rId17" Type="http://schemas.openxmlformats.org/officeDocument/2006/relationships/tags" Target="../tags/tag174.xml"/><Relationship Id="rId16" Type="http://schemas.openxmlformats.org/officeDocument/2006/relationships/tags" Target="../tags/tag173.xml"/><Relationship Id="rId15" Type="http://schemas.openxmlformats.org/officeDocument/2006/relationships/tags" Target="../tags/tag172.xml"/><Relationship Id="rId14" Type="http://schemas.openxmlformats.org/officeDocument/2006/relationships/tags" Target="../tags/tag171.xml"/><Relationship Id="rId13" Type="http://schemas.openxmlformats.org/officeDocument/2006/relationships/tags" Target="../tags/tag170.xml"/><Relationship Id="rId12" Type="http://schemas.openxmlformats.org/officeDocument/2006/relationships/tags" Target="../tags/tag169.xml"/><Relationship Id="rId11" Type="http://schemas.openxmlformats.org/officeDocument/2006/relationships/tags" Target="../tags/tag168.xml"/><Relationship Id="rId10" Type="http://schemas.openxmlformats.org/officeDocument/2006/relationships/tags" Target="../tags/tag167.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9" Type="http://schemas.openxmlformats.org/officeDocument/2006/relationships/tags" Target="../tags/tag226.xml"/><Relationship Id="rId8" Type="http://schemas.openxmlformats.org/officeDocument/2006/relationships/tags" Target="../tags/tag225.xml"/><Relationship Id="rId7" Type="http://schemas.openxmlformats.org/officeDocument/2006/relationships/tags" Target="../tags/tag224.xml"/><Relationship Id="rId6" Type="http://schemas.openxmlformats.org/officeDocument/2006/relationships/tags" Target="../tags/tag223.xml"/><Relationship Id="rId5" Type="http://schemas.openxmlformats.org/officeDocument/2006/relationships/tags" Target="../tags/tag222.xml"/><Relationship Id="rId4" Type="http://schemas.openxmlformats.org/officeDocument/2006/relationships/tags" Target="../tags/tag221.xml"/><Relationship Id="rId35" Type="http://schemas.openxmlformats.org/officeDocument/2006/relationships/slideLayout" Target="../slideLayouts/slideLayout7.xml"/><Relationship Id="rId34" Type="http://schemas.openxmlformats.org/officeDocument/2006/relationships/tags" Target="../tags/tag251.xml"/><Relationship Id="rId33" Type="http://schemas.openxmlformats.org/officeDocument/2006/relationships/tags" Target="../tags/tag250.xml"/><Relationship Id="rId32" Type="http://schemas.openxmlformats.org/officeDocument/2006/relationships/tags" Target="../tags/tag249.xml"/><Relationship Id="rId31" Type="http://schemas.openxmlformats.org/officeDocument/2006/relationships/tags" Target="../tags/tag248.xml"/><Relationship Id="rId30" Type="http://schemas.openxmlformats.org/officeDocument/2006/relationships/tags" Target="../tags/tag247.xml"/><Relationship Id="rId3" Type="http://schemas.openxmlformats.org/officeDocument/2006/relationships/image" Target="../media/image3.png"/><Relationship Id="rId29" Type="http://schemas.openxmlformats.org/officeDocument/2006/relationships/tags" Target="../tags/tag246.xml"/><Relationship Id="rId28" Type="http://schemas.openxmlformats.org/officeDocument/2006/relationships/tags" Target="../tags/tag245.xml"/><Relationship Id="rId27" Type="http://schemas.openxmlformats.org/officeDocument/2006/relationships/tags" Target="../tags/tag244.xml"/><Relationship Id="rId26" Type="http://schemas.openxmlformats.org/officeDocument/2006/relationships/tags" Target="../tags/tag243.xml"/><Relationship Id="rId25" Type="http://schemas.openxmlformats.org/officeDocument/2006/relationships/tags" Target="../tags/tag242.xml"/><Relationship Id="rId24" Type="http://schemas.openxmlformats.org/officeDocument/2006/relationships/tags" Target="../tags/tag241.xml"/><Relationship Id="rId23" Type="http://schemas.openxmlformats.org/officeDocument/2006/relationships/tags" Target="../tags/tag240.xml"/><Relationship Id="rId22" Type="http://schemas.openxmlformats.org/officeDocument/2006/relationships/tags" Target="../tags/tag239.xml"/><Relationship Id="rId21" Type="http://schemas.openxmlformats.org/officeDocument/2006/relationships/tags" Target="../tags/tag238.xml"/><Relationship Id="rId20" Type="http://schemas.openxmlformats.org/officeDocument/2006/relationships/tags" Target="../tags/tag237.xml"/><Relationship Id="rId2" Type="http://schemas.openxmlformats.org/officeDocument/2006/relationships/tags" Target="../tags/tag220.xml"/><Relationship Id="rId19" Type="http://schemas.openxmlformats.org/officeDocument/2006/relationships/tags" Target="../tags/tag236.xml"/><Relationship Id="rId18" Type="http://schemas.openxmlformats.org/officeDocument/2006/relationships/tags" Target="../tags/tag235.xml"/><Relationship Id="rId17" Type="http://schemas.openxmlformats.org/officeDocument/2006/relationships/tags" Target="../tags/tag234.xml"/><Relationship Id="rId16" Type="http://schemas.openxmlformats.org/officeDocument/2006/relationships/tags" Target="../tags/tag233.xml"/><Relationship Id="rId15" Type="http://schemas.openxmlformats.org/officeDocument/2006/relationships/tags" Target="../tags/tag232.xml"/><Relationship Id="rId14" Type="http://schemas.openxmlformats.org/officeDocument/2006/relationships/tags" Target="../tags/tag231.xml"/><Relationship Id="rId13" Type="http://schemas.openxmlformats.org/officeDocument/2006/relationships/tags" Target="../tags/tag230.xml"/><Relationship Id="rId12" Type="http://schemas.openxmlformats.org/officeDocument/2006/relationships/tags" Target="../tags/tag229.xml"/><Relationship Id="rId11" Type="http://schemas.openxmlformats.org/officeDocument/2006/relationships/tags" Target="../tags/tag228.xml"/><Relationship Id="rId10" Type="http://schemas.openxmlformats.org/officeDocument/2006/relationships/tags" Target="../tags/tag227.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256.xml"/><Relationship Id="rId7" Type="http://schemas.openxmlformats.org/officeDocument/2006/relationships/image" Target="../media/image5.jpeg"/><Relationship Id="rId6" Type="http://schemas.openxmlformats.org/officeDocument/2006/relationships/tags" Target="../tags/tag255.xml"/><Relationship Id="rId5" Type="http://schemas.openxmlformats.org/officeDocument/2006/relationships/tags" Target="../tags/tag254.xml"/><Relationship Id="rId4" Type="http://schemas.openxmlformats.org/officeDocument/2006/relationships/tags" Target="../tags/tag253.xml"/><Relationship Id="rId3" Type="http://schemas.openxmlformats.org/officeDocument/2006/relationships/image" Target="../media/image3.png"/><Relationship Id="rId2" Type="http://schemas.openxmlformats.org/officeDocument/2006/relationships/tags" Target="../tags/tag252.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9" Type="http://schemas.openxmlformats.org/officeDocument/2006/relationships/tags" Target="../tags/tag264.xml"/><Relationship Id="rId8" Type="http://schemas.openxmlformats.org/officeDocument/2006/relationships/tags" Target="../tags/tag263.xml"/><Relationship Id="rId7" Type="http://schemas.openxmlformats.org/officeDocument/2006/relationships/tags" Target="../tags/tag262.xml"/><Relationship Id="rId6" Type="http://schemas.openxmlformats.org/officeDocument/2006/relationships/tags" Target="../tags/tag261.xml"/><Relationship Id="rId5" Type="http://schemas.openxmlformats.org/officeDocument/2006/relationships/tags" Target="../tags/tag260.xml"/><Relationship Id="rId4" Type="http://schemas.openxmlformats.org/officeDocument/2006/relationships/tags" Target="../tags/tag259.xml"/><Relationship Id="rId3" Type="http://schemas.openxmlformats.org/officeDocument/2006/relationships/tags" Target="../tags/tag258.xml"/><Relationship Id="rId24" Type="http://schemas.openxmlformats.org/officeDocument/2006/relationships/slideLayout" Target="../slideLayouts/slideLayout7.xml"/><Relationship Id="rId23" Type="http://schemas.openxmlformats.org/officeDocument/2006/relationships/tags" Target="../tags/tag277.xml"/><Relationship Id="rId22" Type="http://schemas.openxmlformats.org/officeDocument/2006/relationships/image" Target="../media/image6.jpeg"/><Relationship Id="rId21" Type="http://schemas.openxmlformats.org/officeDocument/2006/relationships/tags" Target="../tags/tag276.xml"/><Relationship Id="rId20" Type="http://schemas.openxmlformats.org/officeDocument/2006/relationships/tags" Target="../tags/tag275.xml"/><Relationship Id="rId2" Type="http://schemas.openxmlformats.org/officeDocument/2006/relationships/tags" Target="../tags/tag257.xml"/><Relationship Id="rId19" Type="http://schemas.openxmlformats.org/officeDocument/2006/relationships/tags" Target="../tags/tag274.xml"/><Relationship Id="rId18" Type="http://schemas.openxmlformats.org/officeDocument/2006/relationships/tags" Target="../tags/tag273.xml"/><Relationship Id="rId17" Type="http://schemas.openxmlformats.org/officeDocument/2006/relationships/tags" Target="../tags/tag272.xml"/><Relationship Id="rId16" Type="http://schemas.openxmlformats.org/officeDocument/2006/relationships/tags" Target="../tags/tag271.xml"/><Relationship Id="rId15" Type="http://schemas.openxmlformats.org/officeDocument/2006/relationships/tags" Target="../tags/tag270.xml"/><Relationship Id="rId14" Type="http://schemas.openxmlformats.org/officeDocument/2006/relationships/tags" Target="../tags/tag269.xml"/><Relationship Id="rId13" Type="http://schemas.openxmlformats.org/officeDocument/2006/relationships/tags" Target="../tags/tag268.xml"/><Relationship Id="rId12" Type="http://schemas.openxmlformats.org/officeDocument/2006/relationships/tags" Target="../tags/tag267.xml"/><Relationship Id="rId11" Type="http://schemas.openxmlformats.org/officeDocument/2006/relationships/tags" Target="../tags/tag266.xml"/><Relationship Id="rId10" Type="http://schemas.openxmlformats.org/officeDocument/2006/relationships/tags" Target="../tags/tag265.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79.xml"/><Relationship Id="rId3" Type="http://schemas.openxmlformats.org/officeDocument/2006/relationships/image" Target="../media/image3.png"/><Relationship Id="rId2" Type="http://schemas.openxmlformats.org/officeDocument/2006/relationships/tags" Target="../tags/tag278.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284.xml"/><Relationship Id="rId7" Type="http://schemas.openxmlformats.org/officeDocument/2006/relationships/image" Target="../media/image7.jpeg"/><Relationship Id="rId6" Type="http://schemas.openxmlformats.org/officeDocument/2006/relationships/tags" Target="../tags/tag283.xml"/><Relationship Id="rId5" Type="http://schemas.openxmlformats.org/officeDocument/2006/relationships/tags" Target="../tags/tag282.xml"/><Relationship Id="rId4" Type="http://schemas.openxmlformats.org/officeDocument/2006/relationships/tags" Target="../tags/tag281.xml"/><Relationship Id="rId3" Type="http://schemas.openxmlformats.org/officeDocument/2006/relationships/image" Target="../media/image3.png"/><Relationship Id="rId2" Type="http://schemas.openxmlformats.org/officeDocument/2006/relationships/tags" Target="../tags/tag280.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289.xml"/><Relationship Id="rId6" Type="http://schemas.openxmlformats.org/officeDocument/2006/relationships/tags" Target="../tags/tag288.xml"/><Relationship Id="rId5" Type="http://schemas.openxmlformats.org/officeDocument/2006/relationships/tags" Target="../tags/tag287.xml"/><Relationship Id="rId4" Type="http://schemas.openxmlformats.org/officeDocument/2006/relationships/tags" Target="../tags/tag286.xml"/><Relationship Id="rId3" Type="http://schemas.openxmlformats.org/officeDocument/2006/relationships/image" Target="../media/image3.png"/><Relationship Id="rId2" Type="http://schemas.openxmlformats.org/officeDocument/2006/relationships/tags" Target="../tags/tag285.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9" Type="http://schemas.openxmlformats.org/officeDocument/2006/relationships/tags" Target="../tags/tag296.xml"/><Relationship Id="rId8" Type="http://schemas.openxmlformats.org/officeDocument/2006/relationships/tags" Target="../tags/tag295.xml"/><Relationship Id="rId7" Type="http://schemas.openxmlformats.org/officeDocument/2006/relationships/tags" Target="../tags/tag294.xml"/><Relationship Id="rId6" Type="http://schemas.openxmlformats.org/officeDocument/2006/relationships/tags" Target="../tags/tag293.xml"/><Relationship Id="rId5" Type="http://schemas.openxmlformats.org/officeDocument/2006/relationships/tags" Target="../tags/tag292.xml"/><Relationship Id="rId4" Type="http://schemas.openxmlformats.org/officeDocument/2006/relationships/tags" Target="../tags/tag291.xml"/><Relationship Id="rId3" Type="http://schemas.openxmlformats.org/officeDocument/2006/relationships/image" Target="../media/image3.png"/><Relationship Id="rId2" Type="http://schemas.openxmlformats.org/officeDocument/2006/relationships/tags" Target="../tags/tag290.xml"/><Relationship Id="rId16" Type="http://schemas.openxmlformats.org/officeDocument/2006/relationships/slideLayout" Target="../slideLayouts/slideLayout7.xml"/><Relationship Id="rId15" Type="http://schemas.openxmlformats.org/officeDocument/2006/relationships/tags" Target="../tags/tag302.xml"/><Relationship Id="rId14" Type="http://schemas.openxmlformats.org/officeDocument/2006/relationships/tags" Target="../tags/tag301.xml"/><Relationship Id="rId13" Type="http://schemas.openxmlformats.org/officeDocument/2006/relationships/tags" Target="../tags/tag300.xml"/><Relationship Id="rId12" Type="http://schemas.openxmlformats.org/officeDocument/2006/relationships/tags" Target="../tags/tag299.xml"/><Relationship Id="rId11" Type="http://schemas.openxmlformats.org/officeDocument/2006/relationships/tags" Target="../tags/tag298.xml"/><Relationship Id="rId10" Type="http://schemas.openxmlformats.org/officeDocument/2006/relationships/tags" Target="../tags/tag297.xml"/><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03.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05.xml"/><Relationship Id="rId3" Type="http://schemas.openxmlformats.org/officeDocument/2006/relationships/image" Target="../media/image3.png"/><Relationship Id="rId2" Type="http://schemas.openxmlformats.org/officeDocument/2006/relationships/tags" Target="../tags/tag304.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67.xml"/><Relationship Id="rId3" Type="http://schemas.openxmlformats.org/officeDocument/2006/relationships/image" Target="../media/image3.png"/><Relationship Id="rId2" Type="http://schemas.openxmlformats.org/officeDocument/2006/relationships/tags" Target="../tags/tag66.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07.xml"/><Relationship Id="rId3" Type="http://schemas.openxmlformats.org/officeDocument/2006/relationships/image" Target="../media/image3.png"/><Relationship Id="rId2" Type="http://schemas.openxmlformats.org/officeDocument/2006/relationships/tags" Target="../tags/tag306.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310.xml"/><Relationship Id="rId5" Type="http://schemas.openxmlformats.org/officeDocument/2006/relationships/image" Target="../media/image8.jpeg"/><Relationship Id="rId4" Type="http://schemas.openxmlformats.org/officeDocument/2006/relationships/tags" Target="../tags/tag309.xml"/><Relationship Id="rId3" Type="http://schemas.openxmlformats.org/officeDocument/2006/relationships/image" Target="../media/image3.png"/><Relationship Id="rId2" Type="http://schemas.openxmlformats.org/officeDocument/2006/relationships/tags" Target="../tags/tag308.xml"/><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12.xml"/><Relationship Id="rId3" Type="http://schemas.openxmlformats.org/officeDocument/2006/relationships/image" Target="../media/image3.png"/><Relationship Id="rId2" Type="http://schemas.openxmlformats.org/officeDocument/2006/relationships/tags" Target="../tags/tag311.xml"/><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14.xml"/><Relationship Id="rId3" Type="http://schemas.openxmlformats.org/officeDocument/2006/relationships/image" Target="../media/image3.png"/><Relationship Id="rId2" Type="http://schemas.openxmlformats.org/officeDocument/2006/relationships/tags" Target="../tags/tag313.xml"/><Relationship Id="rId1" Type="http://schemas.openxmlformats.org/officeDocument/2006/relationships/image" Target="../media/image2.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16.xml"/><Relationship Id="rId3" Type="http://schemas.openxmlformats.org/officeDocument/2006/relationships/image" Target="../media/image3.png"/><Relationship Id="rId2" Type="http://schemas.openxmlformats.org/officeDocument/2006/relationships/tags" Target="../tags/tag315.xml"/><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18.xml"/><Relationship Id="rId3" Type="http://schemas.openxmlformats.org/officeDocument/2006/relationships/image" Target="../media/image3.png"/><Relationship Id="rId2" Type="http://schemas.openxmlformats.org/officeDocument/2006/relationships/tags" Target="../tags/tag317.xml"/><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20.xml"/><Relationship Id="rId3" Type="http://schemas.openxmlformats.org/officeDocument/2006/relationships/image" Target="../media/image3.png"/><Relationship Id="rId2" Type="http://schemas.openxmlformats.org/officeDocument/2006/relationships/tags" Target="../tags/tag319.xml"/><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9" Type="http://schemas.openxmlformats.org/officeDocument/2006/relationships/tags" Target="../tags/tag327.xml"/><Relationship Id="rId8" Type="http://schemas.openxmlformats.org/officeDocument/2006/relationships/tags" Target="../tags/tag326.xml"/><Relationship Id="rId7" Type="http://schemas.openxmlformats.org/officeDocument/2006/relationships/tags" Target="../tags/tag325.xml"/><Relationship Id="rId6" Type="http://schemas.openxmlformats.org/officeDocument/2006/relationships/tags" Target="../tags/tag324.xml"/><Relationship Id="rId5" Type="http://schemas.openxmlformats.org/officeDocument/2006/relationships/tags" Target="../tags/tag323.xml"/><Relationship Id="rId4" Type="http://schemas.openxmlformats.org/officeDocument/2006/relationships/tags" Target="../tags/tag322.xml"/><Relationship Id="rId3" Type="http://schemas.openxmlformats.org/officeDocument/2006/relationships/image" Target="../media/image3.png"/><Relationship Id="rId2" Type="http://schemas.openxmlformats.org/officeDocument/2006/relationships/tags" Target="../tags/tag321.xml"/><Relationship Id="rId15" Type="http://schemas.openxmlformats.org/officeDocument/2006/relationships/slideLayout" Target="../slideLayouts/slideLayout7.xml"/><Relationship Id="rId14" Type="http://schemas.openxmlformats.org/officeDocument/2006/relationships/tags" Target="../tags/tag331.xml"/><Relationship Id="rId13" Type="http://schemas.openxmlformats.org/officeDocument/2006/relationships/image" Target="../media/image9.jpeg"/><Relationship Id="rId12" Type="http://schemas.openxmlformats.org/officeDocument/2006/relationships/tags" Target="../tags/tag330.xml"/><Relationship Id="rId11" Type="http://schemas.openxmlformats.org/officeDocument/2006/relationships/tags" Target="../tags/tag329.xml"/><Relationship Id="rId10" Type="http://schemas.openxmlformats.org/officeDocument/2006/relationships/tags" Target="../tags/tag328.xml"/><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334.xml"/><Relationship Id="rId4" Type="http://schemas.openxmlformats.org/officeDocument/2006/relationships/image" Target="../media/image10.jpeg"/><Relationship Id="rId3" Type="http://schemas.openxmlformats.org/officeDocument/2006/relationships/tags" Target="../tags/tag333.xml"/><Relationship Id="rId2" Type="http://schemas.openxmlformats.org/officeDocument/2006/relationships/tags" Target="../tags/tag332.xml"/><Relationship Id="rId1"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338.xml"/><Relationship Id="rId6" Type="http://schemas.openxmlformats.org/officeDocument/2006/relationships/image" Target="../media/image11.jpeg"/><Relationship Id="rId5" Type="http://schemas.openxmlformats.org/officeDocument/2006/relationships/tags" Target="../tags/tag337.xml"/><Relationship Id="rId4" Type="http://schemas.openxmlformats.org/officeDocument/2006/relationships/tags" Target="../tags/tag336.xml"/><Relationship Id="rId3" Type="http://schemas.openxmlformats.org/officeDocument/2006/relationships/image" Target="../media/image3.png"/><Relationship Id="rId2" Type="http://schemas.openxmlformats.org/officeDocument/2006/relationships/tags" Target="../tags/tag335.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69.xml"/><Relationship Id="rId3" Type="http://schemas.openxmlformats.org/officeDocument/2006/relationships/image" Target="../media/image3.png"/><Relationship Id="rId2" Type="http://schemas.openxmlformats.org/officeDocument/2006/relationships/tags" Target="../tags/tag68.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39.xml"/><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41.xml"/><Relationship Id="rId3" Type="http://schemas.openxmlformats.org/officeDocument/2006/relationships/image" Target="../media/image3.png"/><Relationship Id="rId2" Type="http://schemas.openxmlformats.org/officeDocument/2006/relationships/tags" Target="../tags/tag340.xml"/><Relationship Id="rId1"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42.xml"/><Relationship Id="rId1" Type="http://schemas.openxmlformats.org/officeDocument/2006/relationships/image" Target="../media/image2.png"/></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44.xml"/><Relationship Id="rId3" Type="http://schemas.openxmlformats.org/officeDocument/2006/relationships/image" Target="../media/image3.png"/><Relationship Id="rId2" Type="http://schemas.openxmlformats.org/officeDocument/2006/relationships/tags" Target="../tags/tag343.xml"/><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9" Type="http://schemas.openxmlformats.org/officeDocument/2006/relationships/tags" Target="../tags/tag352.xml"/><Relationship Id="rId8" Type="http://schemas.openxmlformats.org/officeDocument/2006/relationships/tags" Target="../tags/tag351.xml"/><Relationship Id="rId7" Type="http://schemas.openxmlformats.org/officeDocument/2006/relationships/tags" Target="../tags/tag350.xml"/><Relationship Id="rId6" Type="http://schemas.openxmlformats.org/officeDocument/2006/relationships/tags" Target="../tags/tag349.xml"/><Relationship Id="rId52" Type="http://schemas.openxmlformats.org/officeDocument/2006/relationships/slideLayout" Target="../slideLayouts/slideLayout7.xml"/><Relationship Id="rId51" Type="http://schemas.openxmlformats.org/officeDocument/2006/relationships/tags" Target="../tags/tag394.xml"/><Relationship Id="rId50" Type="http://schemas.openxmlformats.org/officeDocument/2006/relationships/tags" Target="../tags/tag393.xml"/><Relationship Id="rId5" Type="http://schemas.openxmlformats.org/officeDocument/2006/relationships/tags" Target="../tags/tag348.xml"/><Relationship Id="rId49" Type="http://schemas.openxmlformats.org/officeDocument/2006/relationships/tags" Target="../tags/tag392.xml"/><Relationship Id="rId48" Type="http://schemas.openxmlformats.org/officeDocument/2006/relationships/tags" Target="../tags/tag391.xml"/><Relationship Id="rId47" Type="http://schemas.openxmlformats.org/officeDocument/2006/relationships/tags" Target="../tags/tag390.xml"/><Relationship Id="rId46" Type="http://schemas.openxmlformats.org/officeDocument/2006/relationships/tags" Target="../tags/tag389.xml"/><Relationship Id="rId45" Type="http://schemas.openxmlformats.org/officeDocument/2006/relationships/tags" Target="../tags/tag388.xml"/><Relationship Id="rId44" Type="http://schemas.openxmlformats.org/officeDocument/2006/relationships/tags" Target="../tags/tag387.xml"/><Relationship Id="rId43" Type="http://schemas.openxmlformats.org/officeDocument/2006/relationships/tags" Target="../tags/tag386.xml"/><Relationship Id="rId42" Type="http://schemas.openxmlformats.org/officeDocument/2006/relationships/tags" Target="../tags/tag385.xml"/><Relationship Id="rId41" Type="http://schemas.openxmlformats.org/officeDocument/2006/relationships/tags" Target="../tags/tag384.xml"/><Relationship Id="rId40" Type="http://schemas.openxmlformats.org/officeDocument/2006/relationships/tags" Target="../tags/tag383.xml"/><Relationship Id="rId4" Type="http://schemas.openxmlformats.org/officeDocument/2006/relationships/tags" Target="../tags/tag347.xml"/><Relationship Id="rId39" Type="http://schemas.openxmlformats.org/officeDocument/2006/relationships/tags" Target="../tags/tag382.xml"/><Relationship Id="rId38" Type="http://schemas.openxmlformats.org/officeDocument/2006/relationships/tags" Target="../tags/tag381.xml"/><Relationship Id="rId37" Type="http://schemas.openxmlformats.org/officeDocument/2006/relationships/tags" Target="../tags/tag380.xml"/><Relationship Id="rId36" Type="http://schemas.openxmlformats.org/officeDocument/2006/relationships/tags" Target="../tags/tag379.xml"/><Relationship Id="rId35" Type="http://schemas.openxmlformats.org/officeDocument/2006/relationships/tags" Target="../tags/tag378.xml"/><Relationship Id="rId34" Type="http://schemas.openxmlformats.org/officeDocument/2006/relationships/tags" Target="../tags/tag377.xml"/><Relationship Id="rId33" Type="http://schemas.openxmlformats.org/officeDocument/2006/relationships/tags" Target="../tags/tag376.xml"/><Relationship Id="rId32" Type="http://schemas.openxmlformats.org/officeDocument/2006/relationships/tags" Target="../tags/tag375.xml"/><Relationship Id="rId31" Type="http://schemas.openxmlformats.org/officeDocument/2006/relationships/tags" Target="../tags/tag374.xml"/><Relationship Id="rId30" Type="http://schemas.openxmlformats.org/officeDocument/2006/relationships/tags" Target="../tags/tag373.xml"/><Relationship Id="rId3" Type="http://schemas.openxmlformats.org/officeDocument/2006/relationships/tags" Target="../tags/tag346.xml"/><Relationship Id="rId29" Type="http://schemas.openxmlformats.org/officeDocument/2006/relationships/tags" Target="../tags/tag372.xml"/><Relationship Id="rId28" Type="http://schemas.openxmlformats.org/officeDocument/2006/relationships/tags" Target="../tags/tag371.xml"/><Relationship Id="rId27" Type="http://schemas.openxmlformats.org/officeDocument/2006/relationships/tags" Target="../tags/tag370.xml"/><Relationship Id="rId26" Type="http://schemas.openxmlformats.org/officeDocument/2006/relationships/tags" Target="../tags/tag369.xml"/><Relationship Id="rId25" Type="http://schemas.openxmlformats.org/officeDocument/2006/relationships/tags" Target="../tags/tag368.xml"/><Relationship Id="rId24" Type="http://schemas.openxmlformats.org/officeDocument/2006/relationships/tags" Target="../tags/tag367.xml"/><Relationship Id="rId23" Type="http://schemas.openxmlformats.org/officeDocument/2006/relationships/tags" Target="../tags/tag366.xml"/><Relationship Id="rId22" Type="http://schemas.openxmlformats.org/officeDocument/2006/relationships/tags" Target="../tags/tag365.xml"/><Relationship Id="rId21" Type="http://schemas.openxmlformats.org/officeDocument/2006/relationships/tags" Target="../tags/tag364.xml"/><Relationship Id="rId20" Type="http://schemas.openxmlformats.org/officeDocument/2006/relationships/tags" Target="../tags/tag363.xml"/><Relationship Id="rId2" Type="http://schemas.openxmlformats.org/officeDocument/2006/relationships/tags" Target="../tags/tag345.xml"/><Relationship Id="rId19" Type="http://schemas.openxmlformats.org/officeDocument/2006/relationships/tags" Target="../tags/tag362.xml"/><Relationship Id="rId18" Type="http://schemas.openxmlformats.org/officeDocument/2006/relationships/tags" Target="../tags/tag361.xml"/><Relationship Id="rId17" Type="http://schemas.openxmlformats.org/officeDocument/2006/relationships/tags" Target="../tags/tag360.xml"/><Relationship Id="rId16" Type="http://schemas.openxmlformats.org/officeDocument/2006/relationships/tags" Target="../tags/tag359.xml"/><Relationship Id="rId15" Type="http://schemas.openxmlformats.org/officeDocument/2006/relationships/tags" Target="../tags/tag358.xml"/><Relationship Id="rId14" Type="http://schemas.openxmlformats.org/officeDocument/2006/relationships/tags" Target="../tags/tag357.xml"/><Relationship Id="rId13" Type="http://schemas.openxmlformats.org/officeDocument/2006/relationships/tags" Target="../tags/tag356.xml"/><Relationship Id="rId12" Type="http://schemas.openxmlformats.org/officeDocument/2006/relationships/tags" Target="../tags/tag355.xml"/><Relationship Id="rId11" Type="http://schemas.openxmlformats.org/officeDocument/2006/relationships/tags" Target="../tags/tag354.xml"/><Relationship Id="rId10" Type="http://schemas.openxmlformats.org/officeDocument/2006/relationships/tags" Target="../tags/tag353.xml"/><Relationship Id="rId1" Type="http://schemas.openxmlformats.org/officeDocument/2006/relationships/image" Target="../media/image2.pn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96.xml"/><Relationship Id="rId3" Type="http://schemas.openxmlformats.org/officeDocument/2006/relationships/image" Target="../media/image3.png"/><Relationship Id="rId2" Type="http://schemas.openxmlformats.org/officeDocument/2006/relationships/tags" Target="../tags/tag395.xml"/><Relationship Id="rId1" Type="http://schemas.openxmlformats.org/officeDocument/2006/relationships/image" Target="../media/image2.png"/></Relationships>
</file>

<file path=ppt/slides/_rels/slide36.xml.rels><?xml version="1.0" encoding="UTF-8" standalone="yes"?>
<Relationships xmlns="http://schemas.openxmlformats.org/package/2006/relationships"><Relationship Id="rId9" Type="http://schemas.openxmlformats.org/officeDocument/2006/relationships/tags" Target="../tags/tag403.xml"/><Relationship Id="rId8" Type="http://schemas.openxmlformats.org/officeDocument/2006/relationships/tags" Target="../tags/tag402.xml"/><Relationship Id="rId7" Type="http://schemas.openxmlformats.org/officeDocument/2006/relationships/tags" Target="../tags/tag401.xml"/><Relationship Id="rId6" Type="http://schemas.openxmlformats.org/officeDocument/2006/relationships/tags" Target="../tags/tag400.xml"/><Relationship Id="rId5" Type="http://schemas.openxmlformats.org/officeDocument/2006/relationships/tags" Target="../tags/tag399.xml"/><Relationship Id="rId41" Type="http://schemas.openxmlformats.org/officeDocument/2006/relationships/slideLayout" Target="../slideLayouts/slideLayout7.xml"/><Relationship Id="rId40" Type="http://schemas.openxmlformats.org/officeDocument/2006/relationships/tags" Target="../tags/tag434.xml"/><Relationship Id="rId4" Type="http://schemas.openxmlformats.org/officeDocument/2006/relationships/tags" Target="../tags/tag398.xml"/><Relationship Id="rId39" Type="http://schemas.openxmlformats.org/officeDocument/2006/relationships/tags" Target="../tags/tag433.xml"/><Relationship Id="rId38" Type="http://schemas.openxmlformats.org/officeDocument/2006/relationships/tags" Target="../tags/tag432.xml"/><Relationship Id="rId37" Type="http://schemas.openxmlformats.org/officeDocument/2006/relationships/tags" Target="../tags/tag431.xml"/><Relationship Id="rId36" Type="http://schemas.openxmlformats.org/officeDocument/2006/relationships/tags" Target="../tags/tag430.xml"/><Relationship Id="rId35" Type="http://schemas.openxmlformats.org/officeDocument/2006/relationships/tags" Target="../tags/tag429.xml"/><Relationship Id="rId34" Type="http://schemas.openxmlformats.org/officeDocument/2006/relationships/tags" Target="../tags/tag428.xml"/><Relationship Id="rId33" Type="http://schemas.openxmlformats.org/officeDocument/2006/relationships/tags" Target="../tags/tag427.xml"/><Relationship Id="rId32" Type="http://schemas.openxmlformats.org/officeDocument/2006/relationships/tags" Target="../tags/tag426.xml"/><Relationship Id="rId31" Type="http://schemas.openxmlformats.org/officeDocument/2006/relationships/tags" Target="../tags/tag425.xml"/><Relationship Id="rId30" Type="http://schemas.openxmlformats.org/officeDocument/2006/relationships/tags" Target="../tags/tag424.xml"/><Relationship Id="rId3" Type="http://schemas.openxmlformats.org/officeDocument/2006/relationships/image" Target="../media/image3.png"/><Relationship Id="rId29" Type="http://schemas.openxmlformats.org/officeDocument/2006/relationships/tags" Target="../tags/tag423.xml"/><Relationship Id="rId28" Type="http://schemas.openxmlformats.org/officeDocument/2006/relationships/tags" Target="../tags/tag422.xml"/><Relationship Id="rId27" Type="http://schemas.openxmlformats.org/officeDocument/2006/relationships/tags" Target="../tags/tag421.xml"/><Relationship Id="rId26" Type="http://schemas.openxmlformats.org/officeDocument/2006/relationships/tags" Target="../tags/tag420.xml"/><Relationship Id="rId25" Type="http://schemas.openxmlformats.org/officeDocument/2006/relationships/tags" Target="../tags/tag419.xml"/><Relationship Id="rId24" Type="http://schemas.openxmlformats.org/officeDocument/2006/relationships/tags" Target="../tags/tag418.xml"/><Relationship Id="rId23" Type="http://schemas.openxmlformats.org/officeDocument/2006/relationships/tags" Target="../tags/tag417.xml"/><Relationship Id="rId22" Type="http://schemas.openxmlformats.org/officeDocument/2006/relationships/tags" Target="../tags/tag416.xml"/><Relationship Id="rId21" Type="http://schemas.openxmlformats.org/officeDocument/2006/relationships/tags" Target="../tags/tag415.xml"/><Relationship Id="rId20" Type="http://schemas.openxmlformats.org/officeDocument/2006/relationships/tags" Target="../tags/tag414.xml"/><Relationship Id="rId2" Type="http://schemas.openxmlformats.org/officeDocument/2006/relationships/tags" Target="../tags/tag397.xml"/><Relationship Id="rId19" Type="http://schemas.openxmlformats.org/officeDocument/2006/relationships/tags" Target="../tags/tag413.xml"/><Relationship Id="rId18" Type="http://schemas.openxmlformats.org/officeDocument/2006/relationships/tags" Target="../tags/tag412.xml"/><Relationship Id="rId17" Type="http://schemas.openxmlformats.org/officeDocument/2006/relationships/tags" Target="../tags/tag411.xml"/><Relationship Id="rId16" Type="http://schemas.openxmlformats.org/officeDocument/2006/relationships/tags" Target="../tags/tag410.xml"/><Relationship Id="rId15" Type="http://schemas.openxmlformats.org/officeDocument/2006/relationships/tags" Target="../tags/tag409.xml"/><Relationship Id="rId14" Type="http://schemas.openxmlformats.org/officeDocument/2006/relationships/tags" Target="../tags/tag408.xml"/><Relationship Id="rId13" Type="http://schemas.openxmlformats.org/officeDocument/2006/relationships/tags" Target="../tags/tag407.xml"/><Relationship Id="rId12" Type="http://schemas.openxmlformats.org/officeDocument/2006/relationships/tags" Target="../tags/tag406.xml"/><Relationship Id="rId11" Type="http://schemas.openxmlformats.org/officeDocument/2006/relationships/tags" Target="../tags/tag405.xml"/><Relationship Id="rId10" Type="http://schemas.openxmlformats.org/officeDocument/2006/relationships/tags" Target="../tags/tag404.xml"/><Relationship Id="rId1" Type="http://schemas.openxmlformats.org/officeDocument/2006/relationships/image" Target="../media/image2.png"/></Relationships>
</file>

<file path=ppt/slides/_rels/slide3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436.xml"/><Relationship Id="rId3" Type="http://schemas.openxmlformats.org/officeDocument/2006/relationships/image" Target="../media/image3.png"/><Relationship Id="rId2" Type="http://schemas.openxmlformats.org/officeDocument/2006/relationships/tags" Target="../tags/tag435.xml"/><Relationship Id="rId1" Type="http://schemas.openxmlformats.org/officeDocument/2006/relationships/image" Target="../media/image2.png"/></Relationships>
</file>

<file path=ppt/slides/_rels/slide38.xml.rels><?xml version="1.0" encoding="UTF-8" standalone="yes"?>
<Relationships xmlns="http://schemas.openxmlformats.org/package/2006/relationships"><Relationship Id="rId9" Type="http://schemas.openxmlformats.org/officeDocument/2006/relationships/tags" Target="../tags/tag443.xml"/><Relationship Id="rId8" Type="http://schemas.openxmlformats.org/officeDocument/2006/relationships/tags" Target="../tags/tag442.xml"/><Relationship Id="rId7" Type="http://schemas.openxmlformats.org/officeDocument/2006/relationships/tags" Target="../tags/tag441.xml"/><Relationship Id="rId6" Type="http://schemas.openxmlformats.org/officeDocument/2006/relationships/tags" Target="../tags/tag440.xml"/><Relationship Id="rId5" Type="http://schemas.openxmlformats.org/officeDocument/2006/relationships/tags" Target="../tags/tag439.xml"/><Relationship Id="rId4" Type="http://schemas.openxmlformats.org/officeDocument/2006/relationships/tags" Target="../tags/tag438.xml"/><Relationship Id="rId3" Type="http://schemas.openxmlformats.org/officeDocument/2006/relationships/image" Target="../media/image3.png"/><Relationship Id="rId2" Type="http://schemas.openxmlformats.org/officeDocument/2006/relationships/tags" Target="../tags/tag437.xml"/><Relationship Id="rId17" Type="http://schemas.openxmlformats.org/officeDocument/2006/relationships/slideLayout" Target="../slideLayouts/slideLayout7.xml"/><Relationship Id="rId16" Type="http://schemas.openxmlformats.org/officeDocument/2006/relationships/tags" Target="../tags/tag450.xml"/><Relationship Id="rId15" Type="http://schemas.openxmlformats.org/officeDocument/2006/relationships/tags" Target="../tags/tag449.xml"/><Relationship Id="rId14" Type="http://schemas.openxmlformats.org/officeDocument/2006/relationships/tags" Target="../tags/tag448.xml"/><Relationship Id="rId13" Type="http://schemas.openxmlformats.org/officeDocument/2006/relationships/tags" Target="../tags/tag447.xml"/><Relationship Id="rId12" Type="http://schemas.openxmlformats.org/officeDocument/2006/relationships/tags" Target="../tags/tag446.xml"/><Relationship Id="rId11" Type="http://schemas.openxmlformats.org/officeDocument/2006/relationships/tags" Target="../tags/tag445.xml"/><Relationship Id="rId10" Type="http://schemas.openxmlformats.org/officeDocument/2006/relationships/tags" Target="../tags/tag444.xml"/><Relationship Id="rId1"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51.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71.xml"/><Relationship Id="rId3" Type="http://schemas.openxmlformats.org/officeDocument/2006/relationships/image" Target="../media/image3.png"/><Relationship Id="rId2" Type="http://schemas.openxmlformats.org/officeDocument/2006/relationships/tags" Target="../tags/tag70.xml"/><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456.xml"/><Relationship Id="rId7" Type="http://schemas.openxmlformats.org/officeDocument/2006/relationships/image" Target="../media/image12.jpeg"/><Relationship Id="rId6" Type="http://schemas.openxmlformats.org/officeDocument/2006/relationships/tags" Target="../tags/tag455.xml"/><Relationship Id="rId5" Type="http://schemas.openxmlformats.org/officeDocument/2006/relationships/tags" Target="../tags/tag454.xml"/><Relationship Id="rId4" Type="http://schemas.openxmlformats.org/officeDocument/2006/relationships/tags" Target="../tags/tag453.xml"/><Relationship Id="rId3" Type="http://schemas.openxmlformats.org/officeDocument/2006/relationships/image" Target="../media/image3.png"/><Relationship Id="rId2" Type="http://schemas.openxmlformats.org/officeDocument/2006/relationships/tags" Target="../tags/tag452.xml"/><Relationship Id="rId1" Type="http://schemas.openxmlformats.org/officeDocument/2006/relationships/image" Target="../media/image2.png"/></Relationships>
</file>

<file path=ppt/slides/_rels/slide41.xml.rels><?xml version="1.0" encoding="UTF-8" standalone="yes"?>
<Relationships xmlns="http://schemas.openxmlformats.org/package/2006/relationships"><Relationship Id="rId9" Type="http://schemas.openxmlformats.org/officeDocument/2006/relationships/tags" Target="../tags/tag464.xml"/><Relationship Id="rId8" Type="http://schemas.openxmlformats.org/officeDocument/2006/relationships/tags" Target="../tags/tag463.xml"/><Relationship Id="rId7" Type="http://schemas.openxmlformats.org/officeDocument/2006/relationships/tags" Target="../tags/tag462.xml"/><Relationship Id="rId6" Type="http://schemas.openxmlformats.org/officeDocument/2006/relationships/tags" Target="../tags/tag461.xml"/><Relationship Id="rId5" Type="http://schemas.openxmlformats.org/officeDocument/2006/relationships/tags" Target="../tags/tag460.xml"/><Relationship Id="rId45" Type="http://schemas.openxmlformats.org/officeDocument/2006/relationships/slideLayout" Target="../slideLayouts/slideLayout7.xml"/><Relationship Id="rId44" Type="http://schemas.openxmlformats.org/officeDocument/2006/relationships/tags" Target="../tags/tag499.xml"/><Relationship Id="rId43" Type="http://schemas.openxmlformats.org/officeDocument/2006/relationships/tags" Target="../tags/tag498.xml"/><Relationship Id="rId42" Type="http://schemas.openxmlformats.org/officeDocument/2006/relationships/tags" Target="../tags/tag497.xml"/><Relationship Id="rId41" Type="http://schemas.openxmlformats.org/officeDocument/2006/relationships/tags" Target="../tags/tag496.xml"/><Relationship Id="rId40" Type="http://schemas.openxmlformats.org/officeDocument/2006/relationships/tags" Target="../tags/tag495.xml"/><Relationship Id="rId4" Type="http://schemas.openxmlformats.org/officeDocument/2006/relationships/tags" Target="../tags/tag459.xml"/><Relationship Id="rId39" Type="http://schemas.openxmlformats.org/officeDocument/2006/relationships/tags" Target="../tags/tag494.xml"/><Relationship Id="rId38" Type="http://schemas.openxmlformats.org/officeDocument/2006/relationships/tags" Target="../tags/tag493.xml"/><Relationship Id="rId37" Type="http://schemas.openxmlformats.org/officeDocument/2006/relationships/tags" Target="../tags/tag492.xml"/><Relationship Id="rId36" Type="http://schemas.openxmlformats.org/officeDocument/2006/relationships/tags" Target="../tags/tag491.xml"/><Relationship Id="rId35" Type="http://schemas.openxmlformats.org/officeDocument/2006/relationships/tags" Target="../tags/tag490.xml"/><Relationship Id="rId34" Type="http://schemas.openxmlformats.org/officeDocument/2006/relationships/tags" Target="../tags/tag489.xml"/><Relationship Id="rId33" Type="http://schemas.openxmlformats.org/officeDocument/2006/relationships/tags" Target="../tags/tag488.xml"/><Relationship Id="rId32" Type="http://schemas.openxmlformats.org/officeDocument/2006/relationships/tags" Target="../tags/tag487.xml"/><Relationship Id="rId31" Type="http://schemas.openxmlformats.org/officeDocument/2006/relationships/tags" Target="../tags/tag486.xml"/><Relationship Id="rId30" Type="http://schemas.openxmlformats.org/officeDocument/2006/relationships/tags" Target="../tags/tag485.xml"/><Relationship Id="rId3" Type="http://schemas.openxmlformats.org/officeDocument/2006/relationships/tags" Target="../tags/tag458.xml"/><Relationship Id="rId29" Type="http://schemas.openxmlformats.org/officeDocument/2006/relationships/tags" Target="../tags/tag484.xml"/><Relationship Id="rId28" Type="http://schemas.openxmlformats.org/officeDocument/2006/relationships/tags" Target="../tags/tag483.xml"/><Relationship Id="rId27" Type="http://schemas.openxmlformats.org/officeDocument/2006/relationships/tags" Target="../tags/tag482.xml"/><Relationship Id="rId26" Type="http://schemas.openxmlformats.org/officeDocument/2006/relationships/tags" Target="../tags/tag481.xml"/><Relationship Id="rId25" Type="http://schemas.openxmlformats.org/officeDocument/2006/relationships/tags" Target="../tags/tag480.xml"/><Relationship Id="rId24" Type="http://schemas.openxmlformats.org/officeDocument/2006/relationships/tags" Target="../tags/tag479.xml"/><Relationship Id="rId23" Type="http://schemas.openxmlformats.org/officeDocument/2006/relationships/tags" Target="../tags/tag478.xml"/><Relationship Id="rId22" Type="http://schemas.openxmlformats.org/officeDocument/2006/relationships/tags" Target="../tags/tag477.xml"/><Relationship Id="rId21" Type="http://schemas.openxmlformats.org/officeDocument/2006/relationships/tags" Target="../tags/tag476.xml"/><Relationship Id="rId20" Type="http://schemas.openxmlformats.org/officeDocument/2006/relationships/tags" Target="../tags/tag475.xml"/><Relationship Id="rId2" Type="http://schemas.openxmlformats.org/officeDocument/2006/relationships/tags" Target="../tags/tag457.xml"/><Relationship Id="rId19" Type="http://schemas.openxmlformats.org/officeDocument/2006/relationships/tags" Target="../tags/tag474.xml"/><Relationship Id="rId18" Type="http://schemas.openxmlformats.org/officeDocument/2006/relationships/tags" Target="../tags/tag473.xml"/><Relationship Id="rId17" Type="http://schemas.openxmlformats.org/officeDocument/2006/relationships/tags" Target="../tags/tag472.xml"/><Relationship Id="rId16" Type="http://schemas.openxmlformats.org/officeDocument/2006/relationships/tags" Target="../tags/tag471.xml"/><Relationship Id="rId15" Type="http://schemas.openxmlformats.org/officeDocument/2006/relationships/tags" Target="../tags/tag470.xml"/><Relationship Id="rId14" Type="http://schemas.openxmlformats.org/officeDocument/2006/relationships/tags" Target="../tags/tag469.xml"/><Relationship Id="rId13" Type="http://schemas.openxmlformats.org/officeDocument/2006/relationships/tags" Target="../tags/tag468.xml"/><Relationship Id="rId12" Type="http://schemas.openxmlformats.org/officeDocument/2006/relationships/tags" Target="../tags/tag467.xml"/><Relationship Id="rId11" Type="http://schemas.openxmlformats.org/officeDocument/2006/relationships/tags" Target="../tags/tag466.xml"/><Relationship Id="rId10" Type="http://schemas.openxmlformats.org/officeDocument/2006/relationships/tags" Target="../tags/tag465.xml"/><Relationship Id="rId1" Type="http://schemas.openxmlformats.org/officeDocument/2006/relationships/image" Target="../media/image2.png"/></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503.xml"/><Relationship Id="rId4" Type="http://schemas.openxmlformats.org/officeDocument/2006/relationships/tags" Target="../tags/tag502.xml"/><Relationship Id="rId3" Type="http://schemas.openxmlformats.org/officeDocument/2006/relationships/tags" Target="../tags/tag501.xml"/><Relationship Id="rId2" Type="http://schemas.openxmlformats.org/officeDocument/2006/relationships/tags" Target="../tags/tag500.xml"/><Relationship Id="rId1" Type="http://schemas.openxmlformats.org/officeDocument/2006/relationships/image" Target="../media/image2.png"/></Relationships>
</file>

<file path=ppt/slides/_rels/slide4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505.xml"/><Relationship Id="rId3" Type="http://schemas.openxmlformats.org/officeDocument/2006/relationships/image" Target="../media/image3.png"/><Relationship Id="rId2" Type="http://schemas.openxmlformats.org/officeDocument/2006/relationships/tags" Target="../tags/tag504.xml"/><Relationship Id="rId1" Type="http://schemas.openxmlformats.org/officeDocument/2006/relationships/image" Target="../media/image2.png"/></Relationships>
</file>

<file path=ppt/slides/_rels/slide44.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509.xml"/><Relationship Id="rId6" Type="http://schemas.openxmlformats.org/officeDocument/2006/relationships/image" Target="../media/image13.jpeg"/><Relationship Id="rId5" Type="http://schemas.openxmlformats.org/officeDocument/2006/relationships/tags" Target="../tags/tag508.xml"/><Relationship Id="rId4" Type="http://schemas.openxmlformats.org/officeDocument/2006/relationships/tags" Target="../tags/tag507.xml"/><Relationship Id="rId3" Type="http://schemas.openxmlformats.org/officeDocument/2006/relationships/image" Target="../media/image3.png"/><Relationship Id="rId2" Type="http://schemas.openxmlformats.org/officeDocument/2006/relationships/tags" Target="../tags/tag506.xml"/><Relationship Id="rId1" Type="http://schemas.openxmlformats.org/officeDocument/2006/relationships/image" Target="../media/image2.png"/></Relationships>
</file>

<file path=ppt/slides/_rels/slide45.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513.xml"/><Relationship Id="rId6" Type="http://schemas.openxmlformats.org/officeDocument/2006/relationships/image" Target="../media/image14.png"/><Relationship Id="rId5" Type="http://schemas.openxmlformats.org/officeDocument/2006/relationships/tags" Target="../tags/tag512.xml"/><Relationship Id="rId4" Type="http://schemas.openxmlformats.org/officeDocument/2006/relationships/tags" Target="../tags/tag511.xml"/><Relationship Id="rId3" Type="http://schemas.openxmlformats.org/officeDocument/2006/relationships/image" Target="../media/image3.png"/><Relationship Id="rId2" Type="http://schemas.openxmlformats.org/officeDocument/2006/relationships/tags" Target="../tags/tag510.xml"/><Relationship Id="rId1" Type="http://schemas.openxmlformats.org/officeDocument/2006/relationships/image" Target="../media/image2.png"/></Relationships>
</file>

<file path=ppt/slides/_rels/slide4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515.xml"/><Relationship Id="rId3" Type="http://schemas.openxmlformats.org/officeDocument/2006/relationships/image" Target="../media/image3.png"/><Relationship Id="rId2" Type="http://schemas.openxmlformats.org/officeDocument/2006/relationships/tags" Target="../tags/tag514.xml"/><Relationship Id="rId1" Type="http://schemas.openxmlformats.org/officeDocument/2006/relationships/image" Target="../media/image2.png"/></Relationships>
</file>

<file path=ppt/slides/_rels/slide4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520.xml"/><Relationship Id="rId5" Type="http://schemas.openxmlformats.org/officeDocument/2006/relationships/tags" Target="../tags/tag519.xml"/><Relationship Id="rId4" Type="http://schemas.openxmlformats.org/officeDocument/2006/relationships/tags" Target="../tags/tag518.xml"/><Relationship Id="rId3" Type="http://schemas.openxmlformats.org/officeDocument/2006/relationships/tags" Target="../tags/tag517.xml"/><Relationship Id="rId2" Type="http://schemas.openxmlformats.org/officeDocument/2006/relationships/tags" Target="../tags/tag516.xml"/><Relationship Id="rId1" Type="http://schemas.openxmlformats.org/officeDocument/2006/relationships/image" Target="../media/image2.png"/></Relationships>
</file>

<file path=ppt/slides/_rels/slide4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522.xml"/><Relationship Id="rId3" Type="http://schemas.openxmlformats.org/officeDocument/2006/relationships/image" Target="../media/image3.png"/><Relationship Id="rId2" Type="http://schemas.openxmlformats.org/officeDocument/2006/relationships/tags" Target="../tags/tag521.xml"/><Relationship Id="rId1" Type="http://schemas.openxmlformats.org/officeDocument/2006/relationships/image" Target="../media/image2.png"/></Relationships>
</file>

<file path=ppt/slides/_rels/slide4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524.xml"/><Relationship Id="rId3" Type="http://schemas.openxmlformats.org/officeDocument/2006/relationships/image" Target="../media/image3.png"/><Relationship Id="rId2" Type="http://schemas.openxmlformats.org/officeDocument/2006/relationships/tags" Target="../tags/tag523.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3" Type="http://schemas.openxmlformats.org/officeDocument/2006/relationships/image" Target="../media/image3.png"/><Relationship Id="rId29" Type="http://schemas.openxmlformats.org/officeDocument/2006/relationships/slideLayout" Target="../slideLayouts/slideLayout7.xml"/><Relationship Id="rId28" Type="http://schemas.openxmlformats.org/officeDocument/2006/relationships/tags" Target="../tags/tag97.xml"/><Relationship Id="rId27" Type="http://schemas.openxmlformats.org/officeDocument/2006/relationships/tags" Target="../tags/tag96.xml"/><Relationship Id="rId26" Type="http://schemas.openxmlformats.org/officeDocument/2006/relationships/tags" Target="../tags/tag95.xml"/><Relationship Id="rId25" Type="http://schemas.openxmlformats.org/officeDocument/2006/relationships/tags" Target="../tags/tag94.xml"/><Relationship Id="rId24" Type="http://schemas.openxmlformats.org/officeDocument/2006/relationships/tags" Target="../tags/tag93.xml"/><Relationship Id="rId23" Type="http://schemas.openxmlformats.org/officeDocument/2006/relationships/tags" Target="../tags/tag92.xml"/><Relationship Id="rId22" Type="http://schemas.openxmlformats.org/officeDocument/2006/relationships/tags" Target="../tags/tag91.xml"/><Relationship Id="rId21" Type="http://schemas.openxmlformats.org/officeDocument/2006/relationships/tags" Target="../tags/tag90.xml"/><Relationship Id="rId20" Type="http://schemas.openxmlformats.org/officeDocument/2006/relationships/tags" Target="../tags/tag89.xml"/><Relationship Id="rId2" Type="http://schemas.openxmlformats.org/officeDocument/2006/relationships/tags" Target="../tags/tag72.xml"/><Relationship Id="rId19" Type="http://schemas.openxmlformats.org/officeDocument/2006/relationships/tags" Target="../tags/tag88.xml"/><Relationship Id="rId18" Type="http://schemas.openxmlformats.org/officeDocument/2006/relationships/tags" Target="../tags/tag87.xml"/><Relationship Id="rId17" Type="http://schemas.openxmlformats.org/officeDocument/2006/relationships/tags" Target="../tags/tag86.xml"/><Relationship Id="rId16" Type="http://schemas.openxmlformats.org/officeDocument/2006/relationships/tags" Target="../tags/tag85.xml"/><Relationship Id="rId15" Type="http://schemas.openxmlformats.org/officeDocument/2006/relationships/tags" Target="../tags/tag84.xml"/><Relationship Id="rId14" Type="http://schemas.openxmlformats.org/officeDocument/2006/relationships/tags" Target="../tags/tag83.xml"/><Relationship Id="rId13" Type="http://schemas.openxmlformats.org/officeDocument/2006/relationships/tags" Target="../tags/tag82.xml"/><Relationship Id="rId12" Type="http://schemas.openxmlformats.org/officeDocument/2006/relationships/tags" Target="../tags/tag81.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image" Target="../media/image2.png"/></Relationships>
</file>

<file path=ppt/slides/_rels/slide5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530.xml"/><Relationship Id="rId7" Type="http://schemas.openxmlformats.org/officeDocument/2006/relationships/tags" Target="../tags/tag529.xml"/><Relationship Id="rId6" Type="http://schemas.openxmlformats.org/officeDocument/2006/relationships/tags" Target="../tags/tag528.xml"/><Relationship Id="rId5" Type="http://schemas.openxmlformats.org/officeDocument/2006/relationships/tags" Target="../tags/tag527.xml"/><Relationship Id="rId4" Type="http://schemas.openxmlformats.org/officeDocument/2006/relationships/tags" Target="../tags/tag526.xml"/><Relationship Id="rId3" Type="http://schemas.openxmlformats.org/officeDocument/2006/relationships/image" Target="../media/image3.png"/><Relationship Id="rId2" Type="http://schemas.openxmlformats.org/officeDocument/2006/relationships/tags" Target="../tags/tag525.xml"/><Relationship Id="rId1" Type="http://schemas.openxmlformats.org/officeDocument/2006/relationships/image" Target="../media/image2.png"/></Relationships>
</file>

<file path=ppt/slides/_rels/slide5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532.xml"/><Relationship Id="rId3" Type="http://schemas.openxmlformats.org/officeDocument/2006/relationships/image" Target="../media/image3.png"/><Relationship Id="rId2" Type="http://schemas.openxmlformats.org/officeDocument/2006/relationships/tags" Target="../tags/tag531.xml"/><Relationship Id="rId1" Type="http://schemas.openxmlformats.org/officeDocument/2006/relationships/image" Target="../media/image2.png"/></Relationships>
</file>

<file path=ppt/slides/_rels/slide52.xml.rels><?xml version="1.0" encoding="UTF-8" standalone="yes"?>
<Relationships xmlns="http://schemas.openxmlformats.org/package/2006/relationships"><Relationship Id="rId9" Type="http://schemas.openxmlformats.org/officeDocument/2006/relationships/tags" Target="../tags/tag540.xml"/><Relationship Id="rId8" Type="http://schemas.openxmlformats.org/officeDocument/2006/relationships/tags" Target="../tags/tag539.xml"/><Relationship Id="rId7" Type="http://schemas.openxmlformats.org/officeDocument/2006/relationships/tags" Target="../tags/tag538.xml"/><Relationship Id="rId6" Type="http://schemas.openxmlformats.org/officeDocument/2006/relationships/tags" Target="../tags/tag537.xml"/><Relationship Id="rId5" Type="http://schemas.openxmlformats.org/officeDocument/2006/relationships/tags" Target="../tags/tag536.xml"/><Relationship Id="rId4" Type="http://schemas.openxmlformats.org/officeDocument/2006/relationships/tags" Target="../tags/tag535.xml"/><Relationship Id="rId3" Type="http://schemas.openxmlformats.org/officeDocument/2006/relationships/tags" Target="../tags/tag534.xml"/><Relationship Id="rId2" Type="http://schemas.openxmlformats.org/officeDocument/2006/relationships/tags" Target="../tags/tag533.xml"/><Relationship Id="rId17" Type="http://schemas.openxmlformats.org/officeDocument/2006/relationships/notesSlide" Target="../notesSlides/notesSlide1.xml"/><Relationship Id="rId16" Type="http://schemas.openxmlformats.org/officeDocument/2006/relationships/slideLayout" Target="../slideLayouts/slideLayout7.xml"/><Relationship Id="rId15" Type="http://schemas.openxmlformats.org/officeDocument/2006/relationships/tags" Target="../tags/tag545.xml"/><Relationship Id="rId14" Type="http://schemas.openxmlformats.org/officeDocument/2006/relationships/image" Target="../media/image15.jpeg"/><Relationship Id="rId13" Type="http://schemas.openxmlformats.org/officeDocument/2006/relationships/tags" Target="../tags/tag544.xml"/><Relationship Id="rId12" Type="http://schemas.openxmlformats.org/officeDocument/2006/relationships/tags" Target="../tags/tag543.xml"/><Relationship Id="rId11" Type="http://schemas.openxmlformats.org/officeDocument/2006/relationships/tags" Target="../tags/tag542.xml"/><Relationship Id="rId10" Type="http://schemas.openxmlformats.org/officeDocument/2006/relationships/tags" Target="../tags/tag541.xml"/><Relationship Id="rId1" Type="http://schemas.openxmlformats.org/officeDocument/2006/relationships/image" Target="../media/image2.png"/></Relationships>
</file>

<file path=ppt/slides/_rels/slide5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547.xml"/><Relationship Id="rId3" Type="http://schemas.openxmlformats.org/officeDocument/2006/relationships/image" Target="../media/image3.png"/><Relationship Id="rId2" Type="http://schemas.openxmlformats.org/officeDocument/2006/relationships/tags" Target="../tags/tag546.xml"/><Relationship Id="rId1"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48.xml"/><Relationship Id="rId1"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49.xml"/><Relationship Id="rId1" Type="http://schemas.openxmlformats.org/officeDocument/2006/relationships/image" Target="../media/image2.png"/></Relationships>
</file>

<file path=ppt/slides/_rels/slide5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551.xml"/><Relationship Id="rId3" Type="http://schemas.openxmlformats.org/officeDocument/2006/relationships/image" Target="../media/image3.png"/><Relationship Id="rId2" Type="http://schemas.openxmlformats.org/officeDocument/2006/relationships/tags" Target="../tags/tag550.xml"/><Relationship Id="rId1"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52.xml"/><Relationship Id="rId1" Type="http://schemas.openxmlformats.org/officeDocument/2006/relationships/image" Target="../media/image2.png"/></Relationships>
</file>

<file path=ppt/slides/_rels/slide58.xml.rels><?xml version="1.0" encoding="UTF-8" standalone="yes"?>
<Relationships xmlns="http://schemas.openxmlformats.org/package/2006/relationships"><Relationship Id="rId9" Type="http://schemas.openxmlformats.org/officeDocument/2006/relationships/tags" Target="../tags/tag560.xml"/><Relationship Id="rId8" Type="http://schemas.openxmlformats.org/officeDocument/2006/relationships/tags" Target="../tags/tag559.xml"/><Relationship Id="rId7" Type="http://schemas.openxmlformats.org/officeDocument/2006/relationships/tags" Target="../tags/tag558.xml"/><Relationship Id="rId63" Type="http://schemas.openxmlformats.org/officeDocument/2006/relationships/slideLayout" Target="../slideLayouts/slideLayout7.xml"/><Relationship Id="rId62" Type="http://schemas.openxmlformats.org/officeDocument/2006/relationships/tags" Target="../tags/tag613.xml"/><Relationship Id="rId61" Type="http://schemas.openxmlformats.org/officeDocument/2006/relationships/tags" Target="../tags/tag612.xml"/><Relationship Id="rId60" Type="http://schemas.openxmlformats.org/officeDocument/2006/relationships/tags" Target="../tags/tag611.xml"/><Relationship Id="rId6" Type="http://schemas.openxmlformats.org/officeDocument/2006/relationships/tags" Target="../tags/tag557.xml"/><Relationship Id="rId59" Type="http://schemas.openxmlformats.org/officeDocument/2006/relationships/tags" Target="../tags/tag610.xml"/><Relationship Id="rId58" Type="http://schemas.openxmlformats.org/officeDocument/2006/relationships/tags" Target="../tags/tag609.xml"/><Relationship Id="rId57" Type="http://schemas.openxmlformats.org/officeDocument/2006/relationships/tags" Target="../tags/tag608.xml"/><Relationship Id="rId56" Type="http://schemas.openxmlformats.org/officeDocument/2006/relationships/tags" Target="../tags/tag607.xml"/><Relationship Id="rId55" Type="http://schemas.openxmlformats.org/officeDocument/2006/relationships/tags" Target="../tags/tag606.xml"/><Relationship Id="rId54" Type="http://schemas.openxmlformats.org/officeDocument/2006/relationships/tags" Target="../tags/tag605.xml"/><Relationship Id="rId53" Type="http://schemas.openxmlformats.org/officeDocument/2006/relationships/tags" Target="../tags/tag604.xml"/><Relationship Id="rId52" Type="http://schemas.openxmlformats.org/officeDocument/2006/relationships/tags" Target="../tags/tag603.xml"/><Relationship Id="rId51" Type="http://schemas.openxmlformats.org/officeDocument/2006/relationships/tags" Target="../tags/tag602.xml"/><Relationship Id="rId50" Type="http://schemas.openxmlformats.org/officeDocument/2006/relationships/tags" Target="../tags/tag601.xml"/><Relationship Id="rId5" Type="http://schemas.openxmlformats.org/officeDocument/2006/relationships/tags" Target="../tags/tag556.xml"/><Relationship Id="rId49" Type="http://schemas.openxmlformats.org/officeDocument/2006/relationships/tags" Target="../tags/tag600.xml"/><Relationship Id="rId48" Type="http://schemas.openxmlformats.org/officeDocument/2006/relationships/tags" Target="../tags/tag599.xml"/><Relationship Id="rId47" Type="http://schemas.openxmlformats.org/officeDocument/2006/relationships/tags" Target="../tags/tag598.xml"/><Relationship Id="rId46" Type="http://schemas.openxmlformats.org/officeDocument/2006/relationships/tags" Target="../tags/tag597.xml"/><Relationship Id="rId45" Type="http://schemas.openxmlformats.org/officeDocument/2006/relationships/tags" Target="../tags/tag596.xml"/><Relationship Id="rId44" Type="http://schemas.openxmlformats.org/officeDocument/2006/relationships/tags" Target="../tags/tag595.xml"/><Relationship Id="rId43" Type="http://schemas.openxmlformats.org/officeDocument/2006/relationships/tags" Target="../tags/tag594.xml"/><Relationship Id="rId42" Type="http://schemas.openxmlformats.org/officeDocument/2006/relationships/tags" Target="../tags/tag593.xml"/><Relationship Id="rId41" Type="http://schemas.openxmlformats.org/officeDocument/2006/relationships/tags" Target="../tags/tag592.xml"/><Relationship Id="rId40" Type="http://schemas.openxmlformats.org/officeDocument/2006/relationships/tags" Target="../tags/tag591.xml"/><Relationship Id="rId4" Type="http://schemas.openxmlformats.org/officeDocument/2006/relationships/tags" Target="../tags/tag555.xml"/><Relationship Id="rId39" Type="http://schemas.openxmlformats.org/officeDocument/2006/relationships/tags" Target="../tags/tag590.xml"/><Relationship Id="rId38" Type="http://schemas.openxmlformats.org/officeDocument/2006/relationships/tags" Target="../tags/tag589.xml"/><Relationship Id="rId37" Type="http://schemas.openxmlformats.org/officeDocument/2006/relationships/tags" Target="../tags/tag588.xml"/><Relationship Id="rId36" Type="http://schemas.openxmlformats.org/officeDocument/2006/relationships/tags" Target="../tags/tag587.xml"/><Relationship Id="rId35" Type="http://schemas.openxmlformats.org/officeDocument/2006/relationships/tags" Target="../tags/tag586.xml"/><Relationship Id="rId34" Type="http://schemas.openxmlformats.org/officeDocument/2006/relationships/tags" Target="../tags/tag585.xml"/><Relationship Id="rId33" Type="http://schemas.openxmlformats.org/officeDocument/2006/relationships/tags" Target="../tags/tag584.xml"/><Relationship Id="rId32" Type="http://schemas.openxmlformats.org/officeDocument/2006/relationships/tags" Target="../tags/tag583.xml"/><Relationship Id="rId31" Type="http://schemas.openxmlformats.org/officeDocument/2006/relationships/tags" Target="../tags/tag582.xml"/><Relationship Id="rId30" Type="http://schemas.openxmlformats.org/officeDocument/2006/relationships/tags" Target="../tags/tag581.xml"/><Relationship Id="rId3" Type="http://schemas.openxmlformats.org/officeDocument/2006/relationships/tags" Target="../tags/tag554.xml"/><Relationship Id="rId29" Type="http://schemas.openxmlformats.org/officeDocument/2006/relationships/tags" Target="../tags/tag580.xml"/><Relationship Id="rId28" Type="http://schemas.openxmlformats.org/officeDocument/2006/relationships/tags" Target="../tags/tag579.xml"/><Relationship Id="rId27" Type="http://schemas.openxmlformats.org/officeDocument/2006/relationships/tags" Target="../tags/tag578.xml"/><Relationship Id="rId26" Type="http://schemas.openxmlformats.org/officeDocument/2006/relationships/tags" Target="../tags/tag577.xml"/><Relationship Id="rId25" Type="http://schemas.openxmlformats.org/officeDocument/2006/relationships/tags" Target="../tags/tag576.xml"/><Relationship Id="rId24" Type="http://schemas.openxmlformats.org/officeDocument/2006/relationships/tags" Target="../tags/tag575.xml"/><Relationship Id="rId23" Type="http://schemas.openxmlformats.org/officeDocument/2006/relationships/tags" Target="../tags/tag574.xml"/><Relationship Id="rId22" Type="http://schemas.openxmlformats.org/officeDocument/2006/relationships/tags" Target="../tags/tag573.xml"/><Relationship Id="rId21" Type="http://schemas.openxmlformats.org/officeDocument/2006/relationships/tags" Target="../tags/tag572.xml"/><Relationship Id="rId20" Type="http://schemas.openxmlformats.org/officeDocument/2006/relationships/tags" Target="../tags/tag571.xml"/><Relationship Id="rId2" Type="http://schemas.openxmlformats.org/officeDocument/2006/relationships/tags" Target="../tags/tag553.xml"/><Relationship Id="rId19" Type="http://schemas.openxmlformats.org/officeDocument/2006/relationships/tags" Target="../tags/tag570.xml"/><Relationship Id="rId18" Type="http://schemas.openxmlformats.org/officeDocument/2006/relationships/tags" Target="../tags/tag569.xml"/><Relationship Id="rId17" Type="http://schemas.openxmlformats.org/officeDocument/2006/relationships/tags" Target="../tags/tag568.xml"/><Relationship Id="rId16" Type="http://schemas.openxmlformats.org/officeDocument/2006/relationships/tags" Target="../tags/tag567.xml"/><Relationship Id="rId15" Type="http://schemas.openxmlformats.org/officeDocument/2006/relationships/tags" Target="../tags/tag566.xml"/><Relationship Id="rId14" Type="http://schemas.openxmlformats.org/officeDocument/2006/relationships/tags" Target="../tags/tag565.xml"/><Relationship Id="rId13" Type="http://schemas.openxmlformats.org/officeDocument/2006/relationships/tags" Target="../tags/tag564.xml"/><Relationship Id="rId12" Type="http://schemas.openxmlformats.org/officeDocument/2006/relationships/tags" Target="../tags/tag563.xml"/><Relationship Id="rId11" Type="http://schemas.openxmlformats.org/officeDocument/2006/relationships/tags" Target="../tags/tag562.xml"/><Relationship Id="rId10" Type="http://schemas.openxmlformats.org/officeDocument/2006/relationships/tags" Target="../tags/tag561.xml"/><Relationship Id="rId1" Type="http://schemas.openxmlformats.org/officeDocument/2006/relationships/image" Target="../media/image2.png"/></Relationships>
</file>

<file path=ppt/slides/_rels/slide59.xml.rels><?xml version="1.0" encoding="UTF-8" standalone="yes"?>
<Relationships xmlns="http://schemas.openxmlformats.org/package/2006/relationships"><Relationship Id="rId9" Type="http://schemas.openxmlformats.org/officeDocument/2006/relationships/tags" Target="../tags/tag621.xml"/><Relationship Id="rId8" Type="http://schemas.openxmlformats.org/officeDocument/2006/relationships/tags" Target="../tags/tag620.xml"/><Relationship Id="rId78" Type="http://schemas.openxmlformats.org/officeDocument/2006/relationships/slideLayout" Target="../slideLayouts/slideLayout7.xml"/><Relationship Id="rId77" Type="http://schemas.openxmlformats.org/officeDocument/2006/relationships/tags" Target="../tags/tag689.xml"/><Relationship Id="rId76" Type="http://schemas.openxmlformats.org/officeDocument/2006/relationships/tags" Target="../tags/tag688.xml"/><Relationship Id="rId75" Type="http://schemas.openxmlformats.org/officeDocument/2006/relationships/tags" Target="../tags/tag687.xml"/><Relationship Id="rId74" Type="http://schemas.openxmlformats.org/officeDocument/2006/relationships/tags" Target="../tags/tag686.xml"/><Relationship Id="rId73" Type="http://schemas.openxmlformats.org/officeDocument/2006/relationships/tags" Target="../tags/tag685.xml"/><Relationship Id="rId72" Type="http://schemas.openxmlformats.org/officeDocument/2006/relationships/tags" Target="../tags/tag684.xml"/><Relationship Id="rId71" Type="http://schemas.openxmlformats.org/officeDocument/2006/relationships/tags" Target="../tags/tag683.xml"/><Relationship Id="rId70" Type="http://schemas.openxmlformats.org/officeDocument/2006/relationships/tags" Target="../tags/tag682.xml"/><Relationship Id="rId7" Type="http://schemas.openxmlformats.org/officeDocument/2006/relationships/tags" Target="../tags/tag619.xml"/><Relationship Id="rId69" Type="http://schemas.openxmlformats.org/officeDocument/2006/relationships/tags" Target="../tags/tag681.xml"/><Relationship Id="rId68" Type="http://schemas.openxmlformats.org/officeDocument/2006/relationships/tags" Target="../tags/tag680.xml"/><Relationship Id="rId67" Type="http://schemas.openxmlformats.org/officeDocument/2006/relationships/tags" Target="../tags/tag679.xml"/><Relationship Id="rId66" Type="http://schemas.openxmlformats.org/officeDocument/2006/relationships/tags" Target="../tags/tag678.xml"/><Relationship Id="rId65" Type="http://schemas.openxmlformats.org/officeDocument/2006/relationships/tags" Target="../tags/tag677.xml"/><Relationship Id="rId64" Type="http://schemas.openxmlformats.org/officeDocument/2006/relationships/tags" Target="../tags/tag676.xml"/><Relationship Id="rId63" Type="http://schemas.openxmlformats.org/officeDocument/2006/relationships/tags" Target="../tags/tag675.xml"/><Relationship Id="rId62" Type="http://schemas.openxmlformats.org/officeDocument/2006/relationships/tags" Target="../tags/tag674.xml"/><Relationship Id="rId61" Type="http://schemas.openxmlformats.org/officeDocument/2006/relationships/tags" Target="../tags/tag673.xml"/><Relationship Id="rId60" Type="http://schemas.openxmlformats.org/officeDocument/2006/relationships/tags" Target="../tags/tag672.xml"/><Relationship Id="rId6" Type="http://schemas.openxmlformats.org/officeDocument/2006/relationships/tags" Target="../tags/tag618.xml"/><Relationship Id="rId59" Type="http://schemas.openxmlformats.org/officeDocument/2006/relationships/tags" Target="../tags/tag671.xml"/><Relationship Id="rId58" Type="http://schemas.openxmlformats.org/officeDocument/2006/relationships/tags" Target="../tags/tag670.xml"/><Relationship Id="rId57" Type="http://schemas.openxmlformats.org/officeDocument/2006/relationships/tags" Target="../tags/tag669.xml"/><Relationship Id="rId56" Type="http://schemas.openxmlformats.org/officeDocument/2006/relationships/tags" Target="../tags/tag668.xml"/><Relationship Id="rId55" Type="http://schemas.openxmlformats.org/officeDocument/2006/relationships/tags" Target="../tags/tag667.xml"/><Relationship Id="rId54" Type="http://schemas.openxmlformats.org/officeDocument/2006/relationships/tags" Target="../tags/tag666.xml"/><Relationship Id="rId53" Type="http://schemas.openxmlformats.org/officeDocument/2006/relationships/tags" Target="../tags/tag665.xml"/><Relationship Id="rId52" Type="http://schemas.openxmlformats.org/officeDocument/2006/relationships/tags" Target="../tags/tag664.xml"/><Relationship Id="rId51" Type="http://schemas.openxmlformats.org/officeDocument/2006/relationships/tags" Target="../tags/tag663.xml"/><Relationship Id="rId50" Type="http://schemas.openxmlformats.org/officeDocument/2006/relationships/tags" Target="../tags/tag662.xml"/><Relationship Id="rId5" Type="http://schemas.openxmlformats.org/officeDocument/2006/relationships/tags" Target="../tags/tag617.xml"/><Relationship Id="rId49" Type="http://schemas.openxmlformats.org/officeDocument/2006/relationships/tags" Target="../tags/tag661.xml"/><Relationship Id="rId48" Type="http://schemas.openxmlformats.org/officeDocument/2006/relationships/tags" Target="../tags/tag660.xml"/><Relationship Id="rId47" Type="http://schemas.openxmlformats.org/officeDocument/2006/relationships/tags" Target="../tags/tag659.xml"/><Relationship Id="rId46" Type="http://schemas.openxmlformats.org/officeDocument/2006/relationships/tags" Target="../tags/tag658.xml"/><Relationship Id="rId45" Type="http://schemas.openxmlformats.org/officeDocument/2006/relationships/tags" Target="../tags/tag657.xml"/><Relationship Id="rId44" Type="http://schemas.openxmlformats.org/officeDocument/2006/relationships/tags" Target="../tags/tag656.xml"/><Relationship Id="rId43" Type="http://schemas.openxmlformats.org/officeDocument/2006/relationships/tags" Target="../tags/tag655.xml"/><Relationship Id="rId42" Type="http://schemas.openxmlformats.org/officeDocument/2006/relationships/tags" Target="../tags/tag654.xml"/><Relationship Id="rId41" Type="http://schemas.openxmlformats.org/officeDocument/2006/relationships/tags" Target="../tags/tag653.xml"/><Relationship Id="rId40" Type="http://schemas.openxmlformats.org/officeDocument/2006/relationships/tags" Target="../tags/tag652.xml"/><Relationship Id="rId4" Type="http://schemas.openxmlformats.org/officeDocument/2006/relationships/tags" Target="../tags/tag616.xml"/><Relationship Id="rId39" Type="http://schemas.openxmlformats.org/officeDocument/2006/relationships/tags" Target="../tags/tag651.xml"/><Relationship Id="rId38" Type="http://schemas.openxmlformats.org/officeDocument/2006/relationships/tags" Target="../tags/tag650.xml"/><Relationship Id="rId37" Type="http://schemas.openxmlformats.org/officeDocument/2006/relationships/tags" Target="../tags/tag649.xml"/><Relationship Id="rId36" Type="http://schemas.openxmlformats.org/officeDocument/2006/relationships/tags" Target="../tags/tag648.xml"/><Relationship Id="rId35" Type="http://schemas.openxmlformats.org/officeDocument/2006/relationships/tags" Target="../tags/tag647.xml"/><Relationship Id="rId34" Type="http://schemas.openxmlformats.org/officeDocument/2006/relationships/tags" Target="../tags/tag646.xml"/><Relationship Id="rId33" Type="http://schemas.openxmlformats.org/officeDocument/2006/relationships/tags" Target="../tags/tag645.xml"/><Relationship Id="rId32" Type="http://schemas.openxmlformats.org/officeDocument/2006/relationships/tags" Target="../tags/tag644.xml"/><Relationship Id="rId31" Type="http://schemas.openxmlformats.org/officeDocument/2006/relationships/tags" Target="../tags/tag643.xml"/><Relationship Id="rId30" Type="http://schemas.openxmlformats.org/officeDocument/2006/relationships/tags" Target="../tags/tag642.xml"/><Relationship Id="rId3" Type="http://schemas.openxmlformats.org/officeDocument/2006/relationships/tags" Target="../tags/tag615.xml"/><Relationship Id="rId29" Type="http://schemas.openxmlformats.org/officeDocument/2006/relationships/tags" Target="../tags/tag641.xml"/><Relationship Id="rId28" Type="http://schemas.openxmlformats.org/officeDocument/2006/relationships/tags" Target="../tags/tag640.xml"/><Relationship Id="rId27" Type="http://schemas.openxmlformats.org/officeDocument/2006/relationships/tags" Target="../tags/tag639.xml"/><Relationship Id="rId26" Type="http://schemas.openxmlformats.org/officeDocument/2006/relationships/tags" Target="../tags/tag638.xml"/><Relationship Id="rId25" Type="http://schemas.openxmlformats.org/officeDocument/2006/relationships/tags" Target="../tags/tag637.xml"/><Relationship Id="rId24" Type="http://schemas.openxmlformats.org/officeDocument/2006/relationships/tags" Target="../tags/tag636.xml"/><Relationship Id="rId23" Type="http://schemas.openxmlformats.org/officeDocument/2006/relationships/tags" Target="../tags/tag635.xml"/><Relationship Id="rId22" Type="http://schemas.openxmlformats.org/officeDocument/2006/relationships/tags" Target="../tags/tag634.xml"/><Relationship Id="rId21" Type="http://schemas.openxmlformats.org/officeDocument/2006/relationships/tags" Target="../tags/tag633.xml"/><Relationship Id="rId20" Type="http://schemas.openxmlformats.org/officeDocument/2006/relationships/tags" Target="../tags/tag632.xml"/><Relationship Id="rId2" Type="http://schemas.openxmlformats.org/officeDocument/2006/relationships/tags" Target="../tags/tag614.xml"/><Relationship Id="rId19" Type="http://schemas.openxmlformats.org/officeDocument/2006/relationships/tags" Target="../tags/tag631.xml"/><Relationship Id="rId18" Type="http://schemas.openxmlformats.org/officeDocument/2006/relationships/tags" Target="../tags/tag630.xml"/><Relationship Id="rId17" Type="http://schemas.openxmlformats.org/officeDocument/2006/relationships/tags" Target="../tags/tag629.xml"/><Relationship Id="rId16" Type="http://schemas.openxmlformats.org/officeDocument/2006/relationships/tags" Target="../tags/tag628.xml"/><Relationship Id="rId15" Type="http://schemas.openxmlformats.org/officeDocument/2006/relationships/tags" Target="../tags/tag627.xml"/><Relationship Id="rId14" Type="http://schemas.openxmlformats.org/officeDocument/2006/relationships/tags" Target="../tags/tag626.xml"/><Relationship Id="rId13" Type="http://schemas.openxmlformats.org/officeDocument/2006/relationships/tags" Target="../tags/tag625.xml"/><Relationship Id="rId12" Type="http://schemas.openxmlformats.org/officeDocument/2006/relationships/tags" Target="../tags/tag624.xml"/><Relationship Id="rId11" Type="http://schemas.openxmlformats.org/officeDocument/2006/relationships/tags" Target="../tags/tag623.xml"/><Relationship Id="rId10" Type="http://schemas.openxmlformats.org/officeDocument/2006/relationships/tags" Target="../tags/tag622.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9" Type="http://schemas.openxmlformats.org/officeDocument/2006/relationships/tags" Target="../tags/tag103.xml"/><Relationship Id="rId8" Type="http://schemas.openxmlformats.org/officeDocument/2006/relationships/image" Target="../media/image4.jpeg"/><Relationship Id="rId7" Type="http://schemas.openxmlformats.org/officeDocument/2006/relationships/tags" Target="../tags/tag102.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image" Target="../media/image3.png"/><Relationship Id="rId2" Type="http://schemas.openxmlformats.org/officeDocument/2006/relationships/tags" Target="../tags/tag98.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60.xml.rels><?xml version="1.0" encoding="UTF-8" standalone="yes"?>
<Relationships xmlns="http://schemas.openxmlformats.org/package/2006/relationships"><Relationship Id="rId9" Type="http://schemas.openxmlformats.org/officeDocument/2006/relationships/tags" Target="../tags/tag696.xml"/><Relationship Id="rId8" Type="http://schemas.openxmlformats.org/officeDocument/2006/relationships/tags" Target="../tags/tag695.xml"/><Relationship Id="rId7" Type="http://schemas.openxmlformats.org/officeDocument/2006/relationships/tags" Target="../tags/tag694.xml"/><Relationship Id="rId6" Type="http://schemas.openxmlformats.org/officeDocument/2006/relationships/tags" Target="../tags/tag693.xml"/><Relationship Id="rId5" Type="http://schemas.openxmlformats.org/officeDocument/2006/relationships/tags" Target="../tags/tag692.xml"/><Relationship Id="rId4" Type="http://schemas.openxmlformats.org/officeDocument/2006/relationships/tags" Target="../tags/tag691.xml"/><Relationship Id="rId3" Type="http://schemas.openxmlformats.org/officeDocument/2006/relationships/image" Target="../media/image3.png"/><Relationship Id="rId2" Type="http://schemas.openxmlformats.org/officeDocument/2006/relationships/tags" Target="../tags/tag690.xml"/><Relationship Id="rId15" Type="http://schemas.openxmlformats.org/officeDocument/2006/relationships/slideLayout" Target="../slideLayouts/slideLayout7.xml"/><Relationship Id="rId14" Type="http://schemas.openxmlformats.org/officeDocument/2006/relationships/tags" Target="../tags/tag701.xml"/><Relationship Id="rId13" Type="http://schemas.openxmlformats.org/officeDocument/2006/relationships/tags" Target="../tags/tag700.xml"/><Relationship Id="rId12" Type="http://schemas.openxmlformats.org/officeDocument/2006/relationships/tags" Target="../tags/tag699.xml"/><Relationship Id="rId11" Type="http://schemas.openxmlformats.org/officeDocument/2006/relationships/tags" Target="../tags/tag698.xml"/><Relationship Id="rId10" Type="http://schemas.openxmlformats.org/officeDocument/2006/relationships/tags" Target="../tags/tag697.xml"/><Relationship Id="rId1" Type="http://schemas.openxmlformats.org/officeDocument/2006/relationships/image" Target="../media/image2.png"/></Relationships>
</file>

<file path=ppt/slides/_rels/slide61.xml.rels><?xml version="1.0" encoding="UTF-8" standalone="yes"?>
<Relationships xmlns="http://schemas.openxmlformats.org/package/2006/relationships"><Relationship Id="rId9" Type="http://schemas.openxmlformats.org/officeDocument/2006/relationships/tags" Target="../tags/tag708.xml"/><Relationship Id="rId8" Type="http://schemas.openxmlformats.org/officeDocument/2006/relationships/tags" Target="../tags/tag707.xml"/><Relationship Id="rId7" Type="http://schemas.openxmlformats.org/officeDocument/2006/relationships/tags" Target="../tags/tag706.xml"/><Relationship Id="rId6" Type="http://schemas.openxmlformats.org/officeDocument/2006/relationships/tags" Target="../tags/tag705.xml"/><Relationship Id="rId5" Type="http://schemas.openxmlformats.org/officeDocument/2006/relationships/tags" Target="../tags/tag704.xml"/><Relationship Id="rId4" Type="http://schemas.openxmlformats.org/officeDocument/2006/relationships/tags" Target="../tags/tag703.xml"/><Relationship Id="rId37" Type="http://schemas.openxmlformats.org/officeDocument/2006/relationships/slideLayout" Target="../slideLayouts/slideLayout7.xml"/><Relationship Id="rId36" Type="http://schemas.openxmlformats.org/officeDocument/2006/relationships/tags" Target="../tags/tag734.xml"/><Relationship Id="rId35" Type="http://schemas.openxmlformats.org/officeDocument/2006/relationships/image" Target="../media/image16.jpeg"/><Relationship Id="rId34" Type="http://schemas.openxmlformats.org/officeDocument/2006/relationships/tags" Target="../tags/tag733.xml"/><Relationship Id="rId33" Type="http://schemas.openxmlformats.org/officeDocument/2006/relationships/tags" Target="../tags/tag732.xml"/><Relationship Id="rId32" Type="http://schemas.openxmlformats.org/officeDocument/2006/relationships/tags" Target="../tags/tag731.xml"/><Relationship Id="rId31" Type="http://schemas.openxmlformats.org/officeDocument/2006/relationships/tags" Target="../tags/tag730.xml"/><Relationship Id="rId30" Type="http://schemas.openxmlformats.org/officeDocument/2006/relationships/tags" Target="../tags/tag729.xml"/><Relationship Id="rId3" Type="http://schemas.openxmlformats.org/officeDocument/2006/relationships/image" Target="../media/image3.png"/><Relationship Id="rId29" Type="http://schemas.openxmlformats.org/officeDocument/2006/relationships/tags" Target="../tags/tag728.xml"/><Relationship Id="rId28" Type="http://schemas.openxmlformats.org/officeDocument/2006/relationships/tags" Target="../tags/tag727.xml"/><Relationship Id="rId27" Type="http://schemas.openxmlformats.org/officeDocument/2006/relationships/tags" Target="../tags/tag726.xml"/><Relationship Id="rId26" Type="http://schemas.openxmlformats.org/officeDocument/2006/relationships/tags" Target="../tags/tag725.xml"/><Relationship Id="rId25" Type="http://schemas.openxmlformats.org/officeDocument/2006/relationships/tags" Target="../tags/tag724.xml"/><Relationship Id="rId24" Type="http://schemas.openxmlformats.org/officeDocument/2006/relationships/tags" Target="../tags/tag723.xml"/><Relationship Id="rId23" Type="http://schemas.openxmlformats.org/officeDocument/2006/relationships/tags" Target="../tags/tag722.xml"/><Relationship Id="rId22" Type="http://schemas.openxmlformats.org/officeDocument/2006/relationships/tags" Target="../tags/tag721.xml"/><Relationship Id="rId21" Type="http://schemas.openxmlformats.org/officeDocument/2006/relationships/tags" Target="../tags/tag720.xml"/><Relationship Id="rId20" Type="http://schemas.openxmlformats.org/officeDocument/2006/relationships/tags" Target="../tags/tag719.xml"/><Relationship Id="rId2" Type="http://schemas.openxmlformats.org/officeDocument/2006/relationships/tags" Target="../tags/tag702.xml"/><Relationship Id="rId19" Type="http://schemas.openxmlformats.org/officeDocument/2006/relationships/tags" Target="../tags/tag718.xml"/><Relationship Id="rId18" Type="http://schemas.openxmlformats.org/officeDocument/2006/relationships/tags" Target="../tags/tag717.xml"/><Relationship Id="rId17" Type="http://schemas.openxmlformats.org/officeDocument/2006/relationships/tags" Target="../tags/tag716.xml"/><Relationship Id="rId16" Type="http://schemas.openxmlformats.org/officeDocument/2006/relationships/tags" Target="../tags/tag715.xml"/><Relationship Id="rId15" Type="http://schemas.openxmlformats.org/officeDocument/2006/relationships/tags" Target="../tags/tag714.xml"/><Relationship Id="rId14" Type="http://schemas.openxmlformats.org/officeDocument/2006/relationships/tags" Target="../tags/tag713.xml"/><Relationship Id="rId13" Type="http://schemas.openxmlformats.org/officeDocument/2006/relationships/tags" Target="../tags/tag712.xml"/><Relationship Id="rId12" Type="http://schemas.openxmlformats.org/officeDocument/2006/relationships/tags" Target="../tags/tag711.xml"/><Relationship Id="rId11" Type="http://schemas.openxmlformats.org/officeDocument/2006/relationships/tags" Target="../tags/tag710.xml"/><Relationship Id="rId10" Type="http://schemas.openxmlformats.org/officeDocument/2006/relationships/tags" Target="../tags/tag709.xml"/><Relationship Id="rId1" Type="http://schemas.openxmlformats.org/officeDocument/2006/relationships/image" Target="../media/image2.png"/></Relationships>
</file>

<file path=ppt/slides/_rels/slide6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736.xml"/><Relationship Id="rId3" Type="http://schemas.openxmlformats.org/officeDocument/2006/relationships/image" Target="../media/image3.png"/><Relationship Id="rId2" Type="http://schemas.openxmlformats.org/officeDocument/2006/relationships/tags" Target="../tags/tag735.xml"/><Relationship Id="rId1" Type="http://schemas.openxmlformats.org/officeDocument/2006/relationships/image" Target="../media/image2.png"/></Relationships>
</file>

<file path=ppt/slides/_rels/slide6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738.xml"/><Relationship Id="rId3" Type="http://schemas.openxmlformats.org/officeDocument/2006/relationships/image" Target="../media/image3.png"/><Relationship Id="rId2" Type="http://schemas.openxmlformats.org/officeDocument/2006/relationships/tags" Target="../tags/tag737.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05.xml"/><Relationship Id="rId3" Type="http://schemas.openxmlformats.org/officeDocument/2006/relationships/image" Target="../media/image3.png"/><Relationship Id="rId2" Type="http://schemas.openxmlformats.org/officeDocument/2006/relationships/tags" Target="../tags/tag104.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6" Type="http://schemas.openxmlformats.org/officeDocument/2006/relationships/slideLayout" Target="../slideLayouts/slideLayout7.xml"/><Relationship Id="rId35" Type="http://schemas.openxmlformats.org/officeDocument/2006/relationships/tags" Target="../tags/tag138.xml"/><Relationship Id="rId34" Type="http://schemas.openxmlformats.org/officeDocument/2006/relationships/tags" Target="../tags/tag137.xml"/><Relationship Id="rId33" Type="http://schemas.openxmlformats.org/officeDocument/2006/relationships/tags" Target="../tags/tag136.xml"/><Relationship Id="rId32" Type="http://schemas.openxmlformats.org/officeDocument/2006/relationships/tags" Target="../tags/tag135.xml"/><Relationship Id="rId31" Type="http://schemas.openxmlformats.org/officeDocument/2006/relationships/tags" Target="../tags/tag134.xml"/><Relationship Id="rId30" Type="http://schemas.openxmlformats.org/officeDocument/2006/relationships/tags" Target="../tags/tag133.xml"/><Relationship Id="rId3" Type="http://schemas.openxmlformats.org/officeDocument/2006/relationships/image" Target="../media/image3.png"/><Relationship Id="rId29" Type="http://schemas.openxmlformats.org/officeDocument/2006/relationships/tags" Target="../tags/tag132.xml"/><Relationship Id="rId28" Type="http://schemas.openxmlformats.org/officeDocument/2006/relationships/tags" Target="../tags/tag131.xml"/><Relationship Id="rId27" Type="http://schemas.openxmlformats.org/officeDocument/2006/relationships/tags" Target="../tags/tag130.xml"/><Relationship Id="rId26" Type="http://schemas.openxmlformats.org/officeDocument/2006/relationships/tags" Target="../tags/tag129.xml"/><Relationship Id="rId25" Type="http://schemas.openxmlformats.org/officeDocument/2006/relationships/tags" Target="../tags/tag128.xml"/><Relationship Id="rId24" Type="http://schemas.openxmlformats.org/officeDocument/2006/relationships/tags" Target="../tags/tag127.xml"/><Relationship Id="rId23" Type="http://schemas.openxmlformats.org/officeDocument/2006/relationships/tags" Target="../tags/tag126.xml"/><Relationship Id="rId22" Type="http://schemas.openxmlformats.org/officeDocument/2006/relationships/tags" Target="../tags/tag125.xml"/><Relationship Id="rId21" Type="http://schemas.openxmlformats.org/officeDocument/2006/relationships/tags" Target="../tags/tag124.xml"/><Relationship Id="rId20" Type="http://schemas.openxmlformats.org/officeDocument/2006/relationships/tags" Target="../tags/tag123.xml"/><Relationship Id="rId2" Type="http://schemas.openxmlformats.org/officeDocument/2006/relationships/tags" Target="../tags/tag106.xml"/><Relationship Id="rId19" Type="http://schemas.openxmlformats.org/officeDocument/2006/relationships/tags" Target="../tags/tag122.xml"/><Relationship Id="rId18" Type="http://schemas.openxmlformats.org/officeDocument/2006/relationships/tags" Target="../tags/tag121.xml"/><Relationship Id="rId17" Type="http://schemas.openxmlformats.org/officeDocument/2006/relationships/tags" Target="../tags/tag120.xml"/><Relationship Id="rId16" Type="http://schemas.openxmlformats.org/officeDocument/2006/relationships/tags" Target="../tags/tag119.xml"/><Relationship Id="rId15" Type="http://schemas.openxmlformats.org/officeDocument/2006/relationships/tags" Target="../tags/tag118.xml"/><Relationship Id="rId14" Type="http://schemas.openxmlformats.org/officeDocument/2006/relationships/tags" Target="../tags/tag117.xml"/><Relationship Id="rId13" Type="http://schemas.openxmlformats.org/officeDocument/2006/relationships/tags" Target="../tags/tag116.xml"/><Relationship Id="rId12" Type="http://schemas.openxmlformats.org/officeDocument/2006/relationships/tags" Target="../tags/tag115.xml"/><Relationship Id="rId11" Type="http://schemas.openxmlformats.org/officeDocument/2006/relationships/tags" Target="../tags/tag114.xml"/><Relationship Id="rId10" Type="http://schemas.openxmlformats.org/officeDocument/2006/relationships/tags" Target="../tags/tag113.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9" Type="http://schemas.openxmlformats.org/officeDocument/2006/relationships/tags" Target="../tags/tag145.xml"/><Relationship Id="rId8" Type="http://schemas.openxmlformats.org/officeDocument/2006/relationships/tags" Target="../tags/tag144.xml"/><Relationship Id="rId7" Type="http://schemas.openxmlformats.org/officeDocument/2006/relationships/tags" Target="../tags/tag143.xml"/><Relationship Id="rId6" Type="http://schemas.openxmlformats.org/officeDocument/2006/relationships/tags" Target="../tags/tag142.xml"/><Relationship Id="rId5" Type="http://schemas.openxmlformats.org/officeDocument/2006/relationships/tags" Target="../tags/tag141.xml"/><Relationship Id="rId4" Type="http://schemas.openxmlformats.org/officeDocument/2006/relationships/tags" Target="../tags/tag140.xml"/><Relationship Id="rId3" Type="http://schemas.openxmlformats.org/officeDocument/2006/relationships/image" Target="../media/image3.png"/><Relationship Id="rId24" Type="http://schemas.openxmlformats.org/officeDocument/2006/relationships/slideLayout" Target="../slideLayouts/slideLayout7.xml"/><Relationship Id="rId23" Type="http://schemas.openxmlformats.org/officeDocument/2006/relationships/tags" Target="../tags/tag159.xml"/><Relationship Id="rId22" Type="http://schemas.openxmlformats.org/officeDocument/2006/relationships/tags" Target="../tags/tag158.xml"/><Relationship Id="rId21" Type="http://schemas.openxmlformats.org/officeDocument/2006/relationships/tags" Target="../tags/tag157.xml"/><Relationship Id="rId20" Type="http://schemas.openxmlformats.org/officeDocument/2006/relationships/tags" Target="../tags/tag156.xml"/><Relationship Id="rId2" Type="http://schemas.openxmlformats.org/officeDocument/2006/relationships/tags" Target="../tags/tag139.xml"/><Relationship Id="rId19" Type="http://schemas.openxmlformats.org/officeDocument/2006/relationships/tags" Target="../tags/tag155.xml"/><Relationship Id="rId18" Type="http://schemas.openxmlformats.org/officeDocument/2006/relationships/tags" Target="../tags/tag154.xml"/><Relationship Id="rId17" Type="http://schemas.openxmlformats.org/officeDocument/2006/relationships/tags" Target="../tags/tag153.xml"/><Relationship Id="rId16" Type="http://schemas.openxmlformats.org/officeDocument/2006/relationships/tags" Target="../tags/tag152.xml"/><Relationship Id="rId15" Type="http://schemas.openxmlformats.org/officeDocument/2006/relationships/tags" Target="../tags/tag151.xml"/><Relationship Id="rId14" Type="http://schemas.openxmlformats.org/officeDocument/2006/relationships/tags" Target="../tags/tag150.xml"/><Relationship Id="rId13" Type="http://schemas.openxmlformats.org/officeDocument/2006/relationships/tags" Target="../tags/tag149.xml"/><Relationship Id="rId12" Type="http://schemas.openxmlformats.org/officeDocument/2006/relationships/tags" Target="../tags/tag148.xml"/><Relationship Id="rId11" Type="http://schemas.openxmlformats.org/officeDocument/2006/relationships/tags" Target="../tags/tag147.xml"/><Relationship Id="rId10" Type="http://schemas.openxmlformats.org/officeDocument/2006/relationships/tags" Target="../tags/tag146.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21330" y="332740"/>
            <a:ext cx="9799200" cy="2570400"/>
          </a:xfrm>
        </p:spPr>
        <p:txBody>
          <a:bodyPr/>
          <a:p>
            <a:r>
              <a:rPr lang="zh-CN" altLang="en-US" dirty="0" smtClean="0">
                <a:solidFill>
                  <a:schemeClr val="tx1"/>
                </a:solidFill>
                <a:latin typeface="微软雅黑" panose="020B0503020204020204" charset="-122"/>
                <a:ea typeface="微软雅黑" panose="020B0503020204020204" charset="-122"/>
                <a:sym typeface="+mn-ea"/>
              </a:rPr>
              <a:t>工伤保险政策</a:t>
            </a:r>
            <a:br>
              <a:rPr lang="zh-CN" altLang="en-US" b="1" dirty="0" smtClean="0">
                <a:solidFill>
                  <a:schemeClr val="tx1"/>
                </a:solidFill>
                <a:latin typeface="微软雅黑" panose="020B0503020204020204" charset="-122"/>
                <a:ea typeface="微软雅黑" panose="020B0503020204020204" charset="-122"/>
                <a:sym typeface="+mn-ea"/>
              </a:rPr>
            </a:br>
            <a:r>
              <a:rPr lang="zh-CN" altLang="en-US" dirty="0" smtClean="0">
                <a:solidFill>
                  <a:schemeClr val="tx1"/>
                </a:solidFill>
                <a:latin typeface="微软雅黑" panose="020B0503020204020204" charset="-122"/>
                <a:ea typeface="微软雅黑" panose="020B0503020204020204" charset="-122"/>
                <a:sym typeface="+mn-ea"/>
              </a:rPr>
              <a:t>内容解读</a:t>
            </a:r>
            <a:endParaRPr lang="zh-CN" altLang="en-US" dirty="0" smtClean="0">
              <a:solidFill>
                <a:schemeClr val="tx1"/>
              </a:solidFill>
              <a:latin typeface="微软雅黑" panose="020B0503020204020204" charset="-122"/>
              <a:ea typeface="微软雅黑" panose="020B0503020204020204" charset="-122"/>
              <a:sym typeface="+mn-ea"/>
            </a:endParaRPr>
          </a:p>
        </p:txBody>
      </p:sp>
      <p:sp>
        <p:nvSpPr>
          <p:cNvPr id="3" name="副标题 2"/>
          <p:cNvSpPr>
            <a:spLocks noGrp="1"/>
          </p:cNvSpPr>
          <p:nvPr>
            <p:ph type="subTitle" idx="1"/>
            <p:custDataLst>
              <p:tags r:id="rId3"/>
            </p:custDataLst>
          </p:nvPr>
        </p:nvSpPr>
        <p:spPr>
          <a:xfrm>
            <a:off x="1198800" y="3879805"/>
            <a:ext cx="9799200" cy="1472400"/>
          </a:xfrm>
        </p:spPr>
        <p:txBody>
          <a:bodyPr/>
          <a:p>
            <a:pPr algn="ctr"/>
            <a:r>
              <a:rPr lang="zh-CN" altLang="en-US" b="1" dirty="0" smtClean="0">
                <a:solidFill>
                  <a:schemeClr val="tx1"/>
                </a:solidFill>
                <a:latin typeface="微软雅黑" panose="020B0503020204020204" charset="-122"/>
                <a:ea typeface="微软雅黑" panose="020B0503020204020204" charset="-122"/>
                <a:cs typeface="微软雅黑" panose="020B0503020204020204" charset="-122"/>
                <a:sym typeface="+mn-ea"/>
              </a:rPr>
              <a:t>海南省社会保险服务中心</a:t>
            </a:r>
            <a:endParaRPr lang="zh-CN" altLang="en-US" b="1" dirty="0" smtClean="0">
              <a:solidFill>
                <a:schemeClr val="tx1"/>
              </a:solidFill>
              <a:latin typeface="微软雅黑" panose="020B0503020204020204" charset="-122"/>
              <a:ea typeface="微软雅黑" panose="020B0503020204020204" charset="-122"/>
              <a:cs typeface="微软雅黑" panose="020B0503020204020204" charset="-122"/>
              <a:sym typeface="+mn-ea"/>
            </a:endParaRPr>
          </a:p>
          <a:p>
            <a:pPr algn="ctr"/>
            <a:r>
              <a:rPr lang="zh-CN" altLang="en-US" b="1" dirty="0" smtClean="0">
                <a:solidFill>
                  <a:schemeClr val="tx1"/>
                </a:solidFill>
                <a:latin typeface="微软雅黑" panose="020B0503020204020204" charset="-122"/>
                <a:ea typeface="微软雅黑" panose="020B0503020204020204" charset="-122"/>
                <a:cs typeface="微软雅黑" panose="020B0503020204020204" charset="-122"/>
                <a:sym typeface="+mn-ea"/>
              </a:rPr>
              <a:t>工伤保险处</a:t>
            </a:r>
            <a:r>
              <a:rPr lang="en-US" altLang="zh-CN" b="1" dirty="0" smtClean="0">
                <a:solidFill>
                  <a:schemeClr val="tx1"/>
                </a:solidFill>
                <a:latin typeface="微软雅黑" panose="020B0503020204020204" charset="-122"/>
                <a:ea typeface="微软雅黑" panose="020B0503020204020204" charset="-122"/>
                <a:cs typeface="微软雅黑" panose="020B0503020204020204" charset="-122"/>
                <a:sym typeface="+mn-ea"/>
              </a:rPr>
              <a:t>   </a:t>
            </a:r>
            <a:r>
              <a:rPr lang="zh-CN" altLang="en-US" b="1" dirty="0" smtClean="0">
                <a:solidFill>
                  <a:schemeClr val="tx1"/>
                </a:solidFill>
                <a:latin typeface="微软雅黑" panose="020B0503020204020204" charset="-122"/>
                <a:ea typeface="微软雅黑" panose="020B0503020204020204" charset="-122"/>
                <a:cs typeface="微软雅黑" panose="020B0503020204020204" charset="-122"/>
                <a:sym typeface="+mn-ea"/>
              </a:rPr>
              <a:t>黄煜阳</a:t>
            </a:r>
            <a:endParaRPr lang="zh-CN" altLang="en-US" b="1" dirty="0" smtClean="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5186045" y="3161030"/>
            <a:ext cx="1825625" cy="460375"/>
          </a:xfrm>
          <a:prstGeom prst="rect">
            <a:avLst/>
          </a:prstGeom>
          <a:noFill/>
        </p:spPr>
        <p:txBody>
          <a:bodyPr wrap="square" rtlCol="0">
            <a:spAutoFit/>
          </a:bodyPr>
          <a:p>
            <a:r>
              <a:rPr lang="en-US" altLang="zh-CN" sz="2400" b="1">
                <a:latin typeface="微软雅黑" panose="020B0503020204020204" charset="-122"/>
                <a:ea typeface="微软雅黑" panose="020B0503020204020204" charset="-122"/>
              </a:rPr>
              <a:t>2023.11</a:t>
            </a:r>
            <a:endParaRPr lang="en-US" altLang="zh-CN" sz="2400" b="1">
              <a:latin typeface="微软雅黑" panose="020B0503020204020204" charset="-122"/>
              <a:ea typeface="微软雅黑" panose="020B0503020204020204" charset="-122"/>
            </a:endParaRPr>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48" name="肘形连接符 43"/>
          <p:cNvSpPr>
            <a:spLocks noChangeShapeType="1"/>
          </p:cNvSpPr>
          <p:nvPr>
            <p:custDataLst>
              <p:tags r:id="rId4"/>
            </p:custDataLst>
          </p:nvPr>
        </p:nvSpPr>
        <p:spPr bwMode="auto">
          <a:xfrm rot="10800000" flipH="1">
            <a:off x="7725089" y="1305694"/>
            <a:ext cx="97574" cy="1919283"/>
          </a:xfrm>
          <a:prstGeom prst="bentConnector2">
            <a:avLst/>
          </a:prstGeom>
          <a:noFill/>
          <a:ln w="9525" cap="flat" cmpd="sng">
            <a:solidFill>
              <a:schemeClr val="bg1">
                <a:lumMod val="65000"/>
              </a:schemeClr>
            </a:solidFill>
            <a:prstDash val="sysDash"/>
            <a:bevel/>
            <a:headEnd type="oval" w="med" len="med"/>
            <a:tailEnd type="oval" w="med" len="med"/>
          </a:ln>
          <a:extLst>
            <a:ext uri="{909E8E84-426E-40DD-AFC4-6F175D3DCCD1}">
              <a14:hiddenFill xmlns:a14="http://schemas.microsoft.com/office/drawing/2010/main">
                <a:noFill/>
              </a14:hiddenFill>
            </a:ext>
          </a:extLst>
        </p:spPr>
        <p:txBody>
          <a:bodyPr/>
          <a:p>
            <a:pPr algn="just">
              <a:lnSpc>
                <a:spcPct val="120000"/>
              </a:lnSpc>
            </a:pPr>
            <a:endParaRPr lang="en-GB" sz="800">
              <a:latin typeface="Arial" panose="020B0604020202020204" pitchFamily="34" charset="0"/>
              <a:ea typeface="微软雅黑" panose="020B0503020204020204" charset="-122"/>
              <a:cs typeface="+mn-ea"/>
              <a:sym typeface="Arial" panose="020B0604020202020204" pitchFamily="34" charset="0"/>
            </a:endParaRPr>
          </a:p>
        </p:txBody>
      </p:sp>
      <p:sp>
        <p:nvSpPr>
          <p:cNvPr id="50" name="肘形连接符 17"/>
          <p:cNvSpPr>
            <a:spLocks noChangeShapeType="1"/>
          </p:cNvSpPr>
          <p:nvPr>
            <p:custDataLst>
              <p:tags r:id="rId5"/>
            </p:custDataLst>
          </p:nvPr>
        </p:nvSpPr>
        <p:spPr bwMode="auto">
          <a:xfrm rot="16200000" flipH="1">
            <a:off x="6826250" y="3878580"/>
            <a:ext cx="339725" cy="2271395"/>
          </a:xfrm>
          <a:prstGeom prst="bentConnector2">
            <a:avLst/>
          </a:prstGeom>
          <a:noFill/>
          <a:ln w="9525" cap="flat" cmpd="sng">
            <a:solidFill>
              <a:schemeClr val="bg1">
                <a:lumMod val="65000"/>
              </a:schemeClr>
            </a:solidFill>
            <a:prstDash val="sysDash"/>
            <a:bevel/>
            <a:headEnd type="oval" w="med" len="med"/>
            <a:tailEnd type="oval" w="med" len="med"/>
          </a:ln>
          <a:extLst>
            <a:ext uri="{909E8E84-426E-40DD-AFC4-6F175D3DCCD1}">
              <a14:hiddenFill xmlns:a14="http://schemas.microsoft.com/office/drawing/2010/main">
                <a:noFill/>
              </a14:hiddenFill>
            </a:ext>
          </a:extLst>
        </p:spPr>
        <p:txBody>
          <a:bodyPr/>
          <a:p>
            <a:pPr algn="just">
              <a:lnSpc>
                <a:spcPct val="120000"/>
              </a:lnSpc>
            </a:pPr>
            <a:endParaRPr lang="en-GB" sz="800">
              <a:latin typeface="Arial" panose="020B0604020202020204" pitchFamily="34" charset="0"/>
              <a:ea typeface="微软雅黑" panose="020B0503020204020204" charset="-122"/>
              <a:cs typeface="+mn-ea"/>
              <a:sym typeface="Arial" panose="020B0604020202020204" pitchFamily="34" charset="0"/>
            </a:endParaRPr>
          </a:p>
        </p:txBody>
      </p:sp>
      <p:sp>
        <p:nvSpPr>
          <p:cNvPr id="49" name="肘形连接符 46"/>
          <p:cNvSpPr>
            <a:spLocks noChangeShapeType="1"/>
          </p:cNvSpPr>
          <p:nvPr>
            <p:custDataLst>
              <p:tags r:id="rId6"/>
            </p:custDataLst>
          </p:nvPr>
        </p:nvSpPr>
        <p:spPr bwMode="auto">
          <a:xfrm rot="10800000" flipV="1">
            <a:off x="3898738" y="3247394"/>
            <a:ext cx="189833" cy="806937"/>
          </a:xfrm>
          <a:prstGeom prst="bentConnector2">
            <a:avLst/>
          </a:prstGeom>
          <a:noFill/>
          <a:ln w="9525" cap="flat" cmpd="sng">
            <a:solidFill>
              <a:schemeClr val="bg1">
                <a:lumMod val="65000"/>
              </a:schemeClr>
            </a:solidFill>
            <a:prstDash val="sysDash"/>
            <a:bevel/>
            <a:headEnd type="oval" w="med" len="med"/>
            <a:tailEnd type="oval" w="med" len="med"/>
          </a:ln>
          <a:extLst>
            <a:ext uri="{909E8E84-426E-40DD-AFC4-6F175D3DCCD1}">
              <a14:hiddenFill xmlns:a14="http://schemas.microsoft.com/office/drawing/2010/main">
                <a:noFill/>
              </a14:hiddenFill>
            </a:ext>
          </a:extLst>
        </p:spPr>
        <p:txBody>
          <a:bodyPr/>
          <a:p>
            <a:pPr algn="just">
              <a:lnSpc>
                <a:spcPct val="120000"/>
              </a:lnSpc>
            </a:pPr>
            <a:endParaRPr lang="en-GB" sz="800">
              <a:latin typeface="Arial" panose="020B0604020202020204" pitchFamily="34" charset="0"/>
              <a:ea typeface="微软雅黑" panose="020B0503020204020204" charset="-122"/>
              <a:cs typeface="+mn-ea"/>
              <a:sym typeface="Arial" panose="020B0604020202020204" pitchFamily="34" charset="0"/>
            </a:endParaRPr>
          </a:p>
        </p:txBody>
      </p:sp>
      <p:sp>
        <p:nvSpPr>
          <p:cNvPr id="51" name="肘形连接符 51"/>
          <p:cNvSpPr>
            <a:spLocks noChangeShapeType="1"/>
          </p:cNvSpPr>
          <p:nvPr>
            <p:custDataLst>
              <p:tags r:id="rId7"/>
            </p:custDataLst>
          </p:nvPr>
        </p:nvSpPr>
        <p:spPr bwMode="auto">
          <a:xfrm rot="16200000" flipV="1">
            <a:off x="4844145" y="531673"/>
            <a:ext cx="128132" cy="1904086"/>
          </a:xfrm>
          <a:prstGeom prst="bentConnector2">
            <a:avLst/>
          </a:prstGeom>
          <a:noFill/>
          <a:ln w="9525" cap="flat" cmpd="sng">
            <a:solidFill>
              <a:schemeClr val="bg1">
                <a:lumMod val="65000"/>
              </a:schemeClr>
            </a:solidFill>
            <a:prstDash val="sysDash"/>
            <a:bevel/>
            <a:headEnd type="oval" w="med" len="med"/>
            <a:tailEnd type="oval" w="med" len="med"/>
          </a:ln>
          <a:extLst>
            <a:ext uri="{909E8E84-426E-40DD-AFC4-6F175D3DCCD1}">
              <a14:hiddenFill xmlns:a14="http://schemas.microsoft.com/office/drawing/2010/main">
                <a:noFill/>
              </a14:hiddenFill>
            </a:ext>
          </a:extLst>
        </p:spPr>
        <p:txBody>
          <a:bodyPr/>
          <a:p>
            <a:pPr algn="just">
              <a:lnSpc>
                <a:spcPct val="120000"/>
              </a:lnSpc>
            </a:pPr>
            <a:endParaRPr lang="en-GB" sz="800">
              <a:latin typeface="Arial" panose="020B0604020202020204" pitchFamily="34" charset="0"/>
              <a:ea typeface="微软雅黑" panose="020B0503020204020204" charset="-122"/>
              <a:cs typeface="+mn-ea"/>
              <a:sym typeface="Arial" panose="020B0604020202020204" pitchFamily="34" charset="0"/>
            </a:endParaRPr>
          </a:p>
        </p:txBody>
      </p:sp>
      <p:grpSp>
        <p:nvGrpSpPr>
          <p:cNvPr id="4" name="Group 3"/>
          <p:cNvGrpSpPr/>
          <p:nvPr/>
        </p:nvGrpSpPr>
        <p:grpSpPr>
          <a:xfrm>
            <a:off x="4132380" y="1649318"/>
            <a:ext cx="3494611" cy="3239562"/>
            <a:chOff x="3898426" y="1805124"/>
            <a:chExt cx="4494140" cy="4166144"/>
          </a:xfrm>
        </p:grpSpPr>
        <p:sp>
          <p:nvSpPr>
            <p:cNvPr id="37" name="椭圆 12"/>
            <p:cNvSpPr>
              <a:spLocks noChangeArrowheads="1"/>
            </p:cNvSpPr>
            <p:nvPr>
              <p:custDataLst>
                <p:tags r:id="rId8"/>
              </p:custDataLst>
            </p:nvPr>
          </p:nvSpPr>
          <p:spPr bwMode="auto">
            <a:xfrm flipH="1">
              <a:off x="5881907" y="1805124"/>
              <a:ext cx="515252" cy="515252"/>
            </a:xfrm>
            <a:prstGeom prst="ellipse">
              <a:avLst/>
            </a:prstGeom>
            <a:solidFill>
              <a:schemeClr val="bg1"/>
            </a:solidFill>
            <a:ln w="76200" cap="flat" cmpd="sng">
              <a:solidFill>
                <a:schemeClr val="accent1"/>
              </a:solidFill>
              <a:bevel/>
            </a:ln>
          </p:spPr>
          <p:txBody>
            <a:bodyPr anchor="ctr"/>
            <a:p>
              <a:pPr algn="just">
                <a:lnSpc>
                  <a:spcPct val="120000"/>
                </a:lnSpc>
              </a:pPr>
              <a:endParaRPr lang="en-US" altLang="en-US" sz="800">
                <a:solidFill>
                  <a:srgbClr val="000000"/>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38" name="椭圆 10"/>
            <p:cNvSpPr>
              <a:spLocks noChangeArrowheads="1"/>
            </p:cNvSpPr>
            <p:nvPr>
              <p:custDataLst>
                <p:tags r:id="rId9"/>
              </p:custDataLst>
            </p:nvPr>
          </p:nvSpPr>
          <p:spPr bwMode="auto">
            <a:xfrm flipH="1">
              <a:off x="7771164" y="3503547"/>
              <a:ext cx="516444" cy="516444"/>
            </a:xfrm>
            <a:prstGeom prst="ellipse">
              <a:avLst/>
            </a:prstGeom>
            <a:solidFill>
              <a:schemeClr val="bg1"/>
            </a:solidFill>
            <a:ln w="76200" cap="flat" cmpd="sng">
              <a:solidFill>
                <a:schemeClr val="accent4"/>
              </a:solidFill>
              <a:bevel/>
            </a:ln>
          </p:spPr>
          <p:txBody>
            <a:bodyPr anchor="ctr"/>
            <a:p>
              <a:pPr algn="just">
                <a:lnSpc>
                  <a:spcPct val="120000"/>
                </a:lnSpc>
              </a:pPr>
              <a:endParaRPr lang="en-US" altLang="en-US" sz="800">
                <a:solidFill>
                  <a:srgbClr val="000000"/>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39" name="椭圆 11"/>
            <p:cNvSpPr>
              <a:spLocks noChangeArrowheads="1"/>
            </p:cNvSpPr>
            <p:nvPr>
              <p:custDataLst>
                <p:tags r:id="rId10"/>
              </p:custDataLst>
            </p:nvPr>
          </p:nvSpPr>
          <p:spPr bwMode="auto">
            <a:xfrm flipH="1">
              <a:off x="5881907" y="5241328"/>
              <a:ext cx="515252" cy="516445"/>
            </a:xfrm>
            <a:prstGeom prst="ellipse">
              <a:avLst/>
            </a:prstGeom>
            <a:solidFill>
              <a:schemeClr val="bg1"/>
            </a:solidFill>
            <a:ln w="76200" cap="flat" cmpd="sng">
              <a:solidFill>
                <a:schemeClr val="accent4"/>
              </a:solidFill>
              <a:bevel/>
            </a:ln>
          </p:spPr>
          <p:txBody>
            <a:bodyPr anchor="ctr"/>
            <a:p>
              <a:pPr algn="just">
                <a:lnSpc>
                  <a:spcPct val="120000"/>
                </a:lnSpc>
              </a:pPr>
              <a:endParaRPr lang="en-US" altLang="en-US" sz="800">
                <a:solidFill>
                  <a:srgbClr val="000000"/>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41" name="椭圆 44"/>
            <p:cNvSpPr>
              <a:spLocks noChangeArrowheads="1"/>
            </p:cNvSpPr>
            <p:nvPr>
              <p:custDataLst>
                <p:tags r:id="rId11"/>
              </p:custDataLst>
            </p:nvPr>
          </p:nvSpPr>
          <p:spPr bwMode="auto">
            <a:xfrm flipH="1">
              <a:off x="4010541" y="3503547"/>
              <a:ext cx="515252" cy="515252"/>
            </a:xfrm>
            <a:prstGeom prst="ellipse">
              <a:avLst/>
            </a:prstGeom>
            <a:solidFill>
              <a:schemeClr val="bg1"/>
            </a:solidFill>
            <a:ln w="76200" cap="flat" cmpd="sng">
              <a:solidFill>
                <a:schemeClr val="accent1"/>
              </a:solidFill>
              <a:bevel/>
            </a:ln>
          </p:spPr>
          <p:txBody>
            <a:bodyPr anchor="ctr"/>
            <a:p>
              <a:pPr algn="just">
                <a:lnSpc>
                  <a:spcPct val="120000"/>
                </a:lnSpc>
              </a:pPr>
              <a:endParaRPr lang="en-US" altLang="en-US" sz="800">
                <a:solidFill>
                  <a:srgbClr val="000000"/>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46" name="左弧形箭头 1"/>
            <p:cNvSpPr>
              <a:spLocks noChangeArrowheads="1"/>
            </p:cNvSpPr>
            <p:nvPr>
              <p:custDataLst>
                <p:tags r:id="rId12"/>
              </p:custDataLst>
            </p:nvPr>
          </p:nvSpPr>
          <p:spPr bwMode="auto">
            <a:xfrm>
              <a:off x="3898426" y="1805124"/>
              <a:ext cx="1892835" cy="4166144"/>
            </a:xfrm>
            <a:prstGeom prst="curvedRightArrow">
              <a:avLst>
                <a:gd name="adj1" fmla="val 24996"/>
                <a:gd name="adj2" fmla="val 50022"/>
                <a:gd name="adj3" fmla="val 25000"/>
              </a:avLst>
            </a:prstGeom>
            <a:solidFill>
              <a:schemeClr val="accent1"/>
            </a:solidFill>
            <a:ln>
              <a:noFill/>
            </a:ln>
            <a:extLst>
              <a:ext uri="{91240B29-F687-4F45-9708-019B960494DF}">
                <a14:hiddenLine xmlns:a14="http://schemas.microsoft.com/office/drawing/2010/main" w="25400">
                  <a:solidFill>
                    <a:srgbClr val="395E8A"/>
                  </a:solidFill>
                  <a:bevel/>
                </a14:hiddenLine>
              </a:ext>
            </a:extLst>
          </p:spPr>
          <p:txBody>
            <a:bodyPr anchor="ctr"/>
            <a:p>
              <a:pPr algn="just">
                <a:lnSpc>
                  <a:spcPct val="120000"/>
                </a:lnSpc>
              </a:pPr>
              <a:endParaRPr lang="en-US" alt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47" name="左弧形箭头 39"/>
            <p:cNvSpPr>
              <a:spLocks noChangeArrowheads="1"/>
            </p:cNvSpPr>
            <p:nvPr>
              <p:custDataLst>
                <p:tags r:id="rId13"/>
              </p:custDataLst>
            </p:nvPr>
          </p:nvSpPr>
          <p:spPr bwMode="auto">
            <a:xfrm flipH="1">
              <a:off x="6498539" y="1805124"/>
              <a:ext cx="1894027" cy="4166144"/>
            </a:xfrm>
            <a:prstGeom prst="curvedRightArrow">
              <a:avLst>
                <a:gd name="adj1" fmla="val 24980"/>
                <a:gd name="adj2" fmla="val 49990"/>
                <a:gd name="adj3" fmla="val 25000"/>
              </a:avLst>
            </a:prstGeom>
            <a:solidFill>
              <a:schemeClr val="accent4"/>
            </a:solidFill>
            <a:ln>
              <a:noFill/>
            </a:ln>
            <a:extLst>
              <a:ext uri="{91240B29-F687-4F45-9708-019B960494DF}">
                <a14:hiddenLine xmlns:a14="http://schemas.microsoft.com/office/drawing/2010/main" w="25400">
                  <a:solidFill>
                    <a:srgbClr val="395E8A"/>
                  </a:solidFill>
                  <a:bevel/>
                </a14:hiddenLine>
              </a:ext>
            </a:extLst>
          </p:spPr>
          <p:txBody>
            <a:bodyPr anchor="ctr"/>
            <a:p>
              <a:pPr algn="just">
                <a:lnSpc>
                  <a:spcPct val="120000"/>
                </a:lnSpc>
              </a:pPr>
              <a:endParaRPr lang="en-US" alt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53" name="TextBox 52"/>
            <p:cNvSpPr txBox="1"/>
            <p:nvPr>
              <p:custDataLst>
                <p:tags r:id="rId14"/>
              </p:custDataLst>
            </p:nvPr>
          </p:nvSpPr>
          <p:spPr>
            <a:xfrm>
              <a:off x="5896744" y="3278560"/>
              <a:ext cx="398512" cy="449143"/>
            </a:xfrm>
            <a:prstGeom prst="rect">
              <a:avLst/>
            </a:prstGeom>
            <a:noFill/>
          </p:spPr>
          <p:txBody>
            <a:bodyPr wrap="none" rtlCol="0">
              <a:spAutoFit/>
            </a:bodyPr>
            <a:p>
              <a:pPr algn="ctr">
                <a:lnSpc>
                  <a:spcPct val="120000"/>
                </a:lnSpc>
              </a:pPr>
              <a:endParaRPr lang="en-GB" sz="1400" dirty="0">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69" name="Rectangle 68"/>
            <p:cNvSpPr/>
            <p:nvPr>
              <p:custDataLst>
                <p:tags r:id="rId15"/>
              </p:custDataLst>
            </p:nvPr>
          </p:nvSpPr>
          <p:spPr>
            <a:xfrm>
              <a:off x="4872491" y="3651941"/>
              <a:ext cx="2447020" cy="307050"/>
            </a:xfrm>
            <a:prstGeom prst="rect">
              <a:avLst/>
            </a:prstGeom>
          </p:spPr>
          <p:txBody>
            <a:bodyPr wrap="square">
              <a:spAutoFit/>
            </a:bodyPr>
            <a:p>
              <a:pPr algn="just">
                <a:lnSpc>
                  <a:spcPct val="120000"/>
                </a:lnSpc>
              </a:pPr>
              <a:endParaRPr lang="en-GB" sz="800" dirty="0">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endParaRPr>
            </a:p>
          </p:txBody>
        </p:sp>
        <p:grpSp>
          <p:nvGrpSpPr>
            <p:cNvPr id="70" name="Group 69"/>
            <p:cNvGrpSpPr/>
            <p:nvPr/>
          </p:nvGrpSpPr>
          <p:grpSpPr>
            <a:xfrm>
              <a:off x="5981606" y="5340706"/>
              <a:ext cx="317153" cy="317695"/>
              <a:chOff x="9145588" y="4435471"/>
              <a:chExt cx="464344" cy="465137"/>
            </a:xfrm>
          </p:grpSpPr>
          <p:sp>
            <p:nvSpPr>
              <p:cNvPr id="71" name="AutoShape 7"/>
              <p:cNvSpPr/>
              <p:nvPr>
                <p:custDataLst>
                  <p:tags r:id="rId16"/>
                </p:custDataLst>
              </p:nvPr>
            </p:nvSpPr>
            <p:spPr bwMode="auto">
              <a:xfrm>
                <a:off x="9145588" y="4435471"/>
                <a:ext cx="464344" cy="465137"/>
              </a:xfrm>
              <a:custGeom>
                <a:avLst/>
                <a:gdLst>
                  <a:gd name="T0" fmla="+- 0 10800 1271"/>
                  <a:gd name="T1" fmla="*/ T0 w 19058"/>
                  <a:gd name="T2" fmla="+- 0 10799 1270"/>
                  <a:gd name="T3" fmla="*/ 10799 h 19059"/>
                  <a:gd name="T4" fmla="+- 0 10800 1271"/>
                  <a:gd name="T5" fmla="*/ T4 w 19058"/>
                  <a:gd name="T6" fmla="+- 0 10799 1270"/>
                  <a:gd name="T7" fmla="*/ 10799 h 19059"/>
                  <a:gd name="T8" fmla="+- 0 10800 1271"/>
                  <a:gd name="T9" fmla="*/ T8 w 19058"/>
                  <a:gd name="T10" fmla="+- 0 10799 1270"/>
                  <a:gd name="T11" fmla="*/ 10799 h 19059"/>
                  <a:gd name="T12" fmla="+- 0 10800 1271"/>
                  <a:gd name="T13" fmla="*/ T12 w 19058"/>
                  <a:gd name="T14" fmla="+- 0 10799 1270"/>
                  <a:gd name="T15" fmla="*/ 10799 h 19059"/>
                </a:gdLst>
                <a:ahLst/>
                <a:cxnLst>
                  <a:cxn ang="0">
                    <a:pos x="T1" y="T3"/>
                  </a:cxn>
                  <a:cxn ang="0">
                    <a:pos x="T5" y="T7"/>
                  </a:cxn>
                  <a:cxn ang="0">
                    <a:pos x="T9" y="T11"/>
                  </a:cxn>
                  <a:cxn ang="0">
                    <a:pos x="T13" y="T15"/>
                  </a:cxn>
                </a:cxnLst>
                <a:rect l="0" t="0" r="r" b="b"/>
                <a:pathLst>
                  <a:path w="19058" h="19059">
                    <a:moveTo>
                      <a:pt x="6430" y="17268"/>
                    </a:moveTo>
                    <a:cubicBezTo>
                      <a:pt x="2162" y="15559"/>
                      <a:pt x="82" y="10698"/>
                      <a:pt x="1790" y="6431"/>
                    </a:cubicBezTo>
                    <a:cubicBezTo>
                      <a:pt x="3499" y="2164"/>
                      <a:pt x="8360" y="81"/>
                      <a:pt x="12627" y="1791"/>
                    </a:cubicBezTo>
                    <a:cubicBezTo>
                      <a:pt x="16894" y="3499"/>
                      <a:pt x="18975" y="8361"/>
                      <a:pt x="17267" y="12628"/>
                    </a:cubicBezTo>
                    <a:cubicBezTo>
                      <a:pt x="15558" y="16895"/>
                      <a:pt x="10696" y="18976"/>
                      <a:pt x="6430" y="17268"/>
                    </a:cubicBezTo>
                    <a:moveTo>
                      <a:pt x="13070" y="685"/>
                    </a:moveTo>
                    <a:cubicBezTo>
                      <a:pt x="8186" y="-1270"/>
                      <a:pt x="2641" y="1103"/>
                      <a:pt x="685" y="5987"/>
                    </a:cubicBezTo>
                    <a:cubicBezTo>
                      <a:pt x="-1271" y="10872"/>
                      <a:pt x="1103" y="16418"/>
                      <a:pt x="5987" y="18373"/>
                    </a:cubicBezTo>
                    <a:cubicBezTo>
                      <a:pt x="10871" y="20330"/>
                      <a:pt x="16416" y="17955"/>
                      <a:pt x="18373" y="13071"/>
                    </a:cubicBezTo>
                    <a:cubicBezTo>
                      <a:pt x="20329" y="8186"/>
                      <a:pt x="17954" y="2641"/>
                      <a:pt x="13070" y="685"/>
                    </a:cubicBezTo>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72" name="AutoShape 8"/>
              <p:cNvSpPr/>
              <p:nvPr>
                <p:custDataLst>
                  <p:tags r:id="rId17"/>
                </p:custDataLst>
              </p:nvPr>
            </p:nvSpPr>
            <p:spPr bwMode="auto">
              <a:xfrm>
                <a:off x="9348788" y="4638675"/>
                <a:ext cx="57944" cy="57944"/>
              </a:xfrm>
              <a:custGeom>
                <a:avLst/>
                <a:gdLst>
                  <a:gd name="T0" fmla="+- 0 10801 1272"/>
                  <a:gd name="T1" fmla="*/ T0 w 19059"/>
                  <a:gd name="T2" fmla="+- 0 10800 1272"/>
                  <a:gd name="T3" fmla="*/ 10800 h 19056"/>
                  <a:gd name="T4" fmla="+- 0 10801 1272"/>
                  <a:gd name="T5" fmla="*/ T4 w 19059"/>
                  <a:gd name="T6" fmla="+- 0 10800 1272"/>
                  <a:gd name="T7" fmla="*/ 10800 h 19056"/>
                  <a:gd name="T8" fmla="+- 0 10801 1272"/>
                  <a:gd name="T9" fmla="*/ T8 w 19059"/>
                  <a:gd name="T10" fmla="+- 0 10800 1272"/>
                  <a:gd name="T11" fmla="*/ 10800 h 19056"/>
                  <a:gd name="T12" fmla="+- 0 10801 1272"/>
                  <a:gd name="T13" fmla="*/ T12 w 19059"/>
                  <a:gd name="T14" fmla="+- 0 10800 1272"/>
                  <a:gd name="T15" fmla="*/ 10800 h 19056"/>
                </a:gdLst>
                <a:ahLst/>
                <a:cxnLst>
                  <a:cxn ang="0">
                    <a:pos x="T1" y="T3"/>
                  </a:cxn>
                  <a:cxn ang="0">
                    <a:pos x="T5" y="T7"/>
                  </a:cxn>
                  <a:cxn ang="0">
                    <a:pos x="T9" y="T11"/>
                  </a:cxn>
                  <a:cxn ang="0">
                    <a:pos x="T13" y="T15"/>
                  </a:cxn>
                </a:cxnLst>
                <a:rect l="0" t="0" r="r" b="b"/>
                <a:pathLst>
                  <a:path w="19059" h="19056">
                    <a:moveTo>
                      <a:pt x="7753" y="13951"/>
                    </a:moveTo>
                    <a:cubicBezTo>
                      <a:pt x="5315" y="12969"/>
                      <a:pt x="4129" y="10197"/>
                      <a:pt x="5101" y="7755"/>
                    </a:cubicBezTo>
                    <a:cubicBezTo>
                      <a:pt x="6083" y="5323"/>
                      <a:pt x="8860" y="4132"/>
                      <a:pt x="11298" y="5104"/>
                    </a:cubicBezTo>
                    <a:cubicBezTo>
                      <a:pt x="13735" y="6081"/>
                      <a:pt x="14926" y="8858"/>
                      <a:pt x="13949" y="11300"/>
                    </a:cubicBezTo>
                    <a:cubicBezTo>
                      <a:pt x="12972" y="13737"/>
                      <a:pt x="10195" y="14923"/>
                      <a:pt x="7753" y="13951"/>
                    </a:cubicBezTo>
                    <a:moveTo>
                      <a:pt x="13070" y="686"/>
                    </a:moveTo>
                    <a:cubicBezTo>
                      <a:pt x="8190" y="-1272"/>
                      <a:pt x="2640" y="1104"/>
                      <a:pt x="686" y="5988"/>
                    </a:cubicBezTo>
                    <a:cubicBezTo>
                      <a:pt x="-1272" y="10872"/>
                      <a:pt x="1105" y="16416"/>
                      <a:pt x="5985" y="18369"/>
                    </a:cubicBezTo>
                    <a:cubicBezTo>
                      <a:pt x="10870" y="20328"/>
                      <a:pt x="16415" y="17951"/>
                      <a:pt x="18374" y="13072"/>
                    </a:cubicBezTo>
                    <a:cubicBezTo>
                      <a:pt x="20328" y="8188"/>
                      <a:pt x="17960" y="2644"/>
                      <a:pt x="13070" y="686"/>
                    </a:cubicBezTo>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73" name="AutoShape 9"/>
              <p:cNvSpPr/>
              <p:nvPr>
                <p:custDataLst>
                  <p:tags r:id="rId18"/>
                </p:custDataLst>
              </p:nvPr>
            </p:nvSpPr>
            <p:spPr bwMode="auto">
              <a:xfrm>
                <a:off x="9290050" y="4580732"/>
                <a:ext cx="174625" cy="174625"/>
              </a:xfrm>
              <a:custGeom>
                <a:avLst/>
                <a:gdLst>
                  <a:gd name="T0" fmla="+- 0 10800 1271"/>
                  <a:gd name="T1" fmla="*/ T0 w 19059"/>
                  <a:gd name="T2" fmla="+- 0 10800 1271"/>
                  <a:gd name="T3" fmla="*/ 10800 h 19058"/>
                  <a:gd name="T4" fmla="+- 0 10800 1271"/>
                  <a:gd name="T5" fmla="*/ T4 w 19059"/>
                  <a:gd name="T6" fmla="+- 0 10800 1271"/>
                  <a:gd name="T7" fmla="*/ 10800 h 19058"/>
                  <a:gd name="T8" fmla="+- 0 10800 1271"/>
                  <a:gd name="T9" fmla="*/ T8 w 19059"/>
                  <a:gd name="T10" fmla="+- 0 10800 1271"/>
                  <a:gd name="T11" fmla="*/ 10800 h 19058"/>
                  <a:gd name="T12" fmla="+- 0 10800 1271"/>
                  <a:gd name="T13" fmla="*/ T12 w 19059"/>
                  <a:gd name="T14" fmla="+- 0 10800 1271"/>
                  <a:gd name="T15" fmla="*/ 10800 h 19058"/>
                </a:gdLst>
                <a:ahLst/>
                <a:cxnLst>
                  <a:cxn ang="0">
                    <a:pos x="T1" y="T3"/>
                  </a:cxn>
                  <a:cxn ang="0">
                    <a:pos x="T5" y="T7"/>
                  </a:cxn>
                  <a:cxn ang="0">
                    <a:pos x="T9" y="T11"/>
                  </a:cxn>
                  <a:cxn ang="0">
                    <a:pos x="T13" y="T15"/>
                  </a:cxn>
                </a:cxnLst>
                <a:rect l="0" t="0" r="r" b="b"/>
                <a:pathLst>
                  <a:path w="19059" h="19058">
                    <a:moveTo>
                      <a:pt x="7169" y="15424"/>
                    </a:moveTo>
                    <a:cubicBezTo>
                      <a:pt x="3916" y="14123"/>
                      <a:pt x="2331" y="10417"/>
                      <a:pt x="3632" y="7167"/>
                    </a:cubicBezTo>
                    <a:cubicBezTo>
                      <a:pt x="4934" y="3917"/>
                      <a:pt x="8638" y="2331"/>
                      <a:pt x="11889" y="3632"/>
                    </a:cubicBezTo>
                    <a:cubicBezTo>
                      <a:pt x="15141" y="4934"/>
                      <a:pt x="16728" y="8640"/>
                      <a:pt x="15425" y="11890"/>
                    </a:cubicBezTo>
                    <a:cubicBezTo>
                      <a:pt x="14124" y="15140"/>
                      <a:pt x="10419" y="16728"/>
                      <a:pt x="7169" y="15424"/>
                    </a:cubicBezTo>
                    <a:moveTo>
                      <a:pt x="13071" y="685"/>
                    </a:moveTo>
                    <a:cubicBezTo>
                      <a:pt x="8186" y="-1271"/>
                      <a:pt x="2639" y="1104"/>
                      <a:pt x="686" y="5987"/>
                    </a:cubicBezTo>
                    <a:cubicBezTo>
                      <a:pt x="-1271" y="10871"/>
                      <a:pt x="1104" y="16416"/>
                      <a:pt x="5987" y="18372"/>
                    </a:cubicBezTo>
                    <a:cubicBezTo>
                      <a:pt x="10874" y="20329"/>
                      <a:pt x="16418" y="17955"/>
                      <a:pt x="18375" y="13070"/>
                    </a:cubicBezTo>
                    <a:cubicBezTo>
                      <a:pt x="20328" y="8186"/>
                      <a:pt x="17956" y="2641"/>
                      <a:pt x="13071" y="685"/>
                    </a:cubicBezTo>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74" name="AutoShape 10"/>
              <p:cNvSpPr/>
              <p:nvPr>
                <p:custDataLst>
                  <p:tags r:id="rId19"/>
                </p:custDataLst>
              </p:nvPr>
            </p:nvSpPr>
            <p:spPr bwMode="auto">
              <a:xfrm>
                <a:off x="9406732" y="4696619"/>
                <a:ext cx="72231" cy="74613"/>
              </a:xfrm>
              <a:custGeom>
                <a:avLst/>
                <a:gdLst>
                  <a:gd name="T0" fmla="+- 0 10804 288"/>
                  <a:gd name="T1" fmla="*/ T0 w 21033"/>
                  <a:gd name="T2" fmla="+- 0 10798 277"/>
                  <a:gd name="T3" fmla="*/ 10798 h 21043"/>
                  <a:gd name="T4" fmla="+- 0 10804 288"/>
                  <a:gd name="T5" fmla="*/ T4 w 21033"/>
                  <a:gd name="T6" fmla="+- 0 10798 277"/>
                  <a:gd name="T7" fmla="*/ 10798 h 21043"/>
                  <a:gd name="T8" fmla="+- 0 10804 288"/>
                  <a:gd name="T9" fmla="*/ T8 w 21033"/>
                  <a:gd name="T10" fmla="+- 0 10798 277"/>
                  <a:gd name="T11" fmla="*/ 10798 h 21043"/>
                  <a:gd name="T12" fmla="+- 0 10804 288"/>
                  <a:gd name="T13" fmla="*/ T12 w 21033"/>
                  <a:gd name="T14" fmla="+- 0 10798 277"/>
                  <a:gd name="T15" fmla="*/ 10798 h 21043"/>
                </a:gdLst>
                <a:ahLst/>
                <a:cxnLst>
                  <a:cxn ang="0">
                    <a:pos x="T1" y="T3"/>
                  </a:cxn>
                  <a:cxn ang="0">
                    <a:pos x="T5" y="T7"/>
                  </a:cxn>
                  <a:cxn ang="0">
                    <a:pos x="T9" y="T11"/>
                  </a:cxn>
                  <a:cxn ang="0">
                    <a:pos x="T13" y="T15"/>
                  </a:cxn>
                </a:cxnLst>
                <a:rect l="0" t="0" r="r" b="b"/>
                <a:pathLst>
                  <a:path w="21033" h="21043">
                    <a:moveTo>
                      <a:pt x="20881" y="2825"/>
                    </a:moveTo>
                    <a:cubicBezTo>
                      <a:pt x="21312" y="1771"/>
                      <a:pt x="20787" y="572"/>
                      <a:pt x="19713" y="149"/>
                    </a:cubicBezTo>
                    <a:cubicBezTo>
                      <a:pt x="18636" y="-277"/>
                      <a:pt x="17414" y="238"/>
                      <a:pt x="16984" y="1296"/>
                    </a:cubicBezTo>
                    <a:lnTo>
                      <a:pt x="16980" y="1292"/>
                    </a:lnTo>
                    <a:cubicBezTo>
                      <a:pt x="13964" y="8692"/>
                      <a:pt x="8182" y="14184"/>
                      <a:pt x="1269" y="17089"/>
                    </a:cubicBezTo>
                    <a:cubicBezTo>
                      <a:pt x="207" y="17536"/>
                      <a:pt x="-288" y="18747"/>
                      <a:pt x="170" y="19789"/>
                    </a:cubicBezTo>
                    <a:cubicBezTo>
                      <a:pt x="629" y="20840"/>
                      <a:pt x="1863" y="21323"/>
                      <a:pt x="2924" y="20876"/>
                    </a:cubicBezTo>
                    <a:cubicBezTo>
                      <a:pt x="2961" y="20860"/>
                      <a:pt x="2982" y="20828"/>
                      <a:pt x="3014" y="20815"/>
                    </a:cubicBezTo>
                    <a:cubicBezTo>
                      <a:pt x="10874" y="17480"/>
                      <a:pt x="17451" y="11227"/>
                      <a:pt x="20877" y="2825"/>
                    </a:cubicBezTo>
                    <a:cubicBezTo>
                      <a:pt x="20877" y="2825"/>
                      <a:pt x="20881" y="2825"/>
                      <a:pt x="20881" y="2825"/>
                    </a:cubicBezTo>
                    <a:close/>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75" name="AutoShape 11"/>
              <p:cNvSpPr/>
              <p:nvPr>
                <p:custDataLst>
                  <p:tags r:id="rId20"/>
                </p:custDataLst>
              </p:nvPr>
            </p:nvSpPr>
            <p:spPr bwMode="auto">
              <a:xfrm>
                <a:off x="9435307" y="4725988"/>
                <a:ext cx="103981" cy="106363"/>
              </a:xfrm>
              <a:custGeom>
                <a:avLst/>
                <a:gdLst>
                  <a:gd name="T0" fmla="+- 0 10803 203"/>
                  <a:gd name="T1" fmla="*/ T0 w 21201"/>
                  <a:gd name="T2" fmla="+- 0 10798 194"/>
                  <a:gd name="T3" fmla="*/ 10798 h 21209"/>
                  <a:gd name="T4" fmla="+- 0 10803 203"/>
                  <a:gd name="T5" fmla="*/ T4 w 21201"/>
                  <a:gd name="T6" fmla="+- 0 10798 194"/>
                  <a:gd name="T7" fmla="*/ 10798 h 21209"/>
                  <a:gd name="T8" fmla="+- 0 10803 203"/>
                  <a:gd name="T9" fmla="*/ T8 w 21201"/>
                  <a:gd name="T10" fmla="+- 0 10798 194"/>
                  <a:gd name="T11" fmla="*/ 10798 h 21209"/>
                  <a:gd name="T12" fmla="+- 0 10803 203"/>
                  <a:gd name="T13" fmla="*/ T12 w 21201"/>
                  <a:gd name="T14" fmla="+- 0 10798 194"/>
                  <a:gd name="T15" fmla="*/ 10798 h 21209"/>
                </a:gdLst>
                <a:ahLst/>
                <a:cxnLst>
                  <a:cxn ang="0">
                    <a:pos x="T1" y="T3"/>
                  </a:cxn>
                  <a:cxn ang="0">
                    <a:pos x="T5" y="T7"/>
                  </a:cxn>
                  <a:cxn ang="0">
                    <a:pos x="T9" y="T11"/>
                  </a:cxn>
                  <a:cxn ang="0">
                    <a:pos x="T13" y="T15"/>
                  </a:cxn>
                </a:cxnLst>
                <a:rect l="0" t="0" r="r" b="b"/>
                <a:pathLst>
                  <a:path w="21201" h="21209">
                    <a:moveTo>
                      <a:pt x="20267" y="104"/>
                    </a:moveTo>
                    <a:cubicBezTo>
                      <a:pt x="19508" y="-194"/>
                      <a:pt x="18645" y="169"/>
                      <a:pt x="18339" y="912"/>
                    </a:cubicBezTo>
                    <a:cubicBezTo>
                      <a:pt x="14991" y="9110"/>
                      <a:pt x="8568" y="15198"/>
                      <a:pt x="894" y="18420"/>
                    </a:cubicBezTo>
                    <a:cubicBezTo>
                      <a:pt x="144" y="18735"/>
                      <a:pt x="-203" y="19589"/>
                      <a:pt x="121" y="20327"/>
                    </a:cubicBezTo>
                    <a:cubicBezTo>
                      <a:pt x="442" y="21068"/>
                      <a:pt x="1314" y="21406"/>
                      <a:pt x="2067" y="21090"/>
                    </a:cubicBezTo>
                    <a:cubicBezTo>
                      <a:pt x="2102" y="21073"/>
                      <a:pt x="2125" y="21042"/>
                      <a:pt x="2159" y="21025"/>
                    </a:cubicBezTo>
                    <a:cubicBezTo>
                      <a:pt x="10491" y="17500"/>
                      <a:pt x="17461" y="10881"/>
                      <a:pt x="21095" y="1994"/>
                    </a:cubicBezTo>
                    <a:cubicBezTo>
                      <a:pt x="21397" y="1250"/>
                      <a:pt x="21026" y="404"/>
                      <a:pt x="20267" y="104"/>
                    </a:cubicBezTo>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76" name="AutoShape 12"/>
              <p:cNvSpPr/>
              <p:nvPr>
                <p:custDataLst>
                  <p:tags r:id="rId21"/>
                </p:custDataLst>
              </p:nvPr>
            </p:nvSpPr>
            <p:spPr bwMode="auto">
              <a:xfrm>
                <a:off x="9421019" y="4711700"/>
                <a:ext cx="88106" cy="89694"/>
              </a:xfrm>
              <a:custGeom>
                <a:avLst/>
                <a:gdLst>
                  <a:gd name="T0" fmla="+- 0 10802 238"/>
                  <a:gd name="T1" fmla="*/ T0 w 21128"/>
                  <a:gd name="T2" fmla="+- 0 10797 227"/>
                  <a:gd name="T3" fmla="*/ 10797 h 21141"/>
                  <a:gd name="T4" fmla="+- 0 10802 238"/>
                  <a:gd name="T5" fmla="*/ T4 w 21128"/>
                  <a:gd name="T6" fmla="+- 0 10797 227"/>
                  <a:gd name="T7" fmla="*/ 10797 h 21141"/>
                  <a:gd name="T8" fmla="+- 0 10802 238"/>
                  <a:gd name="T9" fmla="*/ T8 w 21128"/>
                  <a:gd name="T10" fmla="+- 0 10797 227"/>
                  <a:gd name="T11" fmla="*/ 10797 h 21141"/>
                  <a:gd name="T12" fmla="+- 0 10802 238"/>
                  <a:gd name="T13" fmla="*/ T12 w 21128"/>
                  <a:gd name="T14" fmla="+- 0 10797 227"/>
                  <a:gd name="T15" fmla="*/ 10797 h 21141"/>
                </a:gdLst>
                <a:ahLst/>
                <a:cxnLst>
                  <a:cxn ang="0">
                    <a:pos x="T1" y="T3"/>
                  </a:cxn>
                  <a:cxn ang="0">
                    <a:pos x="T5" y="T7"/>
                  </a:cxn>
                  <a:cxn ang="0">
                    <a:pos x="T9" y="T11"/>
                  </a:cxn>
                  <a:cxn ang="0">
                    <a:pos x="T13" y="T15"/>
                  </a:cxn>
                </a:cxnLst>
                <a:rect l="0" t="0" r="r" b="b"/>
                <a:pathLst>
                  <a:path w="21128" h="21141">
                    <a:moveTo>
                      <a:pt x="20035" y="122"/>
                    </a:moveTo>
                    <a:cubicBezTo>
                      <a:pt x="19142" y="-227"/>
                      <a:pt x="18134" y="195"/>
                      <a:pt x="17778" y="1071"/>
                    </a:cubicBezTo>
                    <a:cubicBezTo>
                      <a:pt x="14571" y="8936"/>
                      <a:pt x="8412" y="14778"/>
                      <a:pt x="1051" y="17867"/>
                    </a:cubicBezTo>
                    <a:lnTo>
                      <a:pt x="1054" y="17867"/>
                    </a:lnTo>
                    <a:cubicBezTo>
                      <a:pt x="172" y="18240"/>
                      <a:pt x="-238" y="19242"/>
                      <a:pt x="142" y="20108"/>
                    </a:cubicBezTo>
                    <a:cubicBezTo>
                      <a:pt x="522" y="20973"/>
                      <a:pt x="1543" y="21372"/>
                      <a:pt x="2425" y="21003"/>
                    </a:cubicBezTo>
                    <a:cubicBezTo>
                      <a:pt x="2459" y="20986"/>
                      <a:pt x="2476" y="20956"/>
                      <a:pt x="2514" y="20936"/>
                    </a:cubicBezTo>
                    <a:cubicBezTo>
                      <a:pt x="10651" y="17491"/>
                      <a:pt x="17459" y="11027"/>
                      <a:pt x="21002" y="2339"/>
                    </a:cubicBezTo>
                    <a:cubicBezTo>
                      <a:pt x="21361" y="1463"/>
                      <a:pt x="20927" y="472"/>
                      <a:pt x="20035" y="122"/>
                    </a:cubicBezTo>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77" name="AutoShape 13"/>
              <p:cNvSpPr/>
              <p:nvPr>
                <p:custDataLst>
                  <p:tags r:id="rId22"/>
                </p:custDataLst>
              </p:nvPr>
            </p:nvSpPr>
            <p:spPr bwMode="auto">
              <a:xfrm>
                <a:off x="9275763" y="4566444"/>
                <a:ext cx="73025" cy="73819"/>
              </a:xfrm>
              <a:custGeom>
                <a:avLst/>
                <a:gdLst>
                  <a:gd name="T0" fmla="+- 0 10797 278"/>
                  <a:gd name="T1" fmla="*/ T0 w 21039"/>
                  <a:gd name="T2" fmla="+- 0 10803 281"/>
                  <a:gd name="T3" fmla="*/ 10803 h 21044"/>
                  <a:gd name="T4" fmla="+- 0 10797 278"/>
                  <a:gd name="T5" fmla="*/ T4 w 21039"/>
                  <a:gd name="T6" fmla="+- 0 10803 281"/>
                  <a:gd name="T7" fmla="*/ 10803 h 21044"/>
                  <a:gd name="T8" fmla="+- 0 10797 278"/>
                  <a:gd name="T9" fmla="*/ T8 w 21039"/>
                  <a:gd name="T10" fmla="+- 0 10803 281"/>
                  <a:gd name="T11" fmla="*/ 10803 h 21044"/>
                  <a:gd name="T12" fmla="+- 0 10797 278"/>
                  <a:gd name="T13" fmla="*/ T12 w 21039"/>
                  <a:gd name="T14" fmla="+- 0 10803 281"/>
                  <a:gd name="T15" fmla="*/ 10803 h 21044"/>
                </a:gdLst>
                <a:ahLst/>
                <a:cxnLst>
                  <a:cxn ang="0">
                    <a:pos x="T1" y="T3"/>
                  </a:cxn>
                  <a:cxn ang="0">
                    <a:pos x="T5" y="T7"/>
                  </a:cxn>
                  <a:cxn ang="0">
                    <a:pos x="T9" y="T11"/>
                  </a:cxn>
                  <a:cxn ang="0">
                    <a:pos x="T13" y="T15"/>
                  </a:cxn>
                </a:cxnLst>
                <a:rect l="0" t="0" r="r" b="b"/>
                <a:pathLst>
                  <a:path w="21039" h="21044">
                    <a:moveTo>
                      <a:pt x="20871" y="1248"/>
                    </a:moveTo>
                    <a:cubicBezTo>
                      <a:pt x="20411" y="197"/>
                      <a:pt x="19177" y="-281"/>
                      <a:pt x="18112" y="169"/>
                    </a:cubicBezTo>
                    <a:cubicBezTo>
                      <a:pt x="18075" y="181"/>
                      <a:pt x="18050" y="214"/>
                      <a:pt x="18021" y="226"/>
                    </a:cubicBezTo>
                    <a:cubicBezTo>
                      <a:pt x="10159" y="3562"/>
                      <a:pt x="3583" y="9820"/>
                      <a:pt x="152" y="18220"/>
                    </a:cubicBezTo>
                    <a:lnTo>
                      <a:pt x="148" y="18220"/>
                    </a:lnTo>
                    <a:cubicBezTo>
                      <a:pt x="-278" y="19278"/>
                      <a:pt x="242" y="20473"/>
                      <a:pt x="1320" y="20896"/>
                    </a:cubicBezTo>
                    <a:cubicBezTo>
                      <a:pt x="2398" y="21318"/>
                      <a:pt x="3620" y="20803"/>
                      <a:pt x="4046" y="19749"/>
                    </a:cubicBezTo>
                    <a:lnTo>
                      <a:pt x="4051" y="19749"/>
                    </a:lnTo>
                    <a:cubicBezTo>
                      <a:pt x="7068" y="12356"/>
                      <a:pt x="12856" y="6858"/>
                      <a:pt x="19764" y="3956"/>
                    </a:cubicBezTo>
                    <a:cubicBezTo>
                      <a:pt x="20830" y="3506"/>
                      <a:pt x="21322" y="2298"/>
                      <a:pt x="20871" y="1248"/>
                    </a:cubicBezTo>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78" name="AutoShape 14"/>
              <p:cNvSpPr/>
              <p:nvPr>
                <p:custDataLst>
                  <p:tags r:id="rId23"/>
                </p:custDataLst>
              </p:nvPr>
            </p:nvSpPr>
            <p:spPr bwMode="auto">
              <a:xfrm>
                <a:off x="9217819" y="4508500"/>
                <a:ext cx="103981" cy="105569"/>
              </a:xfrm>
              <a:custGeom>
                <a:avLst/>
                <a:gdLst>
                  <a:gd name="T0" fmla="+- 0 10797 198"/>
                  <a:gd name="T1" fmla="*/ T0 w 21199"/>
                  <a:gd name="T2" fmla="+- 0 10802 198"/>
                  <a:gd name="T3" fmla="*/ 10802 h 21208"/>
                  <a:gd name="T4" fmla="+- 0 10797 198"/>
                  <a:gd name="T5" fmla="*/ T4 w 21199"/>
                  <a:gd name="T6" fmla="+- 0 10802 198"/>
                  <a:gd name="T7" fmla="*/ 10802 h 21208"/>
                  <a:gd name="T8" fmla="+- 0 10797 198"/>
                  <a:gd name="T9" fmla="*/ T8 w 21199"/>
                  <a:gd name="T10" fmla="+- 0 10802 198"/>
                  <a:gd name="T11" fmla="*/ 10802 h 21208"/>
                  <a:gd name="T12" fmla="+- 0 10797 198"/>
                  <a:gd name="T13" fmla="*/ T12 w 21199"/>
                  <a:gd name="T14" fmla="+- 0 10802 198"/>
                  <a:gd name="T15" fmla="*/ 10802 h 21208"/>
                </a:gdLst>
                <a:ahLst/>
                <a:cxnLst>
                  <a:cxn ang="0">
                    <a:pos x="T1" y="T3"/>
                  </a:cxn>
                  <a:cxn ang="0">
                    <a:pos x="T5" y="T7"/>
                  </a:cxn>
                  <a:cxn ang="0">
                    <a:pos x="T9" y="T11"/>
                  </a:cxn>
                  <a:cxn ang="0">
                    <a:pos x="T13" y="T15"/>
                  </a:cxn>
                </a:cxnLst>
                <a:rect l="0" t="0" r="r" b="b"/>
                <a:pathLst>
                  <a:path w="21199" h="21208">
                    <a:moveTo>
                      <a:pt x="21077" y="880"/>
                    </a:moveTo>
                    <a:cubicBezTo>
                      <a:pt x="20753" y="142"/>
                      <a:pt x="19881" y="-198"/>
                      <a:pt x="19129" y="117"/>
                    </a:cubicBezTo>
                    <a:cubicBezTo>
                      <a:pt x="19097" y="131"/>
                      <a:pt x="19071" y="162"/>
                      <a:pt x="19039" y="179"/>
                    </a:cubicBezTo>
                    <a:cubicBezTo>
                      <a:pt x="10706" y="3707"/>
                      <a:pt x="3739" y="10322"/>
                      <a:pt x="106" y="19208"/>
                    </a:cubicBezTo>
                    <a:cubicBezTo>
                      <a:pt x="-198" y="19957"/>
                      <a:pt x="172" y="20803"/>
                      <a:pt x="934" y="21101"/>
                    </a:cubicBezTo>
                    <a:cubicBezTo>
                      <a:pt x="1689" y="21401"/>
                      <a:pt x="2552" y="21041"/>
                      <a:pt x="2859" y="20292"/>
                    </a:cubicBezTo>
                    <a:cubicBezTo>
                      <a:pt x="6206" y="12096"/>
                      <a:pt x="12625" y="6008"/>
                      <a:pt x="20301" y="2787"/>
                    </a:cubicBezTo>
                    <a:cubicBezTo>
                      <a:pt x="21051" y="2469"/>
                      <a:pt x="21402" y="1618"/>
                      <a:pt x="21077" y="880"/>
                    </a:cubicBezTo>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79" name="AutoShape 15"/>
              <p:cNvSpPr/>
              <p:nvPr>
                <p:custDataLst>
                  <p:tags r:id="rId24"/>
                </p:custDataLst>
              </p:nvPr>
            </p:nvSpPr>
            <p:spPr bwMode="auto">
              <a:xfrm>
                <a:off x="9247188" y="4537075"/>
                <a:ext cx="88107" cy="90488"/>
              </a:xfrm>
              <a:custGeom>
                <a:avLst/>
                <a:gdLst>
                  <a:gd name="T0" fmla="+- 0 10796 232"/>
                  <a:gd name="T1" fmla="*/ T0 w 21129"/>
                  <a:gd name="T2" fmla="+- 0 10804 234"/>
                  <a:gd name="T3" fmla="*/ 10804 h 21141"/>
                  <a:gd name="T4" fmla="+- 0 10796 232"/>
                  <a:gd name="T5" fmla="*/ T4 w 21129"/>
                  <a:gd name="T6" fmla="+- 0 10804 234"/>
                  <a:gd name="T7" fmla="*/ 10804 h 21141"/>
                  <a:gd name="T8" fmla="+- 0 10796 232"/>
                  <a:gd name="T9" fmla="*/ T8 w 21129"/>
                  <a:gd name="T10" fmla="+- 0 10804 234"/>
                  <a:gd name="T11" fmla="*/ 10804 h 21141"/>
                  <a:gd name="T12" fmla="+- 0 10796 232"/>
                  <a:gd name="T13" fmla="*/ T12 w 21129"/>
                  <a:gd name="T14" fmla="+- 0 10804 234"/>
                  <a:gd name="T15" fmla="*/ 10804 h 21141"/>
                </a:gdLst>
                <a:ahLst/>
                <a:cxnLst>
                  <a:cxn ang="0">
                    <a:pos x="T1" y="T3"/>
                  </a:cxn>
                  <a:cxn ang="0">
                    <a:pos x="T5" y="T7"/>
                  </a:cxn>
                  <a:cxn ang="0">
                    <a:pos x="T9" y="T11"/>
                  </a:cxn>
                  <a:cxn ang="0">
                    <a:pos x="T13" y="T15"/>
                  </a:cxn>
                </a:cxnLst>
                <a:rect l="0" t="0" r="r" b="b"/>
                <a:pathLst>
                  <a:path w="21129" h="21141">
                    <a:moveTo>
                      <a:pt x="20075" y="3267"/>
                    </a:moveTo>
                    <a:cubicBezTo>
                      <a:pt x="20953" y="2898"/>
                      <a:pt x="21368" y="1899"/>
                      <a:pt x="20987" y="1030"/>
                    </a:cubicBezTo>
                    <a:cubicBezTo>
                      <a:pt x="20611" y="168"/>
                      <a:pt x="19589" y="-234"/>
                      <a:pt x="18707" y="138"/>
                    </a:cubicBezTo>
                    <a:cubicBezTo>
                      <a:pt x="18670" y="152"/>
                      <a:pt x="18649" y="185"/>
                      <a:pt x="18615" y="198"/>
                    </a:cubicBezTo>
                    <a:cubicBezTo>
                      <a:pt x="10481" y="3647"/>
                      <a:pt x="3673" y="10118"/>
                      <a:pt x="124" y="18802"/>
                    </a:cubicBezTo>
                    <a:cubicBezTo>
                      <a:pt x="-232" y="19678"/>
                      <a:pt x="205" y="20666"/>
                      <a:pt x="1094" y="21019"/>
                    </a:cubicBezTo>
                    <a:cubicBezTo>
                      <a:pt x="1983" y="21366"/>
                      <a:pt x="2991" y="20946"/>
                      <a:pt x="3354" y="20071"/>
                    </a:cubicBezTo>
                    <a:cubicBezTo>
                      <a:pt x="6561" y="12205"/>
                      <a:pt x="12717" y="6360"/>
                      <a:pt x="20075" y="3274"/>
                    </a:cubicBezTo>
                    <a:cubicBezTo>
                      <a:pt x="20075" y="3274"/>
                      <a:pt x="20075" y="3267"/>
                      <a:pt x="20075" y="3267"/>
                    </a:cubicBezTo>
                    <a:close/>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80" name="Group 79"/>
            <p:cNvGrpSpPr/>
            <p:nvPr/>
          </p:nvGrpSpPr>
          <p:grpSpPr>
            <a:xfrm>
              <a:off x="7864358" y="3622124"/>
              <a:ext cx="317153" cy="317695"/>
              <a:chOff x="7287419" y="3505994"/>
              <a:chExt cx="464344" cy="465138"/>
            </a:xfrm>
          </p:grpSpPr>
          <p:sp>
            <p:nvSpPr>
              <p:cNvPr id="81" name="AutoShape 37"/>
              <p:cNvSpPr/>
              <p:nvPr>
                <p:custDataLst>
                  <p:tags r:id="rId25"/>
                </p:custDataLst>
              </p:nvPr>
            </p:nvSpPr>
            <p:spPr bwMode="auto">
              <a:xfrm>
                <a:off x="7287419" y="3549650"/>
                <a:ext cx="423069" cy="421482"/>
              </a:xfrm>
              <a:custGeom>
                <a:avLst/>
                <a:gdLst>
                  <a:gd name="T0" fmla="+- 0 10849 98"/>
                  <a:gd name="T1" fmla="*/ T0 w 21502"/>
                  <a:gd name="T2" fmla="*/ 10800 h 21600"/>
                  <a:gd name="T3" fmla="+- 0 10849 98"/>
                  <a:gd name="T4" fmla="*/ T3 w 21502"/>
                  <a:gd name="T5" fmla="*/ 10800 h 21600"/>
                  <a:gd name="T6" fmla="+- 0 10849 98"/>
                  <a:gd name="T7" fmla="*/ T6 w 21502"/>
                  <a:gd name="T8" fmla="*/ 10800 h 21600"/>
                  <a:gd name="T9" fmla="+- 0 10849 98"/>
                  <a:gd name="T10" fmla="*/ T9 w 21502"/>
                  <a:gd name="T11" fmla="*/ 10800 h 21600"/>
                </a:gdLst>
                <a:ahLst/>
                <a:cxnLst>
                  <a:cxn ang="0">
                    <a:pos x="T1" y="T2"/>
                  </a:cxn>
                  <a:cxn ang="0">
                    <a:pos x="T4" y="T5"/>
                  </a:cxn>
                  <a:cxn ang="0">
                    <a:pos x="T7" y="T8"/>
                  </a:cxn>
                  <a:cxn ang="0">
                    <a:pos x="T10" y="T11"/>
                  </a:cxn>
                </a:cxnLst>
                <a:rect l="0" t="0" r="r" b="b"/>
                <a:pathLst>
                  <a:path w="21502" h="21600">
                    <a:moveTo>
                      <a:pt x="19917" y="7880"/>
                    </a:moveTo>
                    <a:lnTo>
                      <a:pt x="18875" y="8932"/>
                    </a:lnTo>
                    <a:cubicBezTo>
                      <a:pt x="18730" y="9079"/>
                      <a:pt x="18497" y="9079"/>
                      <a:pt x="18353" y="8932"/>
                    </a:cubicBezTo>
                    <a:lnTo>
                      <a:pt x="17048" y="7617"/>
                    </a:lnTo>
                    <a:lnTo>
                      <a:pt x="15991" y="10290"/>
                    </a:lnTo>
                    <a:lnTo>
                      <a:pt x="16080" y="10064"/>
                    </a:lnTo>
                    <a:cubicBezTo>
                      <a:pt x="13859" y="7826"/>
                      <a:pt x="11601" y="7544"/>
                      <a:pt x="9565" y="7291"/>
                    </a:cubicBezTo>
                    <a:cubicBezTo>
                      <a:pt x="8910" y="7210"/>
                      <a:pt x="8276" y="7126"/>
                      <a:pt x="7652" y="6990"/>
                    </a:cubicBezTo>
                    <a:lnTo>
                      <a:pt x="13918" y="4456"/>
                    </a:lnTo>
                    <a:lnTo>
                      <a:pt x="12652" y="3179"/>
                    </a:lnTo>
                    <a:cubicBezTo>
                      <a:pt x="12508" y="3033"/>
                      <a:pt x="12508" y="2798"/>
                      <a:pt x="12652" y="2652"/>
                    </a:cubicBezTo>
                    <a:lnTo>
                      <a:pt x="13695" y="1598"/>
                    </a:lnTo>
                    <a:cubicBezTo>
                      <a:pt x="13840" y="1453"/>
                      <a:pt x="14073" y="1453"/>
                      <a:pt x="14217" y="1598"/>
                    </a:cubicBezTo>
                    <a:lnTo>
                      <a:pt x="19917" y="7353"/>
                    </a:lnTo>
                    <a:cubicBezTo>
                      <a:pt x="20062" y="7499"/>
                      <a:pt x="20062" y="7734"/>
                      <a:pt x="19917" y="7880"/>
                    </a:cubicBezTo>
                    <a:moveTo>
                      <a:pt x="12292" y="19639"/>
                    </a:moveTo>
                    <a:cubicBezTo>
                      <a:pt x="12200" y="19872"/>
                      <a:pt x="11999" y="20044"/>
                      <a:pt x="11756" y="20095"/>
                    </a:cubicBezTo>
                    <a:cubicBezTo>
                      <a:pt x="11700" y="20106"/>
                      <a:pt x="11643" y="20111"/>
                      <a:pt x="11587" y="20110"/>
                    </a:cubicBezTo>
                    <a:cubicBezTo>
                      <a:pt x="11400" y="20105"/>
                      <a:pt x="11219" y="20030"/>
                      <a:pt x="11084" y="19892"/>
                    </a:cubicBezTo>
                    <a:lnTo>
                      <a:pt x="1692" y="10517"/>
                    </a:lnTo>
                    <a:cubicBezTo>
                      <a:pt x="1519" y="10343"/>
                      <a:pt x="1443" y="10094"/>
                      <a:pt x="1488" y="9852"/>
                    </a:cubicBezTo>
                    <a:cubicBezTo>
                      <a:pt x="1533" y="9610"/>
                      <a:pt x="1695" y="9407"/>
                      <a:pt x="1917" y="9308"/>
                    </a:cubicBezTo>
                    <a:lnTo>
                      <a:pt x="6505" y="7453"/>
                    </a:lnTo>
                    <a:cubicBezTo>
                      <a:pt x="9597" y="8490"/>
                      <a:pt x="12689" y="7491"/>
                      <a:pt x="15781" y="10821"/>
                    </a:cubicBezTo>
                    <a:cubicBezTo>
                      <a:pt x="15781" y="10821"/>
                      <a:pt x="12292" y="19639"/>
                      <a:pt x="12292" y="19639"/>
                    </a:cubicBezTo>
                    <a:close/>
                    <a:moveTo>
                      <a:pt x="15260" y="545"/>
                    </a:moveTo>
                    <a:cubicBezTo>
                      <a:pt x="14912" y="193"/>
                      <a:pt x="14449" y="0"/>
                      <a:pt x="13956" y="0"/>
                    </a:cubicBezTo>
                    <a:cubicBezTo>
                      <a:pt x="13463" y="0"/>
                      <a:pt x="13000" y="193"/>
                      <a:pt x="12651" y="546"/>
                    </a:cubicBezTo>
                    <a:lnTo>
                      <a:pt x="11610" y="1598"/>
                    </a:lnTo>
                    <a:cubicBezTo>
                      <a:pt x="11261" y="1949"/>
                      <a:pt x="11068" y="2417"/>
                      <a:pt x="11068" y="2915"/>
                    </a:cubicBezTo>
                    <a:cubicBezTo>
                      <a:pt x="11068" y="3265"/>
                      <a:pt x="11164" y="3601"/>
                      <a:pt x="11342" y="3893"/>
                    </a:cubicBezTo>
                    <a:lnTo>
                      <a:pt x="1324" y="7944"/>
                    </a:lnTo>
                    <a:cubicBezTo>
                      <a:pt x="654" y="8241"/>
                      <a:pt x="173" y="8851"/>
                      <a:pt x="38" y="9575"/>
                    </a:cubicBezTo>
                    <a:cubicBezTo>
                      <a:pt x="-98" y="10302"/>
                      <a:pt x="130" y="11048"/>
                      <a:pt x="654" y="11576"/>
                    </a:cubicBezTo>
                    <a:lnTo>
                      <a:pt x="10041" y="20946"/>
                    </a:lnTo>
                    <a:cubicBezTo>
                      <a:pt x="10445" y="21354"/>
                      <a:pt x="10982" y="21586"/>
                      <a:pt x="11549" y="21599"/>
                    </a:cubicBezTo>
                    <a:cubicBezTo>
                      <a:pt x="11562" y="21599"/>
                      <a:pt x="11593" y="21599"/>
                      <a:pt x="11605" y="21599"/>
                    </a:cubicBezTo>
                    <a:cubicBezTo>
                      <a:pt x="11754" y="21599"/>
                      <a:pt x="11906" y="21584"/>
                      <a:pt x="12056" y="21553"/>
                    </a:cubicBezTo>
                    <a:cubicBezTo>
                      <a:pt x="12789" y="21399"/>
                      <a:pt x="13390" y="20888"/>
                      <a:pt x="13662" y="20191"/>
                    </a:cubicBezTo>
                    <a:lnTo>
                      <a:pt x="17604" y="10229"/>
                    </a:lnTo>
                    <a:cubicBezTo>
                      <a:pt x="17902" y="10426"/>
                      <a:pt x="18250" y="10532"/>
                      <a:pt x="18613" y="10532"/>
                    </a:cubicBezTo>
                    <a:cubicBezTo>
                      <a:pt x="19107" y="10532"/>
                      <a:pt x="19570" y="10338"/>
                      <a:pt x="19918" y="9986"/>
                    </a:cubicBezTo>
                    <a:lnTo>
                      <a:pt x="20957" y="8937"/>
                    </a:lnTo>
                    <a:cubicBezTo>
                      <a:pt x="21308" y="8585"/>
                      <a:pt x="21502" y="8116"/>
                      <a:pt x="21502" y="7617"/>
                    </a:cubicBezTo>
                    <a:cubicBezTo>
                      <a:pt x="21502" y="7117"/>
                      <a:pt x="21308" y="6648"/>
                      <a:pt x="20961" y="6300"/>
                    </a:cubicBezTo>
                    <a:cubicBezTo>
                      <a:pt x="20961" y="6300"/>
                      <a:pt x="15260" y="545"/>
                      <a:pt x="15260" y="545"/>
                    </a:cubicBezTo>
                    <a:close/>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82" name="AutoShape 38"/>
              <p:cNvSpPr/>
              <p:nvPr>
                <p:custDataLst>
                  <p:tags r:id="rId26"/>
                </p:custDataLst>
              </p:nvPr>
            </p:nvSpPr>
            <p:spPr bwMode="auto">
              <a:xfrm>
                <a:off x="7490619" y="3738563"/>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4320"/>
                    </a:moveTo>
                    <a:cubicBezTo>
                      <a:pt x="14381" y="4320"/>
                      <a:pt x="17279" y="7222"/>
                      <a:pt x="17279" y="10800"/>
                    </a:cubicBezTo>
                    <a:cubicBezTo>
                      <a:pt x="17279" y="14377"/>
                      <a:pt x="14381" y="17279"/>
                      <a:pt x="10800" y="17279"/>
                    </a:cubicBezTo>
                    <a:cubicBezTo>
                      <a:pt x="7218" y="17279"/>
                      <a:pt x="4319" y="14377"/>
                      <a:pt x="4319" y="10800"/>
                    </a:cubicBezTo>
                    <a:cubicBezTo>
                      <a:pt x="4319" y="7222"/>
                      <a:pt x="7218" y="4320"/>
                      <a:pt x="10800" y="4320"/>
                    </a:cubicBezTo>
                    <a:moveTo>
                      <a:pt x="10800" y="21599"/>
                    </a:moveTo>
                    <a:cubicBezTo>
                      <a:pt x="16752" y="21599"/>
                      <a:pt x="21600" y="16756"/>
                      <a:pt x="21600" y="10800"/>
                    </a:cubicBezTo>
                    <a:cubicBezTo>
                      <a:pt x="21600" y="4843"/>
                      <a:pt x="16752" y="0"/>
                      <a:pt x="10800" y="0"/>
                    </a:cubicBezTo>
                    <a:cubicBezTo>
                      <a:pt x="4847" y="0"/>
                      <a:pt x="0" y="4843"/>
                      <a:pt x="0" y="10800"/>
                    </a:cubicBezTo>
                    <a:cubicBezTo>
                      <a:pt x="0" y="16756"/>
                      <a:pt x="4847" y="21599"/>
                      <a:pt x="10800" y="21599"/>
                    </a:cubicBezTo>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83" name="AutoShape 39"/>
              <p:cNvSpPr/>
              <p:nvPr>
                <p:custDataLst>
                  <p:tags r:id="rId27"/>
                </p:custDataLst>
              </p:nvPr>
            </p:nvSpPr>
            <p:spPr bwMode="auto">
              <a:xfrm>
                <a:off x="7679532" y="3505994"/>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7279"/>
                    </a:moveTo>
                    <a:cubicBezTo>
                      <a:pt x="7218" y="17279"/>
                      <a:pt x="4320" y="14377"/>
                      <a:pt x="4320" y="10800"/>
                    </a:cubicBezTo>
                    <a:cubicBezTo>
                      <a:pt x="4320" y="7222"/>
                      <a:pt x="7218" y="4320"/>
                      <a:pt x="10800" y="4320"/>
                    </a:cubicBezTo>
                    <a:cubicBezTo>
                      <a:pt x="14381" y="4320"/>
                      <a:pt x="17280" y="7222"/>
                      <a:pt x="17280" y="10800"/>
                    </a:cubicBezTo>
                    <a:cubicBezTo>
                      <a:pt x="17280" y="14377"/>
                      <a:pt x="14381" y="17279"/>
                      <a:pt x="10800" y="17279"/>
                    </a:cubicBezTo>
                    <a:moveTo>
                      <a:pt x="10800" y="0"/>
                    </a:moveTo>
                    <a:cubicBezTo>
                      <a:pt x="4847" y="0"/>
                      <a:pt x="0" y="4843"/>
                      <a:pt x="0" y="10800"/>
                    </a:cubicBezTo>
                    <a:cubicBezTo>
                      <a:pt x="0" y="16756"/>
                      <a:pt x="4847" y="21599"/>
                      <a:pt x="10800" y="21599"/>
                    </a:cubicBezTo>
                    <a:cubicBezTo>
                      <a:pt x="16752" y="21599"/>
                      <a:pt x="21600" y="16756"/>
                      <a:pt x="21600" y="10800"/>
                    </a:cubicBezTo>
                    <a:cubicBezTo>
                      <a:pt x="21600" y="4843"/>
                      <a:pt x="16752" y="0"/>
                      <a:pt x="10800" y="0"/>
                    </a:cubicBezTo>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84" name="AutoShape 40"/>
              <p:cNvSpPr/>
              <p:nvPr>
                <p:custDataLst>
                  <p:tags r:id="rId28"/>
                </p:custDataLst>
              </p:nvPr>
            </p:nvSpPr>
            <p:spPr bwMode="auto">
              <a:xfrm>
                <a:off x="7403307" y="3724275"/>
                <a:ext cx="57944" cy="57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5400"/>
                    </a:moveTo>
                    <a:cubicBezTo>
                      <a:pt x="13779" y="5400"/>
                      <a:pt x="16199" y="7815"/>
                      <a:pt x="16199" y="10800"/>
                    </a:cubicBezTo>
                    <a:cubicBezTo>
                      <a:pt x="16199" y="13784"/>
                      <a:pt x="13779" y="16200"/>
                      <a:pt x="10800" y="16200"/>
                    </a:cubicBezTo>
                    <a:cubicBezTo>
                      <a:pt x="7820" y="16200"/>
                      <a:pt x="5399" y="13784"/>
                      <a:pt x="5399" y="10800"/>
                    </a:cubicBezTo>
                    <a:cubicBezTo>
                      <a:pt x="5399" y="7815"/>
                      <a:pt x="7820" y="5400"/>
                      <a:pt x="10800" y="5400"/>
                    </a:cubicBezTo>
                    <a:moveTo>
                      <a:pt x="0" y="10800"/>
                    </a:moveTo>
                    <a:cubicBezTo>
                      <a:pt x="0" y="16753"/>
                      <a:pt x="4843" y="21599"/>
                      <a:pt x="10800" y="21599"/>
                    </a:cubicBezTo>
                    <a:cubicBezTo>
                      <a:pt x="16756" y="21599"/>
                      <a:pt x="21600" y="16753"/>
                      <a:pt x="21600" y="10800"/>
                    </a:cubicBezTo>
                    <a:cubicBezTo>
                      <a:pt x="21600" y="4846"/>
                      <a:pt x="16756" y="0"/>
                      <a:pt x="10800" y="0"/>
                    </a:cubicBezTo>
                    <a:cubicBezTo>
                      <a:pt x="4843" y="0"/>
                      <a:pt x="0" y="4846"/>
                      <a:pt x="0" y="10800"/>
                    </a:cubicBezTo>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85" name="AutoShape 41"/>
              <p:cNvSpPr/>
              <p:nvPr>
                <p:custDataLst>
                  <p:tags r:id="rId29"/>
                </p:custDataLst>
              </p:nvPr>
            </p:nvSpPr>
            <p:spPr bwMode="auto">
              <a:xfrm>
                <a:off x="7461250" y="3825875"/>
                <a:ext cx="29369" cy="285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58" y="21599"/>
                      <a:pt x="21600" y="16769"/>
                      <a:pt x="21600" y="10800"/>
                    </a:cubicBezTo>
                    <a:cubicBezTo>
                      <a:pt x="21600" y="4830"/>
                      <a:pt x="16758" y="0"/>
                      <a:pt x="10800" y="0"/>
                    </a:cubicBezTo>
                    <a:cubicBezTo>
                      <a:pt x="4841" y="0"/>
                      <a:pt x="0" y="4830"/>
                      <a:pt x="0" y="10800"/>
                    </a:cubicBezTo>
                    <a:cubicBezTo>
                      <a:pt x="0" y="16769"/>
                      <a:pt x="4841" y="21599"/>
                      <a:pt x="10800" y="21599"/>
                    </a:cubicBezTo>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86" name="AutoShape 42"/>
              <p:cNvSpPr/>
              <p:nvPr>
                <p:custDataLst>
                  <p:tags r:id="rId30"/>
                </p:custDataLst>
              </p:nvPr>
            </p:nvSpPr>
            <p:spPr bwMode="auto">
              <a:xfrm>
                <a:off x="7693819" y="3607594"/>
                <a:ext cx="28575"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41" y="0"/>
                      <a:pt x="0" y="4830"/>
                      <a:pt x="0" y="10800"/>
                    </a:cubicBezTo>
                    <a:cubicBezTo>
                      <a:pt x="0" y="16769"/>
                      <a:pt x="4841" y="21599"/>
                      <a:pt x="10800" y="21599"/>
                    </a:cubicBezTo>
                    <a:cubicBezTo>
                      <a:pt x="16758" y="21599"/>
                      <a:pt x="21600" y="16769"/>
                      <a:pt x="21600" y="10800"/>
                    </a:cubicBezTo>
                    <a:cubicBezTo>
                      <a:pt x="21600" y="4830"/>
                      <a:pt x="16758" y="0"/>
                      <a:pt x="10800" y="0"/>
                    </a:cubicBezTo>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87" name="Group 86"/>
            <p:cNvGrpSpPr/>
            <p:nvPr/>
          </p:nvGrpSpPr>
          <p:grpSpPr>
            <a:xfrm>
              <a:off x="4146264" y="3609536"/>
              <a:ext cx="238000" cy="317695"/>
              <a:chOff x="2639220" y="3510754"/>
              <a:chExt cx="348456" cy="465137"/>
            </a:xfrm>
          </p:grpSpPr>
          <p:sp>
            <p:nvSpPr>
              <p:cNvPr id="88" name="AutoShape 115"/>
              <p:cNvSpPr/>
              <p:nvPr>
                <p:custDataLst>
                  <p:tags r:id="rId31"/>
                </p:custDataLst>
              </p:nvPr>
            </p:nvSpPr>
            <p:spPr bwMode="auto">
              <a:xfrm>
                <a:off x="2639220" y="3510754"/>
                <a:ext cx="348456" cy="4651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800" y="12825"/>
                    </a:moveTo>
                    <a:lnTo>
                      <a:pt x="19800" y="13500"/>
                    </a:lnTo>
                    <a:lnTo>
                      <a:pt x="19800" y="14850"/>
                    </a:lnTo>
                    <a:lnTo>
                      <a:pt x="19800" y="15525"/>
                    </a:lnTo>
                    <a:cubicBezTo>
                      <a:pt x="19800" y="18129"/>
                      <a:pt x="16972" y="20249"/>
                      <a:pt x="13499" y="20249"/>
                    </a:cubicBezTo>
                    <a:lnTo>
                      <a:pt x="8099" y="20249"/>
                    </a:lnTo>
                    <a:cubicBezTo>
                      <a:pt x="4627" y="20249"/>
                      <a:pt x="1800" y="18129"/>
                      <a:pt x="1800" y="15525"/>
                    </a:cubicBezTo>
                    <a:lnTo>
                      <a:pt x="1800" y="14850"/>
                    </a:lnTo>
                    <a:lnTo>
                      <a:pt x="1800" y="13500"/>
                    </a:lnTo>
                    <a:lnTo>
                      <a:pt x="1800" y="12825"/>
                    </a:lnTo>
                    <a:lnTo>
                      <a:pt x="1800" y="10800"/>
                    </a:lnTo>
                    <a:cubicBezTo>
                      <a:pt x="1800" y="10427"/>
                      <a:pt x="2203" y="10124"/>
                      <a:pt x="2699" y="10124"/>
                    </a:cubicBezTo>
                    <a:lnTo>
                      <a:pt x="4499" y="10124"/>
                    </a:lnTo>
                    <a:lnTo>
                      <a:pt x="17100" y="10124"/>
                    </a:lnTo>
                    <a:lnTo>
                      <a:pt x="18899" y="10124"/>
                    </a:lnTo>
                    <a:cubicBezTo>
                      <a:pt x="19396" y="10124"/>
                      <a:pt x="19800" y="10427"/>
                      <a:pt x="19800" y="10800"/>
                    </a:cubicBezTo>
                    <a:cubicBezTo>
                      <a:pt x="19800" y="10800"/>
                      <a:pt x="19800" y="12825"/>
                      <a:pt x="19800" y="12825"/>
                    </a:cubicBezTo>
                    <a:close/>
                    <a:moveTo>
                      <a:pt x="14400" y="6075"/>
                    </a:moveTo>
                    <a:lnTo>
                      <a:pt x="14400" y="6076"/>
                    </a:lnTo>
                    <a:lnTo>
                      <a:pt x="14400" y="8774"/>
                    </a:lnTo>
                    <a:lnTo>
                      <a:pt x="7200" y="8774"/>
                    </a:lnTo>
                    <a:lnTo>
                      <a:pt x="7200" y="6076"/>
                    </a:lnTo>
                    <a:lnTo>
                      <a:pt x="7200" y="6075"/>
                    </a:lnTo>
                    <a:cubicBezTo>
                      <a:pt x="7200" y="4583"/>
                      <a:pt x="8811" y="3375"/>
                      <a:pt x="10800" y="3375"/>
                    </a:cubicBezTo>
                    <a:cubicBezTo>
                      <a:pt x="12788" y="3375"/>
                      <a:pt x="14400" y="4583"/>
                      <a:pt x="14400" y="6075"/>
                    </a:cubicBezTo>
                    <a:moveTo>
                      <a:pt x="4499" y="6075"/>
                    </a:moveTo>
                    <a:cubicBezTo>
                      <a:pt x="4499" y="3465"/>
                      <a:pt x="7320" y="1350"/>
                      <a:pt x="10800" y="1350"/>
                    </a:cubicBezTo>
                    <a:cubicBezTo>
                      <a:pt x="14279" y="1350"/>
                      <a:pt x="17100" y="3465"/>
                      <a:pt x="17100" y="6075"/>
                    </a:cubicBezTo>
                    <a:lnTo>
                      <a:pt x="17100" y="8774"/>
                    </a:lnTo>
                    <a:lnTo>
                      <a:pt x="15299" y="8774"/>
                    </a:lnTo>
                    <a:lnTo>
                      <a:pt x="15299" y="6076"/>
                    </a:lnTo>
                    <a:cubicBezTo>
                      <a:pt x="15299" y="4212"/>
                      <a:pt x="13285" y="2701"/>
                      <a:pt x="10800" y="2701"/>
                    </a:cubicBezTo>
                    <a:cubicBezTo>
                      <a:pt x="8314" y="2701"/>
                      <a:pt x="6299" y="4212"/>
                      <a:pt x="6299" y="6076"/>
                    </a:cubicBezTo>
                    <a:lnTo>
                      <a:pt x="6299" y="8774"/>
                    </a:lnTo>
                    <a:lnTo>
                      <a:pt x="4499" y="8774"/>
                    </a:lnTo>
                    <a:cubicBezTo>
                      <a:pt x="4499" y="8774"/>
                      <a:pt x="4499" y="6075"/>
                      <a:pt x="4499" y="6075"/>
                    </a:cubicBezTo>
                    <a:close/>
                    <a:moveTo>
                      <a:pt x="18899" y="8774"/>
                    </a:moveTo>
                    <a:lnTo>
                      <a:pt x="18899" y="6075"/>
                    </a:lnTo>
                    <a:cubicBezTo>
                      <a:pt x="18899" y="2719"/>
                      <a:pt x="15274" y="0"/>
                      <a:pt x="10800" y="0"/>
                    </a:cubicBezTo>
                    <a:cubicBezTo>
                      <a:pt x="6325" y="0"/>
                      <a:pt x="2699" y="2719"/>
                      <a:pt x="2699" y="6075"/>
                    </a:cubicBezTo>
                    <a:lnTo>
                      <a:pt x="2699" y="8774"/>
                    </a:lnTo>
                    <a:cubicBezTo>
                      <a:pt x="1208" y="8774"/>
                      <a:pt x="0" y="9681"/>
                      <a:pt x="0" y="10800"/>
                    </a:cubicBezTo>
                    <a:lnTo>
                      <a:pt x="0" y="12825"/>
                    </a:lnTo>
                    <a:lnTo>
                      <a:pt x="0" y="13500"/>
                    </a:lnTo>
                    <a:lnTo>
                      <a:pt x="0" y="14850"/>
                    </a:lnTo>
                    <a:lnTo>
                      <a:pt x="0" y="15525"/>
                    </a:lnTo>
                    <a:cubicBezTo>
                      <a:pt x="0" y="18880"/>
                      <a:pt x="3625" y="21599"/>
                      <a:pt x="8099" y="21599"/>
                    </a:cubicBezTo>
                    <a:lnTo>
                      <a:pt x="13499" y="21599"/>
                    </a:lnTo>
                    <a:cubicBezTo>
                      <a:pt x="17974" y="21599"/>
                      <a:pt x="21600" y="18880"/>
                      <a:pt x="21600" y="15525"/>
                    </a:cubicBezTo>
                    <a:lnTo>
                      <a:pt x="21600" y="14850"/>
                    </a:lnTo>
                    <a:lnTo>
                      <a:pt x="21600" y="13500"/>
                    </a:lnTo>
                    <a:lnTo>
                      <a:pt x="21600" y="12825"/>
                    </a:lnTo>
                    <a:lnTo>
                      <a:pt x="21600" y="10800"/>
                    </a:lnTo>
                    <a:cubicBezTo>
                      <a:pt x="21600" y="9681"/>
                      <a:pt x="20391" y="8774"/>
                      <a:pt x="18899" y="8774"/>
                    </a:cubicBezTo>
                  </a:path>
                </a:pathLst>
              </a:custGeom>
              <a:solidFill>
                <a:schemeClr val="accent1"/>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solidFill>
                    <a:srgbClr val="FFFFFF"/>
                  </a:solidFill>
                  <a:effectLst>
                    <a:outerShdw blurRad="38100" dist="38100" dir="2700000" algn="tl">
                      <a:srgbClr val="000000"/>
                    </a:outerShdw>
                  </a:effectLst>
                  <a:latin typeface="Arial" panose="020B0604020202020204" pitchFamily="34" charset="0"/>
                  <a:ea typeface="微软雅黑" panose="020B0503020204020204" charset="-122"/>
                  <a:cs typeface="+mn-ea"/>
                  <a:sym typeface="Arial" panose="020B0604020202020204" pitchFamily="34" charset="0"/>
                </a:endParaRPr>
              </a:p>
            </p:txBody>
          </p:sp>
          <p:sp>
            <p:nvSpPr>
              <p:cNvPr id="89" name="AutoShape 116"/>
              <p:cNvSpPr/>
              <p:nvPr>
                <p:custDataLst>
                  <p:tags r:id="rId32"/>
                </p:custDataLst>
              </p:nvPr>
            </p:nvSpPr>
            <p:spPr bwMode="auto">
              <a:xfrm>
                <a:off x="2784475" y="3786982"/>
                <a:ext cx="57944" cy="873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3226"/>
                      <a:pt x="0" y="7201"/>
                    </a:cubicBezTo>
                    <a:cubicBezTo>
                      <a:pt x="0" y="9390"/>
                      <a:pt x="1798" y="13537"/>
                      <a:pt x="3601" y="16821"/>
                    </a:cubicBezTo>
                    <a:cubicBezTo>
                      <a:pt x="5070" y="19493"/>
                      <a:pt x="6916" y="21600"/>
                      <a:pt x="10800" y="21600"/>
                    </a:cubicBezTo>
                    <a:cubicBezTo>
                      <a:pt x="15016" y="21600"/>
                      <a:pt x="16529" y="19514"/>
                      <a:pt x="18003" y="16858"/>
                    </a:cubicBezTo>
                    <a:cubicBezTo>
                      <a:pt x="19828" y="13567"/>
                      <a:pt x="21600" y="9397"/>
                      <a:pt x="21600" y="7201"/>
                    </a:cubicBezTo>
                    <a:cubicBezTo>
                      <a:pt x="21600" y="3226"/>
                      <a:pt x="16761" y="0"/>
                      <a:pt x="10800" y="0"/>
                    </a:cubicBezTo>
                  </a:path>
                </a:pathLst>
              </a:custGeom>
              <a:solidFill>
                <a:schemeClr val="accent1"/>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solidFill>
                    <a:srgbClr val="FFFFFF"/>
                  </a:solidFill>
                  <a:effectLst>
                    <a:outerShdw blurRad="38100" dist="38100" dir="2700000" algn="tl">
                      <a:srgbClr val="000000"/>
                    </a:outerShdw>
                  </a:effectLst>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90" name="Group 89"/>
            <p:cNvGrpSpPr/>
            <p:nvPr/>
          </p:nvGrpSpPr>
          <p:grpSpPr>
            <a:xfrm>
              <a:off x="5992775" y="1913195"/>
              <a:ext cx="317153" cy="317153"/>
              <a:chOff x="4439444" y="1652588"/>
              <a:chExt cx="464344" cy="464344"/>
            </a:xfrm>
          </p:grpSpPr>
          <p:sp>
            <p:nvSpPr>
              <p:cNvPr id="91" name="AutoShape 136"/>
              <p:cNvSpPr/>
              <p:nvPr>
                <p:custDataLst>
                  <p:tags r:id="rId33"/>
                </p:custDataLst>
              </p:nvPr>
            </p:nvSpPr>
            <p:spPr bwMode="auto">
              <a:xfrm>
                <a:off x="4686300" y="1710532"/>
                <a:ext cx="152400" cy="152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538" y="20579"/>
                    </a:moveTo>
                    <a:lnTo>
                      <a:pt x="19542" y="20579"/>
                    </a:lnTo>
                    <a:cubicBezTo>
                      <a:pt x="19546" y="21142"/>
                      <a:pt x="20004" y="21600"/>
                      <a:pt x="20571" y="21600"/>
                    </a:cubicBezTo>
                    <a:cubicBezTo>
                      <a:pt x="21137" y="21600"/>
                      <a:pt x="21599" y="21138"/>
                      <a:pt x="21599" y="20571"/>
                    </a:cubicBezTo>
                    <a:cubicBezTo>
                      <a:pt x="21599" y="20565"/>
                      <a:pt x="21595" y="20561"/>
                      <a:pt x="21595" y="20555"/>
                    </a:cubicBezTo>
                    <a:cubicBezTo>
                      <a:pt x="21583" y="9221"/>
                      <a:pt x="12411" y="41"/>
                      <a:pt x="1080" y="12"/>
                    </a:cubicBezTo>
                    <a:cubicBezTo>
                      <a:pt x="1064" y="10"/>
                      <a:pt x="1048" y="0"/>
                      <a:pt x="1028" y="0"/>
                    </a:cubicBezTo>
                    <a:cubicBezTo>
                      <a:pt x="458" y="0"/>
                      <a:pt x="0" y="461"/>
                      <a:pt x="0" y="1028"/>
                    </a:cubicBezTo>
                    <a:cubicBezTo>
                      <a:pt x="0" y="1594"/>
                      <a:pt x="458" y="2055"/>
                      <a:pt x="1024" y="2057"/>
                    </a:cubicBezTo>
                    <a:lnTo>
                      <a:pt x="1024" y="2065"/>
                    </a:lnTo>
                    <a:cubicBezTo>
                      <a:pt x="11233" y="2065"/>
                      <a:pt x="19538" y="10370"/>
                      <a:pt x="19538" y="20579"/>
                    </a:cubicBezTo>
                  </a:path>
                </a:pathLst>
              </a:custGeom>
              <a:solidFill>
                <a:schemeClr val="accent1"/>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92" name="AutoShape 137"/>
              <p:cNvSpPr/>
              <p:nvPr>
                <p:custDataLst>
                  <p:tags r:id="rId34"/>
                </p:custDataLst>
              </p:nvPr>
            </p:nvSpPr>
            <p:spPr bwMode="auto">
              <a:xfrm>
                <a:off x="4439444" y="1652588"/>
                <a:ext cx="464344" cy="464344"/>
              </a:xfrm>
              <a:custGeom>
                <a:avLst/>
                <a:gdLst>
                  <a:gd name="T0" fmla="+- 0 10819 195"/>
                  <a:gd name="T1" fmla="*/ T0 w 21248"/>
                  <a:gd name="T2" fmla="*/ 10800 h 21600"/>
                  <a:gd name="T3" fmla="+- 0 10819 195"/>
                  <a:gd name="T4" fmla="*/ T3 w 21248"/>
                  <a:gd name="T5" fmla="*/ 10800 h 21600"/>
                  <a:gd name="T6" fmla="+- 0 10819 195"/>
                  <a:gd name="T7" fmla="*/ T6 w 21248"/>
                  <a:gd name="T8" fmla="*/ 10800 h 21600"/>
                  <a:gd name="T9" fmla="+- 0 10819 195"/>
                  <a:gd name="T10" fmla="*/ T9 w 21248"/>
                  <a:gd name="T11" fmla="*/ 10800 h 21600"/>
                </a:gdLst>
                <a:ahLst/>
                <a:cxnLst>
                  <a:cxn ang="0">
                    <a:pos x="T1" y="T2"/>
                  </a:cxn>
                  <a:cxn ang="0">
                    <a:pos x="T4" y="T5"/>
                  </a:cxn>
                  <a:cxn ang="0">
                    <a:pos x="T7" y="T8"/>
                  </a:cxn>
                  <a:cxn ang="0">
                    <a:pos x="T10" y="T11"/>
                  </a:cxn>
                </a:cxnLst>
                <a:rect l="0" t="0" r="r" b="b"/>
                <a:pathLst>
                  <a:path w="21248" h="21600">
                    <a:moveTo>
                      <a:pt x="19868" y="17133"/>
                    </a:moveTo>
                    <a:cubicBezTo>
                      <a:pt x="19766" y="17386"/>
                      <a:pt x="19525" y="17549"/>
                      <a:pt x="19255" y="17549"/>
                    </a:cubicBezTo>
                    <a:lnTo>
                      <a:pt x="19058" y="17549"/>
                    </a:lnTo>
                    <a:lnTo>
                      <a:pt x="3983" y="2226"/>
                    </a:lnTo>
                    <a:lnTo>
                      <a:pt x="3983" y="2025"/>
                    </a:lnTo>
                    <a:cubicBezTo>
                      <a:pt x="3983" y="1750"/>
                      <a:pt x="4144" y="1506"/>
                      <a:pt x="4393" y="1401"/>
                    </a:cubicBezTo>
                    <a:cubicBezTo>
                      <a:pt x="4475" y="1367"/>
                      <a:pt x="4560" y="1350"/>
                      <a:pt x="4647" y="1350"/>
                    </a:cubicBezTo>
                    <a:cubicBezTo>
                      <a:pt x="4824" y="1350"/>
                      <a:pt x="4991" y="1420"/>
                      <a:pt x="5116" y="1547"/>
                    </a:cubicBezTo>
                    <a:lnTo>
                      <a:pt x="19724" y="16397"/>
                    </a:lnTo>
                    <a:cubicBezTo>
                      <a:pt x="19915" y="16591"/>
                      <a:pt x="19972" y="16880"/>
                      <a:pt x="19868" y="17133"/>
                    </a:cubicBezTo>
                    <a:moveTo>
                      <a:pt x="10121" y="17549"/>
                    </a:moveTo>
                    <a:cubicBezTo>
                      <a:pt x="10017" y="17549"/>
                      <a:pt x="9922" y="17586"/>
                      <a:pt x="9824" y="17609"/>
                    </a:cubicBezTo>
                    <a:lnTo>
                      <a:pt x="3923" y="11612"/>
                    </a:lnTo>
                    <a:cubicBezTo>
                      <a:pt x="3946" y="11512"/>
                      <a:pt x="3982" y="11415"/>
                      <a:pt x="3982" y="11311"/>
                    </a:cubicBezTo>
                    <a:lnTo>
                      <a:pt x="3983" y="3180"/>
                    </a:lnTo>
                    <a:lnTo>
                      <a:pt x="18119" y="17549"/>
                    </a:lnTo>
                    <a:cubicBezTo>
                      <a:pt x="18119" y="17549"/>
                      <a:pt x="10121" y="17549"/>
                      <a:pt x="10121" y="17549"/>
                    </a:cubicBezTo>
                    <a:close/>
                    <a:moveTo>
                      <a:pt x="9182" y="17945"/>
                    </a:moveTo>
                    <a:lnTo>
                      <a:pt x="7109" y="20052"/>
                    </a:lnTo>
                    <a:cubicBezTo>
                      <a:pt x="6939" y="20224"/>
                      <a:pt x="6742" y="20249"/>
                      <a:pt x="6640" y="20249"/>
                    </a:cubicBezTo>
                    <a:cubicBezTo>
                      <a:pt x="6537" y="20249"/>
                      <a:pt x="6339" y="20224"/>
                      <a:pt x="6170" y="20052"/>
                    </a:cubicBezTo>
                    <a:lnTo>
                      <a:pt x="1522" y="15327"/>
                    </a:lnTo>
                    <a:cubicBezTo>
                      <a:pt x="1352" y="15154"/>
                      <a:pt x="1327" y="14953"/>
                      <a:pt x="1327" y="14850"/>
                    </a:cubicBezTo>
                    <a:cubicBezTo>
                      <a:pt x="1327" y="14745"/>
                      <a:pt x="1352" y="14544"/>
                      <a:pt x="1522" y="14373"/>
                    </a:cubicBezTo>
                    <a:lnTo>
                      <a:pt x="3593" y="12266"/>
                    </a:lnTo>
                    <a:cubicBezTo>
                      <a:pt x="3599" y="12260"/>
                      <a:pt x="3601" y="12251"/>
                      <a:pt x="3607" y="12245"/>
                    </a:cubicBezTo>
                    <a:lnTo>
                      <a:pt x="9202" y="17932"/>
                    </a:lnTo>
                    <a:cubicBezTo>
                      <a:pt x="9196" y="17937"/>
                      <a:pt x="9187" y="17939"/>
                      <a:pt x="9182" y="17945"/>
                    </a:cubicBezTo>
                    <a:moveTo>
                      <a:pt x="6056" y="593"/>
                    </a:moveTo>
                    <a:cubicBezTo>
                      <a:pt x="5675" y="205"/>
                      <a:pt x="5165" y="0"/>
                      <a:pt x="4647" y="0"/>
                    </a:cubicBezTo>
                    <a:cubicBezTo>
                      <a:pt x="4390" y="0"/>
                      <a:pt x="4132" y="49"/>
                      <a:pt x="3885" y="154"/>
                    </a:cubicBezTo>
                    <a:cubicBezTo>
                      <a:pt x="3141" y="467"/>
                      <a:pt x="2655" y="1205"/>
                      <a:pt x="2655" y="2025"/>
                    </a:cubicBezTo>
                    <a:lnTo>
                      <a:pt x="2654" y="11311"/>
                    </a:lnTo>
                    <a:lnTo>
                      <a:pt x="583" y="13418"/>
                    </a:lnTo>
                    <a:cubicBezTo>
                      <a:pt x="-195" y="14208"/>
                      <a:pt x="-195" y="15491"/>
                      <a:pt x="583" y="16281"/>
                    </a:cubicBezTo>
                    <a:lnTo>
                      <a:pt x="5231" y="21006"/>
                    </a:lnTo>
                    <a:cubicBezTo>
                      <a:pt x="5620" y="21402"/>
                      <a:pt x="6131" y="21599"/>
                      <a:pt x="6640" y="21599"/>
                    </a:cubicBezTo>
                    <a:cubicBezTo>
                      <a:pt x="7150" y="21599"/>
                      <a:pt x="7659" y="21402"/>
                      <a:pt x="8048" y="21006"/>
                    </a:cubicBezTo>
                    <a:lnTo>
                      <a:pt x="10121" y="18900"/>
                    </a:lnTo>
                    <a:lnTo>
                      <a:pt x="19255" y="18900"/>
                    </a:lnTo>
                    <a:cubicBezTo>
                      <a:pt x="20062" y="18900"/>
                      <a:pt x="20788" y="18407"/>
                      <a:pt x="21095" y="17650"/>
                    </a:cubicBezTo>
                    <a:cubicBezTo>
                      <a:pt x="21405" y="16893"/>
                      <a:pt x="21234" y="16022"/>
                      <a:pt x="20663" y="15443"/>
                    </a:cubicBezTo>
                    <a:cubicBezTo>
                      <a:pt x="20663" y="15443"/>
                      <a:pt x="6056" y="593"/>
                      <a:pt x="6056" y="593"/>
                    </a:cubicBezTo>
                    <a:close/>
                  </a:path>
                </a:pathLst>
              </a:custGeom>
              <a:solidFill>
                <a:schemeClr val="accent1"/>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93" name="AutoShape 138"/>
              <p:cNvSpPr/>
              <p:nvPr>
                <p:custDataLst>
                  <p:tags r:id="rId35"/>
                </p:custDataLst>
              </p:nvPr>
            </p:nvSpPr>
            <p:spPr bwMode="auto">
              <a:xfrm>
                <a:off x="4686300" y="1652588"/>
                <a:ext cx="217488" cy="2174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37" y="2880"/>
                    </a:moveTo>
                    <a:lnTo>
                      <a:pt x="1437" y="2885"/>
                    </a:lnTo>
                    <a:cubicBezTo>
                      <a:pt x="10965" y="2885"/>
                      <a:pt x="18717" y="10637"/>
                      <a:pt x="18717" y="20165"/>
                    </a:cubicBezTo>
                    <a:lnTo>
                      <a:pt x="18720" y="20165"/>
                    </a:lnTo>
                    <a:cubicBezTo>
                      <a:pt x="18722" y="20959"/>
                      <a:pt x="19366" y="21600"/>
                      <a:pt x="20160" y="21600"/>
                    </a:cubicBezTo>
                    <a:cubicBezTo>
                      <a:pt x="20955" y="21600"/>
                      <a:pt x="21599" y="20956"/>
                      <a:pt x="21599" y="20160"/>
                    </a:cubicBezTo>
                    <a:cubicBezTo>
                      <a:pt x="21599" y="20155"/>
                      <a:pt x="21597" y="20152"/>
                      <a:pt x="21597" y="20148"/>
                    </a:cubicBezTo>
                    <a:cubicBezTo>
                      <a:pt x="21588" y="9034"/>
                      <a:pt x="12588" y="28"/>
                      <a:pt x="1476" y="8"/>
                    </a:cubicBezTo>
                    <a:cubicBezTo>
                      <a:pt x="1465" y="7"/>
                      <a:pt x="1454" y="0"/>
                      <a:pt x="1440" y="0"/>
                    </a:cubicBezTo>
                    <a:cubicBezTo>
                      <a:pt x="644" y="0"/>
                      <a:pt x="0" y="644"/>
                      <a:pt x="0" y="1440"/>
                    </a:cubicBezTo>
                    <a:cubicBezTo>
                      <a:pt x="0" y="2234"/>
                      <a:pt x="644" y="2878"/>
                      <a:pt x="1437" y="2880"/>
                    </a:cubicBezTo>
                  </a:path>
                </a:pathLst>
              </a:custGeom>
              <a:solidFill>
                <a:schemeClr val="accent1"/>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5" tIns="17445" rIns="17445" bIns="17445" anchor="ctr"/>
              <a:p>
                <a:pPr algn="just" defTabSz="209550" hangingPunct="0">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grpSp>
      </p:grpSp>
      <p:grpSp>
        <p:nvGrpSpPr>
          <p:cNvPr id="98" name="Group 97"/>
          <p:cNvGrpSpPr/>
          <p:nvPr/>
        </p:nvGrpSpPr>
        <p:grpSpPr>
          <a:xfrm>
            <a:off x="1493965" y="1456188"/>
            <a:ext cx="1398270" cy="669290"/>
            <a:chOff x="128873" y="1252026"/>
            <a:chExt cx="1963984" cy="730856"/>
          </a:xfrm>
        </p:grpSpPr>
        <p:sp>
          <p:nvSpPr>
            <p:cNvPr id="96" name="TextBox 95"/>
            <p:cNvSpPr txBox="1"/>
            <p:nvPr>
              <p:custDataLst>
                <p:tags r:id="rId36"/>
              </p:custDataLst>
            </p:nvPr>
          </p:nvSpPr>
          <p:spPr>
            <a:xfrm>
              <a:off x="128873" y="1252026"/>
              <a:ext cx="1596517" cy="362654"/>
            </a:xfrm>
            <a:prstGeom prst="rect">
              <a:avLst/>
            </a:prstGeom>
            <a:noFill/>
          </p:spPr>
          <p:txBody>
            <a:bodyPr wrap="square" lIns="0" tIns="0" rIns="0" bIns="0" rtlCol="0">
              <a:spAutoFit/>
            </a:bodyPr>
            <a:p>
              <a:pPr algn="r">
                <a:lnSpc>
                  <a:spcPct val="120000"/>
                </a:lnSpc>
              </a:pPr>
              <a:r>
                <a:rPr lang="zh-CN" altLang="en-US" sz="1800" dirty="0" smtClean="0">
                  <a:solidFill>
                    <a:srgbClr val="C00000"/>
                  </a:solidFill>
                  <a:latin typeface="微软雅黑" panose="020B0503020204020204" charset="-122"/>
                  <a:ea typeface="微软雅黑" panose="020B0503020204020204" charset="-122"/>
                  <a:sym typeface="+mn-ea"/>
                </a:rPr>
                <a:t>国家层面</a:t>
              </a:r>
              <a:endParaRPr lang="zh-CN" altLang="en-US" sz="1800" dirty="0" smtClean="0">
                <a:solidFill>
                  <a:srgbClr val="C00000"/>
                </a:solidFill>
                <a:latin typeface="微软雅黑" panose="020B0503020204020204" charset="-122"/>
                <a:ea typeface="微软雅黑" panose="020B0503020204020204" charset="-122"/>
                <a:cs typeface="+mn-ea"/>
                <a:sym typeface="+mn-ea"/>
              </a:endParaRPr>
            </a:p>
          </p:txBody>
        </p:sp>
        <p:sp>
          <p:nvSpPr>
            <p:cNvPr id="97" name="Rectangle 96"/>
            <p:cNvSpPr/>
            <p:nvPr>
              <p:custDataLst>
                <p:tags r:id="rId37"/>
              </p:custDataLst>
            </p:nvPr>
          </p:nvSpPr>
          <p:spPr>
            <a:xfrm>
              <a:off x="128873" y="1661139"/>
              <a:ext cx="1963984" cy="321743"/>
            </a:xfrm>
            <a:prstGeom prst="rect">
              <a:avLst/>
            </a:prstGeom>
          </p:spPr>
          <p:txBody>
            <a:bodyPr wrap="square" lIns="0" tIns="0" rIns="0" bIns="0">
              <a:spAutoFit/>
            </a:bodyPr>
            <a:p>
              <a:pPr algn="r">
                <a:lnSpc>
                  <a:spcPct val="120000"/>
                </a:lnSpc>
              </a:pPr>
              <a:r>
                <a:rPr lang="en-US" altLang="zh-CN" sz="1600" dirty="0" smtClean="0">
                  <a:solidFill>
                    <a:srgbClr val="C00000"/>
                  </a:solidFill>
                  <a:latin typeface="微软雅黑" panose="020B0503020204020204" charset="-122"/>
                  <a:ea typeface="微软雅黑" panose="020B0503020204020204" charset="-122"/>
                  <a:sym typeface="+mn-ea"/>
                </a:rPr>
                <a:t>《</a:t>
              </a:r>
              <a:r>
                <a:rPr lang="zh-CN" altLang="en-US" sz="1600" dirty="0" smtClean="0">
                  <a:solidFill>
                    <a:srgbClr val="C00000"/>
                  </a:solidFill>
                  <a:latin typeface="微软雅黑" panose="020B0503020204020204" charset="-122"/>
                  <a:ea typeface="微软雅黑" panose="020B0503020204020204" charset="-122"/>
                  <a:sym typeface="+mn-ea"/>
                </a:rPr>
                <a:t>社会保险法</a:t>
              </a:r>
              <a:r>
                <a:rPr lang="en-US" altLang="zh-CN" sz="1600" dirty="0" smtClean="0">
                  <a:solidFill>
                    <a:srgbClr val="C00000"/>
                  </a:solidFill>
                  <a:latin typeface="微软雅黑" panose="020B0503020204020204" charset="-122"/>
                  <a:ea typeface="微软雅黑" panose="020B0503020204020204" charset="-122"/>
                  <a:sym typeface="+mn-ea"/>
                </a:rPr>
                <a:t>》</a:t>
              </a:r>
              <a:endParaRPr lang="en-GB" altLang="zh-CN" sz="1600" dirty="0">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99" name="Group 98"/>
          <p:cNvGrpSpPr/>
          <p:nvPr/>
        </p:nvGrpSpPr>
        <p:grpSpPr>
          <a:xfrm>
            <a:off x="2357812" y="5081253"/>
            <a:ext cx="2190381" cy="391160"/>
            <a:chOff x="728236" y="1924636"/>
            <a:chExt cx="3076567" cy="427141"/>
          </a:xfrm>
        </p:grpSpPr>
        <p:sp>
          <p:nvSpPr>
            <p:cNvPr id="100" name="TextBox 99"/>
            <p:cNvSpPr txBox="1"/>
            <p:nvPr>
              <p:custDataLst>
                <p:tags r:id="rId38"/>
              </p:custDataLst>
            </p:nvPr>
          </p:nvSpPr>
          <p:spPr>
            <a:xfrm>
              <a:off x="3626421" y="1924636"/>
              <a:ext cx="178382" cy="281525"/>
            </a:xfrm>
            <a:prstGeom prst="rect">
              <a:avLst/>
            </a:prstGeom>
            <a:noFill/>
          </p:spPr>
          <p:txBody>
            <a:bodyPr wrap="none" lIns="0" tIns="0" rIns="0" bIns="0" rtlCol="0">
              <a:spAutoFit/>
            </a:bodyPr>
            <a:p>
              <a:pPr algn="r">
                <a:lnSpc>
                  <a:spcPct val="120000"/>
                </a:lnSpc>
              </a:pPr>
              <a:endParaRPr lang="en-GB" altLang="zh-CN" sz="1400" dirty="0">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101" name="Rectangle 100"/>
            <p:cNvSpPr/>
            <p:nvPr>
              <p:custDataLst>
                <p:tags r:id="rId39"/>
              </p:custDataLst>
            </p:nvPr>
          </p:nvSpPr>
          <p:spPr>
            <a:xfrm>
              <a:off x="728236" y="2190906"/>
              <a:ext cx="2990570" cy="160871"/>
            </a:xfrm>
            <a:prstGeom prst="rect">
              <a:avLst/>
            </a:prstGeom>
          </p:spPr>
          <p:txBody>
            <a:bodyPr wrap="square" lIns="0" tIns="0" rIns="0" bIns="0">
              <a:spAutoFit/>
            </a:bodyPr>
            <a:p>
              <a:pPr algn="r">
                <a:lnSpc>
                  <a:spcPct val="120000"/>
                </a:lnSpc>
              </a:pPr>
              <a:endParaRPr lang="en-GB" altLang="zh-CN" sz="800" dirty="0">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102" name="Group 101"/>
          <p:cNvGrpSpPr/>
          <p:nvPr/>
        </p:nvGrpSpPr>
        <p:grpSpPr>
          <a:xfrm>
            <a:off x="8305401" y="2043200"/>
            <a:ext cx="2271819" cy="453928"/>
            <a:chOff x="773723" y="1924636"/>
            <a:chExt cx="2945200" cy="495683"/>
          </a:xfrm>
        </p:grpSpPr>
        <p:sp>
          <p:nvSpPr>
            <p:cNvPr id="103" name="TextBox 102"/>
            <p:cNvSpPr txBox="1"/>
            <p:nvPr>
              <p:custDataLst>
                <p:tags r:id="rId40"/>
              </p:custDataLst>
            </p:nvPr>
          </p:nvSpPr>
          <p:spPr>
            <a:xfrm>
              <a:off x="776761" y="1924636"/>
              <a:ext cx="164644" cy="281525"/>
            </a:xfrm>
            <a:prstGeom prst="rect">
              <a:avLst/>
            </a:prstGeom>
            <a:noFill/>
          </p:spPr>
          <p:txBody>
            <a:bodyPr wrap="none" lIns="0" tIns="0" rIns="0" bIns="0" rtlCol="0">
              <a:spAutoFit/>
            </a:bodyPr>
            <a:p>
              <a:pPr>
                <a:lnSpc>
                  <a:spcPct val="120000"/>
                </a:lnSpc>
              </a:pPr>
              <a:endParaRPr lang="en-GB" sz="1400" dirty="0">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104" name="Rectangle 103"/>
            <p:cNvSpPr/>
            <p:nvPr>
              <p:custDataLst>
                <p:tags r:id="rId41"/>
              </p:custDataLst>
            </p:nvPr>
          </p:nvSpPr>
          <p:spPr>
            <a:xfrm>
              <a:off x="773723" y="2259448"/>
              <a:ext cx="2945200" cy="160871"/>
            </a:xfrm>
            <a:prstGeom prst="rect">
              <a:avLst/>
            </a:prstGeom>
          </p:spPr>
          <p:txBody>
            <a:bodyPr wrap="square" lIns="0" tIns="0" rIns="0" bIns="0">
              <a:spAutoFit/>
            </a:bodyPr>
            <a:p>
              <a:pPr>
                <a:lnSpc>
                  <a:spcPct val="120000"/>
                </a:lnSpc>
              </a:pPr>
              <a:endParaRPr lang="en-GB" altLang="zh-CN" sz="800" dirty="0">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108" name="Group 107"/>
          <p:cNvGrpSpPr/>
          <p:nvPr/>
        </p:nvGrpSpPr>
        <p:grpSpPr>
          <a:xfrm>
            <a:off x="7920074" y="5158916"/>
            <a:ext cx="2288820" cy="429498"/>
            <a:chOff x="751684" y="1951314"/>
            <a:chExt cx="2967239" cy="469005"/>
          </a:xfrm>
        </p:grpSpPr>
        <p:sp>
          <p:nvSpPr>
            <p:cNvPr id="109" name="TextBox 108"/>
            <p:cNvSpPr txBox="1"/>
            <p:nvPr>
              <p:custDataLst>
                <p:tags r:id="rId42"/>
              </p:custDataLst>
            </p:nvPr>
          </p:nvSpPr>
          <p:spPr>
            <a:xfrm>
              <a:off x="751684" y="1951314"/>
              <a:ext cx="164644" cy="281525"/>
            </a:xfrm>
            <a:prstGeom prst="rect">
              <a:avLst/>
            </a:prstGeom>
            <a:noFill/>
          </p:spPr>
          <p:txBody>
            <a:bodyPr wrap="none" lIns="0" tIns="0" rIns="0" bIns="0" rtlCol="0">
              <a:spAutoFit/>
            </a:bodyPr>
            <a:p>
              <a:pPr>
                <a:lnSpc>
                  <a:spcPct val="120000"/>
                </a:lnSpc>
              </a:pPr>
              <a:endParaRPr lang="en-GB" sz="1400" dirty="0">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110" name="Rectangle 109"/>
            <p:cNvSpPr/>
            <p:nvPr>
              <p:custDataLst>
                <p:tags r:id="rId43"/>
              </p:custDataLst>
            </p:nvPr>
          </p:nvSpPr>
          <p:spPr>
            <a:xfrm>
              <a:off x="773723" y="2259448"/>
              <a:ext cx="2945200" cy="160871"/>
            </a:xfrm>
            <a:prstGeom prst="rect">
              <a:avLst/>
            </a:prstGeom>
          </p:spPr>
          <p:txBody>
            <a:bodyPr wrap="square" lIns="0" tIns="0" rIns="0" bIns="0">
              <a:spAutoFit/>
            </a:bodyPr>
            <a:p>
              <a:pPr>
                <a:lnSpc>
                  <a:spcPct val="120000"/>
                </a:lnSpc>
              </a:pPr>
              <a:endParaRPr lang="en-GB" altLang="zh-CN" sz="800" dirty="0">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endParaRPr>
            </a:p>
          </p:txBody>
        </p:sp>
      </p:grpSp>
      <p:sp>
        <p:nvSpPr>
          <p:cNvPr id="3" name="文本框 2"/>
          <p:cNvSpPr txBox="1"/>
          <p:nvPr>
            <p:custDataLst>
              <p:tags r:id="rId44"/>
            </p:custDataLst>
          </p:nvPr>
        </p:nvSpPr>
        <p:spPr>
          <a:xfrm>
            <a:off x="-23495" y="897890"/>
            <a:ext cx="5080000" cy="460375"/>
          </a:xfrm>
          <a:prstGeom prst="rect">
            <a:avLst/>
          </a:prstGeom>
          <a:noFill/>
        </p:spPr>
        <p:txBody>
          <a:bodyPr wrap="none" rtlCol="0" anchor="t">
            <a:spAutoFit/>
          </a:bodyPr>
          <a:p>
            <a:r>
              <a:rPr lang="zh-CN" altLang="en-US" sz="2400" b="1" dirty="0" smtClean="0">
                <a:solidFill>
                  <a:srgbClr val="FF0000"/>
                </a:solidFill>
                <a:latin typeface="微软雅黑" panose="020B0503020204020204" charset="-122"/>
                <a:ea typeface="微软雅黑" panose="020B0503020204020204" charset="-122"/>
                <a:sym typeface="+mn-ea"/>
              </a:rPr>
              <a:t>（三）现行常用的工伤保险政策文件</a:t>
            </a:r>
            <a:endParaRPr lang="zh-CN" altLang="en-US" sz="2400" b="1" dirty="0" smtClean="0">
              <a:solidFill>
                <a:srgbClr val="FF0000"/>
              </a:solidFill>
              <a:latin typeface="微软雅黑" panose="020B0503020204020204" charset="-122"/>
              <a:ea typeface="微软雅黑" panose="020B0503020204020204" charset="-122"/>
              <a:sym typeface="+mn-ea"/>
            </a:endParaRPr>
          </a:p>
        </p:txBody>
      </p:sp>
      <p:sp>
        <p:nvSpPr>
          <p:cNvPr id="5" name="文本框 4"/>
          <p:cNvSpPr txBox="1"/>
          <p:nvPr>
            <p:custDataLst>
              <p:tags r:id="rId45"/>
            </p:custDataLst>
          </p:nvPr>
        </p:nvSpPr>
        <p:spPr>
          <a:xfrm>
            <a:off x="1277620" y="529590"/>
            <a:ext cx="2021840" cy="368300"/>
          </a:xfrm>
          <a:prstGeom prst="rect">
            <a:avLst/>
          </a:prstGeom>
          <a:noFill/>
        </p:spPr>
        <p:txBody>
          <a:bodyPr wrap="none" rtlCol="0" anchor="t">
            <a:spAutoFit/>
          </a:bodyPr>
          <a:p>
            <a:r>
              <a:rPr lang="zh-CN" altLang="en-US" b="1" dirty="0" smtClean="0">
                <a:solidFill>
                  <a:srgbClr val="5969DD"/>
                </a:solidFill>
                <a:latin typeface="微软雅黑" panose="020B0503020204020204" charset="-122"/>
                <a:ea typeface="微软雅黑" panose="020B0503020204020204" charset="-122"/>
                <a:sym typeface="+mn-ea"/>
              </a:rPr>
              <a:t>工伤保险制度概述</a:t>
            </a:r>
            <a:endParaRPr lang="zh-CN" altLang="en-US" b="1" dirty="0" smtClean="0">
              <a:solidFill>
                <a:srgbClr val="5969DD"/>
              </a:solidFill>
              <a:latin typeface="微软雅黑" panose="020B0503020204020204" charset="-122"/>
              <a:ea typeface="微软雅黑" panose="020B0503020204020204" charset="-122"/>
              <a:sym typeface="+mn-ea"/>
            </a:endParaRPr>
          </a:p>
        </p:txBody>
      </p:sp>
      <p:sp>
        <p:nvSpPr>
          <p:cNvPr id="6" name="文本框 5"/>
          <p:cNvSpPr txBox="1"/>
          <p:nvPr>
            <p:custDataLst>
              <p:tags r:id="rId46"/>
            </p:custDataLst>
          </p:nvPr>
        </p:nvSpPr>
        <p:spPr>
          <a:xfrm>
            <a:off x="1277620" y="2172335"/>
            <a:ext cx="1808480" cy="337185"/>
          </a:xfrm>
          <a:prstGeom prst="rect">
            <a:avLst/>
          </a:prstGeom>
          <a:noFill/>
        </p:spPr>
        <p:txBody>
          <a:bodyPr wrap="none" rtlCol="0" anchor="t">
            <a:spAutoFit/>
          </a:bodyPr>
          <a:p>
            <a:r>
              <a:rPr lang="en-US" altLang="zh-CN" sz="1600" dirty="0" smtClean="0">
                <a:solidFill>
                  <a:srgbClr val="C00000"/>
                </a:solidFill>
                <a:latin typeface="微软雅黑" panose="020B0503020204020204" charset="-122"/>
                <a:ea typeface="微软雅黑" panose="020B0503020204020204" charset="-122"/>
                <a:sym typeface="+mn-ea"/>
              </a:rPr>
              <a:t>《</a:t>
            </a:r>
            <a:r>
              <a:rPr lang="zh-CN" altLang="en-US" sz="1600" dirty="0" smtClean="0">
                <a:solidFill>
                  <a:srgbClr val="C00000"/>
                </a:solidFill>
                <a:latin typeface="微软雅黑" panose="020B0503020204020204" charset="-122"/>
                <a:ea typeface="微软雅黑" panose="020B0503020204020204" charset="-122"/>
                <a:sym typeface="+mn-ea"/>
              </a:rPr>
              <a:t>工伤保险条例</a:t>
            </a:r>
            <a:r>
              <a:rPr lang="en-US" altLang="zh-CN" sz="1600" dirty="0" smtClean="0">
                <a:solidFill>
                  <a:srgbClr val="C00000"/>
                </a:solidFill>
                <a:latin typeface="微软雅黑" panose="020B0503020204020204" charset="-122"/>
                <a:ea typeface="微软雅黑" panose="020B0503020204020204" charset="-122"/>
                <a:sym typeface="+mn-ea"/>
              </a:rPr>
              <a:t>》</a:t>
            </a:r>
            <a:endParaRPr lang="zh-CN" altLang="en-US" sz="1600"/>
          </a:p>
        </p:txBody>
      </p:sp>
      <p:sp>
        <p:nvSpPr>
          <p:cNvPr id="7" name="文本框 6"/>
          <p:cNvSpPr txBox="1"/>
          <p:nvPr>
            <p:custDataLst>
              <p:tags r:id="rId47"/>
            </p:custDataLst>
          </p:nvPr>
        </p:nvSpPr>
        <p:spPr>
          <a:xfrm>
            <a:off x="1218565" y="2533650"/>
            <a:ext cx="2214880" cy="337185"/>
          </a:xfrm>
          <a:prstGeom prst="rect">
            <a:avLst/>
          </a:prstGeom>
          <a:noFill/>
        </p:spPr>
        <p:txBody>
          <a:bodyPr wrap="none" rtlCol="0" anchor="t">
            <a:spAutoFit/>
          </a:bodyPr>
          <a:p>
            <a:r>
              <a:rPr lang="en-US" altLang="zh-CN" sz="1600" dirty="0" smtClean="0">
                <a:solidFill>
                  <a:srgbClr val="C00000"/>
                </a:solidFill>
                <a:latin typeface="微软雅黑" panose="020B0503020204020204" charset="-122"/>
                <a:ea typeface="微软雅黑" panose="020B0503020204020204" charset="-122"/>
                <a:sym typeface="+mn-ea"/>
              </a:rPr>
              <a:t>《</a:t>
            </a:r>
            <a:r>
              <a:rPr lang="zh-CN" altLang="en-US" sz="1600" dirty="0" smtClean="0">
                <a:solidFill>
                  <a:srgbClr val="C00000"/>
                </a:solidFill>
                <a:latin typeface="微软雅黑" panose="020B0503020204020204" charset="-122"/>
                <a:ea typeface="微软雅黑" panose="020B0503020204020204" charset="-122"/>
                <a:sym typeface="+mn-ea"/>
              </a:rPr>
              <a:t>工伤认定管理办法</a:t>
            </a:r>
            <a:r>
              <a:rPr lang="en-US" altLang="zh-CN" sz="1600" dirty="0" smtClean="0">
                <a:solidFill>
                  <a:srgbClr val="C00000"/>
                </a:solidFill>
                <a:latin typeface="微软雅黑" panose="020B0503020204020204" charset="-122"/>
                <a:ea typeface="微软雅黑" panose="020B0503020204020204" charset="-122"/>
                <a:sym typeface="+mn-ea"/>
              </a:rPr>
              <a:t>》</a:t>
            </a:r>
            <a:endParaRPr lang="zh-CN" altLang="en-US" sz="1600"/>
          </a:p>
        </p:txBody>
      </p:sp>
      <p:sp>
        <p:nvSpPr>
          <p:cNvPr id="8" name="文本框 7"/>
          <p:cNvSpPr txBox="1"/>
          <p:nvPr>
            <p:custDataLst>
              <p:tags r:id="rId48"/>
            </p:custDataLst>
          </p:nvPr>
        </p:nvSpPr>
        <p:spPr>
          <a:xfrm>
            <a:off x="608965" y="2882900"/>
            <a:ext cx="3434080" cy="337185"/>
          </a:xfrm>
          <a:prstGeom prst="rect">
            <a:avLst/>
          </a:prstGeom>
          <a:noFill/>
        </p:spPr>
        <p:txBody>
          <a:bodyPr wrap="none" rtlCol="0" anchor="t">
            <a:spAutoFit/>
          </a:bodyPr>
          <a:p>
            <a:r>
              <a:rPr lang="en-US" altLang="zh-CN" sz="1600" dirty="0" smtClean="0">
                <a:solidFill>
                  <a:srgbClr val="C00000"/>
                </a:solidFill>
                <a:latin typeface="微软雅黑" panose="020B0503020204020204" charset="-122"/>
                <a:ea typeface="微软雅黑" panose="020B0503020204020204" charset="-122"/>
                <a:sym typeface="+mn-ea"/>
              </a:rPr>
              <a:t>《</a:t>
            </a:r>
            <a:r>
              <a:rPr lang="zh-CN" altLang="en-US" sz="1600" dirty="0" smtClean="0">
                <a:solidFill>
                  <a:srgbClr val="C00000"/>
                </a:solidFill>
                <a:latin typeface="微软雅黑" panose="020B0503020204020204" charset="-122"/>
                <a:ea typeface="微软雅黑" panose="020B0503020204020204" charset="-122"/>
                <a:sym typeface="+mn-ea"/>
              </a:rPr>
              <a:t>工伤职工劳动能力鉴定管理办法</a:t>
            </a:r>
            <a:r>
              <a:rPr lang="en-US" altLang="zh-CN" sz="1600" dirty="0" smtClean="0">
                <a:solidFill>
                  <a:srgbClr val="C00000"/>
                </a:solidFill>
                <a:latin typeface="微软雅黑" panose="020B0503020204020204" charset="-122"/>
                <a:ea typeface="微软雅黑" panose="020B0503020204020204" charset="-122"/>
                <a:sym typeface="+mn-ea"/>
              </a:rPr>
              <a:t>》</a:t>
            </a:r>
            <a:endParaRPr lang="zh-CN" altLang="en-US" sz="1600"/>
          </a:p>
        </p:txBody>
      </p:sp>
      <p:sp>
        <p:nvSpPr>
          <p:cNvPr id="9" name="文本框 8"/>
          <p:cNvSpPr txBox="1"/>
          <p:nvPr>
            <p:custDataLst>
              <p:tags r:id="rId49"/>
            </p:custDataLst>
          </p:nvPr>
        </p:nvSpPr>
        <p:spPr>
          <a:xfrm>
            <a:off x="1181100" y="3220085"/>
            <a:ext cx="2214880" cy="337185"/>
          </a:xfrm>
          <a:prstGeom prst="rect">
            <a:avLst/>
          </a:prstGeom>
          <a:noFill/>
        </p:spPr>
        <p:txBody>
          <a:bodyPr wrap="none" rtlCol="0" anchor="t">
            <a:spAutoFit/>
          </a:bodyPr>
          <a:p>
            <a:r>
              <a:rPr lang="en-US" altLang="zh-CN" sz="1600" dirty="0" smtClean="0">
                <a:solidFill>
                  <a:srgbClr val="C00000"/>
                </a:solidFill>
                <a:latin typeface="微软雅黑" panose="020B0503020204020204" charset="-122"/>
                <a:ea typeface="微软雅黑" panose="020B0503020204020204" charset="-122"/>
                <a:sym typeface="+mn-ea"/>
              </a:rPr>
              <a:t>《</a:t>
            </a:r>
            <a:r>
              <a:rPr lang="zh-CN" altLang="en-US" sz="1600" dirty="0" smtClean="0">
                <a:solidFill>
                  <a:srgbClr val="C00000"/>
                </a:solidFill>
                <a:latin typeface="微软雅黑" panose="020B0503020204020204" charset="-122"/>
                <a:ea typeface="微软雅黑" panose="020B0503020204020204" charset="-122"/>
                <a:sym typeface="+mn-ea"/>
              </a:rPr>
              <a:t>工伤保险经办规程</a:t>
            </a:r>
            <a:r>
              <a:rPr lang="en-US" altLang="zh-CN" sz="1600" dirty="0" smtClean="0">
                <a:solidFill>
                  <a:srgbClr val="C00000"/>
                </a:solidFill>
                <a:latin typeface="微软雅黑" panose="020B0503020204020204" charset="-122"/>
                <a:ea typeface="微软雅黑" panose="020B0503020204020204" charset="-122"/>
                <a:sym typeface="+mn-ea"/>
              </a:rPr>
              <a:t>》</a:t>
            </a:r>
            <a:endParaRPr lang="zh-CN" altLang="en-US" sz="1600"/>
          </a:p>
        </p:txBody>
      </p:sp>
      <p:sp>
        <p:nvSpPr>
          <p:cNvPr id="10" name="文本框 9"/>
          <p:cNvSpPr txBox="1"/>
          <p:nvPr>
            <p:custDataLst>
              <p:tags r:id="rId50"/>
            </p:custDataLst>
          </p:nvPr>
        </p:nvSpPr>
        <p:spPr>
          <a:xfrm>
            <a:off x="464820" y="3557270"/>
            <a:ext cx="3434080" cy="337185"/>
          </a:xfrm>
          <a:prstGeom prst="rect">
            <a:avLst/>
          </a:prstGeom>
          <a:noFill/>
        </p:spPr>
        <p:txBody>
          <a:bodyPr wrap="none" rtlCol="0" anchor="t">
            <a:spAutoFit/>
          </a:bodyPr>
          <a:p>
            <a:r>
              <a:rPr lang="en-US" altLang="zh-CN" sz="1600" dirty="0" smtClean="0">
                <a:solidFill>
                  <a:srgbClr val="C00000"/>
                </a:solidFill>
                <a:latin typeface="微软雅黑" panose="020B0503020204020204" charset="-122"/>
                <a:ea typeface="微软雅黑" panose="020B0503020204020204" charset="-122"/>
                <a:sym typeface="+mn-ea"/>
              </a:rPr>
              <a:t>《</a:t>
            </a:r>
            <a:r>
              <a:rPr lang="zh-CN" altLang="en-US" sz="1600" dirty="0" smtClean="0">
                <a:solidFill>
                  <a:srgbClr val="C00000"/>
                </a:solidFill>
                <a:latin typeface="微软雅黑" panose="020B0503020204020204" charset="-122"/>
                <a:ea typeface="微软雅黑" panose="020B0503020204020204" charset="-122"/>
                <a:sym typeface="+mn-ea"/>
              </a:rPr>
              <a:t>工伤保险辅助器具配置管理办法</a:t>
            </a:r>
            <a:r>
              <a:rPr lang="en-US" altLang="zh-CN" sz="1600" dirty="0" smtClean="0">
                <a:solidFill>
                  <a:srgbClr val="C00000"/>
                </a:solidFill>
                <a:latin typeface="微软雅黑" panose="020B0503020204020204" charset="-122"/>
                <a:ea typeface="微软雅黑" panose="020B0503020204020204" charset="-122"/>
                <a:sym typeface="+mn-ea"/>
              </a:rPr>
              <a:t>》</a:t>
            </a:r>
            <a:endParaRPr lang="zh-CN" altLang="en-US" sz="1600"/>
          </a:p>
        </p:txBody>
      </p:sp>
      <p:sp>
        <p:nvSpPr>
          <p:cNvPr id="11" name="文本框 10"/>
          <p:cNvSpPr txBox="1"/>
          <p:nvPr>
            <p:custDataLst>
              <p:tags r:id="rId51"/>
            </p:custDataLst>
          </p:nvPr>
        </p:nvSpPr>
        <p:spPr>
          <a:xfrm>
            <a:off x="571500" y="3894455"/>
            <a:ext cx="3434080" cy="337185"/>
          </a:xfrm>
          <a:prstGeom prst="rect">
            <a:avLst/>
          </a:prstGeom>
          <a:noFill/>
        </p:spPr>
        <p:txBody>
          <a:bodyPr wrap="none" rtlCol="0" anchor="t">
            <a:spAutoFit/>
          </a:bodyPr>
          <a:p>
            <a:r>
              <a:rPr lang="en-US" altLang="zh-CN" sz="1600" dirty="0" smtClean="0">
                <a:solidFill>
                  <a:srgbClr val="C00000"/>
                </a:solidFill>
                <a:latin typeface="微软雅黑" panose="020B0503020204020204" charset="-122"/>
                <a:ea typeface="微软雅黑" panose="020B0503020204020204" charset="-122"/>
                <a:sym typeface="+mn-ea"/>
              </a:rPr>
              <a:t>《</a:t>
            </a:r>
            <a:r>
              <a:rPr lang="zh-CN" altLang="en-US" sz="1600" dirty="0" smtClean="0">
                <a:solidFill>
                  <a:srgbClr val="C00000"/>
                </a:solidFill>
                <a:latin typeface="微软雅黑" panose="020B0503020204020204" charset="-122"/>
                <a:ea typeface="微软雅黑" panose="020B0503020204020204" charset="-122"/>
                <a:sym typeface="+mn-ea"/>
              </a:rPr>
              <a:t>因工死亡职工供养亲属范围规定</a:t>
            </a:r>
            <a:r>
              <a:rPr lang="en-US" altLang="zh-CN" sz="1600" dirty="0" smtClean="0">
                <a:solidFill>
                  <a:srgbClr val="C00000"/>
                </a:solidFill>
                <a:latin typeface="微软雅黑" panose="020B0503020204020204" charset="-122"/>
                <a:ea typeface="微软雅黑" panose="020B0503020204020204" charset="-122"/>
                <a:sym typeface="+mn-ea"/>
              </a:rPr>
              <a:t>》</a:t>
            </a:r>
            <a:endParaRPr lang="zh-CN" altLang="en-US" sz="1600"/>
          </a:p>
        </p:txBody>
      </p:sp>
      <p:sp>
        <p:nvSpPr>
          <p:cNvPr id="12" name="文本框 11"/>
          <p:cNvSpPr txBox="1"/>
          <p:nvPr>
            <p:custDataLst>
              <p:tags r:id="rId52"/>
            </p:custDataLst>
          </p:nvPr>
        </p:nvSpPr>
        <p:spPr>
          <a:xfrm>
            <a:off x="955040" y="4231640"/>
            <a:ext cx="2214880" cy="337185"/>
          </a:xfrm>
          <a:prstGeom prst="rect">
            <a:avLst/>
          </a:prstGeom>
          <a:noFill/>
        </p:spPr>
        <p:txBody>
          <a:bodyPr wrap="none" rtlCol="0" anchor="t">
            <a:spAutoFit/>
          </a:bodyPr>
          <a:p>
            <a:r>
              <a:rPr lang="en-US" altLang="zh-CN" sz="1600" dirty="0" smtClean="0">
                <a:solidFill>
                  <a:srgbClr val="C00000"/>
                </a:solidFill>
                <a:latin typeface="微软雅黑" panose="020B0503020204020204" charset="-122"/>
                <a:ea typeface="微软雅黑" panose="020B0503020204020204" charset="-122"/>
                <a:sym typeface="+mn-ea"/>
              </a:rPr>
              <a:t>《</a:t>
            </a:r>
            <a:r>
              <a:rPr lang="zh-CN" altLang="en-US" sz="1600" dirty="0" smtClean="0">
                <a:solidFill>
                  <a:srgbClr val="C00000"/>
                </a:solidFill>
                <a:latin typeface="微软雅黑" panose="020B0503020204020204" charset="-122"/>
                <a:ea typeface="微软雅黑" panose="020B0503020204020204" charset="-122"/>
                <a:sym typeface="+mn-ea"/>
              </a:rPr>
              <a:t>工伤康复服务规范</a:t>
            </a:r>
            <a:r>
              <a:rPr lang="en-US" altLang="zh-CN" sz="1600" dirty="0" smtClean="0">
                <a:solidFill>
                  <a:srgbClr val="C00000"/>
                </a:solidFill>
                <a:latin typeface="微软雅黑" panose="020B0503020204020204" charset="-122"/>
                <a:ea typeface="微软雅黑" panose="020B0503020204020204" charset="-122"/>
                <a:sym typeface="+mn-ea"/>
              </a:rPr>
              <a:t>》</a:t>
            </a:r>
            <a:endParaRPr lang="zh-CN" altLang="en-US" sz="1600"/>
          </a:p>
        </p:txBody>
      </p:sp>
      <p:sp>
        <p:nvSpPr>
          <p:cNvPr id="13" name="文本框 12"/>
          <p:cNvSpPr txBox="1"/>
          <p:nvPr>
            <p:custDataLst>
              <p:tags r:id="rId53"/>
            </p:custDataLst>
          </p:nvPr>
        </p:nvSpPr>
        <p:spPr>
          <a:xfrm>
            <a:off x="348615" y="4551045"/>
            <a:ext cx="3879215" cy="583565"/>
          </a:xfrm>
          <a:prstGeom prst="rect">
            <a:avLst/>
          </a:prstGeom>
          <a:noFill/>
        </p:spPr>
        <p:txBody>
          <a:bodyPr wrap="square" rtlCol="0" anchor="t">
            <a:spAutoFit/>
          </a:bodyPr>
          <a:p>
            <a:r>
              <a:rPr lang="zh-CN" altLang="en-US" sz="1600" dirty="0" smtClean="0">
                <a:solidFill>
                  <a:srgbClr val="FF0000"/>
                </a:solidFill>
                <a:latin typeface="微软雅黑" panose="020B0503020204020204" charset="-122"/>
                <a:ea typeface="微软雅黑" panose="020B0503020204020204" charset="-122"/>
                <a:sym typeface="+mn-ea"/>
              </a:rPr>
              <a:t>《关于进一步做好建筑行业工伤保险工作的意见》（人社部发[2014]103号）</a:t>
            </a:r>
            <a:endParaRPr lang="zh-CN" altLang="en-US" sz="1600" dirty="0" smtClean="0">
              <a:solidFill>
                <a:srgbClr val="FF0000"/>
              </a:solidFill>
              <a:latin typeface="微软雅黑" panose="020B0503020204020204" charset="-122"/>
              <a:ea typeface="微软雅黑" panose="020B0503020204020204" charset="-122"/>
              <a:sym typeface="+mn-ea"/>
            </a:endParaRPr>
          </a:p>
        </p:txBody>
      </p:sp>
      <p:sp>
        <p:nvSpPr>
          <p:cNvPr id="14" name="文本框 13"/>
          <p:cNvSpPr txBox="1"/>
          <p:nvPr>
            <p:custDataLst>
              <p:tags r:id="rId54"/>
            </p:custDataLst>
          </p:nvPr>
        </p:nvSpPr>
        <p:spPr>
          <a:xfrm>
            <a:off x="9479915" y="1419860"/>
            <a:ext cx="1097280" cy="368300"/>
          </a:xfrm>
          <a:prstGeom prst="rect">
            <a:avLst/>
          </a:prstGeom>
          <a:noFill/>
        </p:spPr>
        <p:txBody>
          <a:bodyPr wrap="none" rtlCol="0" anchor="t">
            <a:spAutoFit/>
          </a:bodyPr>
          <a:p>
            <a:r>
              <a:rPr lang="zh-CN" altLang="en-US" dirty="0" smtClean="0">
                <a:solidFill>
                  <a:schemeClr val="tx1"/>
                </a:solidFill>
                <a:latin typeface="微软雅黑" panose="020B0503020204020204" charset="-122"/>
                <a:ea typeface="微软雅黑" panose="020B0503020204020204" charset="-122"/>
                <a:sym typeface="+mn-ea"/>
              </a:rPr>
              <a:t>地方文件</a:t>
            </a:r>
            <a:endParaRPr lang="zh-CN" altLang="en-US" dirty="0" smtClean="0">
              <a:solidFill>
                <a:schemeClr val="tx1"/>
              </a:solidFill>
              <a:latin typeface="微软雅黑" panose="020B0503020204020204" charset="-122"/>
              <a:ea typeface="微软雅黑" panose="020B0503020204020204" charset="-122"/>
              <a:sym typeface="+mn-ea"/>
            </a:endParaRPr>
          </a:p>
        </p:txBody>
      </p:sp>
      <p:sp>
        <p:nvSpPr>
          <p:cNvPr id="15" name="文本框 14"/>
          <p:cNvSpPr txBox="1"/>
          <p:nvPr>
            <p:custDataLst>
              <p:tags r:id="rId55"/>
            </p:custDataLst>
          </p:nvPr>
        </p:nvSpPr>
        <p:spPr>
          <a:xfrm>
            <a:off x="8434705" y="1830705"/>
            <a:ext cx="3434080" cy="337185"/>
          </a:xfrm>
          <a:prstGeom prst="rect">
            <a:avLst/>
          </a:prstGeom>
          <a:noFill/>
        </p:spPr>
        <p:txBody>
          <a:bodyPr wrap="none" rtlCol="0" anchor="t">
            <a:spAutoFit/>
          </a:bodyPr>
          <a:p>
            <a:r>
              <a:rPr lang="en-US" altLang="zh-CN" sz="1600" dirty="0" smtClean="0">
                <a:solidFill>
                  <a:schemeClr val="tx1"/>
                </a:solidFill>
                <a:latin typeface="微软雅黑" panose="020B0503020204020204" charset="-122"/>
                <a:ea typeface="微软雅黑" panose="020B0503020204020204" charset="-122"/>
                <a:sym typeface="+mn-ea"/>
              </a:rPr>
              <a:t>《</a:t>
            </a:r>
            <a:r>
              <a:rPr lang="zh-CN" altLang="en-US" sz="1600" dirty="0" smtClean="0">
                <a:solidFill>
                  <a:schemeClr val="tx1"/>
                </a:solidFill>
                <a:latin typeface="微软雅黑" panose="020B0503020204020204" charset="-122"/>
                <a:ea typeface="微软雅黑" panose="020B0503020204020204" charset="-122"/>
                <a:sym typeface="+mn-ea"/>
              </a:rPr>
              <a:t>海南经济特区工伤保险若干规定</a:t>
            </a:r>
            <a:r>
              <a:rPr lang="en-US" altLang="zh-CN" sz="1600" dirty="0" smtClean="0">
                <a:solidFill>
                  <a:schemeClr val="tx1"/>
                </a:solidFill>
                <a:latin typeface="微软雅黑" panose="020B0503020204020204" charset="-122"/>
                <a:ea typeface="微软雅黑" panose="020B0503020204020204" charset="-122"/>
                <a:sym typeface="+mn-ea"/>
              </a:rPr>
              <a:t>》</a:t>
            </a:r>
            <a:endParaRPr lang="en-US" altLang="zh-CN" sz="1600" dirty="0" smtClean="0">
              <a:solidFill>
                <a:schemeClr val="tx1"/>
              </a:solidFill>
              <a:latin typeface="微软雅黑" panose="020B0503020204020204" charset="-122"/>
              <a:ea typeface="微软雅黑" panose="020B0503020204020204" charset="-122"/>
              <a:sym typeface="+mn-ea"/>
            </a:endParaRPr>
          </a:p>
        </p:txBody>
      </p:sp>
      <p:sp>
        <p:nvSpPr>
          <p:cNvPr id="16" name="文本框 15"/>
          <p:cNvSpPr txBox="1"/>
          <p:nvPr>
            <p:custDataLst>
              <p:tags r:id="rId56"/>
            </p:custDataLst>
          </p:nvPr>
        </p:nvSpPr>
        <p:spPr>
          <a:xfrm>
            <a:off x="8458200" y="2196465"/>
            <a:ext cx="3434080" cy="337185"/>
          </a:xfrm>
          <a:prstGeom prst="rect">
            <a:avLst/>
          </a:prstGeom>
          <a:noFill/>
        </p:spPr>
        <p:txBody>
          <a:bodyPr wrap="none" rtlCol="0" anchor="t">
            <a:spAutoFit/>
          </a:bodyPr>
          <a:p>
            <a:r>
              <a:rPr lang="en-US" altLang="zh-CN" sz="1600" dirty="0" smtClean="0">
                <a:solidFill>
                  <a:schemeClr val="tx1"/>
                </a:solidFill>
                <a:latin typeface="微软雅黑" panose="020B0503020204020204" charset="-122"/>
                <a:ea typeface="微软雅黑" panose="020B0503020204020204" charset="-122"/>
                <a:sym typeface="+mn-ea"/>
              </a:rPr>
              <a:t>《</a:t>
            </a:r>
            <a:r>
              <a:rPr lang="zh-CN" altLang="en-US" sz="1600" dirty="0" smtClean="0">
                <a:solidFill>
                  <a:schemeClr val="tx1"/>
                </a:solidFill>
                <a:latin typeface="微软雅黑" panose="020B0503020204020204" charset="-122"/>
                <a:ea typeface="微软雅黑" panose="020B0503020204020204" charset="-122"/>
                <a:sym typeface="+mn-ea"/>
              </a:rPr>
              <a:t>海南经济特区工伤保险实施办法</a:t>
            </a:r>
            <a:r>
              <a:rPr lang="en-US" altLang="zh-CN" sz="1600" dirty="0" smtClean="0">
                <a:solidFill>
                  <a:schemeClr val="tx1"/>
                </a:solidFill>
                <a:latin typeface="微软雅黑" panose="020B0503020204020204" charset="-122"/>
                <a:ea typeface="微软雅黑" panose="020B0503020204020204" charset="-122"/>
                <a:sym typeface="+mn-ea"/>
              </a:rPr>
              <a:t>》</a:t>
            </a:r>
            <a:endParaRPr lang="en-US" altLang="zh-CN" sz="1600" dirty="0" smtClean="0">
              <a:solidFill>
                <a:schemeClr val="tx1"/>
              </a:solidFill>
              <a:latin typeface="微软雅黑" panose="020B0503020204020204" charset="-122"/>
              <a:ea typeface="微软雅黑" panose="020B0503020204020204" charset="-122"/>
              <a:sym typeface="+mn-ea"/>
            </a:endParaRPr>
          </a:p>
        </p:txBody>
      </p:sp>
      <p:sp>
        <p:nvSpPr>
          <p:cNvPr id="17" name="文本框 16"/>
          <p:cNvSpPr txBox="1"/>
          <p:nvPr>
            <p:custDataLst>
              <p:tags r:id="rId57"/>
            </p:custDataLst>
          </p:nvPr>
        </p:nvSpPr>
        <p:spPr>
          <a:xfrm>
            <a:off x="8529955" y="2533650"/>
            <a:ext cx="3493770" cy="583565"/>
          </a:xfrm>
          <a:prstGeom prst="rect">
            <a:avLst/>
          </a:prstGeom>
          <a:noFill/>
        </p:spPr>
        <p:txBody>
          <a:bodyPr wrap="square" rtlCol="0" anchor="t">
            <a:spAutoFit/>
          </a:bodyPr>
          <a:p>
            <a:r>
              <a:rPr lang="en-US" altLang="zh-CN" sz="1600" dirty="0" smtClean="0">
                <a:solidFill>
                  <a:schemeClr val="tx1"/>
                </a:solidFill>
                <a:latin typeface="微软雅黑" panose="020B0503020204020204" charset="-122"/>
                <a:ea typeface="微软雅黑" panose="020B0503020204020204" charset="-122"/>
                <a:sym typeface="+mn-ea"/>
              </a:rPr>
              <a:t>《</a:t>
            </a:r>
            <a:r>
              <a:rPr lang="zh-CN" altLang="en-US" sz="1600" dirty="0" smtClean="0">
                <a:solidFill>
                  <a:schemeClr val="tx1"/>
                </a:solidFill>
                <a:latin typeface="微软雅黑" panose="020B0503020204020204" charset="-122"/>
                <a:ea typeface="微软雅黑" panose="020B0503020204020204" charset="-122"/>
                <a:sym typeface="+mn-ea"/>
              </a:rPr>
              <a:t>海南省工伤保险辅助器具配置目录</a:t>
            </a:r>
            <a:r>
              <a:rPr lang="en-US" altLang="zh-CN" sz="1600" dirty="0" smtClean="0">
                <a:solidFill>
                  <a:schemeClr val="tx1"/>
                </a:solidFill>
                <a:latin typeface="微软雅黑" panose="020B0503020204020204" charset="-122"/>
                <a:ea typeface="微软雅黑" panose="020B0503020204020204" charset="-122"/>
                <a:sym typeface="+mn-ea"/>
              </a:rPr>
              <a:t>     </a:t>
            </a:r>
            <a:r>
              <a:rPr lang="zh-CN" altLang="en-US" sz="1600" dirty="0" smtClean="0">
                <a:solidFill>
                  <a:schemeClr val="tx1"/>
                </a:solidFill>
                <a:latin typeface="微软雅黑" panose="020B0503020204020204" charset="-122"/>
                <a:ea typeface="微软雅黑" panose="020B0503020204020204" charset="-122"/>
                <a:sym typeface="+mn-ea"/>
              </a:rPr>
              <a:t>及费用标准</a:t>
            </a:r>
            <a:r>
              <a:rPr lang="en-US" altLang="zh-CN" sz="1600" dirty="0" smtClean="0">
                <a:solidFill>
                  <a:schemeClr val="tx1"/>
                </a:solidFill>
                <a:latin typeface="微软雅黑" panose="020B0503020204020204" charset="-122"/>
                <a:ea typeface="微软雅黑" panose="020B0503020204020204" charset="-122"/>
                <a:sym typeface="+mn-ea"/>
              </a:rPr>
              <a:t>》</a:t>
            </a:r>
            <a:endParaRPr lang="en-US" altLang="zh-CN" sz="1600" dirty="0" smtClean="0">
              <a:solidFill>
                <a:schemeClr val="tx1"/>
              </a:solidFill>
              <a:latin typeface="微软雅黑" panose="020B0503020204020204" charset="-122"/>
              <a:ea typeface="微软雅黑" panose="020B0503020204020204" charset="-122"/>
              <a:sym typeface="+mn-ea"/>
            </a:endParaRPr>
          </a:p>
        </p:txBody>
      </p:sp>
      <p:sp>
        <p:nvSpPr>
          <p:cNvPr id="18" name="文本框 17"/>
          <p:cNvSpPr txBox="1"/>
          <p:nvPr>
            <p:custDataLst>
              <p:tags r:id="rId58"/>
            </p:custDataLst>
          </p:nvPr>
        </p:nvSpPr>
        <p:spPr>
          <a:xfrm>
            <a:off x="8637905" y="3085465"/>
            <a:ext cx="3230880" cy="337185"/>
          </a:xfrm>
          <a:prstGeom prst="rect">
            <a:avLst/>
          </a:prstGeom>
          <a:noFill/>
        </p:spPr>
        <p:txBody>
          <a:bodyPr wrap="none" rtlCol="0" anchor="t">
            <a:spAutoFit/>
          </a:bodyPr>
          <a:p>
            <a:r>
              <a:rPr lang="en-US" altLang="zh-CN" sz="1600" dirty="0" smtClean="0">
                <a:solidFill>
                  <a:schemeClr val="tx1"/>
                </a:solidFill>
                <a:latin typeface="微软雅黑" panose="020B0503020204020204" charset="-122"/>
                <a:ea typeface="微软雅黑" panose="020B0503020204020204" charset="-122"/>
                <a:sym typeface="+mn-ea"/>
              </a:rPr>
              <a:t>《</a:t>
            </a:r>
            <a:r>
              <a:rPr lang="zh-CN" altLang="en-US" sz="1600" dirty="0" smtClean="0">
                <a:solidFill>
                  <a:schemeClr val="tx1"/>
                </a:solidFill>
                <a:latin typeface="微软雅黑" panose="020B0503020204020204" charset="-122"/>
                <a:ea typeface="微软雅黑" panose="020B0503020204020204" charset="-122"/>
                <a:sym typeface="+mn-ea"/>
              </a:rPr>
              <a:t>海南省工伤保险省级统筹办法</a:t>
            </a:r>
            <a:r>
              <a:rPr lang="en-US" altLang="zh-CN" sz="1600" dirty="0" smtClean="0">
                <a:solidFill>
                  <a:schemeClr val="tx1"/>
                </a:solidFill>
                <a:latin typeface="微软雅黑" panose="020B0503020204020204" charset="-122"/>
                <a:ea typeface="微软雅黑" panose="020B0503020204020204" charset="-122"/>
                <a:sym typeface="+mn-ea"/>
              </a:rPr>
              <a:t>》</a:t>
            </a:r>
            <a:endParaRPr lang="en-US" altLang="zh-CN" sz="1600" dirty="0" smtClean="0">
              <a:solidFill>
                <a:schemeClr val="tx1"/>
              </a:solidFill>
              <a:latin typeface="微软雅黑" panose="020B0503020204020204" charset="-122"/>
              <a:ea typeface="微软雅黑" panose="020B0503020204020204" charset="-122"/>
              <a:sym typeface="+mn-ea"/>
            </a:endParaRPr>
          </a:p>
        </p:txBody>
      </p:sp>
      <p:sp>
        <p:nvSpPr>
          <p:cNvPr id="19" name="文本框 18"/>
          <p:cNvSpPr txBox="1"/>
          <p:nvPr>
            <p:custDataLst>
              <p:tags r:id="rId59"/>
            </p:custDataLst>
          </p:nvPr>
        </p:nvSpPr>
        <p:spPr>
          <a:xfrm>
            <a:off x="7920355" y="3470910"/>
            <a:ext cx="4222750" cy="583565"/>
          </a:xfrm>
          <a:prstGeom prst="rect">
            <a:avLst/>
          </a:prstGeom>
          <a:noFill/>
        </p:spPr>
        <p:txBody>
          <a:bodyPr wrap="square" rtlCol="0" anchor="t">
            <a:spAutoFit/>
          </a:bodyPr>
          <a:p>
            <a:pPr algn="ctr">
              <a:defRPr/>
            </a:pPr>
            <a:r>
              <a:rPr lang="en-US" altLang="zh-CN" sz="1600" dirty="0" smtClean="0">
                <a:solidFill>
                  <a:schemeClr val="tx1"/>
                </a:solidFill>
                <a:latin typeface="微软雅黑" panose="020B0503020204020204" charset="-122"/>
                <a:ea typeface="微软雅黑" panose="020B0503020204020204" charset="-122"/>
                <a:sym typeface="+mn-ea"/>
              </a:rPr>
              <a:t>《</a:t>
            </a:r>
            <a:r>
              <a:rPr lang="zh-CN" altLang="en-US" sz="1600" dirty="0" smtClean="0">
                <a:solidFill>
                  <a:schemeClr val="tx1"/>
                </a:solidFill>
                <a:latin typeface="微软雅黑" panose="020B0503020204020204" charset="-122"/>
                <a:ea typeface="微软雅黑" panose="020B0503020204020204" charset="-122"/>
                <a:sym typeface="+mn-ea"/>
              </a:rPr>
              <a:t>关于将老工伤人员工伤保险待遇纳入工伤保险基金统筹管理有关问题的通知</a:t>
            </a:r>
            <a:r>
              <a:rPr lang="en-US" altLang="zh-CN" sz="1600" dirty="0" smtClean="0">
                <a:solidFill>
                  <a:schemeClr val="tx1"/>
                </a:solidFill>
                <a:latin typeface="微软雅黑" panose="020B0503020204020204" charset="-122"/>
                <a:ea typeface="微软雅黑" panose="020B0503020204020204" charset="-122"/>
                <a:sym typeface="+mn-ea"/>
              </a:rPr>
              <a:t>》</a:t>
            </a:r>
            <a:endParaRPr lang="en-US" altLang="zh-CN" sz="1600" dirty="0" smtClean="0">
              <a:solidFill>
                <a:schemeClr val="tx1"/>
              </a:solidFill>
              <a:latin typeface="微软雅黑" panose="020B0503020204020204" charset="-122"/>
              <a:ea typeface="微软雅黑" panose="020B0503020204020204" charset="-122"/>
              <a:sym typeface="+mn-ea"/>
            </a:endParaRPr>
          </a:p>
        </p:txBody>
      </p:sp>
      <p:sp>
        <p:nvSpPr>
          <p:cNvPr id="20" name="文本框 19"/>
          <p:cNvSpPr txBox="1"/>
          <p:nvPr>
            <p:custDataLst>
              <p:tags r:id="rId60"/>
            </p:custDataLst>
          </p:nvPr>
        </p:nvSpPr>
        <p:spPr>
          <a:xfrm>
            <a:off x="8434705" y="3969385"/>
            <a:ext cx="3757295" cy="829945"/>
          </a:xfrm>
          <a:prstGeom prst="rect">
            <a:avLst/>
          </a:prstGeom>
          <a:noFill/>
        </p:spPr>
        <p:txBody>
          <a:bodyPr wrap="square" rtlCol="0" anchor="t">
            <a:spAutoFit/>
          </a:bodyPr>
          <a:p>
            <a:r>
              <a:rPr lang="zh-CN" altLang="en-US" sz="1600" dirty="0" smtClean="0">
                <a:solidFill>
                  <a:schemeClr val="tx1"/>
                </a:solidFill>
                <a:latin typeface="微软雅黑" panose="020B0503020204020204" charset="-122"/>
                <a:ea typeface="微软雅黑" panose="020B0503020204020204" charset="-122"/>
                <a:sym typeface="+mn-ea"/>
              </a:rPr>
              <a:t>《关于做好基层快递网点优先参加工伤保险工作的通知》琼人社规〔2022〕3号</a:t>
            </a:r>
            <a:endParaRPr lang="zh-CN" altLang="en-US" sz="1600" dirty="0" smtClean="0">
              <a:solidFill>
                <a:schemeClr val="tx1"/>
              </a:solidFill>
              <a:latin typeface="微软雅黑" panose="020B0503020204020204" charset="-122"/>
              <a:ea typeface="微软雅黑" panose="020B0503020204020204" charset="-122"/>
              <a:sym typeface="+mn-ea"/>
            </a:endParaRPr>
          </a:p>
        </p:txBody>
      </p:sp>
      <p:sp>
        <p:nvSpPr>
          <p:cNvPr id="21" name="文本框 20"/>
          <p:cNvSpPr txBox="1"/>
          <p:nvPr>
            <p:custDataLst>
              <p:tags r:id="rId61"/>
            </p:custDataLst>
          </p:nvPr>
        </p:nvSpPr>
        <p:spPr>
          <a:xfrm>
            <a:off x="8152765" y="4723130"/>
            <a:ext cx="4038600" cy="829945"/>
          </a:xfrm>
          <a:prstGeom prst="rect">
            <a:avLst/>
          </a:prstGeom>
          <a:noFill/>
        </p:spPr>
        <p:txBody>
          <a:bodyPr wrap="square" rtlCol="0" anchor="t">
            <a:spAutoFit/>
          </a:bodyPr>
          <a:p>
            <a:r>
              <a:rPr lang="zh-CN" altLang="en-US" sz="1600" dirty="0" smtClean="0">
                <a:solidFill>
                  <a:schemeClr val="tx1"/>
                </a:solidFill>
                <a:latin typeface="微软雅黑" panose="020B0503020204020204" charset="-122"/>
                <a:ea typeface="微软雅黑" panose="020B0503020204020204" charset="-122"/>
                <a:sym typeface="+mn-ea"/>
              </a:rPr>
              <a:t>《关于印发《海南省新就业形态就业人员职业伤害保障实施办法（试行）》的通知》琼人社规〔2022〕6号</a:t>
            </a:r>
            <a:endParaRPr lang="zh-CN" altLang="en-US" sz="1600" dirty="0" smtClean="0">
              <a:solidFill>
                <a:schemeClr val="tx1"/>
              </a:solidFill>
              <a:latin typeface="微软雅黑" panose="020B0503020204020204" charset="-122"/>
              <a:ea typeface="微软雅黑" panose="020B0503020204020204" charset="-122"/>
              <a:sym typeface="+mn-ea"/>
            </a:endParaRPr>
          </a:p>
        </p:txBody>
      </p:sp>
    </p:spTree>
    <p:custDataLst>
      <p:tags r:id="rId62"/>
    </p:custDataLst>
  </p:cSld>
  <p:clrMapOvr>
    <a:masterClrMapping/>
  </p:clrMapOvr>
  <p:timing>
    <p:tnLst>
      <p:par>
        <p:cTn id="1" dur="indefinite" restart="never" nodeType="tmRoot"/>
      </p:par>
    </p:tnLst>
    <p:bldLst>
      <p:bldP spid="48" grpId="0" bldLvl="0" animBg="1"/>
      <p:bldP spid="50" grpId="0" bldLvl="0" animBg="1"/>
      <p:bldP spid="49" grpId="0" bldLvl="0" animBg="1"/>
      <p:bldP spid="51"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cxnSp>
        <p:nvCxnSpPr>
          <p:cNvPr id="7" name="Elbow Connector 6"/>
          <p:cNvCxnSpPr/>
          <p:nvPr>
            <p:custDataLst>
              <p:tags r:id="rId4"/>
            </p:custDataLst>
          </p:nvPr>
        </p:nvCxnSpPr>
        <p:spPr>
          <a:xfrm>
            <a:off x="6401865" y="3660693"/>
            <a:ext cx="866516" cy="241477"/>
          </a:xfrm>
          <a:prstGeom prst="bentConnector3">
            <a:avLst>
              <a:gd name="adj1" fmla="val 50000"/>
            </a:avLst>
          </a:prstGeom>
          <a:ln w="9525" cmpd="sng">
            <a:solidFill>
              <a:schemeClr val="bg1">
                <a:lumMod val="65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8" name="Elbow Connector 7"/>
          <p:cNvCxnSpPr/>
          <p:nvPr>
            <p:custDataLst>
              <p:tags r:id="rId5"/>
            </p:custDataLst>
          </p:nvPr>
        </p:nvCxnSpPr>
        <p:spPr>
          <a:xfrm flipV="1">
            <a:off x="6387909" y="2924896"/>
            <a:ext cx="866516" cy="241477"/>
          </a:xfrm>
          <a:prstGeom prst="bentConnector3">
            <a:avLst>
              <a:gd name="adj1" fmla="val 50000"/>
            </a:avLst>
          </a:prstGeom>
          <a:ln w="9525" cmpd="sng">
            <a:solidFill>
              <a:schemeClr val="bg1">
                <a:lumMod val="65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9" name="Elbow Connector 8"/>
          <p:cNvCxnSpPr/>
          <p:nvPr>
            <p:custDataLst>
              <p:tags r:id="rId6"/>
            </p:custDataLst>
          </p:nvPr>
        </p:nvCxnSpPr>
        <p:spPr>
          <a:xfrm flipH="1">
            <a:off x="4449398" y="3679066"/>
            <a:ext cx="866516" cy="241477"/>
          </a:xfrm>
          <a:prstGeom prst="bentConnector3">
            <a:avLst>
              <a:gd name="adj1" fmla="val 50000"/>
            </a:avLst>
          </a:prstGeom>
          <a:ln w="9525" cmpd="sng">
            <a:solidFill>
              <a:schemeClr val="bg1">
                <a:lumMod val="65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7312025" y="1629410"/>
            <a:ext cx="3503295" cy="1649095"/>
            <a:chOff x="7699508" y="2223969"/>
            <a:chExt cx="3283266" cy="765303"/>
          </a:xfrm>
        </p:grpSpPr>
        <p:sp>
          <p:nvSpPr>
            <p:cNvPr id="11" name="Round Same Side Corner Rectangle 10"/>
            <p:cNvSpPr/>
            <p:nvPr>
              <p:custDataLst>
                <p:tags r:id="rId7"/>
              </p:custDataLst>
            </p:nvPr>
          </p:nvSpPr>
          <p:spPr>
            <a:xfrm rot="5400000">
              <a:off x="9371697" y="1378195"/>
              <a:ext cx="765300" cy="2456854"/>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sp>
          <p:nvSpPr>
            <p:cNvPr id="14" name="Round Same Side Corner Rectangle 13"/>
            <p:cNvSpPr/>
            <p:nvPr>
              <p:custDataLst>
                <p:tags r:id="rId8"/>
              </p:custDataLst>
            </p:nvPr>
          </p:nvSpPr>
          <p:spPr>
            <a:xfrm rot="16200000">
              <a:off x="7730064" y="2193413"/>
              <a:ext cx="765300" cy="826412"/>
            </a:xfrm>
            <a:prstGeom prst="round2SameRect">
              <a:avLst>
                <a:gd name="adj1" fmla="val 50000"/>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16" name="Group 15"/>
          <p:cNvGrpSpPr/>
          <p:nvPr/>
        </p:nvGrpSpPr>
        <p:grpSpPr>
          <a:xfrm>
            <a:off x="7312025" y="3556000"/>
            <a:ext cx="3503930" cy="1569085"/>
            <a:chOff x="7699508" y="3292593"/>
            <a:chExt cx="3283266" cy="765302"/>
          </a:xfrm>
        </p:grpSpPr>
        <p:sp>
          <p:nvSpPr>
            <p:cNvPr id="17" name="Round Same Side Corner Rectangle 16"/>
            <p:cNvSpPr/>
            <p:nvPr>
              <p:custDataLst>
                <p:tags r:id="rId9"/>
              </p:custDataLst>
            </p:nvPr>
          </p:nvSpPr>
          <p:spPr>
            <a:xfrm rot="5400000">
              <a:off x="9371697" y="2446818"/>
              <a:ext cx="765300" cy="2456854"/>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sp>
          <p:nvSpPr>
            <p:cNvPr id="20" name="Round Same Side Corner Rectangle 19"/>
            <p:cNvSpPr/>
            <p:nvPr>
              <p:custDataLst>
                <p:tags r:id="rId10"/>
              </p:custDataLst>
            </p:nvPr>
          </p:nvSpPr>
          <p:spPr>
            <a:xfrm rot="16200000">
              <a:off x="7730064" y="3262037"/>
              <a:ext cx="765300" cy="826412"/>
            </a:xfrm>
            <a:prstGeom prst="round2SameRect">
              <a:avLst>
                <a:gd name="adj1" fmla="val 50000"/>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22" name="Group 21"/>
          <p:cNvGrpSpPr/>
          <p:nvPr/>
        </p:nvGrpSpPr>
        <p:grpSpPr>
          <a:xfrm>
            <a:off x="899795" y="1630045"/>
            <a:ext cx="3509645" cy="1659890"/>
            <a:chOff x="1246506" y="2236667"/>
            <a:chExt cx="3283266" cy="765302"/>
          </a:xfrm>
        </p:grpSpPr>
        <p:sp>
          <p:nvSpPr>
            <p:cNvPr id="23" name="Round Same Side Corner Rectangle 22"/>
            <p:cNvSpPr/>
            <p:nvPr>
              <p:custDataLst>
                <p:tags r:id="rId11"/>
              </p:custDataLst>
            </p:nvPr>
          </p:nvSpPr>
          <p:spPr>
            <a:xfrm rot="5400000" flipH="1" flipV="1">
              <a:off x="2092283" y="1390890"/>
              <a:ext cx="765300" cy="2456854"/>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sp>
          <p:nvSpPr>
            <p:cNvPr id="26" name="Round Same Side Corner Rectangle 25"/>
            <p:cNvSpPr/>
            <p:nvPr>
              <p:custDataLst>
                <p:tags r:id="rId12"/>
              </p:custDataLst>
            </p:nvPr>
          </p:nvSpPr>
          <p:spPr>
            <a:xfrm rot="16200000" flipH="1" flipV="1">
              <a:off x="3733916" y="2206113"/>
              <a:ext cx="765300" cy="826412"/>
            </a:xfrm>
            <a:prstGeom prst="round2SameRect">
              <a:avLst>
                <a:gd name="adj1" fmla="val 50000"/>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28" name="Group 27"/>
          <p:cNvGrpSpPr/>
          <p:nvPr/>
        </p:nvGrpSpPr>
        <p:grpSpPr>
          <a:xfrm>
            <a:off x="956945" y="3556000"/>
            <a:ext cx="3434715" cy="1558290"/>
            <a:chOff x="1246506" y="3305290"/>
            <a:chExt cx="3283266" cy="765303"/>
          </a:xfrm>
        </p:grpSpPr>
        <p:sp>
          <p:nvSpPr>
            <p:cNvPr id="29" name="Round Same Side Corner Rectangle 28"/>
            <p:cNvSpPr/>
            <p:nvPr>
              <p:custDataLst>
                <p:tags r:id="rId13"/>
              </p:custDataLst>
            </p:nvPr>
          </p:nvSpPr>
          <p:spPr>
            <a:xfrm rot="5400000" flipH="1" flipV="1">
              <a:off x="2092283" y="2459513"/>
              <a:ext cx="765300" cy="2456854"/>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sp>
          <p:nvSpPr>
            <p:cNvPr id="32" name="Round Same Side Corner Rectangle 31"/>
            <p:cNvSpPr/>
            <p:nvPr>
              <p:custDataLst>
                <p:tags r:id="rId14"/>
              </p:custDataLst>
            </p:nvPr>
          </p:nvSpPr>
          <p:spPr>
            <a:xfrm rot="16200000" flipH="1" flipV="1">
              <a:off x="3733916" y="3274737"/>
              <a:ext cx="765300" cy="826412"/>
            </a:xfrm>
            <a:prstGeom prst="round2SameRect">
              <a:avLst>
                <a:gd name="adj1" fmla="val 50000"/>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grpSp>
      <p:cxnSp>
        <p:nvCxnSpPr>
          <p:cNvPr id="34" name="Elbow Connector 33"/>
          <p:cNvCxnSpPr/>
          <p:nvPr>
            <p:custDataLst>
              <p:tags r:id="rId15"/>
            </p:custDataLst>
          </p:nvPr>
        </p:nvCxnSpPr>
        <p:spPr>
          <a:xfrm flipH="1" flipV="1">
            <a:off x="4449398" y="2943268"/>
            <a:ext cx="866516" cy="241477"/>
          </a:xfrm>
          <a:prstGeom prst="bentConnector3">
            <a:avLst>
              <a:gd name="adj1" fmla="val 50000"/>
            </a:avLst>
          </a:prstGeom>
          <a:ln w="9525" cmpd="sng">
            <a:solidFill>
              <a:schemeClr val="bg1">
                <a:lumMod val="65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36" name="Freeform 12"/>
          <p:cNvSpPr/>
          <p:nvPr>
            <p:custDataLst>
              <p:tags r:id="rId16"/>
            </p:custDataLst>
          </p:nvPr>
        </p:nvSpPr>
        <p:spPr bwMode="auto">
          <a:xfrm>
            <a:off x="4862289" y="2412470"/>
            <a:ext cx="987332" cy="985094"/>
          </a:xfrm>
          <a:custGeom>
            <a:avLst/>
            <a:gdLst>
              <a:gd name="T0" fmla="*/ 372 w 372"/>
              <a:gd name="T1" fmla="*/ 0 h 371"/>
              <a:gd name="T2" fmla="*/ 325 w 372"/>
              <a:gd name="T3" fmla="*/ 0 h 371"/>
              <a:gd name="T4" fmla="*/ 325 w 372"/>
              <a:gd name="T5" fmla="*/ 73 h 371"/>
              <a:gd name="T6" fmla="*/ 263 w 372"/>
              <a:gd name="T7" fmla="*/ 90 h 371"/>
              <a:gd name="T8" fmla="*/ 226 w 372"/>
              <a:gd name="T9" fmla="*/ 26 h 371"/>
              <a:gd name="T10" fmla="*/ 145 w 372"/>
              <a:gd name="T11" fmla="*/ 73 h 371"/>
              <a:gd name="T12" fmla="*/ 182 w 372"/>
              <a:gd name="T13" fmla="*/ 136 h 371"/>
              <a:gd name="T14" fmla="*/ 137 w 372"/>
              <a:gd name="T15" fmla="*/ 183 h 371"/>
              <a:gd name="T16" fmla="*/ 73 w 372"/>
              <a:gd name="T17" fmla="*/ 146 h 371"/>
              <a:gd name="T18" fmla="*/ 28 w 372"/>
              <a:gd name="T19" fmla="*/ 225 h 371"/>
              <a:gd name="T20" fmla="*/ 91 w 372"/>
              <a:gd name="T21" fmla="*/ 262 h 371"/>
              <a:gd name="T22" fmla="*/ 74 w 372"/>
              <a:gd name="T23" fmla="*/ 325 h 371"/>
              <a:gd name="T24" fmla="*/ 0 w 372"/>
              <a:gd name="T25" fmla="*/ 325 h 371"/>
              <a:gd name="T26" fmla="*/ 0 w 372"/>
              <a:gd name="T27" fmla="*/ 371 h 371"/>
              <a:gd name="T28" fmla="*/ 372 w 372"/>
              <a:gd name="T29" fmla="*/ 371 h 371"/>
              <a:gd name="T30" fmla="*/ 372 w 372"/>
              <a:gd name="T31"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2" h="371">
                <a:moveTo>
                  <a:pt x="372" y="0"/>
                </a:moveTo>
                <a:cubicBezTo>
                  <a:pt x="325" y="0"/>
                  <a:pt x="325" y="0"/>
                  <a:pt x="325" y="0"/>
                </a:cubicBezTo>
                <a:cubicBezTo>
                  <a:pt x="325" y="73"/>
                  <a:pt x="325" y="73"/>
                  <a:pt x="325" y="73"/>
                </a:cubicBezTo>
                <a:cubicBezTo>
                  <a:pt x="304" y="77"/>
                  <a:pt x="282" y="83"/>
                  <a:pt x="263" y="90"/>
                </a:cubicBezTo>
                <a:cubicBezTo>
                  <a:pt x="226" y="26"/>
                  <a:pt x="226" y="26"/>
                  <a:pt x="226" y="26"/>
                </a:cubicBezTo>
                <a:cubicBezTo>
                  <a:pt x="145" y="73"/>
                  <a:pt x="145" y="73"/>
                  <a:pt x="145" y="73"/>
                </a:cubicBezTo>
                <a:cubicBezTo>
                  <a:pt x="182" y="136"/>
                  <a:pt x="182" y="136"/>
                  <a:pt x="182" y="136"/>
                </a:cubicBezTo>
                <a:cubicBezTo>
                  <a:pt x="166" y="150"/>
                  <a:pt x="150" y="166"/>
                  <a:pt x="137" y="183"/>
                </a:cubicBezTo>
                <a:cubicBezTo>
                  <a:pt x="73" y="146"/>
                  <a:pt x="73" y="146"/>
                  <a:pt x="73" y="146"/>
                </a:cubicBezTo>
                <a:cubicBezTo>
                  <a:pt x="28" y="225"/>
                  <a:pt x="28" y="225"/>
                  <a:pt x="28" y="225"/>
                </a:cubicBezTo>
                <a:cubicBezTo>
                  <a:pt x="91" y="262"/>
                  <a:pt x="91" y="262"/>
                  <a:pt x="91" y="262"/>
                </a:cubicBezTo>
                <a:cubicBezTo>
                  <a:pt x="82" y="283"/>
                  <a:pt x="78" y="303"/>
                  <a:pt x="74" y="325"/>
                </a:cubicBezTo>
                <a:cubicBezTo>
                  <a:pt x="0" y="325"/>
                  <a:pt x="0" y="325"/>
                  <a:pt x="0" y="325"/>
                </a:cubicBezTo>
                <a:cubicBezTo>
                  <a:pt x="0" y="371"/>
                  <a:pt x="0" y="371"/>
                  <a:pt x="0" y="371"/>
                </a:cubicBezTo>
                <a:cubicBezTo>
                  <a:pt x="372" y="371"/>
                  <a:pt x="372" y="371"/>
                  <a:pt x="372" y="371"/>
                </a:cubicBezTo>
                <a:lnTo>
                  <a:pt x="372" y="0"/>
                </a:lnTo>
                <a:close/>
              </a:path>
            </a:pathLst>
          </a:custGeom>
          <a:solidFill>
            <a:schemeClr val="accent1"/>
          </a:solidFill>
          <a:ln>
            <a:noFill/>
          </a:ln>
        </p:spPr>
        <p:txBody>
          <a:bodyPr vert="horz" wrap="square" lIns="111650" tIns="55825" rIns="111650" bIns="55825" numCol="1" anchor="t" anchorCtr="0" compatLnSpc="1"/>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39" name="Freeform 13"/>
          <p:cNvSpPr/>
          <p:nvPr>
            <p:custDataLst>
              <p:tags r:id="rId17"/>
            </p:custDataLst>
          </p:nvPr>
        </p:nvSpPr>
        <p:spPr bwMode="auto">
          <a:xfrm>
            <a:off x="5849622" y="2412470"/>
            <a:ext cx="986213" cy="985094"/>
          </a:xfrm>
          <a:custGeom>
            <a:avLst/>
            <a:gdLst>
              <a:gd name="T0" fmla="*/ 0 w 371"/>
              <a:gd name="T1" fmla="*/ 0 h 371"/>
              <a:gd name="T2" fmla="*/ 46 w 371"/>
              <a:gd name="T3" fmla="*/ 0 h 371"/>
              <a:gd name="T4" fmla="*/ 46 w 371"/>
              <a:gd name="T5" fmla="*/ 73 h 371"/>
              <a:gd name="T6" fmla="*/ 108 w 371"/>
              <a:gd name="T7" fmla="*/ 90 h 371"/>
              <a:gd name="T8" fmla="*/ 145 w 371"/>
              <a:gd name="T9" fmla="*/ 26 h 371"/>
              <a:gd name="T10" fmla="*/ 226 w 371"/>
              <a:gd name="T11" fmla="*/ 73 h 371"/>
              <a:gd name="T12" fmla="*/ 189 w 371"/>
              <a:gd name="T13" fmla="*/ 136 h 371"/>
              <a:gd name="T14" fmla="*/ 234 w 371"/>
              <a:gd name="T15" fmla="*/ 183 h 371"/>
              <a:gd name="T16" fmla="*/ 298 w 371"/>
              <a:gd name="T17" fmla="*/ 146 h 371"/>
              <a:gd name="T18" fmla="*/ 344 w 371"/>
              <a:gd name="T19" fmla="*/ 225 h 371"/>
              <a:gd name="T20" fmla="*/ 281 w 371"/>
              <a:gd name="T21" fmla="*/ 262 h 371"/>
              <a:gd name="T22" fmla="*/ 297 w 371"/>
              <a:gd name="T23" fmla="*/ 325 h 371"/>
              <a:gd name="T24" fmla="*/ 371 w 371"/>
              <a:gd name="T25" fmla="*/ 325 h 371"/>
              <a:gd name="T26" fmla="*/ 371 w 371"/>
              <a:gd name="T27" fmla="*/ 371 h 371"/>
              <a:gd name="T28" fmla="*/ 0 w 371"/>
              <a:gd name="T29" fmla="*/ 371 h 371"/>
              <a:gd name="T30" fmla="*/ 0 w 371"/>
              <a:gd name="T31"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1" h="371">
                <a:moveTo>
                  <a:pt x="0" y="0"/>
                </a:moveTo>
                <a:cubicBezTo>
                  <a:pt x="46" y="0"/>
                  <a:pt x="46" y="0"/>
                  <a:pt x="46" y="0"/>
                </a:cubicBezTo>
                <a:cubicBezTo>
                  <a:pt x="46" y="73"/>
                  <a:pt x="46" y="73"/>
                  <a:pt x="46" y="73"/>
                </a:cubicBezTo>
                <a:cubicBezTo>
                  <a:pt x="67" y="77"/>
                  <a:pt x="89" y="83"/>
                  <a:pt x="108" y="90"/>
                </a:cubicBezTo>
                <a:cubicBezTo>
                  <a:pt x="145" y="26"/>
                  <a:pt x="145" y="26"/>
                  <a:pt x="145" y="26"/>
                </a:cubicBezTo>
                <a:cubicBezTo>
                  <a:pt x="226" y="73"/>
                  <a:pt x="226" y="73"/>
                  <a:pt x="226" y="73"/>
                </a:cubicBezTo>
                <a:cubicBezTo>
                  <a:pt x="189" y="136"/>
                  <a:pt x="189" y="136"/>
                  <a:pt x="189" y="136"/>
                </a:cubicBezTo>
                <a:cubicBezTo>
                  <a:pt x="206" y="150"/>
                  <a:pt x="221" y="166"/>
                  <a:pt x="234" y="183"/>
                </a:cubicBezTo>
                <a:cubicBezTo>
                  <a:pt x="298" y="146"/>
                  <a:pt x="298" y="146"/>
                  <a:pt x="298" y="146"/>
                </a:cubicBezTo>
                <a:cubicBezTo>
                  <a:pt x="344" y="225"/>
                  <a:pt x="344" y="225"/>
                  <a:pt x="344" y="225"/>
                </a:cubicBezTo>
                <a:cubicBezTo>
                  <a:pt x="281" y="262"/>
                  <a:pt x="281" y="262"/>
                  <a:pt x="281" y="262"/>
                </a:cubicBezTo>
                <a:cubicBezTo>
                  <a:pt x="289" y="283"/>
                  <a:pt x="294" y="303"/>
                  <a:pt x="297" y="325"/>
                </a:cubicBezTo>
                <a:cubicBezTo>
                  <a:pt x="371" y="325"/>
                  <a:pt x="371" y="325"/>
                  <a:pt x="371" y="325"/>
                </a:cubicBezTo>
                <a:cubicBezTo>
                  <a:pt x="371" y="371"/>
                  <a:pt x="371" y="371"/>
                  <a:pt x="371" y="371"/>
                </a:cubicBezTo>
                <a:cubicBezTo>
                  <a:pt x="0" y="371"/>
                  <a:pt x="0" y="371"/>
                  <a:pt x="0" y="371"/>
                </a:cubicBezTo>
                <a:lnTo>
                  <a:pt x="0" y="0"/>
                </a:lnTo>
                <a:close/>
              </a:path>
            </a:pathLst>
          </a:custGeom>
          <a:solidFill>
            <a:schemeClr val="accent3"/>
          </a:solidFill>
          <a:ln>
            <a:noFill/>
          </a:ln>
        </p:spPr>
        <p:txBody>
          <a:bodyPr vert="horz" wrap="square" lIns="111650" tIns="55825" rIns="111650" bIns="55825" numCol="1" anchor="t" anchorCtr="0" compatLnSpc="1"/>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42" name="Freeform 15"/>
          <p:cNvSpPr/>
          <p:nvPr>
            <p:custDataLst>
              <p:tags r:id="rId18"/>
            </p:custDataLst>
          </p:nvPr>
        </p:nvSpPr>
        <p:spPr bwMode="auto">
          <a:xfrm>
            <a:off x="5849622" y="3397566"/>
            <a:ext cx="986213" cy="983975"/>
          </a:xfrm>
          <a:custGeom>
            <a:avLst/>
            <a:gdLst>
              <a:gd name="T0" fmla="*/ 0 w 371"/>
              <a:gd name="T1" fmla="*/ 371 h 371"/>
              <a:gd name="T2" fmla="*/ 46 w 371"/>
              <a:gd name="T3" fmla="*/ 371 h 371"/>
              <a:gd name="T4" fmla="*/ 46 w 371"/>
              <a:gd name="T5" fmla="*/ 299 h 371"/>
              <a:gd name="T6" fmla="*/ 108 w 371"/>
              <a:gd name="T7" fmla="*/ 282 h 371"/>
              <a:gd name="T8" fmla="*/ 145 w 371"/>
              <a:gd name="T9" fmla="*/ 345 h 371"/>
              <a:gd name="T10" fmla="*/ 226 w 371"/>
              <a:gd name="T11" fmla="*/ 299 h 371"/>
              <a:gd name="T12" fmla="*/ 189 w 371"/>
              <a:gd name="T13" fmla="*/ 236 h 371"/>
              <a:gd name="T14" fmla="*/ 234 w 371"/>
              <a:gd name="T15" fmla="*/ 189 h 371"/>
              <a:gd name="T16" fmla="*/ 298 w 371"/>
              <a:gd name="T17" fmla="*/ 226 h 371"/>
              <a:gd name="T18" fmla="*/ 344 w 371"/>
              <a:gd name="T19" fmla="*/ 146 h 371"/>
              <a:gd name="T20" fmla="*/ 281 w 371"/>
              <a:gd name="T21" fmla="*/ 109 h 371"/>
              <a:gd name="T22" fmla="*/ 297 w 371"/>
              <a:gd name="T23" fmla="*/ 46 h 371"/>
              <a:gd name="T24" fmla="*/ 371 w 371"/>
              <a:gd name="T25" fmla="*/ 46 h 371"/>
              <a:gd name="T26" fmla="*/ 371 w 371"/>
              <a:gd name="T27" fmla="*/ 0 h 371"/>
              <a:gd name="T28" fmla="*/ 0 w 371"/>
              <a:gd name="T29" fmla="*/ 0 h 371"/>
              <a:gd name="T30" fmla="*/ 0 w 371"/>
              <a:gd name="T31" fmla="*/ 371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1" h="371">
                <a:moveTo>
                  <a:pt x="0" y="371"/>
                </a:moveTo>
                <a:cubicBezTo>
                  <a:pt x="46" y="371"/>
                  <a:pt x="46" y="371"/>
                  <a:pt x="46" y="371"/>
                </a:cubicBezTo>
                <a:cubicBezTo>
                  <a:pt x="46" y="299"/>
                  <a:pt x="46" y="299"/>
                  <a:pt x="46" y="299"/>
                </a:cubicBezTo>
                <a:cubicBezTo>
                  <a:pt x="67" y="295"/>
                  <a:pt x="89" y="289"/>
                  <a:pt x="108" y="282"/>
                </a:cubicBezTo>
                <a:cubicBezTo>
                  <a:pt x="145" y="345"/>
                  <a:pt x="145" y="345"/>
                  <a:pt x="145" y="345"/>
                </a:cubicBezTo>
                <a:cubicBezTo>
                  <a:pt x="226" y="299"/>
                  <a:pt x="226" y="299"/>
                  <a:pt x="226" y="299"/>
                </a:cubicBezTo>
                <a:cubicBezTo>
                  <a:pt x="189" y="236"/>
                  <a:pt x="189" y="236"/>
                  <a:pt x="189" y="236"/>
                </a:cubicBezTo>
                <a:cubicBezTo>
                  <a:pt x="206" y="221"/>
                  <a:pt x="221" y="206"/>
                  <a:pt x="234" y="189"/>
                </a:cubicBezTo>
                <a:cubicBezTo>
                  <a:pt x="298" y="226"/>
                  <a:pt x="298" y="226"/>
                  <a:pt x="298" y="226"/>
                </a:cubicBezTo>
                <a:cubicBezTo>
                  <a:pt x="344" y="146"/>
                  <a:pt x="344" y="146"/>
                  <a:pt x="344" y="146"/>
                </a:cubicBezTo>
                <a:cubicBezTo>
                  <a:pt x="281" y="109"/>
                  <a:pt x="281" y="109"/>
                  <a:pt x="281" y="109"/>
                </a:cubicBezTo>
                <a:cubicBezTo>
                  <a:pt x="289" y="89"/>
                  <a:pt x="294" y="69"/>
                  <a:pt x="297" y="46"/>
                </a:cubicBezTo>
                <a:cubicBezTo>
                  <a:pt x="371" y="46"/>
                  <a:pt x="371" y="46"/>
                  <a:pt x="371" y="46"/>
                </a:cubicBezTo>
                <a:cubicBezTo>
                  <a:pt x="371" y="0"/>
                  <a:pt x="371" y="0"/>
                  <a:pt x="371" y="0"/>
                </a:cubicBezTo>
                <a:cubicBezTo>
                  <a:pt x="0" y="0"/>
                  <a:pt x="0" y="0"/>
                  <a:pt x="0" y="0"/>
                </a:cubicBezTo>
                <a:lnTo>
                  <a:pt x="0" y="371"/>
                </a:lnTo>
                <a:close/>
              </a:path>
            </a:pathLst>
          </a:custGeom>
          <a:solidFill>
            <a:schemeClr val="accent4"/>
          </a:solidFill>
          <a:ln>
            <a:noFill/>
          </a:ln>
        </p:spPr>
        <p:txBody>
          <a:bodyPr vert="horz" wrap="square" lIns="111650" tIns="55825" rIns="111650" bIns="55825" numCol="1" anchor="t" anchorCtr="0" compatLnSpc="1"/>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45" name="Freeform 14"/>
          <p:cNvSpPr/>
          <p:nvPr>
            <p:custDataLst>
              <p:tags r:id="rId19"/>
            </p:custDataLst>
          </p:nvPr>
        </p:nvSpPr>
        <p:spPr bwMode="auto">
          <a:xfrm>
            <a:off x="4862289" y="3397566"/>
            <a:ext cx="987332" cy="983975"/>
          </a:xfrm>
          <a:custGeom>
            <a:avLst/>
            <a:gdLst>
              <a:gd name="T0" fmla="*/ 372 w 372"/>
              <a:gd name="T1" fmla="*/ 371 h 371"/>
              <a:gd name="T2" fmla="*/ 325 w 372"/>
              <a:gd name="T3" fmla="*/ 371 h 371"/>
              <a:gd name="T4" fmla="*/ 325 w 372"/>
              <a:gd name="T5" fmla="*/ 299 h 371"/>
              <a:gd name="T6" fmla="*/ 263 w 372"/>
              <a:gd name="T7" fmla="*/ 282 h 371"/>
              <a:gd name="T8" fmla="*/ 226 w 372"/>
              <a:gd name="T9" fmla="*/ 345 h 371"/>
              <a:gd name="T10" fmla="*/ 145 w 372"/>
              <a:gd name="T11" fmla="*/ 299 h 371"/>
              <a:gd name="T12" fmla="*/ 182 w 372"/>
              <a:gd name="T13" fmla="*/ 236 h 371"/>
              <a:gd name="T14" fmla="*/ 137 w 372"/>
              <a:gd name="T15" fmla="*/ 189 h 371"/>
              <a:gd name="T16" fmla="*/ 73 w 372"/>
              <a:gd name="T17" fmla="*/ 226 h 371"/>
              <a:gd name="T18" fmla="*/ 28 w 372"/>
              <a:gd name="T19" fmla="*/ 146 h 371"/>
              <a:gd name="T20" fmla="*/ 91 w 372"/>
              <a:gd name="T21" fmla="*/ 109 h 371"/>
              <a:gd name="T22" fmla="*/ 74 w 372"/>
              <a:gd name="T23" fmla="*/ 46 h 371"/>
              <a:gd name="T24" fmla="*/ 0 w 372"/>
              <a:gd name="T25" fmla="*/ 46 h 371"/>
              <a:gd name="T26" fmla="*/ 0 w 372"/>
              <a:gd name="T27" fmla="*/ 0 h 371"/>
              <a:gd name="T28" fmla="*/ 372 w 372"/>
              <a:gd name="T29" fmla="*/ 0 h 371"/>
              <a:gd name="T30" fmla="*/ 372 w 372"/>
              <a:gd name="T31" fmla="*/ 371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2" h="371">
                <a:moveTo>
                  <a:pt x="372" y="371"/>
                </a:moveTo>
                <a:cubicBezTo>
                  <a:pt x="325" y="371"/>
                  <a:pt x="325" y="371"/>
                  <a:pt x="325" y="371"/>
                </a:cubicBezTo>
                <a:cubicBezTo>
                  <a:pt x="325" y="299"/>
                  <a:pt x="325" y="299"/>
                  <a:pt x="325" y="299"/>
                </a:cubicBezTo>
                <a:cubicBezTo>
                  <a:pt x="304" y="295"/>
                  <a:pt x="282" y="289"/>
                  <a:pt x="263" y="282"/>
                </a:cubicBezTo>
                <a:cubicBezTo>
                  <a:pt x="226" y="345"/>
                  <a:pt x="226" y="345"/>
                  <a:pt x="226" y="345"/>
                </a:cubicBezTo>
                <a:cubicBezTo>
                  <a:pt x="145" y="299"/>
                  <a:pt x="145" y="299"/>
                  <a:pt x="145" y="299"/>
                </a:cubicBezTo>
                <a:cubicBezTo>
                  <a:pt x="182" y="236"/>
                  <a:pt x="182" y="236"/>
                  <a:pt x="182" y="236"/>
                </a:cubicBezTo>
                <a:cubicBezTo>
                  <a:pt x="166" y="221"/>
                  <a:pt x="150" y="206"/>
                  <a:pt x="137" y="189"/>
                </a:cubicBezTo>
                <a:cubicBezTo>
                  <a:pt x="73" y="226"/>
                  <a:pt x="73" y="226"/>
                  <a:pt x="73" y="226"/>
                </a:cubicBezTo>
                <a:cubicBezTo>
                  <a:pt x="28" y="146"/>
                  <a:pt x="28" y="146"/>
                  <a:pt x="28" y="146"/>
                </a:cubicBezTo>
                <a:cubicBezTo>
                  <a:pt x="91" y="109"/>
                  <a:pt x="91" y="109"/>
                  <a:pt x="91" y="109"/>
                </a:cubicBezTo>
                <a:cubicBezTo>
                  <a:pt x="82" y="89"/>
                  <a:pt x="78" y="69"/>
                  <a:pt x="74" y="46"/>
                </a:cubicBezTo>
                <a:cubicBezTo>
                  <a:pt x="0" y="46"/>
                  <a:pt x="0" y="46"/>
                  <a:pt x="0" y="46"/>
                </a:cubicBezTo>
                <a:cubicBezTo>
                  <a:pt x="0" y="0"/>
                  <a:pt x="0" y="0"/>
                  <a:pt x="0" y="0"/>
                </a:cubicBezTo>
                <a:cubicBezTo>
                  <a:pt x="372" y="0"/>
                  <a:pt x="372" y="0"/>
                  <a:pt x="372" y="0"/>
                </a:cubicBezTo>
                <a:lnTo>
                  <a:pt x="372" y="371"/>
                </a:lnTo>
                <a:close/>
              </a:path>
            </a:pathLst>
          </a:custGeom>
          <a:solidFill>
            <a:schemeClr val="accent2"/>
          </a:solidFill>
          <a:ln>
            <a:noFill/>
          </a:ln>
        </p:spPr>
        <p:txBody>
          <a:bodyPr vert="horz" wrap="square" lIns="111650" tIns="55825" rIns="111650" bIns="55825" numCol="1" anchor="t" anchorCtr="0" compatLnSpc="1"/>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33" name="Freeform 11"/>
          <p:cNvSpPr>
            <a:spLocks noEditPoints="1"/>
          </p:cNvSpPr>
          <p:nvPr>
            <p:custDataLst>
              <p:tags r:id="rId20"/>
            </p:custDataLst>
          </p:nvPr>
        </p:nvSpPr>
        <p:spPr bwMode="auto">
          <a:xfrm>
            <a:off x="3750559" y="2731916"/>
            <a:ext cx="452602" cy="402133"/>
          </a:xfrm>
          <a:custGeom>
            <a:avLst/>
            <a:gdLst>
              <a:gd name="T0" fmla="*/ 133 w 134"/>
              <a:gd name="T1" fmla="*/ 16 h 119"/>
              <a:gd name="T2" fmla="*/ 121 w 134"/>
              <a:gd name="T3" fmla="*/ 5 h 119"/>
              <a:gd name="T4" fmla="*/ 115 w 134"/>
              <a:gd name="T5" fmla="*/ 5 h 119"/>
              <a:gd name="T6" fmla="*/ 114 w 134"/>
              <a:gd name="T7" fmla="*/ 8 h 119"/>
              <a:gd name="T8" fmla="*/ 111 w 134"/>
              <a:gd name="T9" fmla="*/ 9 h 119"/>
              <a:gd name="T10" fmla="*/ 111 w 134"/>
              <a:gd name="T11" fmla="*/ 9 h 119"/>
              <a:gd name="T12" fmla="*/ 81 w 134"/>
              <a:gd name="T13" fmla="*/ 39 h 119"/>
              <a:gd name="T14" fmla="*/ 79 w 134"/>
              <a:gd name="T15" fmla="*/ 47 h 119"/>
              <a:gd name="T16" fmla="*/ 82 w 134"/>
              <a:gd name="T17" fmla="*/ 50 h 119"/>
              <a:gd name="T18" fmla="*/ 82 w 134"/>
              <a:gd name="T19" fmla="*/ 50 h 119"/>
              <a:gd name="T20" fmla="*/ 83 w 134"/>
              <a:gd name="T21" fmla="*/ 51 h 119"/>
              <a:gd name="T22" fmla="*/ 76 w 134"/>
              <a:gd name="T23" fmla="*/ 57 h 119"/>
              <a:gd name="T24" fmla="*/ 54 w 134"/>
              <a:gd name="T25" fmla="*/ 35 h 119"/>
              <a:gd name="T26" fmla="*/ 47 w 134"/>
              <a:gd name="T27" fmla="*/ 10 h 119"/>
              <a:gd name="T28" fmla="*/ 21 w 134"/>
              <a:gd name="T29" fmla="*/ 3 h 119"/>
              <a:gd name="T30" fmla="*/ 36 w 134"/>
              <a:gd name="T31" fmla="*/ 18 h 119"/>
              <a:gd name="T32" fmla="*/ 32 w 134"/>
              <a:gd name="T33" fmla="*/ 32 h 119"/>
              <a:gd name="T34" fmla="*/ 18 w 134"/>
              <a:gd name="T35" fmla="*/ 36 h 119"/>
              <a:gd name="T36" fmla="*/ 3 w 134"/>
              <a:gd name="T37" fmla="*/ 21 h 119"/>
              <a:gd name="T38" fmla="*/ 10 w 134"/>
              <a:gd name="T39" fmla="*/ 47 h 119"/>
              <a:gd name="T40" fmla="*/ 36 w 134"/>
              <a:gd name="T41" fmla="*/ 53 h 119"/>
              <a:gd name="T42" fmla="*/ 37 w 134"/>
              <a:gd name="T43" fmla="*/ 53 h 119"/>
              <a:gd name="T44" fmla="*/ 58 w 134"/>
              <a:gd name="T45" fmla="*/ 75 h 119"/>
              <a:gd name="T46" fmla="*/ 38 w 134"/>
              <a:gd name="T47" fmla="*/ 96 h 119"/>
              <a:gd name="T48" fmla="*/ 36 w 134"/>
              <a:gd name="T49" fmla="*/ 95 h 119"/>
              <a:gd name="T50" fmla="*/ 31 w 134"/>
              <a:gd name="T51" fmla="*/ 99 h 119"/>
              <a:gd name="T52" fmla="*/ 21 w 134"/>
              <a:gd name="T53" fmla="*/ 115 h 119"/>
              <a:gd name="T54" fmla="*/ 23 w 134"/>
              <a:gd name="T55" fmla="*/ 117 h 119"/>
              <a:gd name="T56" fmla="*/ 39 w 134"/>
              <a:gd name="T57" fmla="*/ 107 h 119"/>
              <a:gd name="T58" fmla="*/ 43 w 134"/>
              <a:gd name="T59" fmla="*/ 101 h 119"/>
              <a:gd name="T60" fmla="*/ 42 w 134"/>
              <a:gd name="T61" fmla="*/ 100 h 119"/>
              <a:gd name="T62" fmla="*/ 63 w 134"/>
              <a:gd name="T63" fmla="*/ 80 h 119"/>
              <a:gd name="T64" fmla="*/ 98 w 134"/>
              <a:gd name="T65" fmla="*/ 115 h 119"/>
              <a:gd name="T66" fmla="*/ 107 w 134"/>
              <a:gd name="T67" fmla="*/ 119 h 119"/>
              <a:gd name="T68" fmla="*/ 116 w 134"/>
              <a:gd name="T69" fmla="*/ 115 h 119"/>
              <a:gd name="T70" fmla="*/ 116 w 134"/>
              <a:gd name="T71" fmla="*/ 97 h 119"/>
              <a:gd name="T72" fmla="*/ 81 w 134"/>
              <a:gd name="T73" fmla="*/ 62 h 119"/>
              <a:gd name="T74" fmla="*/ 87 w 134"/>
              <a:gd name="T75" fmla="*/ 56 h 119"/>
              <a:gd name="T76" fmla="*/ 90 w 134"/>
              <a:gd name="T77" fmla="*/ 59 h 119"/>
              <a:gd name="T78" fmla="*/ 98 w 134"/>
              <a:gd name="T79" fmla="*/ 57 h 119"/>
              <a:gd name="T80" fmla="*/ 128 w 134"/>
              <a:gd name="T81" fmla="*/ 26 h 119"/>
              <a:gd name="T82" fmla="*/ 128 w 134"/>
              <a:gd name="T83" fmla="*/ 26 h 119"/>
              <a:gd name="T84" fmla="*/ 128 w 134"/>
              <a:gd name="T85" fmla="*/ 26 h 119"/>
              <a:gd name="T86" fmla="*/ 129 w 134"/>
              <a:gd name="T87" fmla="*/ 23 h 119"/>
              <a:gd name="T88" fmla="*/ 133 w 134"/>
              <a:gd name="T89" fmla="*/ 22 h 119"/>
              <a:gd name="T90" fmla="*/ 133 w 134"/>
              <a:gd name="T91" fmla="*/ 16 h 119"/>
              <a:gd name="T92" fmla="*/ 108 w 134"/>
              <a:gd name="T93" fmla="*/ 103 h 119"/>
              <a:gd name="T94" fmla="*/ 113 w 134"/>
              <a:gd name="T95" fmla="*/ 108 h 119"/>
              <a:gd name="T96" fmla="*/ 108 w 134"/>
              <a:gd name="T97" fmla="*/ 113 h 119"/>
              <a:gd name="T98" fmla="*/ 103 w 134"/>
              <a:gd name="T99" fmla="*/ 108 h 119"/>
              <a:gd name="T100" fmla="*/ 108 w 134"/>
              <a:gd name="T101" fmla="*/ 103 h 119"/>
              <a:gd name="T102" fmla="*/ 91 w 134"/>
              <a:gd name="T103" fmla="*/ 41 h 119"/>
              <a:gd name="T104" fmla="*/ 89 w 134"/>
              <a:gd name="T105" fmla="*/ 39 h 119"/>
              <a:gd name="T106" fmla="*/ 112 w 134"/>
              <a:gd name="T107" fmla="*/ 17 h 119"/>
              <a:gd name="T108" fmla="*/ 114 w 134"/>
              <a:gd name="T109" fmla="*/ 19 h 119"/>
              <a:gd name="T110" fmla="*/ 91 w 134"/>
              <a:gd name="T111" fmla="*/ 41 h 119"/>
              <a:gd name="T112" fmla="*/ 98 w 134"/>
              <a:gd name="T113" fmla="*/ 48 h 119"/>
              <a:gd name="T114" fmla="*/ 96 w 134"/>
              <a:gd name="T115" fmla="*/ 47 h 119"/>
              <a:gd name="T116" fmla="*/ 119 w 134"/>
              <a:gd name="T117" fmla="*/ 24 h 119"/>
              <a:gd name="T118" fmla="*/ 121 w 134"/>
              <a:gd name="T119" fmla="*/ 26 h 119"/>
              <a:gd name="T120" fmla="*/ 98 w 134"/>
              <a:gd name="T121" fmla="*/ 48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19">
                <a:moveTo>
                  <a:pt x="133" y="16"/>
                </a:moveTo>
                <a:cubicBezTo>
                  <a:pt x="121" y="5"/>
                  <a:pt x="121" y="5"/>
                  <a:pt x="121" y="5"/>
                </a:cubicBezTo>
                <a:cubicBezTo>
                  <a:pt x="119" y="3"/>
                  <a:pt x="117" y="3"/>
                  <a:pt x="115" y="5"/>
                </a:cubicBezTo>
                <a:cubicBezTo>
                  <a:pt x="114" y="6"/>
                  <a:pt x="114" y="7"/>
                  <a:pt x="114" y="8"/>
                </a:cubicBezTo>
                <a:cubicBezTo>
                  <a:pt x="113" y="8"/>
                  <a:pt x="112" y="8"/>
                  <a:pt x="111" y="9"/>
                </a:cubicBezTo>
                <a:cubicBezTo>
                  <a:pt x="111" y="9"/>
                  <a:pt x="111" y="9"/>
                  <a:pt x="111" y="9"/>
                </a:cubicBezTo>
                <a:cubicBezTo>
                  <a:pt x="81" y="39"/>
                  <a:pt x="81" y="39"/>
                  <a:pt x="81" y="39"/>
                </a:cubicBezTo>
                <a:cubicBezTo>
                  <a:pt x="81" y="42"/>
                  <a:pt x="80" y="45"/>
                  <a:pt x="79" y="47"/>
                </a:cubicBezTo>
                <a:cubicBezTo>
                  <a:pt x="82" y="50"/>
                  <a:pt x="82" y="50"/>
                  <a:pt x="82" y="50"/>
                </a:cubicBezTo>
                <a:cubicBezTo>
                  <a:pt x="82" y="50"/>
                  <a:pt x="82" y="50"/>
                  <a:pt x="82" y="50"/>
                </a:cubicBezTo>
                <a:cubicBezTo>
                  <a:pt x="83" y="51"/>
                  <a:pt x="83" y="51"/>
                  <a:pt x="83" y="51"/>
                </a:cubicBezTo>
                <a:cubicBezTo>
                  <a:pt x="76" y="57"/>
                  <a:pt x="76" y="57"/>
                  <a:pt x="76" y="57"/>
                </a:cubicBezTo>
                <a:cubicBezTo>
                  <a:pt x="54" y="35"/>
                  <a:pt x="54" y="35"/>
                  <a:pt x="54" y="35"/>
                </a:cubicBezTo>
                <a:cubicBezTo>
                  <a:pt x="56" y="26"/>
                  <a:pt x="54" y="17"/>
                  <a:pt x="47" y="10"/>
                </a:cubicBezTo>
                <a:cubicBezTo>
                  <a:pt x="40" y="3"/>
                  <a:pt x="30" y="0"/>
                  <a:pt x="21" y="3"/>
                </a:cubicBezTo>
                <a:cubicBezTo>
                  <a:pt x="36" y="18"/>
                  <a:pt x="36" y="18"/>
                  <a:pt x="36" y="18"/>
                </a:cubicBezTo>
                <a:cubicBezTo>
                  <a:pt x="32" y="32"/>
                  <a:pt x="32" y="32"/>
                  <a:pt x="32" y="32"/>
                </a:cubicBezTo>
                <a:cubicBezTo>
                  <a:pt x="18" y="36"/>
                  <a:pt x="18" y="36"/>
                  <a:pt x="18" y="36"/>
                </a:cubicBezTo>
                <a:cubicBezTo>
                  <a:pt x="3" y="21"/>
                  <a:pt x="3" y="21"/>
                  <a:pt x="3" y="21"/>
                </a:cubicBezTo>
                <a:cubicBezTo>
                  <a:pt x="0" y="30"/>
                  <a:pt x="3" y="40"/>
                  <a:pt x="10" y="47"/>
                </a:cubicBezTo>
                <a:cubicBezTo>
                  <a:pt x="17" y="54"/>
                  <a:pt x="27" y="56"/>
                  <a:pt x="36" y="53"/>
                </a:cubicBezTo>
                <a:cubicBezTo>
                  <a:pt x="37" y="53"/>
                  <a:pt x="37" y="53"/>
                  <a:pt x="37" y="53"/>
                </a:cubicBezTo>
                <a:cubicBezTo>
                  <a:pt x="58" y="75"/>
                  <a:pt x="58" y="75"/>
                  <a:pt x="58" y="75"/>
                </a:cubicBezTo>
                <a:cubicBezTo>
                  <a:pt x="38" y="96"/>
                  <a:pt x="38" y="96"/>
                  <a:pt x="38" y="96"/>
                </a:cubicBezTo>
                <a:cubicBezTo>
                  <a:pt x="36" y="95"/>
                  <a:pt x="36" y="95"/>
                  <a:pt x="36" y="95"/>
                </a:cubicBezTo>
                <a:cubicBezTo>
                  <a:pt x="31" y="99"/>
                  <a:pt x="31" y="99"/>
                  <a:pt x="31" y="99"/>
                </a:cubicBezTo>
                <a:cubicBezTo>
                  <a:pt x="21" y="115"/>
                  <a:pt x="21" y="115"/>
                  <a:pt x="21" y="115"/>
                </a:cubicBezTo>
                <a:cubicBezTo>
                  <a:pt x="23" y="117"/>
                  <a:pt x="23" y="117"/>
                  <a:pt x="23" y="117"/>
                </a:cubicBezTo>
                <a:cubicBezTo>
                  <a:pt x="39" y="107"/>
                  <a:pt x="39" y="107"/>
                  <a:pt x="39" y="107"/>
                </a:cubicBezTo>
                <a:cubicBezTo>
                  <a:pt x="43" y="101"/>
                  <a:pt x="43" y="101"/>
                  <a:pt x="43" y="101"/>
                </a:cubicBezTo>
                <a:cubicBezTo>
                  <a:pt x="42" y="100"/>
                  <a:pt x="42" y="100"/>
                  <a:pt x="42" y="100"/>
                </a:cubicBezTo>
                <a:cubicBezTo>
                  <a:pt x="63" y="80"/>
                  <a:pt x="63" y="80"/>
                  <a:pt x="63" y="80"/>
                </a:cubicBezTo>
                <a:cubicBezTo>
                  <a:pt x="98" y="115"/>
                  <a:pt x="98" y="115"/>
                  <a:pt x="98" y="115"/>
                </a:cubicBezTo>
                <a:cubicBezTo>
                  <a:pt x="101" y="117"/>
                  <a:pt x="104" y="119"/>
                  <a:pt x="107" y="119"/>
                </a:cubicBezTo>
                <a:cubicBezTo>
                  <a:pt x="110" y="119"/>
                  <a:pt x="113" y="117"/>
                  <a:pt x="116" y="115"/>
                </a:cubicBezTo>
                <a:cubicBezTo>
                  <a:pt x="121" y="110"/>
                  <a:pt x="121" y="102"/>
                  <a:pt x="116" y="97"/>
                </a:cubicBezTo>
                <a:cubicBezTo>
                  <a:pt x="81" y="62"/>
                  <a:pt x="81" y="62"/>
                  <a:pt x="81" y="62"/>
                </a:cubicBezTo>
                <a:cubicBezTo>
                  <a:pt x="87" y="56"/>
                  <a:pt x="87" y="56"/>
                  <a:pt x="87" y="56"/>
                </a:cubicBezTo>
                <a:cubicBezTo>
                  <a:pt x="90" y="59"/>
                  <a:pt x="90" y="59"/>
                  <a:pt x="90" y="59"/>
                </a:cubicBezTo>
                <a:cubicBezTo>
                  <a:pt x="92" y="57"/>
                  <a:pt x="95" y="56"/>
                  <a:pt x="98" y="57"/>
                </a:cubicBezTo>
                <a:cubicBezTo>
                  <a:pt x="128" y="26"/>
                  <a:pt x="128" y="26"/>
                  <a:pt x="128" y="26"/>
                </a:cubicBezTo>
                <a:cubicBezTo>
                  <a:pt x="128" y="26"/>
                  <a:pt x="128" y="26"/>
                  <a:pt x="128" y="26"/>
                </a:cubicBezTo>
                <a:cubicBezTo>
                  <a:pt x="128" y="26"/>
                  <a:pt x="128" y="26"/>
                  <a:pt x="128" y="26"/>
                </a:cubicBezTo>
                <a:cubicBezTo>
                  <a:pt x="129" y="25"/>
                  <a:pt x="129" y="24"/>
                  <a:pt x="129" y="23"/>
                </a:cubicBezTo>
                <a:cubicBezTo>
                  <a:pt x="130" y="24"/>
                  <a:pt x="132" y="23"/>
                  <a:pt x="133" y="22"/>
                </a:cubicBezTo>
                <a:cubicBezTo>
                  <a:pt x="134" y="21"/>
                  <a:pt x="134" y="18"/>
                  <a:pt x="133" y="16"/>
                </a:cubicBezTo>
                <a:close/>
                <a:moveTo>
                  <a:pt x="108" y="103"/>
                </a:moveTo>
                <a:cubicBezTo>
                  <a:pt x="111" y="103"/>
                  <a:pt x="113" y="106"/>
                  <a:pt x="113" y="108"/>
                </a:cubicBezTo>
                <a:cubicBezTo>
                  <a:pt x="113" y="111"/>
                  <a:pt x="111" y="113"/>
                  <a:pt x="108" y="113"/>
                </a:cubicBezTo>
                <a:cubicBezTo>
                  <a:pt x="105" y="113"/>
                  <a:pt x="103" y="111"/>
                  <a:pt x="103" y="108"/>
                </a:cubicBezTo>
                <a:cubicBezTo>
                  <a:pt x="103" y="106"/>
                  <a:pt x="105" y="103"/>
                  <a:pt x="108" y="103"/>
                </a:cubicBezTo>
                <a:close/>
                <a:moveTo>
                  <a:pt x="91" y="41"/>
                </a:moveTo>
                <a:cubicBezTo>
                  <a:pt x="89" y="39"/>
                  <a:pt x="89" y="39"/>
                  <a:pt x="89" y="39"/>
                </a:cubicBezTo>
                <a:cubicBezTo>
                  <a:pt x="112" y="17"/>
                  <a:pt x="112" y="17"/>
                  <a:pt x="112" y="17"/>
                </a:cubicBezTo>
                <a:cubicBezTo>
                  <a:pt x="114" y="19"/>
                  <a:pt x="114" y="19"/>
                  <a:pt x="114" y="19"/>
                </a:cubicBezTo>
                <a:lnTo>
                  <a:pt x="91" y="41"/>
                </a:lnTo>
                <a:close/>
                <a:moveTo>
                  <a:pt x="98" y="48"/>
                </a:moveTo>
                <a:cubicBezTo>
                  <a:pt x="96" y="47"/>
                  <a:pt x="96" y="47"/>
                  <a:pt x="96" y="47"/>
                </a:cubicBezTo>
                <a:cubicBezTo>
                  <a:pt x="119" y="24"/>
                  <a:pt x="119" y="24"/>
                  <a:pt x="119" y="24"/>
                </a:cubicBezTo>
                <a:cubicBezTo>
                  <a:pt x="121" y="26"/>
                  <a:pt x="121" y="26"/>
                  <a:pt x="121" y="26"/>
                </a:cubicBezTo>
                <a:lnTo>
                  <a:pt x="98" y="48"/>
                </a:lnTo>
                <a:close/>
              </a:path>
            </a:pathLst>
          </a:custGeom>
          <a:solidFill>
            <a:schemeClr val="bg1"/>
          </a:solidFill>
          <a:ln>
            <a:noFill/>
          </a:ln>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grpSp>
        <p:nvGrpSpPr>
          <p:cNvPr id="2" name="Group 1"/>
          <p:cNvGrpSpPr/>
          <p:nvPr/>
        </p:nvGrpSpPr>
        <p:grpSpPr>
          <a:xfrm>
            <a:off x="3764151" y="3690955"/>
            <a:ext cx="440054" cy="437252"/>
            <a:chOff x="7392564" y="5336936"/>
            <a:chExt cx="556472" cy="552928"/>
          </a:xfrm>
          <a:solidFill>
            <a:schemeClr val="bg1"/>
          </a:solidFill>
        </p:grpSpPr>
        <p:sp>
          <p:nvSpPr>
            <p:cNvPr id="35" name="Freeform 8"/>
            <p:cNvSpPr/>
            <p:nvPr>
              <p:custDataLst>
                <p:tags r:id="rId21"/>
              </p:custDataLst>
            </p:nvPr>
          </p:nvSpPr>
          <p:spPr bwMode="auto">
            <a:xfrm>
              <a:off x="7392564" y="5740999"/>
              <a:ext cx="148865" cy="148865"/>
            </a:xfrm>
            <a:custGeom>
              <a:avLst/>
              <a:gdLst>
                <a:gd name="T0" fmla="*/ 19 w 42"/>
                <a:gd name="T1" fmla="*/ 1 h 42"/>
                <a:gd name="T2" fmla="*/ 0 w 42"/>
                <a:gd name="T3" fmla="*/ 42 h 42"/>
                <a:gd name="T4" fmla="*/ 42 w 42"/>
                <a:gd name="T5" fmla="*/ 24 h 42"/>
                <a:gd name="T6" fmla="*/ 42 w 42"/>
                <a:gd name="T7" fmla="*/ 24 h 42"/>
                <a:gd name="T8" fmla="*/ 19 w 42"/>
                <a:gd name="T9" fmla="*/ 0 h 42"/>
                <a:gd name="T10" fmla="*/ 19 w 42"/>
                <a:gd name="T11" fmla="*/ 1 h 42"/>
              </a:gdLst>
              <a:ahLst/>
              <a:cxnLst>
                <a:cxn ang="0">
                  <a:pos x="T0" y="T1"/>
                </a:cxn>
                <a:cxn ang="0">
                  <a:pos x="T2" y="T3"/>
                </a:cxn>
                <a:cxn ang="0">
                  <a:pos x="T4" y="T5"/>
                </a:cxn>
                <a:cxn ang="0">
                  <a:pos x="T6" y="T7"/>
                </a:cxn>
                <a:cxn ang="0">
                  <a:pos x="T8" y="T9"/>
                </a:cxn>
                <a:cxn ang="0">
                  <a:pos x="T10" y="T11"/>
                </a:cxn>
              </a:cxnLst>
              <a:rect l="0" t="0" r="r" b="b"/>
              <a:pathLst>
                <a:path w="42" h="42">
                  <a:moveTo>
                    <a:pt x="19" y="1"/>
                  </a:moveTo>
                  <a:lnTo>
                    <a:pt x="0" y="42"/>
                  </a:lnTo>
                  <a:lnTo>
                    <a:pt x="42" y="24"/>
                  </a:lnTo>
                  <a:lnTo>
                    <a:pt x="42" y="24"/>
                  </a:lnTo>
                  <a:lnTo>
                    <a:pt x="19" y="0"/>
                  </a:lnTo>
                  <a:lnTo>
                    <a:pt x="19" y="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37" name="Freeform 9"/>
            <p:cNvSpPr/>
            <p:nvPr>
              <p:custDataLst>
                <p:tags r:id="rId22"/>
              </p:custDataLst>
            </p:nvPr>
          </p:nvSpPr>
          <p:spPr bwMode="auto">
            <a:xfrm>
              <a:off x="7477630" y="5383014"/>
              <a:ext cx="368619" cy="375707"/>
            </a:xfrm>
            <a:custGeom>
              <a:avLst/>
              <a:gdLst>
                <a:gd name="T0" fmla="*/ 94 w 104"/>
                <a:gd name="T1" fmla="*/ 0 h 106"/>
                <a:gd name="T2" fmla="*/ 0 w 104"/>
                <a:gd name="T3" fmla="*/ 96 h 106"/>
                <a:gd name="T4" fmla="*/ 9 w 104"/>
                <a:gd name="T5" fmla="*/ 106 h 106"/>
                <a:gd name="T6" fmla="*/ 104 w 104"/>
                <a:gd name="T7" fmla="*/ 10 h 106"/>
                <a:gd name="T8" fmla="*/ 94 w 104"/>
                <a:gd name="T9" fmla="*/ 0 h 106"/>
              </a:gdLst>
              <a:ahLst/>
              <a:cxnLst>
                <a:cxn ang="0">
                  <a:pos x="T0" y="T1"/>
                </a:cxn>
                <a:cxn ang="0">
                  <a:pos x="T2" y="T3"/>
                </a:cxn>
                <a:cxn ang="0">
                  <a:pos x="T4" y="T5"/>
                </a:cxn>
                <a:cxn ang="0">
                  <a:pos x="T6" y="T7"/>
                </a:cxn>
                <a:cxn ang="0">
                  <a:pos x="T8" y="T9"/>
                </a:cxn>
              </a:cxnLst>
              <a:rect l="0" t="0" r="r" b="b"/>
              <a:pathLst>
                <a:path w="104" h="106">
                  <a:moveTo>
                    <a:pt x="94" y="0"/>
                  </a:moveTo>
                  <a:lnTo>
                    <a:pt x="0" y="96"/>
                  </a:lnTo>
                  <a:lnTo>
                    <a:pt x="9" y="106"/>
                  </a:lnTo>
                  <a:lnTo>
                    <a:pt x="104" y="10"/>
                  </a:lnTo>
                  <a:lnTo>
                    <a:pt x="9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38" name="Freeform 10"/>
            <p:cNvSpPr/>
            <p:nvPr>
              <p:custDataLst>
                <p:tags r:id="rId23"/>
              </p:custDataLst>
            </p:nvPr>
          </p:nvSpPr>
          <p:spPr bwMode="auto">
            <a:xfrm>
              <a:off x="7527252" y="5439725"/>
              <a:ext cx="368619" cy="368619"/>
            </a:xfrm>
            <a:custGeom>
              <a:avLst/>
              <a:gdLst>
                <a:gd name="T0" fmla="*/ 95 w 104"/>
                <a:gd name="T1" fmla="*/ 0 h 104"/>
                <a:gd name="T2" fmla="*/ 0 w 104"/>
                <a:gd name="T3" fmla="*/ 94 h 104"/>
                <a:gd name="T4" fmla="*/ 10 w 104"/>
                <a:gd name="T5" fmla="*/ 104 h 104"/>
                <a:gd name="T6" fmla="*/ 104 w 104"/>
                <a:gd name="T7" fmla="*/ 9 h 104"/>
                <a:gd name="T8" fmla="*/ 95 w 104"/>
                <a:gd name="T9" fmla="*/ 0 h 104"/>
              </a:gdLst>
              <a:ahLst/>
              <a:cxnLst>
                <a:cxn ang="0">
                  <a:pos x="T0" y="T1"/>
                </a:cxn>
                <a:cxn ang="0">
                  <a:pos x="T2" y="T3"/>
                </a:cxn>
                <a:cxn ang="0">
                  <a:pos x="T4" y="T5"/>
                </a:cxn>
                <a:cxn ang="0">
                  <a:pos x="T6" y="T7"/>
                </a:cxn>
                <a:cxn ang="0">
                  <a:pos x="T8" y="T9"/>
                </a:cxn>
              </a:cxnLst>
              <a:rect l="0" t="0" r="r" b="b"/>
              <a:pathLst>
                <a:path w="104" h="104">
                  <a:moveTo>
                    <a:pt x="95" y="0"/>
                  </a:moveTo>
                  <a:lnTo>
                    <a:pt x="0" y="94"/>
                  </a:lnTo>
                  <a:lnTo>
                    <a:pt x="10" y="104"/>
                  </a:lnTo>
                  <a:lnTo>
                    <a:pt x="104" y="9"/>
                  </a:lnTo>
                  <a:lnTo>
                    <a:pt x="9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40" name="Freeform 11"/>
            <p:cNvSpPr/>
            <p:nvPr>
              <p:custDataLst>
                <p:tags r:id="rId24"/>
              </p:custDataLst>
            </p:nvPr>
          </p:nvSpPr>
          <p:spPr bwMode="auto">
            <a:xfrm>
              <a:off x="7835615" y="5336936"/>
              <a:ext cx="113421" cy="109878"/>
            </a:xfrm>
            <a:custGeom>
              <a:avLst/>
              <a:gdLst>
                <a:gd name="T0" fmla="*/ 17 w 26"/>
                <a:gd name="T1" fmla="*/ 8 h 26"/>
                <a:gd name="T2" fmla="*/ 0 w 26"/>
                <a:gd name="T3" fmla="*/ 7 h 26"/>
                <a:gd name="T4" fmla="*/ 19 w 26"/>
                <a:gd name="T5" fmla="*/ 26 h 26"/>
                <a:gd name="T6" fmla="*/ 17 w 26"/>
                <a:gd name="T7" fmla="*/ 8 h 26"/>
              </a:gdLst>
              <a:ahLst/>
              <a:cxnLst>
                <a:cxn ang="0">
                  <a:pos x="T0" y="T1"/>
                </a:cxn>
                <a:cxn ang="0">
                  <a:pos x="T2" y="T3"/>
                </a:cxn>
                <a:cxn ang="0">
                  <a:pos x="T4" y="T5"/>
                </a:cxn>
                <a:cxn ang="0">
                  <a:pos x="T6" y="T7"/>
                </a:cxn>
              </a:cxnLst>
              <a:rect l="0" t="0" r="r" b="b"/>
              <a:pathLst>
                <a:path w="26" h="26">
                  <a:moveTo>
                    <a:pt x="17" y="8"/>
                  </a:moveTo>
                  <a:cubicBezTo>
                    <a:pt x="9" y="0"/>
                    <a:pt x="0" y="7"/>
                    <a:pt x="0" y="7"/>
                  </a:cubicBezTo>
                  <a:cubicBezTo>
                    <a:pt x="19" y="26"/>
                    <a:pt x="19" y="26"/>
                    <a:pt x="19" y="26"/>
                  </a:cubicBezTo>
                  <a:cubicBezTo>
                    <a:pt x="19" y="26"/>
                    <a:pt x="26" y="17"/>
                    <a:pt x="17"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3" name="Group 2"/>
          <p:cNvGrpSpPr/>
          <p:nvPr/>
        </p:nvGrpSpPr>
        <p:grpSpPr>
          <a:xfrm>
            <a:off x="7616169" y="2721145"/>
            <a:ext cx="282643" cy="378920"/>
            <a:chOff x="8025047" y="2676140"/>
            <a:chExt cx="308642" cy="413776"/>
          </a:xfrm>
        </p:grpSpPr>
        <p:sp>
          <p:nvSpPr>
            <p:cNvPr id="41" name="Freeform 62"/>
            <p:cNvSpPr>
              <a:spLocks noEditPoints="1"/>
            </p:cNvSpPr>
            <p:nvPr>
              <p:custDataLst>
                <p:tags r:id="rId25"/>
              </p:custDataLst>
            </p:nvPr>
          </p:nvSpPr>
          <p:spPr bwMode="auto">
            <a:xfrm>
              <a:off x="8025047" y="2676140"/>
              <a:ext cx="233759" cy="413776"/>
            </a:xfrm>
            <a:custGeom>
              <a:avLst/>
              <a:gdLst>
                <a:gd name="T0" fmla="*/ 66 w 73"/>
                <a:gd name="T1" fmla="*/ 105 h 129"/>
                <a:gd name="T2" fmla="*/ 7 w 73"/>
                <a:gd name="T3" fmla="*/ 105 h 129"/>
                <a:gd name="T4" fmla="*/ 7 w 73"/>
                <a:gd name="T5" fmla="*/ 16 h 129"/>
                <a:gd name="T6" fmla="*/ 66 w 73"/>
                <a:gd name="T7" fmla="*/ 16 h 129"/>
                <a:gd name="T8" fmla="*/ 66 w 73"/>
                <a:gd name="T9" fmla="*/ 35 h 129"/>
                <a:gd name="T10" fmla="*/ 73 w 73"/>
                <a:gd name="T11" fmla="*/ 35 h 129"/>
                <a:gd name="T12" fmla="*/ 73 w 73"/>
                <a:gd name="T13" fmla="*/ 10 h 129"/>
                <a:gd name="T14" fmla="*/ 63 w 73"/>
                <a:gd name="T15" fmla="*/ 0 h 129"/>
                <a:gd name="T16" fmla="*/ 9 w 73"/>
                <a:gd name="T17" fmla="*/ 0 h 129"/>
                <a:gd name="T18" fmla="*/ 0 w 73"/>
                <a:gd name="T19" fmla="*/ 10 h 129"/>
                <a:gd name="T20" fmla="*/ 0 w 73"/>
                <a:gd name="T21" fmla="*/ 120 h 129"/>
                <a:gd name="T22" fmla="*/ 9 w 73"/>
                <a:gd name="T23" fmla="*/ 129 h 129"/>
                <a:gd name="T24" fmla="*/ 63 w 73"/>
                <a:gd name="T25" fmla="*/ 129 h 129"/>
                <a:gd name="T26" fmla="*/ 73 w 73"/>
                <a:gd name="T27" fmla="*/ 120 h 129"/>
                <a:gd name="T28" fmla="*/ 73 w 73"/>
                <a:gd name="T29" fmla="*/ 79 h 129"/>
                <a:gd name="T30" fmla="*/ 66 w 73"/>
                <a:gd name="T31" fmla="*/ 79 h 129"/>
                <a:gd name="T32" fmla="*/ 66 w 73"/>
                <a:gd name="T33" fmla="*/ 105 h 129"/>
                <a:gd name="T34" fmla="*/ 57 w 73"/>
                <a:gd name="T35" fmla="*/ 6 h 129"/>
                <a:gd name="T36" fmla="*/ 60 w 73"/>
                <a:gd name="T37" fmla="*/ 9 h 129"/>
                <a:gd name="T38" fmla="*/ 57 w 73"/>
                <a:gd name="T39" fmla="*/ 11 h 129"/>
                <a:gd name="T40" fmla="*/ 55 w 73"/>
                <a:gd name="T41" fmla="*/ 9 h 129"/>
                <a:gd name="T42" fmla="*/ 57 w 73"/>
                <a:gd name="T43" fmla="*/ 6 h 129"/>
                <a:gd name="T44" fmla="*/ 24 w 73"/>
                <a:gd name="T45" fmla="*/ 7 h 129"/>
                <a:gd name="T46" fmla="*/ 49 w 73"/>
                <a:gd name="T47" fmla="*/ 7 h 129"/>
                <a:gd name="T48" fmla="*/ 49 w 73"/>
                <a:gd name="T49" fmla="*/ 10 h 129"/>
                <a:gd name="T50" fmla="*/ 24 w 73"/>
                <a:gd name="T51" fmla="*/ 10 h 129"/>
                <a:gd name="T52" fmla="*/ 24 w 73"/>
                <a:gd name="T53" fmla="*/ 7 h 129"/>
                <a:gd name="T54" fmla="*/ 48 w 73"/>
                <a:gd name="T55" fmla="*/ 119 h 129"/>
                <a:gd name="T56" fmla="*/ 25 w 73"/>
                <a:gd name="T57" fmla="*/ 119 h 129"/>
                <a:gd name="T58" fmla="*/ 25 w 73"/>
                <a:gd name="T59" fmla="*/ 112 h 129"/>
                <a:gd name="T60" fmla="*/ 48 w 73"/>
                <a:gd name="T61" fmla="*/ 112 h 129"/>
                <a:gd name="T62" fmla="*/ 48 w 73"/>
                <a:gd name="T63" fmla="*/ 11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 h="129">
                  <a:moveTo>
                    <a:pt x="66" y="105"/>
                  </a:moveTo>
                  <a:cubicBezTo>
                    <a:pt x="7" y="105"/>
                    <a:pt x="7" y="105"/>
                    <a:pt x="7" y="105"/>
                  </a:cubicBezTo>
                  <a:cubicBezTo>
                    <a:pt x="7" y="16"/>
                    <a:pt x="7" y="16"/>
                    <a:pt x="7" y="16"/>
                  </a:cubicBezTo>
                  <a:cubicBezTo>
                    <a:pt x="66" y="16"/>
                    <a:pt x="66" y="16"/>
                    <a:pt x="66" y="16"/>
                  </a:cubicBezTo>
                  <a:cubicBezTo>
                    <a:pt x="66" y="35"/>
                    <a:pt x="66" y="35"/>
                    <a:pt x="66" y="35"/>
                  </a:cubicBezTo>
                  <a:cubicBezTo>
                    <a:pt x="73" y="35"/>
                    <a:pt x="73" y="35"/>
                    <a:pt x="73" y="35"/>
                  </a:cubicBezTo>
                  <a:cubicBezTo>
                    <a:pt x="73" y="10"/>
                    <a:pt x="73" y="10"/>
                    <a:pt x="73" y="10"/>
                  </a:cubicBezTo>
                  <a:cubicBezTo>
                    <a:pt x="73" y="5"/>
                    <a:pt x="68" y="0"/>
                    <a:pt x="63" y="0"/>
                  </a:cubicBezTo>
                  <a:cubicBezTo>
                    <a:pt x="9" y="0"/>
                    <a:pt x="9" y="0"/>
                    <a:pt x="9" y="0"/>
                  </a:cubicBezTo>
                  <a:cubicBezTo>
                    <a:pt x="4" y="0"/>
                    <a:pt x="0" y="5"/>
                    <a:pt x="0" y="10"/>
                  </a:cubicBezTo>
                  <a:cubicBezTo>
                    <a:pt x="0" y="120"/>
                    <a:pt x="0" y="120"/>
                    <a:pt x="0" y="120"/>
                  </a:cubicBezTo>
                  <a:cubicBezTo>
                    <a:pt x="0" y="125"/>
                    <a:pt x="4" y="129"/>
                    <a:pt x="9" y="129"/>
                  </a:cubicBezTo>
                  <a:cubicBezTo>
                    <a:pt x="63" y="129"/>
                    <a:pt x="63" y="129"/>
                    <a:pt x="63" y="129"/>
                  </a:cubicBezTo>
                  <a:cubicBezTo>
                    <a:pt x="68" y="129"/>
                    <a:pt x="73" y="125"/>
                    <a:pt x="73" y="120"/>
                  </a:cubicBezTo>
                  <a:cubicBezTo>
                    <a:pt x="73" y="79"/>
                    <a:pt x="73" y="79"/>
                    <a:pt x="73" y="79"/>
                  </a:cubicBezTo>
                  <a:cubicBezTo>
                    <a:pt x="66" y="79"/>
                    <a:pt x="66" y="79"/>
                    <a:pt x="66" y="79"/>
                  </a:cubicBezTo>
                  <a:lnTo>
                    <a:pt x="66" y="105"/>
                  </a:lnTo>
                  <a:close/>
                  <a:moveTo>
                    <a:pt x="57" y="6"/>
                  </a:moveTo>
                  <a:cubicBezTo>
                    <a:pt x="58" y="6"/>
                    <a:pt x="60" y="7"/>
                    <a:pt x="60" y="9"/>
                  </a:cubicBezTo>
                  <a:cubicBezTo>
                    <a:pt x="60" y="10"/>
                    <a:pt x="58" y="11"/>
                    <a:pt x="57" y="11"/>
                  </a:cubicBezTo>
                  <a:cubicBezTo>
                    <a:pt x="56" y="11"/>
                    <a:pt x="55" y="10"/>
                    <a:pt x="55" y="9"/>
                  </a:cubicBezTo>
                  <a:cubicBezTo>
                    <a:pt x="55" y="7"/>
                    <a:pt x="56" y="6"/>
                    <a:pt x="57" y="6"/>
                  </a:cubicBezTo>
                  <a:close/>
                  <a:moveTo>
                    <a:pt x="24" y="7"/>
                  </a:moveTo>
                  <a:cubicBezTo>
                    <a:pt x="49" y="7"/>
                    <a:pt x="49" y="7"/>
                    <a:pt x="49" y="7"/>
                  </a:cubicBezTo>
                  <a:cubicBezTo>
                    <a:pt x="49" y="10"/>
                    <a:pt x="49" y="10"/>
                    <a:pt x="49" y="10"/>
                  </a:cubicBezTo>
                  <a:cubicBezTo>
                    <a:pt x="24" y="10"/>
                    <a:pt x="24" y="10"/>
                    <a:pt x="24" y="10"/>
                  </a:cubicBezTo>
                  <a:lnTo>
                    <a:pt x="24" y="7"/>
                  </a:lnTo>
                  <a:close/>
                  <a:moveTo>
                    <a:pt x="48" y="119"/>
                  </a:moveTo>
                  <a:cubicBezTo>
                    <a:pt x="25" y="119"/>
                    <a:pt x="25" y="119"/>
                    <a:pt x="25" y="119"/>
                  </a:cubicBezTo>
                  <a:cubicBezTo>
                    <a:pt x="25" y="112"/>
                    <a:pt x="25" y="112"/>
                    <a:pt x="25" y="112"/>
                  </a:cubicBezTo>
                  <a:cubicBezTo>
                    <a:pt x="48" y="112"/>
                    <a:pt x="48" y="112"/>
                    <a:pt x="48" y="112"/>
                  </a:cubicBezTo>
                  <a:lnTo>
                    <a:pt x="48" y="119"/>
                  </a:lnTo>
                  <a:close/>
                </a:path>
              </a:pathLst>
            </a:custGeom>
            <a:solidFill>
              <a:schemeClr val="bg1"/>
            </a:solidFill>
            <a:ln>
              <a:noFill/>
            </a:ln>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51" name="Freeform 63"/>
            <p:cNvSpPr/>
            <p:nvPr>
              <p:custDataLst>
                <p:tags r:id="rId26"/>
              </p:custDataLst>
            </p:nvPr>
          </p:nvSpPr>
          <p:spPr bwMode="auto">
            <a:xfrm>
              <a:off x="8159041" y="2753123"/>
              <a:ext cx="174648" cy="166585"/>
            </a:xfrm>
            <a:custGeom>
              <a:avLst/>
              <a:gdLst>
                <a:gd name="T0" fmla="*/ 0 w 65"/>
                <a:gd name="T1" fmla="*/ 44 h 62"/>
                <a:gd name="T2" fmla="*/ 8 w 65"/>
                <a:gd name="T3" fmla="*/ 44 h 62"/>
                <a:gd name="T4" fmla="*/ 0 w 65"/>
                <a:gd name="T5" fmla="*/ 62 h 62"/>
                <a:gd name="T6" fmla="*/ 22 w 65"/>
                <a:gd name="T7" fmla="*/ 44 h 62"/>
                <a:gd name="T8" fmla="*/ 65 w 65"/>
                <a:gd name="T9" fmla="*/ 44 h 62"/>
                <a:gd name="T10" fmla="*/ 65 w 65"/>
                <a:gd name="T11" fmla="*/ 0 h 62"/>
                <a:gd name="T12" fmla="*/ 0 w 65"/>
                <a:gd name="T13" fmla="*/ 0 h 62"/>
                <a:gd name="T14" fmla="*/ 0 w 65"/>
                <a:gd name="T15" fmla="*/ 44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62">
                  <a:moveTo>
                    <a:pt x="0" y="44"/>
                  </a:moveTo>
                  <a:lnTo>
                    <a:pt x="8" y="44"/>
                  </a:lnTo>
                  <a:lnTo>
                    <a:pt x="0" y="62"/>
                  </a:lnTo>
                  <a:lnTo>
                    <a:pt x="22" y="44"/>
                  </a:lnTo>
                  <a:lnTo>
                    <a:pt x="65" y="44"/>
                  </a:lnTo>
                  <a:lnTo>
                    <a:pt x="65" y="0"/>
                  </a:lnTo>
                  <a:lnTo>
                    <a:pt x="0" y="0"/>
                  </a:lnTo>
                  <a:lnTo>
                    <a:pt x="0" y="44"/>
                  </a:lnTo>
                  <a:close/>
                </a:path>
              </a:pathLst>
            </a:custGeom>
            <a:solidFill>
              <a:schemeClr val="bg1"/>
            </a:solidFill>
            <a:ln>
              <a:noFill/>
            </a:ln>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grpSp>
      <p:sp>
        <p:nvSpPr>
          <p:cNvPr id="52" name="Freeform 58"/>
          <p:cNvSpPr/>
          <p:nvPr>
            <p:custDataLst>
              <p:tags r:id="rId27"/>
            </p:custDataLst>
          </p:nvPr>
        </p:nvSpPr>
        <p:spPr bwMode="auto">
          <a:xfrm>
            <a:off x="7509498" y="3685161"/>
            <a:ext cx="427409" cy="443045"/>
          </a:xfrm>
          <a:custGeom>
            <a:avLst/>
            <a:gdLst>
              <a:gd name="T0" fmla="*/ 99 w 137"/>
              <a:gd name="T1" fmla="*/ 57 h 142"/>
              <a:gd name="T2" fmla="*/ 137 w 137"/>
              <a:gd name="T3" fmla="*/ 57 h 142"/>
              <a:gd name="T4" fmla="*/ 76 w 137"/>
              <a:gd name="T5" fmla="*/ 4 h 142"/>
              <a:gd name="T6" fmla="*/ 69 w 137"/>
              <a:gd name="T7" fmla="*/ 0 h 142"/>
              <a:gd name="T8" fmla="*/ 62 w 137"/>
              <a:gd name="T9" fmla="*/ 4 h 142"/>
              <a:gd name="T10" fmla="*/ 0 w 137"/>
              <a:gd name="T11" fmla="*/ 57 h 142"/>
              <a:gd name="T12" fmla="*/ 39 w 137"/>
              <a:gd name="T13" fmla="*/ 57 h 142"/>
              <a:gd name="T14" fmla="*/ 62 w 137"/>
              <a:gd name="T15" fmla="*/ 5 h 142"/>
              <a:gd name="T16" fmla="*/ 62 w 137"/>
              <a:gd name="T17" fmla="*/ 6 h 142"/>
              <a:gd name="T18" fmla="*/ 44 w 137"/>
              <a:gd name="T19" fmla="*/ 57 h 142"/>
              <a:gd name="T20" fmla="*/ 64 w 137"/>
              <a:gd name="T21" fmla="*/ 57 h 142"/>
              <a:gd name="T22" fmla="*/ 64 w 137"/>
              <a:gd name="T23" fmla="*/ 123 h 142"/>
              <a:gd name="T24" fmla="*/ 64 w 137"/>
              <a:gd name="T25" fmla="*/ 125 h 142"/>
              <a:gd name="T26" fmla="*/ 64 w 137"/>
              <a:gd name="T27" fmla="*/ 130 h 142"/>
              <a:gd name="T28" fmla="*/ 76 w 137"/>
              <a:gd name="T29" fmla="*/ 142 h 142"/>
              <a:gd name="T30" fmla="*/ 88 w 137"/>
              <a:gd name="T31" fmla="*/ 130 h 142"/>
              <a:gd name="T32" fmla="*/ 88 w 137"/>
              <a:gd name="T33" fmla="*/ 125 h 142"/>
              <a:gd name="T34" fmla="*/ 79 w 137"/>
              <a:gd name="T35" fmla="*/ 125 h 142"/>
              <a:gd name="T36" fmla="*/ 79 w 137"/>
              <a:gd name="T37" fmla="*/ 127 h 142"/>
              <a:gd name="T38" fmla="*/ 79 w 137"/>
              <a:gd name="T39" fmla="*/ 130 h 142"/>
              <a:gd name="T40" fmla="*/ 76 w 137"/>
              <a:gd name="T41" fmla="*/ 134 h 142"/>
              <a:gd name="T42" fmla="*/ 72 w 137"/>
              <a:gd name="T43" fmla="*/ 130 h 142"/>
              <a:gd name="T44" fmla="*/ 72 w 137"/>
              <a:gd name="T45" fmla="*/ 127 h 142"/>
              <a:gd name="T46" fmla="*/ 72 w 137"/>
              <a:gd name="T47" fmla="*/ 125 h 142"/>
              <a:gd name="T48" fmla="*/ 72 w 137"/>
              <a:gd name="T49" fmla="*/ 112 h 142"/>
              <a:gd name="T50" fmla="*/ 72 w 137"/>
              <a:gd name="T51" fmla="*/ 57 h 142"/>
              <a:gd name="T52" fmla="*/ 94 w 137"/>
              <a:gd name="T53" fmla="*/ 57 h 142"/>
              <a:gd name="T54" fmla="*/ 76 w 137"/>
              <a:gd name="T55" fmla="*/ 6 h 142"/>
              <a:gd name="T56" fmla="*/ 76 w 137"/>
              <a:gd name="T57" fmla="*/ 5 h 142"/>
              <a:gd name="T58" fmla="*/ 99 w 137"/>
              <a:gd name="T59" fmla="*/ 57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7" h="142">
                <a:moveTo>
                  <a:pt x="99" y="57"/>
                </a:moveTo>
                <a:cubicBezTo>
                  <a:pt x="137" y="57"/>
                  <a:pt x="137" y="57"/>
                  <a:pt x="137" y="57"/>
                </a:cubicBezTo>
                <a:cubicBezTo>
                  <a:pt x="130" y="29"/>
                  <a:pt x="105" y="7"/>
                  <a:pt x="76" y="4"/>
                </a:cubicBezTo>
                <a:cubicBezTo>
                  <a:pt x="74" y="2"/>
                  <a:pt x="72" y="0"/>
                  <a:pt x="69" y="0"/>
                </a:cubicBezTo>
                <a:cubicBezTo>
                  <a:pt x="66" y="0"/>
                  <a:pt x="64" y="2"/>
                  <a:pt x="62" y="4"/>
                </a:cubicBezTo>
                <a:cubicBezTo>
                  <a:pt x="32" y="7"/>
                  <a:pt x="7" y="28"/>
                  <a:pt x="0" y="57"/>
                </a:cubicBezTo>
                <a:cubicBezTo>
                  <a:pt x="39" y="57"/>
                  <a:pt x="39" y="57"/>
                  <a:pt x="39" y="57"/>
                </a:cubicBezTo>
                <a:cubicBezTo>
                  <a:pt x="39" y="24"/>
                  <a:pt x="58" y="8"/>
                  <a:pt x="62" y="5"/>
                </a:cubicBezTo>
                <a:cubicBezTo>
                  <a:pt x="62" y="5"/>
                  <a:pt x="62" y="5"/>
                  <a:pt x="62" y="6"/>
                </a:cubicBezTo>
                <a:cubicBezTo>
                  <a:pt x="41" y="32"/>
                  <a:pt x="44" y="57"/>
                  <a:pt x="44" y="57"/>
                </a:cubicBezTo>
                <a:cubicBezTo>
                  <a:pt x="64" y="57"/>
                  <a:pt x="64" y="57"/>
                  <a:pt x="64" y="57"/>
                </a:cubicBezTo>
                <a:cubicBezTo>
                  <a:pt x="64" y="123"/>
                  <a:pt x="64" y="123"/>
                  <a:pt x="64" y="123"/>
                </a:cubicBezTo>
                <a:cubicBezTo>
                  <a:pt x="64" y="125"/>
                  <a:pt x="64" y="125"/>
                  <a:pt x="64" y="125"/>
                </a:cubicBezTo>
                <a:cubicBezTo>
                  <a:pt x="64" y="130"/>
                  <a:pt x="64" y="130"/>
                  <a:pt x="64" y="130"/>
                </a:cubicBezTo>
                <a:cubicBezTo>
                  <a:pt x="64" y="137"/>
                  <a:pt x="69" y="142"/>
                  <a:pt x="76" y="142"/>
                </a:cubicBezTo>
                <a:cubicBezTo>
                  <a:pt x="82" y="142"/>
                  <a:pt x="88" y="137"/>
                  <a:pt x="88" y="130"/>
                </a:cubicBezTo>
                <a:cubicBezTo>
                  <a:pt x="88" y="125"/>
                  <a:pt x="88" y="125"/>
                  <a:pt x="88" y="125"/>
                </a:cubicBezTo>
                <a:cubicBezTo>
                  <a:pt x="79" y="125"/>
                  <a:pt x="79" y="125"/>
                  <a:pt x="79" y="125"/>
                </a:cubicBezTo>
                <a:cubicBezTo>
                  <a:pt x="79" y="127"/>
                  <a:pt x="79" y="127"/>
                  <a:pt x="79" y="127"/>
                </a:cubicBezTo>
                <a:cubicBezTo>
                  <a:pt x="79" y="130"/>
                  <a:pt x="79" y="130"/>
                  <a:pt x="79" y="130"/>
                </a:cubicBezTo>
                <a:cubicBezTo>
                  <a:pt x="79" y="132"/>
                  <a:pt x="78" y="134"/>
                  <a:pt x="76" y="134"/>
                </a:cubicBezTo>
                <a:cubicBezTo>
                  <a:pt x="74" y="134"/>
                  <a:pt x="72" y="132"/>
                  <a:pt x="72" y="130"/>
                </a:cubicBezTo>
                <a:cubicBezTo>
                  <a:pt x="72" y="127"/>
                  <a:pt x="72" y="127"/>
                  <a:pt x="72" y="127"/>
                </a:cubicBezTo>
                <a:cubicBezTo>
                  <a:pt x="72" y="125"/>
                  <a:pt x="72" y="125"/>
                  <a:pt x="72" y="125"/>
                </a:cubicBezTo>
                <a:cubicBezTo>
                  <a:pt x="72" y="112"/>
                  <a:pt x="72" y="112"/>
                  <a:pt x="72" y="112"/>
                </a:cubicBezTo>
                <a:cubicBezTo>
                  <a:pt x="72" y="57"/>
                  <a:pt x="72" y="57"/>
                  <a:pt x="72" y="57"/>
                </a:cubicBezTo>
                <a:cubicBezTo>
                  <a:pt x="94" y="57"/>
                  <a:pt x="94" y="57"/>
                  <a:pt x="94" y="57"/>
                </a:cubicBezTo>
                <a:cubicBezTo>
                  <a:pt x="94" y="57"/>
                  <a:pt x="97" y="32"/>
                  <a:pt x="76" y="6"/>
                </a:cubicBezTo>
                <a:cubicBezTo>
                  <a:pt x="76" y="5"/>
                  <a:pt x="76" y="5"/>
                  <a:pt x="76" y="5"/>
                </a:cubicBezTo>
                <a:cubicBezTo>
                  <a:pt x="80" y="8"/>
                  <a:pt x="99" y="24"/>
                  <a:pt x="99" y="57"/>
                </a:cubicBezTo>
                <a:close/>
              </a:path>
            </a:pathLst>
          </a:custGeom>
          <a:solidFill>
            <a:schemeClr val="bg1"/>
          </a:solidFill>
          <a:ln>
            <a:noFill/>
          </a:ln>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5" name="文本框 4"/>
          <p:cNvSpPr txBox="1"/>
          <p:nvPr>
            <p:custDataLst>
              <p:tags r:id="rId28"/>
            </p:custDataLst>
          </p:nvPr>
        </p:nvSpPr>
        <p:spPr>
          <a:xfrm>
            <a:off x="0" y="899160"/>
            <a:ext cx="2937510" cy="460375"/>
          </a:xfrm>
          <a:prstGeom prst="rect">
            <a:avLst/>
          </a:prstGeom>
          <a:noFill/>
        </p:spPr>
        <p:txBody>
          <a:bodyPr wrap="none" rtlCol="0" anchor="t">
            <a:spAutoFit/>
          </a:bodyPr>
          <a:p>
            <a:r>
              <a:rPr lang="zh-CN" altLang="en-US" sz="2400" b="1" dirty="0" smtClean="0">
                <a:solidFill>
                  <a:srgbClr val="FF0000"/>
                </a:solidFill>
                <a:latin typeface="微软雅黑" panose="020B0503020204020204" charset="-122"/>
                <a:ea typeface="微软雅黑" panose="020B0503020204020204" charset="-122"/>
                <a:sym typeface="+mn-ea"/>
              </a:rPr>
              <a:t>（四）制度主要内容</a:t>
            </a:r>
            <a:endParaRPr lang="zh-CN" altLang="en-US" sz="2400" b="1" dirty="0" smtClean="0">
              <a:solidFill>
                <a:srgbClr val="FF0000"/>
              </a:solidFill>
              <a:latin typeface="微软雅黑" panose="020B0503020204020204" charset="-122"/>
              <a:ea typeface="微软雅黑" panose="020B0503020204020204" charset="-122"/>
              <a:sym typeface="+mn-ea"/>
            </a:endParaRPr>
          </a:p>
        </p:txBody>
      </p:sp>
      <p:sp>
        <p:nvSpPr>
          <p:cNvPr id="6" name="文本框 5"/>
          <p:cNvSpPr txBox="1"/>
          <p:nvPr>
            <p:custDataLst>
              <p:tags r:id="rId29"/>
            </p:custDataLst>
          </p:nvPr>
        </p:nvSpPr>
        <p:spPr>
          <a:xfrm>
            <a:off x="1275080" y="600710"/>
            <a:ext cx="2021840" cy="368300"/>
          </a:xfrm>
          <a:prstGeom prst="rect">
            <a:avLst/>
          </a:prstGeom>
          <a:noFill/>
        </p:spPr>
        <p:txBody>
          <a:bodyPr wrap="none" rtlCol="0" anchor="t">
            <a:spAutoFit/>
          </a:bodyPr>
          <a:p>
            <a:r>
              <a:rPr lang="zh-CN" altLang="en-US" b="1" dirty="0" smtClean="0">
                <a:solidFill>
                  <a:srgbClr val="5969DD"/>
                </a:solidFill>
                <a:latin typeface="微软雅黑" panose="020B0503020204020204" charset="-122"/>
                <a:ea typeface="微软雅黑" panose="020B0503020204020204" charset="-122"/>
                <a:sym typeface="+mn-ea"/>
              </a:rPr>
              <a:t>工伤保险制度概述</a:t>
            </a:r>
            <a:endParaRPr lang="zh-CN" altLang="en-US" b="1" dirty="0" smtClean="0">
              <a:solidFill>
                <a:srgbClr val="5969DD"/>
              </a:solidFill>
              <a:latin typeface="微软雅黑" panose="020B0503020204020204" charset="-122"/>
              <a:ea typeface="微软雅黑" panose="020B0503020204020204" charset="-122"/>
              <a:sym typeface="+mn-ea"/>
            </a:endParaRPr>
          </a:p>
        </p:txBody>
      </p:sp>
      <p:sp>
        <p:nvSpPr>
          <p:cNvPr id="12" name="文本框 11"/>
          <p:cNvSpPr txBox="1"/>
          <p:nvPr>
            <p:custDataLst>
              <p:tags r:id="rId30"/>
            </p:custDataLst>
          </p:nvPr>
        </p:nvSpPr>
        <p:spPr>
          <a:xfrm>
            <a:off x="1024890" y="1992630"/>
            <a:ext cx="2500630" cy="922020"/>
          </a:xfrm>
          <a:prstGeom prst="rect">
            <a:avLst/>
          </a:prstGeom>
          <a:noFill/>
        </p:spPr>
        <p:txBody>
          <a:bodyPr wrap="square" rtlCol="0" anchor="t">
            <a:spAutoFit/>
          </a:bodyPr>
          <a:p>
            <a:pPr eaLnBrk="1" fontAlgn="auto" latinLnBrk="0" hangingPunct="1">
              <a:lnSpc>
                <a:spcPct val="100000"/>
              </a:lnSpc>
              <a:buNone/>
            </a:pPr>
            <a:r>
              <a:rPr lang="en-US" altLang="en-US" dirty="0" smtClean="0">
                <a:solidFill>
                  <a:schemeClr val="bg1"/>
                </a:solidFill>
                <a:sym typeface="+mn-ea"/>
              </a:rPr>
              <a:t>  </a:t>
            </a:r>
            <a:r>
              <a:rPr lang="en-US" altLang="en-US" dirty="0" smtClean="0">
                <a:solidFill>
                  <a:schemeClr val="tx1"/>
                </a:solidFill>
                <a:sym typeface="+mn-ea"/>
              </a:rPr>
              <a:t> </a:t>
            </a:r>
            <a:r>
              <a:rPr lang="en-US" altLang="zh-CN" dirty="0" smtClean="0">
                <a:solidFill>
                  <a:schemeClr val="tx1"/>
                </a:solidFill>
                <a:sym typeface="+mn-ea"/>
              </a:rPr>
              <a:t>1.</a:t>
            </a:r>
            <a:r>
              <a:rPr lang="zh-CN" altLang="en-US" dirty="0" smtClean="0">
                <a:solidFill>
                  <a:schemeClr val="tx1"/>
                </a:solidFill>
                <a:sym typeface="+mn-ea"/>
              </a:rPr>
              <a:t>工伤保险参保缴费政策：规定工伤保险的覆盖范围和缴费办法</a:t>
            </a:r>
            <a:endParaRPr lang="zh-CN" altLang="en-US" dirty="0" smtClean="0">
              <a:solidFill>
                <a:schemeClr val="tx1"/>
              </a:solidFill>
              <a:sym typeface="+mn-ea"/>
            </a:endParaRPr>
          </a:p>
        </p:txBody>
      </p:sp>
      <p:sp>
        <p:nvSpPr>
          <p:cNvPr id="13" name="文本框 12"/>
          <p:cNvSpPr txBox="1"/>
          <p:nvPr>
            <p:custDataLst>
              <p:tags r:id="rId31"/>
            </p:custDataLst>
          </p:nvPr>
        </p:nvSpPr>
        <p:spPr>
          <a:xfrm>
            <a:off x="8112760" y="1901190"/>
            <a:ext cx="2621280" cy="1198880"/>
          </a:xfrm>
          <a:prstGeom prst="rect">
            <a:avLst/>
          </a:prstGeom>
          <a:noFill/>
        </p:spPr>
        <p:txBody>
          <a:bodyPr wrap="square" rtlCol="0" anchor="t">
            <a:spAutoFit/>
          </a:bodyPr>
          <a:p>
            <a:pPr eaLnBrk="1" fontAlgn="auto" latinLnBrk="0" hangingPunct="1">
              <a:lnSpc>
                <a:spcPct val="100000"/>
              </a:lnSpc>
              <a:buNone/>
            </a:pPr>
            <a:r>
              <a:rPr lang="en-US" altLang="en-US" dirty="0" smtClean="0">
                <a:sym typeface="+mn-ea"/>
              </a:rPr>
              <a:t>   </a:t>
            </a:r>
            <a:r>
              <a:rPr lang="en-US" altLang="zh-CN" dirty="0" smtClean="0">
                <a:solidFill>
                  <a:schemeClr val="tx1"/>
                </a:solidFill>
                <a:sym typeface="+mn-ea"/>
              </a:rPr>
              <a:t>2.</a:t>
            </a:r>
            <a:r>
              <a:rPr lang="zh-CN" altLang="en-US" dirty="0" smtClean="0">
                <a:solidFill>
                  <a:schemeClr val="tx1"/>
                </a:solidFill>
                <a:sym typeface="+mn-ea"/>
              </a:rPr>
              <a:t>工伤认定政策：规定哪些情况属于工伤，工伤认定管辖权、认定程序</a:t>
            </a:r>
            <a:endParaRPr lang="zh-CN" altLang="en-US" dirty="0" smtClean="0">
              <a:solidFill>
                <a:schemeClr val="tx1"/>
              </a:solidFill>
              <a:sym typeface="+mn-ea"/>
            </a:endParaRPr>
          </a:p>
        </p:txBody>
      </p:sp>
      <p:sp>
        <p:nvSpPr>
          <p:cNvPr id="15" name="文本框 14"/>
          <p:cNvSpPr txBox="1"/>
          <p:nvPr>
            <p:custDataLst>
              <p:tags r:id="rId32"/>
            </p:custDataLst>
          </p:nvPr>
        </p:nvSpPr>
        <p:spPr>
          <a:xfrm>
            <a:off x="1096645" y="3874135"/>
            <a:ext cx="2540000" cy="922020"/>
          </a:xfrm>
          <a:prstGeom prst="rect">
            <a:avLst/>
          </a:prstGeom>
          <a:noFill/>
        </p:spPr>
        <p:txBody>
          <a:bodyPr wrap="square" rtlCol="0" anchor="t">
            <a:spAutoFit/>
          </a:bodyPr>
          <a:p>
            <a:pPr eaLnBrk="1" fontAlgn="auto" latinLnBrk="0" hangingPunct="1">
              <a:lnSpc>
                <a:spcPct val="100000"/>
              </a:lnSpc>
              <a:buNone/>
            </a:pPr>
            <a:r>
              <a:rPr lang="en-US" altLang="en-US" dirty="0" smtClean="0">
                <a:sym typeface="+mn-ea"/>
              </a:rPr>
              <a:t>   </a:t>
            </a:r>
            <a:r>
              <a:rPr lang="en-US" altLang="zh-CN" dirty="0" smtClean="0">
                <a:solidFill>
                  <a:schemeClr val="tx1"/>
                </a:solidFill>
                <a:sym typeface="+mn-ea"/>
              </a:rPr>
              <a:t>3.</a:t>
            </a:r>
            <a:r>
              <a:rPr lang="zh-CN" altLang="en-US" dirty="0" smtClean="0">
                <a:solidFill>
                  <a:schemeClr val="tx1"/>
                </a:solidFill>
                <a:sym typeface="+mn-ea"/>
              </a:rPr>
              <a:t>劳动能力鉴定政策：规定劳动能力程度分级，管辖权及评定程序</a:t>
            </a:r>
            <a:endParaRPr lang="zh-CN" altLang="en-US" dirty="0" smtClean="0">
              <a:solidFill>
                <a:schemeClr val="tx1"/>
              </a:solidFill>
              <a:sym typeface="+mn-ea"/>
            </a:endParaRPr>
          </a:p>
        </p:txBody>
      </p:sp>
      <p:sp>
        <p:nvSpPr>
          <p:cNvPr id="18" name="文本框 17"/>
          <p:cNvSpPr txBox="1"/>
          <p:nvPr>
            <p:custDataLst>
              <p:tags r:id="rId33"/>
            </p:custDataLst>
          </p:nvPr>
        </p:nvSpPr>
        <p:spPr>
          <a:xfrm>
            <a:off x="8194040" y="3770630"/>
            <a:ext cx="2540000" cy="1198880"/>
          </a:xfrm>
          <a:prstGeom prst="rect">
            <a:avLst/>
          </a:prstGeom>
          <a:noFill/>
        </p:spPr>
        <p:txBody>
          <a:bodyPr wrap="square" rtlCol="0" anchor="t">
            <a:spAutoFit/>
          </a:bodyPr>
          <a:p>
            <a:r>
              <a:rPr lang="en-US" altLang="en-US" dirty="0" smtClean="0">
                <a:sym typeface="+mn-ea"/>
              </a:rPr>
              <a:t>  </a:t>
            </a:r>
            <a:r>
              <a:rPr lang="en-US" altLang="zh-CN" dirty="0" smtClean="0">
                <a:solidFill>
                  <a:schemeClr val="tx1"/>
                </a:solidFill>
                <a:sym typeface="+mn-ea"/>
              </a:rPr>
              <a:t>4.</a:t>
            </a:r>
            <a:r>
              <a:rPr lang="zh-CN" altLang="en-US" dirty="0" smtClean="0">
                <a:solidFill>
                  <a:schemeClr val="tx1"/>
                </a:solidFill>
                <a:sym typeface="+mn-ea"/>
              </a:rPr>
              <a:t>工伤保险待遇政策：规定工伤待遇的种类，</a:t>
            </a:r>
            <a:endParaRPr lang="en-US" altLang="zh-CN" dirty="0" smtClean="0">
              <a:solidFill>
                <a:schemeClr val="tx1"/>
              </a:solidFill>
              <a:sym typeface="+mn-ea"/>
            </a:endParaRPr>
          </a:p>
          <a:p>
            <a:r>
              <a:rPr lang="zh-CN" altLang="en-US" dirty="0" smtClean="0">
                <a:solidFill>
                  <a:schemeClr val="tx1"/>
                </a:solidFill>
                <a:sym typeface="+mn-ea"/>
              </a:rPr>
              <a:t>享受的条件及待遇人员管理要求等</a:t>
            </a:r>
            <a:endParaRPr lang="zh-CN" altLang="en-US" dirty="0" smtClean="0">
              <a:solidFill>
                <a:schemeClr val="tx1"/>
              </a:solidFill>
              <a:sym typeface="+mn-ea"/>
            </a:endParaRPr>
          </a:p>
        </p:txBody>
      </p:sp>
    </p:spTree>
    <p:custDataLst>
      <p:tags r:id="rId34"/>
    </p:custDataLst>
  </p:cSld>
  <p:clrMapOvr>
    <a:masterClrMapping/>
  </p:clrMapOvr>
  <p:timing>
    <p:tnLst>
      <p:par>
        <p:cTn id="1" dur="indefinite" restart="never" nodeType="tmRoot"/>
      </p:par>
    </p:tnLst>
    <p:bldLst>
      <p:bldP spid="36" grpId="0" bldLvl="0" animBg="1"/>
      <p:bldP spid="39" grpId="0" bldLvl="0" animBg="1"/>
      <p:bldP spid="42" grpId="0" bldLvl="0" animBg="1"/>
      <p:bldP spid="45" grpId="0" bldLvl="0" animBg="1"/>
      <p:bldP spid="33" grpId="0" bldLvl="0" animBg="1"/>
      <p:bldP spid="52"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6" name="圆角矩形 5"/>
          <p:cNvSpPr/>
          <p:nvPr>
            <p:custDataLst>
              <p:tags r:id="rId4"/>
            </p:custDataLst>
          </p:nvPr>
        </p:nvSpPr>
        <p:spPr>
          <a:xfrm>
            <a:off x="417195" y="3916045"/>
            <a:ext cx="4745990" cy="619760"/>
          </a:xfrm>
          <a:prstGeom prst="roundRect">
            <a:avLst/>
          </a:prstGeom>
          <a:solidFill>
            <a:srgbClr val="FEA702"/>
          </a:solidFill>
          <a:ln w="60325">
            <a:solidFill>
              <a:schemeClr val="bg1"/>
            </a:solidFill>
          </a:ln>
          <a:effectLst>
            <a:outerShdw blurRad="266700" dist="114300" dir="5340000" sx="101000" sy="101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smtClean="0">
                <a:latin typeface="微软雅黑" panose="020B0503020204020204" charset="-122"/>
                <a:ea typeface="微软雅黑" panose="020B0503020204020204" charset="-122"/>
                <a:sym typeface="+mn-ea"/>
              </a:rPr>
              <a:t>第二部分</a:t>
            </a:r>
            <a:r>
              <a:rPr lang="en-US" altLang="zh-CN" sz="2400" b="1" dirty="0" smtClean="0">
                <a:latin typeface="微软雅黑" panose="020B0503020204020204" charset="-122"/>
                <a:ea typeface="微软雅黑" panose="020B0503020204020204" charset="-122"/>
                <a:sym typeface="+mn-ea"/>
              </a:rPr>
              <a:t> </a:t>
            </a:r>
            <a:r>
              <a:rPr lang="zh-CN" altLang="en-US" sz="2400" b="1" dirty="0" smtClean="0">
                <a:solidFill>
                  <a:schemeClr val="bg1"/>
                </a:solidFill>
                <a:latin typeface="微软雅黑" panose="020B0503020204020204" charset="-122"/>
                <a:ea typeface="微软雅黑" panose="020B0503020204020204" charset="-122"/>
                <a:sym typeface="+mn-ea"/>
              </a:rPr>
              <a:t>工伤保险参保缴费政策</a:t>
            </a:r>
            <a:endParaRPr lang="zh-CN" altLang="en-US" sz="2400" b="1" dirty="0" smtClean="0">
              <a:solidFill>
                <a:schemeClr val="bg1"/>
              </a:solidFill>
              <a:latin typeface="微软雅黑" panose="020B0503020204020204" charset="-122"/>
              <a:ea typeface="微软雅黑" panose="020B0503020204020204" charset="-122"/>
              <a:sym typeface="+mn-ea"/>
            </a:endParaRPr>
          </a:p>
        </p:txBody>
      </p:sp>
      <p:sp>
        <p:nvSpPr>
          <p:cNvPr id="70" name="TextBox 69"/>
          <p:cNvSpPr txBox="1"/>
          <p:nvPr>
            <p:custDataLst>
              <p:tags r:id="rId5"/>
            </p:custDataLst>
          </p:nvPr>
        </p:nvSpPr>
        <p:spPr>
          <a:xfrm>
            <a:off x="1676518" y="1560405"/>
            <a:ext cx="1943220" cy="2230642"/>
          </a:xfrm>
          <a:prstGeom prst="rect">
            <a:avLst/>
          </a:prstGeom>
          <a:noFill/>
        </p:spPr>
        <p:txBody>
          <a:bodyPr wrap="none" lIns="45305" tIns="22653" rIns="45305" bIns="22653" rtlCol="0">
            <a:spAutoFit/>
          </a:bodyPr>
          <a:p>
            <a:r>
              <a:rPr lang="en-US" altLang="zh-CN" sz="14200" spc="-149" dirty="0" smtClean="0">
                <a:solidFill>
                  <a:schemeClr val="tx1"/>
                </a:solidFill>
                <a:latin typeface="Impact" panose="020B0806030902050204" pitchFamily="34" charset="0"/>
                <a:ea typeface="微软雅黑" panose="020B0503020204020204" charset="-122"/>
                <a:cs typeface="Raavi" pitchFamily="34" charset="0"/>
              </a:rPr>
              <a:t>02</a:t>
            </a:r>
            <a:endParaRPr lang="en-US" altLang="zh-CN" sz="14200" spc="-149" dirty="0" smtClean="0">
              <a:solidFill>
                <a:schemeClr val="tx1"/>
              </a:solidFill>
              <a:latin typeface="Impact" panose="020B0806030902050204" pitchFamily="34" charset="0"/>
              <a:ea typeface="微软雅黑" panose="020B0503020204020204" charset="-122"/>
              <a:cs typeface="Raavi" pitchFamily="34" charset="0"/>
            </a:endParaRPr>
          </a:p>
        </p:txBody>
      </p:sp>
      <p:pic>
        <p:nvPicPr>
          <p:cNvPr id="4" name="图片 3" descr="bd675f6f77299859"/>
          <p:cNvPicPr>
            <a:picLocks noChangeAspect="1"/>
          </p:cNvPicPr>
          <p:nvPr>
            <p:custDataLst>
              <p:tags r:id="rId6"/>
            </p:custDataLst>
          </p:nvPr>
        </p:nvPicPr>
        <p:blipFill>
          <a:blip r:embed="rId7"/>
          <a:stretch>
            <a:fillRect/>
          </a:stretch>
        </p:blipFill>
        <p:spPr>
          <a:xfrm>
            <a:off x="5765800" y="1402080"/>
            <a:ext cx="6191250" cy="3476625"/>
          </a:xfrm>
          <a:prstGeom prst="rect">
            <a:avLst/>
          </a:prstGeom>
        </p:spPr>
      </p:pic>
    </p:spTree>
    <p:custDataLst>
      <p:tags r:id="rId8"/>
    </p:custDataLst>
  </p:cSld>
  <p:clrMapOvr>
    <a:masterClrMapping/>
  </p:clrMapOvr>
  <p:timing>
    <p:tnLst>
      <p:par>
        <p:cTn id="1" dur="indefinite" restart="never" nodeType="tmRoot"/>
      </p:par>
    </p:tnLst>
    <p:bldLst>
      <p:bldP spid="7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6025533" y="1489304"/>
            <a:ext cx="2873914" cy="2190498"/>
            <a:chOff x="6566394" y="2021434"/>
            <a:chExt cx="2873914" cy="2190498"/>
          </a:xfrm>
          <a:gradFill flip="none" rotWithShape="1">
            <a:gsLst>
              <a:gs pos="0">
                <a:srgbClr val="0170C1">
                  <a:shade val="30000"/>
                  <a:satMod val="115000"/>
                </a:srgbClr>
              </a:gs>
              <a:gs pos="50000">
                <a:srgbClr val="0170C1">
                  <a:shade val="67500"/>
                  <a:satMod val="115000"/>
                </a:srgbClr>
              </a:gs>
              <a:gs pos="100000">
                <a:srgbClr val="0170C1">
                  <a:shade val="100000"/>
                  <a:satMod val="115000"/>
                </a:srgbClr>
              </a:gs>
            </a:gsLst>
            <a:lin ang="16200000" scaled="1"/>
            <a:tileRect/>
          </a:gradFill>
        </p:grpSpPr>
        <p:sp>
          <p:nvSpPr>
            <p:cNvPr id="74" name="任意多边形 73"/>
            <p:cNvSpPr/>
            <p:nvPr>
              <p:custDataLst>
                <p:tags r:id="rId2"/>
              </p:custDataLst>
            </p:nvPr>
          </p:nvSpPr>
          <p:spPr>
            <a:xfrm flipH="1">
              <a:off x="6566394" y="2073819"/>
              <a:ext cx="562560" cy="325906"/>
            </a:xfrm>
            <a:custGeom>
              <a:avLst/>
              <a:gdLst>
                <a:gd name="connsiteX0" fmla="*/ 367678 w 370875"/>
                <a:gd name="connsiteY0" fmla="*/ 140677 h 140677"/>
                <a:gd name="connsiteX1" fmla="*/ 370875 w 370875"/>
                <a:gd name="connsiteY1" fmla="*/ 0 h 140677"/>
                <a:gd name="connsiteX2" fmla="*/ 0 w 370875"/>
                <a:gd name="connsiteY2" fmla="*/ 134282 h 140677"/>
                <a:gd name="connsiteX3" fmla="*/ 367678 w 370875"/>
                <a:gd name="connsiteY3" fmla="*/ 140677 h 140677"/>
                <a:gd name="connsiteX0-1" fmla="*/ 367678 w 370875"/>
                <a:gd name="connsiteY0-2" fmla="*/ 232793 h 232793"/>
                <a:gd name="connsiteX1-3" fmla="*/ 370875 w 370875"/>
                <a:gd name="connsiteY1-4" fmla="*/ 92116 h 232793"/>
                <a:gd name="connsiteX2-5" fmla="*/ 0 w 370875"/>
                <a:gd name="connsiteY2-6" fmla="*/ 226398 h 232793"/>
                <a:gd name="connsiteX3-7" fmla="*/ 367678 w 370875"/>
                <a:gd name="connsiteY3-8" fmla="*/ 232793 h 232793"/>
                <a:gd name="connsiteX0-9" fmla="*/ 367678 w 370875"/>
                <a:gd name="connsiteY0-10" fmla="*/ 233290 h 233290"/>
                <a:gd name="connsiteX1-11" fmla="*/ 370875 w 370875"/>
                <a:gd name="connsiteY1-12" fmla="*/ 92613 h 233290"/>
                <a:gd name="connsiteX2-13" fmla="*/ 0 w 370875"/>
                <a:gd name="connsiteY2-14" fmla="*/ 226895 h 233290"/>
                <a:gd name="connsiteX3-15" fmla="*/ 367678 w 370875"/>
                <a:gd name="connsiteY3-16" fmla="*/ 233290 h 233290"/>
                <a:gd name="connsiteX0-17" fmla="*/ 367678 w 370875"/>
                <a:gd name="connsiteY0-18" fmla="*/ 229170 h 229170"/>
                <a:gd name="connsiteX1-19" fmla="*/ 370875 w 370875"/>
                <a:gd name="connsiteY1-20" fmla="*/ 88493 h 229170"/>
                <a:gd name="connsiteX2-21" fmla="*/ 0 w 370875"/>
                <a:gd name="connsiteY2-22" fmla="*/ 222775 h 229170"/>
                <a:gd name="connsiteX3-23" fmla="*/ 367678 w 370875"/>
                <a:gd name="connsiteY3-24" fmla="*/ 229170 h 229170"/>
                <a:gd name="connsiteX0-25" fmla="*/ 386861 w 390058"/>
                <a:gd name="connsiteY0-26" fmla="*/ 227542 h 230739"/>
                <a:gd name="connsiteX1-27" fmla="*/ 390058 w 390058"/>
                <a:gd name="connsiteY1-28" fmla="*/ 86865 h 230739"/>
                <a:gd name="connsiteX2-29" fmla="*/ 0 w 390058"/>
                <a:gd name="connsiteY2-30" fmla="*/ 230739 h 230739"/>
                <a:gd name="connsiteX3-31" fmla="*/ 386861 w 390058"/>
                <a:gd name="connsiteY3-32" fmla="*/ 227542 h 230739"/>
                <a:gd name="connsiteX0-33" fmla="*/ 386861 w 390058"/>
                <a:gd name="connsiteY0-34" fmla="*/ 231640 h 234837"/>
                <a:gd name="connsiteX1-35" fmla="*/ 390058 w 390058"/>
                <a:gd name="connsiteY1-36" fmla="*/ 90963 h 234837"/>
                <a:gd name="connsiteX2-37" fmla="*/ 0 w 390058"/>
                <a:gd name="connsiteY2-38" fmla="*/ 234837 h 234837"/>
                <a:gd name="connsiteX3-39" fmla="*/ 386861 w 390058"/>
                <a:gd name="connsiteY3-40" fmla="*/ 231640 h 234837"/>
                <a:gd name="connsiteX0-41" fmla="*/ 386861 w 397219"/>
                <a:gd name="connsiteY0-42" fmla="*/ 231640 h 234837"/>
                <a:gd name="connsiteX1-43" fmla="*/ 390058 w 397219"/>
                <a:gd name="connsiteY1-44" fmla="*/ 90963 h 234837"/>
                <a:gd name="connsiteX2-45" fmla="*/ 0 w 397219"/>
                <a:gd name="connsiteY2-46" fmla="*/ 234837 h 234837"/>
                <a:gd name="connsiteX3-47" fmla="*/ 386861 w 397219"/>
                <a:gd name="connsiteY3-48" fmla="*/ 231640 h 234837"/>
                <a:gd name="connsiteX0-49" fmla="*/ 386861 w 401264"/>
                <a:gd name="connsiteY0-50" fmla="*/ 231640 h 234837"/>
                <a:gd name="connsiteX1-51" fmla="*/ 390058 w 401264"/>
                <a:gd name="connsiteY1-52" fmla="*/ 90963 h 234837"/>
                <a:gd name="connsiteX2-53" fmla="*/ 0 w 401264"/>
                <a:gd name="connsiteY2-54" fmla="*/ 234837 h 234837"/>
                <a:gd name="connsiteX3-55" fmla="*/ 386861 w 401264"/>
                <a:gd name="connsiteY3-56" fmla="*/ 231640 h 234837"/>
                <a:gd name="connsiteX0-57" fmla="*/ 386861 w 406990"/>
                <a:gd name="connsiteY0-58" fmla="*/ 231640 h 234837"/>
                <a:gd name="connsiteX1-59" fmla="*/ 390058 w 406990"/>
                <a:gd name="connsiteY1-60" fmla="*/ 90963 h 234837"/>
                <a:gd name="connsiteX2-61" fmla="*/ 0 w 406990"/>
                <a:gd name="connsiteY2-62" fmla="*/ 234837 h 234837"/>
                <a:gd name="connsiteX3-63" fmla="*/ 386861 w 406990"/>
                <a:gd name="connsiteY3-64" fmla="*/ 231640 h 234837"/>
                <a:gd name="connsiteX0-65" fmla="*/ 386861 w 400092"/>
                <a:gd name="connsiteY0-66" fmla="*/ 231640 h 234837"/>
                <a:gd name="connsiteX1-67" fmla="*/ 390058 w 400092"/>
                <a:gd name="connsiteY1-68" fmla="*/ 90963 h 234837"/>
                <a:gd name="connsiteX2-69" fmla="*/ 0 w 400092"/>
                <a:gd name="connsiteY2-70" fmla="*/ 234837 h 234837"/>
                <a:gd name="connsiteX3-71" fmla="*/ 386861 w 400092"/>
                <a:gd name="connsiteY3-72" fmla="*/ 231640 h 234837"/>
                <a:gd name="connsiteX0-73" fmla="*/ 386861 w 400092"/>
                <a:gd name="connsiteY0-74" fmla="*/ 231640 h 234837"/>
                <a:gd name="connsiteX1-75" fmla="*/ 390058 w 400092"/>
                <a:gd name="connsiteY1-76" fmla="*/ 90963 h 234837"/>
                <a:gd name="connsiteX2-77" fmla="*/ 0 w 400092"/>
                <a:gd name="connsiteY2-78" fmla="*/ 234837 h 234837"/>
                <a:gd name="connsiteX3-79" fmla="*/ 386861 w 400092"/>
                <a:gd name="connsiteY3-80" fmla="*/ 231640 h 234837"/>
                <a:gd name="connsiteX0-81" fmla="*/ 386861 w 400092"/>
                <a:gd name="connsiteY0-82" fmla="*/ 228587 h 231784"/>
                <a:gd name="connsiteX1-83" fmla="*/ 390058 w 400092"/>
                <a:gd name="connsiteY1-84" fmla="*/ 87910 h 231784"/>
                <a:gd name="connsiteX2-85" fmla="*/ 0 w 400092"/>
                <a:gd name="connsiteY2-86" fmla="*/ 231784 h 231784"/>
                <a:gd name="connsiteX3-87" fmla="*/ 386861 w 400092"/>
                <a:gd name="connsiteY3-88" fmla="*/ 228587 h 231784"/>
              </a:gdLst>
              <a:ahLst/>
              <a:cxnLst>
                <a:cxn ang="0">
                  <a:pos x="connsiteX0-1" y="connsiteY0-2"/>
                </a:cxn>
                <a:cxn ang="0">
                  <a:pos x="connsiteX1-3" y="connsiteY1-4"/>
                </a:cxn>
                <a:cxn ang="0">
                  <a:pos x="connsiteX2-5" y="connsiteY2-6"/>
                </a:cxn>
                <a:cxn ang="0">
                  <a:pos x="connsiteX3-7" y="connsiteY3-8"/>
                </a:cxn>
              </a:cxnLst>
              <a:rect l="l" t="t" r="r" b="b"/>
              <a:pathLst>
                <a:path w="400092" h="231784">
                  <a:moveTo>
                    <a:pt x="386861" y="228587"/>
                  </a:moveTo>
                  <a:cubicBezTo>
                    <a:pt x="399561" y="220066"/>
                    <a:pt x="407403" y="162418"/>
                    <a:pt x="390058" y="87910"/>
                  </a:cubicBezTo>
                  <a:cubicBezTo>
                    <a:pt x="295691" y="-157526"/>
                    <a:pt x="37301" y="183825"/>
                    <a:pt x="0" y="231784"/>
                  </a:cubicBezTo>
                  <a:lnTo>
                    <a:pt x="386861" y="228587"/>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spcBef>
                  <a:spcPct val="0"/>
                </a:spcBef>
                <a:spcAft>
                  <a:spcPct val="0"/>
                </a:spcAft>
              </a:pPr>
              <a:endParaRPr lang="zh-CN" altLang="en-US" sz="2530">
                <a:solidFill>
                  <a:prstClr val="white"/>
                </a:solidFill>
              </a:endParaRPr>
            </a:p>
          </p:txBody>
        </p:sp>
        <p:sp>
          <p:nvSpPr>
            <p:cNvPr id="51" name="任意多边形 50"/>
            <p:cNvSpPr/>
            <p:nvPr>
              <p:custDataLst>
                <p:tags r:id="rId3"/>
              </p:custDataLst>
            </p:nvPr>
          </p:nvSpPr>
          <p:spPr>
            <a:xfrm flipH="1">
              <a:off x="6595750" y="2021434"/>
              <a:ext cx="2844558" cy="2190498"/>
            </a:xfrm>
            <a:custGeom>
              <a:avLst/>
              <a:gdLst>
                <a:gd name="connsiteX0" fmla="*/ 0 w 2042024"/>
                <a:gd name="connsiteY0" fmla="*/ 1566371 h 1570472"/>
                <a:gd name="connsiteX1" fmla="*/ 959505 w 2042024"/>
                <a:gd name="connsiteY1" fmla="*/ 0 h 1570472"/>
                <a:gd name="connsiteX2" fmla="*/ 1943613 w 2042024"/>
                <a:gd name="connsiteY2" fmla="*/ 24603 h 1570472"/>
                <a:gd name="connsiteX3" fmla="*/ 2042024 w 2042024"/>
                <a:gd name="connsiteY3" fmla="*/ 106612 h 1570472"/>
                <a:gd name="connsiteX4" fmla="*/ 1021012 w 2042024"/>
                <a:gd name="connsiteY4" fmla="*/ 1570472 h 1570472"/>
                <a:gd name="connsiteX5" fmla="*/ 0 w 2042024"/>
                <a:gd name="connsiteY5" fmla="*/ 1566371 h 1570472"/>
                <a:gd name="connsiteX0-1" fmla="*/ 0 w 2029722"/>
                <a:gd name="connsiteY0-2" fmla="*/ 1574572 h 1574572"/>
                <a:gd name="connsiteX1-3" fmla="*/ 947203 w 2029722"/>
                <a:gd name="connsiteY1-4" fmla="*/ 0 h 1574572"/>
                <a:gd name="connsiteX2-5" fmla="*/ 1931311 w 2029722"/>
                <a:gd name="connsiteY2-6" fmla="*/ 24603 h 1574572"/>
                <a:gd name="connsiteX3-7" fmla="*/ 2029722 w 2029722"/>
                <a:gd name="connsiteY3-8" fmla="*/ 106612 h 1574572"/>
                <a:gd name="connsiteX4-9" fmla="*/ 1008710 w 2029722"/>
                <a:gd name="connsiteY4-10" fmla="*/ 1570472 h 1574572"/>
                <a:gd name="connsiteX5-11" fmla="*/ 0 w 2029722"/>
                <a:gd name="connsiteY5-12" fmla="*/ 1574572 h 1574572"/>
                <a:gd name="connsiteX0-13" fmla="*/ 0 w 2029722"/>
                <a:gd name="connsiteY0-14" fmla="*/ 1574572 h 1574572"/>
                <a:gd name="connsiteX1-15" fmla="*/ 947203 w 2029722"/>
                <a:gd name="connsiteY1-16" fmla="*/ 0 h 1574572"/>
                <a:gd name="connsiteX2-17" fmla="*/ 1931311 w 2029722"/>
                <a:gd name="connsiteY2-18" fmla="*/ 24603 h 1574572"/>
                <a:gd name="connsiteX3-19" fmla="*/ 2029722 w 2029722"/>
                <a:gd name="connsiteY3-20" fmla="*/ 106612 h 1574572"/>
                <a:gd name="connsiteX4-21" fmla="*/ 1008710 w 2029722"/>
                <a:gd name="connsiteY4-22" fmla="*/ 1570472 h 1574572"/>
                <a:gd name="connsiteX5-23" fmla="*/ 0 w 2029722"/>
                <a:gd name="connsiteY5-24" fmla="*/ 1574572 h 1574572"/>
                <a:gd name="connsiteX0-25" fmla="*/ 0 w 2029722"/>
                <a:gd name="connsiteY0-26" fmla="*/ 1574572 h 1574572"/>
                <a:gd name="connsiteX1-27" fmla="*/ 947203 w 2029722"/>
                <a:gd name="connsiteY1-28" fmla="*/ 0 h 1574572"/>
                <a:gd name="connsiteX2-29" fmla="*/ 1931311 w 2029722"/>
                <a:gd name="connsiteY2-30" fmla="*/ 24603 h 1574572"/>
                <a:gd name="connsiteX3-31" fmla="*/ 2029722 w 2029722"/>
                <a:gd name="connsiteY3-32" fmla="*/ 106612 h 1574572"/>
                <a:gd name="connsiteX4-33" fmla="*/ 1008710 w 2029722"/>
                <a:gd name="connsiteY4-34" fmla="*/ 1570472 h 1574572"/>
                <a:gd name="connsiteX5-35" fmla="*/ 0 w 2029722"/>
                <a:gd name="connsiteY5-36" fmla="*/ 1574572 h 1574572"/>
                <a:gd name="connsiteX0-37" fmla="*/ 0 w 2029722"/>
                <a:gd name="connsiteY0-38" fmla="*/ 1574572 h 1574572"/>
                <a:gd name="connsiteX1-39" fmla="*/ 947203 w 2029722"/>
                <a:gd name="connsiteY1-40" fmla="*/ 0 h 1574572"/>
                <a:gd name="connsiteX2-41" fmla="*/ 1931311 w 2029722"/>
                <a:gd name="connsiteY2-42" fmla="*/ 24603 h 1574572"/>
                <a:gd name="connsiteX3-43" fmla="*/ 2029722 w 2029722"/>
                <a:gd name="connsiteY3-44" fmla="*/ 106612 h 1574572"/>
                <a:gd name="connsiteX4-45" fmla="*/ 1008710 w 2029722"/>
                <a:gd name="connsiteY4-46" fmla="*/ 1570472 h 1574572"/>
                <a:gd name="connsiteX5-47" fmla="*/ 0 w 2029722"/>
                <a:gd name="connsiteY5-48" fmla="*/ 1574572 h 1574572"/>
                <a:gd name="connsiteX0-49" fmla="*/ 0 w 2029722"/>
                <a:gd name="connsiteY0-50" fmla="*/ 1574572 h 1574572"/>
                <a:gd name="connsiteX1-51" fmla="*/ 947203 w 2029722"/>
                <a:gd name="connsiteY1-52" fmla="*/ 0 h 1574572"/>
                <a:gd name="connsiteX2-53" fmla="*/ 1931311 w 2029722"/>
                <a:gd name="connsiteY2-54" fmla="*/ 24603 h 1574572"/>
                <a:gd name="connsiteX3-55" fmla="*/ 2029722 w 2029722"/>
                <a:gd name="connsiteY3-56" fmla="*/ 106612 h 1574572"/>
                <a:gd name="connsiteX4-57" fmla="*/ 1008710 w 2029722"/>
                <a:gd name="connsiteY4-58" fmla="*/ 1570472 h 1574572"/>
                <a:gd name="connsiteX5-59" fmla="*/ 0 w 2029722"/>
                <a:gd name="connsiteY5-60" fmla="*/ 1574572 h 1574572"/>
                <a:gd name="connsiteX0-61" fmla="*/ 0 w 2029722"/>
                <a:gd name="connsiteY0-62" fmla="*/ 1574572 h 1574572"/>
                <a:gd name="connsiteX1-63" fmla="*/ 947203 w 2029722"/>
                <a:gd name="connsiteY1-64" fmla="*/ 0 h 1574572"/>
                <a:gd name="connsiteX2-65" fmla="*/ 1931311 w 2029722"/>
                <a:gd name="connsiteY2-66" fmla="*/ 24603 h 1574572"/>
                <a:gd name="connsiteX3-67" fmla="*/ 2009219 w 2029722"/>
                <a:gd name="connsiteY3-68" fmla="*/ 57406 h 1574572"/>
                <a:gd name="connsiteX4-69" fmla="*/ 2029722 w 2029722"/>
                <a:gd name="connsiteY4-70" fmla="*/ 106612 h 1574572"/>
                <a:gd name="connsiteX5-71" fmla="*/ 1008710 w 2029722"/>
                <a:gd name="connsiteY5-72" fmla="*/ 1570472 h 1574572"/>
                <a:gd name="connsiteX6" fmla="*/ 0 w 2029722"/>
                <a:gd name="connsiteY6" fmla="*/ 1574572 h 1574572"/>
                <a:gd name="connsiteX0-73" fmla="*/ 0 w 2029722"/>
                <a:gd name="connsiteY0-74" fmla="*/ 1574572 h 1574572"/>
                <a:gd name="connsiteX1-75" fmla="*/ 947203 w 2029722"/>
                <a:gd name="connsiteY1-76" fmla="*/ 0 h 1574572"/>
                <a:gd name="connsiteX2-77" fmla="*/ 1931311 w 2029722"/>
                <a:gd name="connsiteY2-78" fmla="*/ 24603 h 1574572"/>
                <a:gd name="connsiteX3-79" fmla="*/ 2009219 w 2029722"/>
                <a:gd name="connsiteY3-80" fmla="*/ 57406 h 1574572"/>
                <a:gd name="connsiteX4-81" fmla="*/ 2029722 w 2029722"/>
                <a:gd name="connsiteY4-82" fmla="*/ 106612 h 1574572"/>
                <a:gd name="connsiteX5-83" fmla="*/ 1008710 w 2029722"/>
                <a:gd name="connsiteY5-84" fmla="*/ 1570472 h 1574572"/>
                <a:gd name="connsiteX6-85" fmla="*/ 0 w 2029722"/>
                <a:gd name="connsiteY6-86" fmla="*/ 1574572 h 1574572"/>
                <a:gd name="connsiteX0-87" fmla="*/ 0 w 2029722"/>
                <a:gd name="connsiteY0-88" fmla="*/ 1574572 h 1574572"/>
                <a:gd name="connsiteX1-89" fmla="*/ 947203 w 2029722"/>
                <a:gd name="connsiteY1-90" fmla="*/ 0 h 1574572"/>
                <a:gd name="connsiteX2-91" fmla="*/ 1931311 w 2029722"/>
                <a:gd name="connsiteY2-92" fmla="*/ 24603 h 1574572"/>
                <a:gd name="connsiteX3-93" fmla="*/ 2009219 w 2029722"/>
                <a:gd name="connsiteY3-94" fmla="*/ 57406 h 1574572"/>
                <a:gd name="connsiteX4-95" fmla="*/ 2029722 w 2029722"/>
                <a:gd name="connsiteY4-96" fmla="*/ 106612 h 1574572"/>
                <a:gd name="connsiteX5-97" fmla="*/ 1029212 w 2029722"/>
                <a:gd name="connsiteY5-98" fmla="*/ 1566371 h 1574572"/>
                <a:gd name="connsiteX6-99" fmla="*/ 0 w 2029722"/>
                <a:gd name="connsiteY6-100" fmla="*/ 1574572 h 1574572"/>
                <a:gd name="connsiteX0-101" fmla="*/ 0 w 2029722"/>
                <a:gd name="connsiteY0-102" fmla="*/ 1574572 h 1574572"/>
                <a:gd name="connsiteX1-103" fmla="*/ 947203 w 2029722"/>
                <a:gd name="connsiteY1-104" fmla="*/ 0 h 1574572"/>
                <a:gd name="connsiteX2-105" fmla="*/ 1931311 w 2029722"/>
                <a:gd name="connsiteY2-106" fmla="*/ 24603 h 1574572"/>
                <a:gd name="connsiteX3-107" fmla="*/ 2009219 w 2029722"/>
                <a:gd name="connsiteY3-108" fmla="*/ 57406 h 1574572"/>
                <a:gd name="connsiteX4-109" fmla="*/ 2029722 w 2029722"/>
                <a:gd name="connsiteY4-110" fmla="*/ 106612 h 1574572"/>
                <a:gd name="connsiteX5-111" fmla="*/ 1029212 w 2029722"/>
                <a:gd name="connsiteY5-112" fmla="*/ 1566371 h 1574572"/>
                <a:gd name="connsiteX6-113" fmla="*/ 0 w 2029722"/>
                <a:gd name="connsiteY6-114" fmla="*/ 1574572 h 1574572"/>
                <a:gd name="connsiteX0-115" fmla="*/ 0 w 2112234"/>
                <a:gd name="connsiteY0-116" fmla="*/ 1602749 h 1602749"/>
                <a:gd name="connsiteX1-117" fmla="*/ 947203 w 2112234"/>
                <a:gd name="connsiteY1-118" fmla="*/ 28177 h 1602749"/>
                <a:gd name="connsiteX2-119" fmla="*/ 1931311 w 2112234"/>
                <a:gd name="connsiteY2-120" fmla="*/ 52780 h 1602749"/>
                <a:gd name="connsiteX3-121" fmla="*/ 2029722 w 2112234"/>
                <a:gd name="connsiteY3-122" fmla="*/ 134789 h 1602749"/>
                <a:gd name="connsiteX4-123" fmla="*/ 1029212 w 2112234"/>
                <a:gd name="connsiteY4-124" fmla="*/ 1594548 h 1602749"/>
                <a:gd name="connsiteX5-125" fmla="*/ 0 w 2112234"/>
                <a:gd name="connsiteY5-126" fmla="*/ 1602749 h 1602749"/>
                <a:gd name="connsiteX0-127" fmla="*/ 0 w 2094991"/>
                <a:gd name="connsiteY0-128" fmla="*/ 1602749 h 1602749"/>
                <a:gd name="connsiteX1-129" fmla="*/ 947203 w 2094991"/>
                <a:gd name="connsiteY1-130" fmla="*/ 28177 h 1602749"/>
                <a:gd name="connsiteX2-131" fmla="*/ 1931311 w 2094991"/>
                <a:gd name="connsiteY2-132" fmla="*/ 52780 h 1602749"/>
                <a:gd name="connsiteX3-133" fmla="*/ 2029722 w 2094991"/>
                <a:gd name="connsiteY3-134" fmla="*/ 134789 h 1602749"/>
                <a:gd name="connsiteX4-135" fmla="*/ 1029212 w 2094991"/>
                <a:gd name="connsiteY4-136" fmla="*/ 1594548 h 1602749"/>
                <a:gd name="connsiteX5-137" fmla="*/ 0 w 2094991"/>
                <a:gd name="connsiteY5-138" fmla="*/ 1602749 h 1602749"/>
                <a:gd name="connsiteX0-139" fmla="*/ 0 w 2029722"/>
                <a:gd name="connsiteY0-140" fmla="*/ 1574572 h 1574572"/>
                <a:gd name="connsiteX1-141" fmla="*/ 947203 w 2029722"/>
                <a:gd name="connsiteY1-142" fmla="*/ 0 h 1574572"/>
                <a:gd name="connsiteX2-143" fmla="*/ 1931311 w 2029722"/>
                <a:gd name="connsiteY2-144" fmla="*/ 24603 h 1574572"/>
                <a:gd name="connsiteX3-145" fmla="*/ 2029722 w 2029722"/>
                <a:gd name="connsiteY3-146" fmla="*/ 106612 h 1574572"/>
                <a:gd name="connsiteX4-147" fmla="*/ 1029212 w 2029722"/>
                <a:gd name="connsiteY4-148" fmla="*/ 1566371 h 1574572"/>
                <a:gd name="connsiteX5-149" fmla="*/ 0 w 2029722"/>
                <a:gd name="connsiteY5-150" fmla="*/ 1574572 h 1574572"/>
                <a:gd name="connsiteX0-151" fmla="*/ 0 w 2029722"/>
                <a:gd name="connsiteY0-152" fmla="*/ 1574572 h 1574572"/>
                <a:gd name="connsiteX1-153" fmla="*/ 947203 w 2029722"/>
                <a:gd name="connsiteY1-154" fmla="*/ 0 h 1574572"/>
                <a:gd name="connsiteX2-155" fmla="*/ 1931311 w 2029722"/>
                <a:gd name="connsiteY2-156" fmla="*/ 24603 h 1574572"/>
                <a:gd name="connsiteX3-157" fmla="*/ 2029722 w 2029722"/>
                <a:gd name="connsiteY3-158" fmla="*/ 106612 h 1574572"/>
                <a:gd name="connsiteX4-159" fmla="*/ 1029212 w 2029722"/>
                <a:gd name="connsiteY4-160" fmla="*/ 1566371 h 1574572"/>
                <a:gd name="connsiteX5-161" fmla="*/ 0 w 2029722"/>
                <a:gd name="connsiteY5-162" fmla="*/ 1574572 h 1574572"/>
                <a:gd name="connsiteX0-163" fmla="*/ 0 w 2026763"/>
                <a:gd name="connsiteY0-164" fmla="*/ 1574572 h 1574572"/>
                <a:gd name="connsiteX1-165" fmla="*/ 947203 w 2026763"/>
                <a:gd name="connsiteY1-166" fmla="*/ 0 h 1574572"/>
                <a:gd name="connsiteX2-167" fmla="*/ 1931311 w 2026763"/>
                <a:gd name="connsiteY2-168" fmla="*/ 24603 h 1574572"/>
                <a:gd name="connsiteX3-169" fmla="*/ 2026763 w 2026763"/>
                <a:gd name="connsiteY3-170" fmla="*/ 118448 h 1574572"/>
                <a:gd name="connsiteX4-171" fmla="*/ 1029212 w 2026763"/>
                <a:gd name="connsiteY4-172" fmla="*/ 1566371 h 1574572"/>
                <a:gd name="connsiteX5-173" fmla="*/ 0 w 2026763"/>
                <a:gd name="connsiteY5-174" fmla="*/ 1574572 h 1574572"/>
                <a:gd name="connsiteX0-175" fmla="*/ 0 w 2026763"/>
                <a:gd name="connsiteY0-176" fmla="*/ 1574572 h 1589231"/>
                <a:gd name="connsiteX1-177" fmla="*/ 947203 w 2026763"/>
                <a:gd name="connsiteY1-178" fmla="*/ 0 h 1589231"/>
                <a:gd name="connsiteX2-179" fmla="*/ 1931311 w 2026763"/>
                <a:gd name="connsiteY2-180" fmla="*/ 24603 h 1589231"/>
                <a:gd name="connsiteX3-181" fmla="*/ 2026763 w 2026763"/>
                <a:gd name="connsiteY3-182" fmla="*/ 118448 h 1589231"/>
                <a:gd name="connsiteX4-183" fmla="*/ 1029212 w 2026763"/>
                <a:gd name="connsiteY4-184" fmla="*/ 1589231 h 1589231"/>
                <a:gd name="connsiteX5-185" fmla="*/ 0 w 2026763"/>
                <a:gd name="connsiteY5-186" fmla="*/ 1574572 h 1589231"/>
                <a:gd name="connsiteX0-187" fmla="*/ 0 w 2026763"/>
                <a:gd name="connsiteY0-188" fmla="*/ 1574572 h 1601616"/>
                <a:gd name="connsiteX1-189" fmla="*/ 947203 w 2026763"/>
                <a:gd name="connsiteY1-190" fmla="*/ 0 h 1601616"/>
                <a:gd name="connsiteX2-191" fmla="*/ 1931311 w 2026763"/>
                <a:gd name="connsiteY2-192" fmla="*/ 24603 h 1601616"/>
                <a:gd name="connsiteX3-193" fmla="*/ 2026763 w 2026763"/>
                <a:gd name="connsiteY3-194" fmla="*/ 118448 h 1601616"/>
                <a:gd name="connsiteX4-195" fmla="*/ 1029212 w 2026763"/>
                <a:gd name="connsiteY4-196" fmla="*/ 1589231 h 1601616"/>
                <a:gd name="connsiteX5-197" fmla="*/ 0 w 2026763"/>
                <a:gd name="connsiteY5-198" fmla="*/ 1574572 h 1601616"/>
                <a:gd name="connsiteX0-199" fmla="*/ 0 w 2026763"/>
                <a:gd name="connsiteY0-200" fmla="*/ 1574572 h 1593194"/>
                <a:gd name="connsiteX1-201" fmla="*/ 947203 w 2026763"/>
                <a:gd name="connsiteY1-202" fmla="*/ 0 h 1593194"/>
                <a:gd name="connsiteX2-203" fmla="*/ 1931311 w 2026763"/>
                <a:gd name="connsiteY2-204" fmla="*/ 24603 h 1593194"/>
                <a:gd name="connsiteX3-205" fmla="*/ 2026763 w 2026763"/>
                <a:gd name="connsiteY3-206" fmla="*/ 118448 h 1593194"/>
                <a:gd name="connsiteX4-207" fmla="*/ 1029212 w 2026763"/>
                <a:gd name="connsiteY4-208" fmla="*/ 1589231 h 1593194"/>
                <a:gd name="connsiteX5-209" fmla="*/ 0 w 2026763"/>
                <a:gd name="connsiteY5-210" fmla="*/ 1574572 h 1593194"/>
                <a:gd name="connsiteX0-211" fmla="*/ 0 w 2023046"/>
                <a:gd name="connsiteY0-212" fmla="*/ 1563421 h 1589231"/>
                <a:gd name="connsiteX1-213" fmla="*/ 943486 w 2023046"/>
                <a:gd name="connsiteY1-214" fmla="*/ 0 h 1589231"/>
                <a:gd name="connsiteX2-215" fmla="*/ 1927594 w 2023046"/>
                <a:gd name="connsiteY2-216" fmla="*/ 24603 h 1589231"/>
                <a:gd name="connsiteX3-217" fmla="*/ 2023046 w 2023046"/>
                <a:gd name="connsiteY3-218" fmla="*/ 118448 h 1589231"/>
                <a:gd name="connsiteX4-219" fmla="*/ 1025495 w 2023046"/>
                <a:gd name="connsiteY4-220" fmla="*/ 1589231 h 1589231"/>
                <a:gd name="connsiteX5-221" fmla="*/ 0 w 2023046"/>
                <a:gd name="connsiteY5-222" fmla="*/ 1563421 h 1589231"/>
                <a:gd name="connsiteX0-223" fmla="*/ 0 w 2023046"/>
                <a:gd name="connsiteY0-224" fmla="*/ 1563421 h 1574847"/>
                <a:gd name="connsiteX1-225" fmla="*/ 943486 w 2023046"/>
                <a:gd name="connsiteY1-226" fmla="*/ 0 h 1574847"/>
                <a:gd name="connsiteX2-227" fmla="*/ 1927594 w 2023046"/>
                <a:gd name="connsiteY2-228" fmla="*/ 24603 h 1574847"/>
                <a:gd name="connsiteX3-229" fmla="*/ 2023046 w 2023046"/>
                <a:gd name="connsiteY3-230" fmla="*/ 118448 h 1574847"/>
                <a:gd name="connsiteX4-231" fmla="*/ 1029212 w 2023046"/>
                <a:gd name="connsiteY4-232" fmla="*/ 1548343 h 1574847"/>
                <a:gd name="connsiteX5-233" fmla="*/ 0 w 2023046"/>
                <a:gd name="connsiteY5-234" fmla="*/ 1563421 h 1574847"/>
                <a:gd name="connsiteX0-235" fmla="*/ 0 w 2023046"/>
                <a:gd name="connsiteY0-236" fmla="*/ 1563421 h 1563421"/>
                <a:gd name="connsiteX1-237" fmla="*/ 943486 w 2023046"/>
                <a:gd name="connsiteY1-238" fmla="*/ 0 h 1563421"/>
                <a:gd name="connsiteX2-239" fmla="*/ 1927594 w 2023046"/>
                <a:gd name="connsiteY2-240" fmla="*/ 24603 h 1563421"/>
                <a:gd name="connsiteX3-241" fmla="*/ 2023046 w 2023046"/>
                <a:gd name="connsiteY3-242" fmla="*/ 118448 h 1563421"/>
                <a:gd name="connsiteX4-243" fmla="*/ 1029212 w 2023046"/>
                <a:gd name="connsiteY4-244" fmla="*/ 1548343 h 1563421"/>
                <a:gd name="connsiteX5-245" fmla="*/ 0 w 2023046"/>
                <a:gd name="connsiteY5-246" fmla="*/ 1563421 h 1563421"/>
                <a:gd name="connsiteX0-247" fmla="*/ 0 w 2023046"/>
                <a:gd name="connsiteY0-248" fmla="*/ 1563421 h 1568845"/>
                <a:gd name="connsiteX1-249" fmla="*/ 943486 w 2023046"/>
                <a:gd name="connsiteY1-250" fmla="*/ 0 h 1568845"/>
                <a:gd name="connsiteX2-251" fmla="*/ 1927594 w 2023046"/>
                <a:gd name="connsiteY2-252" fmla="*/ 24603 h 1568845"/>
                <a:gd name="connsiteX3-253" fmla="*/ 2023046 w 2023046"/>
                <a:gd name="connsiteY3-254" fmla="*/ 118448 h 1568845"/>
                <a:gd name="connsiteX4-255" fmla="*/ 1012811 w 2023046"/>
                <a:gd name="connsiteY4-256" fmla="*/ 1568845 h 1568845"/>
                <a:gd name="connsiteX5-257" fmla="*/ 0 w 2023046"/>
                <a:gd name="connsiteY5-258" fmla="*/ 1563421 h 1568845"/>
                <a:gd name="connsiteX0-259" fmla="*/ 0 w 2023046"/>
                <a:gd name="connsiteY0-260" fmla="*/ 1575722 h 1575722"/>
                <a:gd name="connsiteX1-261" fmla="*/ 943486 w 2023046"/>
                <a:gd name="connsiteY1-262" fmla="*/ 0 h 1575722"/>
                <a:gd name="connsiteX2-263" fmla="*/ 1927594 w 2023046"/>
                <a:gd name="connsiteY2-264" fmla="*/ 24603 h 1575722"/>
                <a:gd name="connsiteX3-265" fmla="*/ 2023046 w 2023046"/>
                <a:gd name="connsiteY3-266" fmla="*/ 118448 h 1575722"/>
                <a:gd name="connsiteX4-267" fmla="*/ 1012811 w 2023046"/>
                <a:gd name="connsiteY4-268" fmla="*/ 1568845 h 1575722"/>
                <a:gd name="connsiteX5-269" fmla="*/ 0 w 2023046"/>
                <a:gd name="connsiteY5-270" fmla="*/ 1575722 h 1575722"/>
                <a:gd name="connsiteX0-271" fmla="*/ 0 w 2023046"/>
                <a:gd name="connsiteY0-272" fmla="*/ 1557880 h 1557880"/>
                <a:gd name="connsiteX1-273" fmla="*/ 947947 w 2023046"/>
                <a:gd name="connsiteY1-274" fmla="*/ 0 h 1557880"/>
                <a:gd name="connsiteX2-275" fmla="*/ 1927594 w 2023046"/>
                <a:gd name="connsiteY2-276" fmla="*/ 6761 h 1557880"/>
                <a:gd name="connsiteX3-277" fmla="*/ 2023046 w 2023046"/>
                <a:gd name="connsiteY3-278" fmla="*/ 100606 h 1557880"/>
                <a:gd name="connsiteX4-279" fmla="*/ 1012811 w 2023046"/>
                <a:gd name="connsiteY4-280" fmla="*/ 1551003 h 1557880"/>
                <a:gd name="connsiteX5-281" fmla="*/ 0 w 2023046"/>
                <a:gd name="connsiteY5-282" fmla="*/ 1557880 h 15578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023046" h="1557880">
                  <a:moveTo>
                    <a:pt x="0" y="1557880"/>
                  </a:moveTo>
                  <a:cubicBezTo>
                    <a:pt x="656072" y="163728"/>
                    <a:pt x="648615" y="123013"/>
                    <a:pt x="947947" y="0"/>
                  </a:cubicBezTo>
                  <a:lnTo>
                    <a:pt x="1927594" y="6761"/>
                  </a:lnTo>
                  <a:cubicBezTo>
                    <a:pt x="1981807" y="34055"/>
                    <a:pt x="1994802" y="50814"/>
                    <a:pt x="2023046" y="100606"/>
                  </a:cubicBezTo>
                  <a:cubicBezTo>
                    <a:pt x="1744216" y="-198728"/>
                    <a:pt x="1262938" y="1099954"/>
                    <a:pt x="1012811" y="1551003"/>
                  </a:cubicBezTo>
                  <a:lnTo>
                    <a:pt x="0" y="155788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spcBef>
                  <a:spcPct val="0"/>
                </a:spcBef>
                <a:spcAft>
                  <a:spcPct val="0"/>
                </a:spcAft>
              </a:pPr>
              <a:endParaRPr lang="zh-CN" altLang="en-US" sz="2530">
                <a:solidFill>
                  <a:prstClr val="white"/>
                </a:solidFill>
              </a:endParaRPr>
            </a:p>
          </p:txBody>
        </p:sp>
      </p:grpSp>
      <p:grpSp>
        <p:nvGrpSpPr>
          <p:cNvPr id="2" name="组合 1"/>
          <p:cNvGrpSpPr/>
          <p:nvPr/>
        </p:nvGrpSpPr>
        <p:grpSpPr>
          <a:xfrm>
            <a:off x="3174410" y="1500734"/>
            <a:ext cx="2864179" cy="2179697"/>
            <a:chOff x="3236480" y="2021433"/>
            <a:chExt cx="2864179" cy="2179697"/>
          </a:xfrm>
          <a:gradFill flip="none" rotWithShape="1">
            <a:gsLst>
              <a:gs pos="0">
                <a:srgbClr val="0170C1">
                  <a:shade val="30000"/>
                  <a:satMod val="115000"/>
                </a:srgbClr>
              </a:gs>
              <a:gs pos="50000">
                <a:srgbClr val="0170C1">
                  <a:shade val="67500"/>
                  <a:satMod val="115000"/>
                </a:srgbClr>
              </a:gs>
              <a:gs pos="100000">
                <a:srgbClr val="0170C1">
                  <a:shade val="100000"/>
                  <a:satMod val="115000"/>
                </a:srgbClr>
              </a:gs>
            </a:gsLst>
            <a:lin ang="18900000" scaled="1"/>
            <a:tileRect/>
          </a:gradFill>
        </p:grpSpPr>
        <p:sp>
          <p:nvSpPr>
            <p:cNvPr id="52" name="任意多边形 51"/>
            <p:cNvSpPr/>
            <p:nvPr>
              <p:custDataLst>
                <p:tags r:id="rId4"/>
              </p:custDataLst>
            </p:nvPr>
          </p:nvSpPr>
          <p:spPr>
            <a:xfrm>
              <a:off x="5538099" y="2073819"/>
              <a:ext cx="562560" cy="325906"/>
            </a:xfrm>
            <a:custGeom>
              <a:avLst/>
              <a:gdLst>
                <a:gd name="connsiteX0" fmla="*/ 367678 w 370875"/>
                <a:gd name="connsiteY0" fmla="*/ 140677 h 140677"/>
                <a:gd name="connsiteX1" fmla="*/ 370875 w 370875"/>
                <a:gd name="connsiteY1" fmla="*/ 0 h 140677"/>
                <a:gd name="connsiteX2" fmla="*/ 0 w 370875"/>
                <a:gd name="connsiteY2" fmla="*/ 134282 h 140677"/>
                <a:gd name="connsiteX3" fmla="*/ 367678 w 370875"/>
                <a:gd name="connsiteY3" fmla="*/ 140677 h 140677"/>
                <a:gd name="connsiteX0-1" fmla="*/ 367678 w 370875"/>
                <a:gd name="connsiteY0-2" fmla="*/ 232793 h 232793"/>
                <a:gd name="connsiteX1-3" fmla="*/ 370875 w 370875"/>
                <a:gd name="connsiteY1-4" fmla="*/ 92116 h 232793"/>
                <a:gd name="connsiteX2-5" fmla="*/ 0 w 370875"/>
                <a:gd name="connsiteY2-6" fmla="*/ 226398 h 232793"/>
                <a:gd name="connsiteX3-7" fmla="*/ 367678 w 370875"/>
                <a:gd name="connsiteY3-8" fmla="*/ 232793 h 232793"/>
                <a:gd name="connsiteX0-9" fmla="*/ 367678 w 370875"/>
                <a:gd name="connsiteY0-10" fmla="*/ 233290 h 233290"/>
                <a:gd name="connsiteX1-11" fmla="*/ 370875 w 370875"/>
                <a:gd name="connsiteY1-12" fmla="*/ 92613 h 233290"/>
                <a:gd name="connsiteX2-13" fmla="*/ 0 w 370875"/>
                <a:gd name="connsiteY2-14" fmla="*/ 226895 h 233290"/>
                <a:gd name="connsiteX3-15" fmla="*/ 367678 w 370875"/>
                <a:gd name="connsiteY3-16" fmla="*/ 233290 h 233290"/>
                <a:gd name="connsiteX0-17" fmla="*/ 367678 w 370875"/>
                <a:gd name="connsiteY0-18" fmla="*/ 229170 h 229170"/>
                <a:gd name="connsiteX1-19" fmla="*/ 370875 w 370875"/>
                <a:gd name="connsiteY1-20" fmla="*/ 88493 h 229170"/>
                <a:gd name="connsiteX2-21" fmla="*/ 0 w 370875"/>
                <a:gd name="connsiteY2-22" fmla="*/ 222775 h 229170"/>
                <a:gd name="connsiteX3-23" fmla="*/ 367678 w 370875"/>
                <a:gd name="connsiteY3-24" fmla="*/ 229170 h 229170"/>
                <a:gd name="connsiteX0-25" fmla="*/ 386861 w 390058"/>
                <a:gd name="connsiteY0-26" fmla="*/ 227542 h 230739"/>
                <a:gd name="connsiteX1-27" fmla="*/ 390058 w 390058"/>
                <a:gd name="connsiteY1-28" fmla="*/ 86865 h 230739"/>
                <a:gd name="connsiteX2-29" fmla="*/ 0 w 390058"/>
                <a:gd name="connsiteY2-30" fmla="*/ 230739 h 230739"/>
                <a:gd name="connsiteX3-31" fmla="*/ 386861 w 390058"/>
                <a:gd name="connsiteY3-32" fmla="*/ 227542 h 230739"/>
                <a:gd name="connsiteX0-33" fmla="*/ 386861 w 390058"/>
                <a:gd name="connsiteY0-34" fmla="*/ 231640 h 234837"/>
                <a:gd name="connsiteX1-35" fmla="*/ 390058 w 390058"/>
                <a:gd name="connsiteY1-36" fmla="*/ 90963 h 234837"/>
                <a:gd name="connsiteX2-37" fmla="*/ 0 w 390058"/>
                <a:gd name="connsiteY2-38" fmla="*/ 234837 h 234837"/>
                <a:gd name="connsiteX3-39" fmla="*/ 386861 w 390058"/>
                <a:gd name="connsiteY3-40" fmla="*/ 231640 h 234837"/>
                <a:gd name="connsiteX0-41" fmla="*/ 386861 w 397219"/>
                <a:gd name="connsiteY0-42" fmla="*/ 231640 h 234837"/>
                <a:gd name="connsiteX1-43" fmla="*/ 390058 w 397219"/>
                <a:gd name="connsiteY1-44" fmla="*/ 90963 h 234837"/>
                <a:gd name="connsiteX2-45" fmla="*/ 0 w 397219"/>
                <a:gd name="connsiteY2-46" fmla="*/ 234837 h 234837"/>
                <a:gd name="connsiteX3-47" fmla="*/ 386861 w 397219"/>
                <a:gd name="connsiteY3-48" fmla="*/ 231640 h 234837"/>
                <a:gd name="connsiteX0-49" fmla="*/ 386861 w 401264"/>
                <a:gd name="connsiteY0-50" fmla="*/ 231640 h 234837"/>
                <a:gd name="connsiteX1-51" fmla="*/ 390058 w 401264"/>
                <a:gd name="connsiteY1-52" fmla="*/ 90963 h 234837"/>
                <a:gd name="connsiteX2-53" fmla="*/ 0 w 401264"/>
                <a:gd name="connsiteY2-54" fmla="*/ 234837 h 234837"/>
                <a:gd name="connsiteX3-55" fmla="*/ 386861 w 401264"/>
                <a:gd name="connsiteY3-56" fmla="*/ 231640 h 234837"/>
                <a:gd name="connsiteX0-57" fmla="*/ 386861 w 406990"/>
                <a:gd name="connsiteY0-58" fmla="*/ 231640 h 234837"/>
                <a:gd name="connsiteX1-59" fmla="*/ 390058 w 406990"/>
                <a:gd name="connsiteY1-60" fmla="*/ 90963 h 234837"/>
                <a:gd name="connsiteX2-61" fmla="*/ 0 w 406990"/>
                <a:gd name="connsiteY2-62" fmla="*/ 234837 h 234837"/>
                <a:gd name="connsiteX3-63" fmla="*/ 386861 w 406990"/>
                <a:gd name="connsiteY3-64" fmla="*/ 231640 h 234837"/>
                <a:gd name="connsiteX0-65" fmla="*/ 386861 w 400092"/>
                <a:gd name="connsiteY0-66" fmla="*/ 231640 h 234837"/>
                <a:gd name="connsiteX1-67" fmla="*/ 390058 w 400092"/>
                <a:gd name="connsiteY1-68" fmla="*/ 90963 h 234837"/>
                <a:gd name="connsiteX2-69" fmla="*/ 0 w 400092"/>
                <a:gd name="connsiteY2-70" fmla="*/ 234837 h 234837"/>
                <a:gd name="connsiteX3-71" fmla="*/ 386861 w 400092"/>
                <a:gd name="connsiteY3-72" fmla="*/ 231640 h 234837"/>
                <a:gd name="connsiteX0-73" fmla="*/ 386861 w 400092"/>
                <a:gd name="connsiteY0-74" fmla="*/ 231640 h 234837"/>
                <a:gd name="connsiteX1-75" fmla="*/ 390058 w 400092"/>
                <a:gd name="connsiteY1-76" fmla="*/ 90963 h 234837"/>
                <a:gd name="connsiteX2-77" fmla="*/ 0 w 400092"/>
                <a:gd name="connsiteY2-78" fmla="*/ 234837 h 234837"/>
                <a:gd name="connsiteX3-79" fmla="*/ 386861 w 400092"/>
                <a:gd name="connsiteY3-80" fmla="*/ 231640 h 234837"/>
                <a:gd name="connsiteX0-81" fmla="*/ 386861 w 400092"/>
                <a:gd name="connsiteY0-82" fmla="*/ 228587 h 231784"/>
                <a:gd name="connsiteX1-83" fmla="*/ 390058 w 400092"/>
                <a:gd name="connsiteY1-84" fmla="*/ 87910 h 231784"/>
                <a:gd name="connsiteX2-85" fmla="*/ 0 w 400092"/>
                <a:gd name="connsiteY2-86" fmla="*/ 231784 h 231784"/>
                <a:gd name="connsiteX3-87" fmla="*/ 386861 w 400092"/>
                <a:gd name="connsiteY3-88" fmla="*/ 228587 h 231784"/>
              </a:gdLst>
              <a:ahLst/>
              <a:cxnLst>
                <a:cxn ang="0">
                  <a:pos x="connsiteX0-1" y="connsiteY0-2"/>
                </a:cxn>
                <a:cxn ang="0">
                  <a:pos x="connsiteX1-3" y="connsiteY1-4"/>
                </a:cxn>
                <a:cxn ang="0">
                  <a:pos x="connsiteX2-5" y="connsiteY2-6"/>
                </a:cxn>
                <a:cxn ang="0">
                  <a:pos x="connsiteX3-7" y="connsiteY3-8"/>
                </a:cxn>
              </a:cxnLst>
              <a:rect l="l" t="t" r="r" b="b"/>
              <a:pathLst>
                <a:path w="400092" h="231784">
                  <a:moveTo>
                    <a:pt x="386861" y="228587"/>
                  </a:moveTo>
                  <a:cubicBezTo>
                    <a:pt x="399561" y="220066"/>
                    <a:pt x="407403" y="162418"/>
                    <a:pt x="390058" y="87910"/>
                  </a:cubicBezTo>
                  <a:cubicBezTo>
                    <a:pt x="295691" y="-157526"/>
                    <a:pt x="37301" y="183825"/>
                    <a:pt x="0" y="231784"/>
                  </a:cubicBezTo>
                  <a:lnTo>
                    <a:pt x="386861" y="228587"/>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spcBef>
                  <a:spcPct val="0"/>
                </a:spcBef>
                <a:spcAft>
                  <a:spcPct val="0"/>
                </a:spcAft>
              </a:pPr>
              <a:endParaRPr lang="zh-CN" altLang="en-US" sz="2530">
                <a:solidFill>
                  <a:prstClr val="white"/>
                </a:solidFill>
              </a:endParaRPr>
            </a:p>
          </p:txBody>
        </p:sp>
        <p:sp>
          <p:nvSpPr>
            <p:cNvPr id="53" name="任意多边形 52"/>
            <p:cNvSpPr/>
            <p:nvPr>
              <p:custDataLst>
                <p:tags r:id="rId5"/>
              </p:custDataLst>
            </p:nvPr>
          </p:nvSpPr>
          <p:spPr>
            <a:xfrm>
              <a:off x="3236480" y="2021433"/>
              <a:ext cx="2836007" cy="2179697"/>
            </a:xfrm>
            <a:custGeom>
              <a:avLst/>
              <a:gdLst>
                <a:gd name="connsiteX0" fmla="*/ 0 w 2042024"/>
                <a:gd name="connsiteY0" fmla="*/ 1566371 h 1570472"/>
                <a:gd name="connsiteX1" fmla="*/ 959505 w 2042024"/>
                <a:gd name="connsiteY1" fmla="*/ 0 h 1570472"/>
                <a:gd name="connsiteX2" fmla="*/ 1943613 w 2042024"/>
                <a:gd name="connsiteY2" fmla="*/ 24603 h 1570472"/>
                <a:gd name="connsiteX3" fmla="*/ 2042024 w 2042024"/>
                <a:gd name="connsiteY3" fmla="*/ 106612 h 1570472"/>
                <a:gd name="connsiteX4" fmla="*/ 1021012 w 2042024"/>
                <a:gd name="connsiteY4" fmla="*/ 1570472 h 1570472"/>
                <a:gd name="connsiteX5" fmla="*/ 0 w 2042024"/>
                <a:gd name="connsiteY5" fmla="*/ 1566371 h 1570472"/>
                <a:gd name="connsiteX0-1" fmla="*/ 0 w 2029722"/>
                <a:gd name="connsiteY0-2" fmla="*/ 1574572 h 1574572"/>
                <a:gd name="connsiteX1-3" fmla="*/ 947203 w 2029722"/>
                <a:gd name="connsiteY1-4" fmla="*/ 0 h 1574572"/>
                <a:gd name="connsiteX2-5" fmla="*/ 1931311 w 2029722"/>
                <a:gd name="connsiteY2-6" fmla="*/ 24603 h 1574572"/>
                <a:gd name="connsiteX3-7" fmla="*/ 2029722 w 2029722"/>
                <a:gd name="connsiteY3-8" fmla="*/ 106612 h 1574572"/>
                <a:gd name="connsiteX4-9" fmla="*/ 1008710 w 2029722"/>
                <a:gd name="connsiteY4-10" fmla="*/ 1570472 h 1574572"/>
                <a:gd name="connsiteX5-11" fmla="*/ 0 w 2029722"/>
                <a:gd name="connsiteY5-12" fmla="*/ 1574572 h 1574572"/>
                <a:gd name="connsiteX0-13" fmla="*/ 0 w 2029722"/>
                <a:gd name="connsiteY0-14" fmla="*/ 1574572 h 1574572"/>
                <a:gd name="connsiteX1-15" fmla="*/ 947203 w 2029722"/>
                <a:gd name="connsiteY1-16" fmla="*/ 0 h 1574572"/>
                <a:gd name="connsiteX2-17" fmla="*/ 1931311 w 2029722"/>
                <a:gd name="connsiteY2-18" fmla="*/ 24603 h 1574572"/>
                <a:gd name="connsiteX3-19" fmla="*/ 2029722 w 2029722"/>
                <a:gd name="connsiteY3-20" fmla="*/ 106612 h 1574572"/>
                <a:gd name="connsiteX4-21" fmla="*/ 1008710 w 2029722"/>
                <a:gd name="connsiteY4-22" fmla="*/ 1570472 h 1574572"/>
                <a:gd name="connsiteX5-23" fmla="*/ 0 w 2029722"/>
                <a:gd name="connsiteY5-24" fmla="*/ 1574572 h 1574572"/>
                <a:gd name="connsiteX0-25" fmla="*/ 0 w 2029722"/>
                <a:gd name="connsiteY0-26" fmla="*/ 1574572 h 1574572"/>
                <a:gd name="connsiteX1-27" fmla="*/ 947203 w 2029722"/>
                <a:gd name="connsiteY1-28" fmla="*/ 0 h 1574572"/>
                <a:gd name="connsiteX2-29" fmla="*/ 1931311 w 2029722"/>
                <a:gd name="connsiteY2-30" fmla="*/ 24603 h 1574572"/>
                <a:gd name="connsiteX3-31" fmla="*/ 2029722 w 2029722"/>
                <a:gd name="connsiteY3-32" fmla="*/ 106612 h 1574572"/>
                <a:gd name="connsiteX4-33" fmla="*/ 1008710 w 2029722"/>
                <a:gd name="connsiteY4-34" fmla="*/ 1570472 h 1574572"/>
                <a:gd name="connsiteX5-35" fmla="*/ 0 w 2029722"/>
                <a:gd name="connsiteY5-36" fmla="*/ 1574572 h 1574572"/>
                <a:gd name="connsiteX0-37" fmla="*/ 0 w 2029722"/>
                <a:gd name="connsiteY0-38" fmla="*/ 1574572 h 1574572"/>
                <a:gd name="connsiteX1-39" fmla="*/ 947203 w 2029722"/>
                <a:gd name="connsiteY1-40" fmla="*/ 0 h 1574572"/>
                <a:gd name="connsiteX2-41" fmla="*/ 1931311 w 2029722"/>
                <a:gd name="connsiteY2-42" fmla="*/ 24603 h 1574572"/>
                <a:gd name="connsiteX3-43" fmla="*/ 2029722 w 2029722"/>
                <a:gd name="connsiteY3-44" fmla="*/ 106612 h 1574572"/>
                <a:gd name="connsiteX4-45" fmla="*/ 1008710 w 2029722"/>
                <a:gd name="connsiteY4-46" fmla="*/ 1570472 h 1574572"/>
                <a:gd name="connsiteX5-47" fmla="*/ 0 w 2029722"/>
                <a:gd name="connsiteY5-48" fmla="*/ 1574572 h 1574572"/>
                <a:gd name="connsiteX0-49" fmla="*/ 0 w 2029722"/>
                <a:gd name="connsiteY0-50" fmla="*/ 1574572 h 1574572"/>
                <a:gd name="connsiteX1-51" fmla="*/ 947203 w 2029722"/>
                <a:gd name="connsiteY1-52" fmla="*/ 0 h 1574572"/>
                <a:gd name="connsiteX2-53" fmla="*/ 1931311 w 2029722"/>
                <a:gd name="connsiteY2-54" fmla="*/ 24603 h 1574572"/>
                <a:gd name="connsiteX3-55" fmla="*/ 2029722 w 2029722"/>
                <a:gd name="connsiteY3-56" fmla="*/ 106612 h 1574572"/>
                <a:gd name="connsiteX4-57" fmla="*/ 1008710 w 2029722"/>
                <a:gd name="connsiteY4-58" fmla="*/ 1570472 h 1574572"/>
                <a:gd name="connsiteX5-59" fmla="*/ 0 w 2029722"/>
                <a:gd name="connsiteY5-60" fmla="*/ 1574572 h 1574572"/>
                <a:gd name="connsiteX0-61" fmla="*/ 0 w 2029722"/>
                <a:gd name="connsiteY0-62" fmla="*/ 1574572 h 1574572"/>
                <a:gd name="connsiteX1-63" fmla="*/ 947203 w 2029722"/>
                <a:gd name="connsiteY1-64" fmla="*/ 0 h 1574572"/>
                <a:gd name="connsiteX2-65" fmla="*/ 1931311 w 2029722"/>
                <a:gd name="connsiteY2-66" fmla="*/ 24603 h 1574572"/>
                <a:gd name="connsiteX3-67" fmla="*/ 2009219 w 2029722"/>
                <a:gd name="connsiteY3-68" fmla="*/ 57406 h 1574572"/>
                <a:gd name="connsiteX4-69" fmla="*/ 2029722 w 2029722"/>
                <a:gd name="connsiteY4-70" fmla="*/ 106612 h 1574572"/>
                <a:gd name="connsiteX5-71" fmla="*/ 1008710 w 2029722"/>
                <a:gd name="connsiteY5-72" fmla="*/ 1570472 h 1574572"/>
                <a:gd name="connsiteX6" fmla="*/ 0 w 2029722"/>
                <a:gd name="connsiteY6" fmla="*/ 1574572 h 1574572"/>
                <a:gd name="connsiteX0-73" fmla="*/ 0 w 2029722"/>
                <a:gd name="connsiteY0-74" fmla="*/ 1574572 h 1574572"/>
                <a:gd name="connsiteX1-75" fmla="*/ 947203 w 2029722"/>
                <a:gd name="connsiteY1-76" fmla="*/ 0 h 1574572"/>
                <a:gd name="connsiteX2-77" fmla="*/ 1931311 w 2029722"/>
                <a:gd name="connsiteY2-78" fmla="*/ 24603 h 1574572"/>
                <a:gd name="connsiteX3-79" fmla="*/ 2009219 w 2029722"/>
                <a:gd name="connsiteY3-80" fmla="*/ 57406 h 1574572"/>
                <a:gd name="connsiteX4-81" fmla="*/ 2029722 w 2029722"/>
                <a:gd name="connsiteY4-82" fmla="*/ 106612 h 1574572"/>
                <a:gd name="connsiteX5-83" fmla="*/ 1008710 w 2029722"/>
                <a:gd name="connsiteY5-84" fmla="*/ 1570472 h 1574572"/>
                <a:gd name="connsiteX6-85" fmla="*/ 0 w 2029722"/>
                <a:gd name="connsiteY6-86" fmla="*/ 1574572 h 1574572"/>
                <a:gd name="connsiteX0-87" fmla="*/ 0 w 2029722"/>
                <a:gd name="connsiteY0-88" fmla="*/ 1574572 h 1574572"/>
                <a:gd name="connsiteX1-89" fmla="*/ 947203 w 2029722"/>
                <a:gd name="connsiteY1-90" fmla="*/ 0 h 1574572"/>
                <a:gd name="connsiteX2-91" fmla="*/ 1931311 w 2029722"/>
                <a:gd name="connsiteY2-92" fmla="*/ 24603 h 1574572"/>
                <a:gd name="connsiteX3-93" fmla="*/ 2009219 w 2029722"/>
                <a:gd name="connsiteY3-94" fmla="*/ 57406 h 1574572"/>
                <a:gd name="connsiteX4-95" fmla="*/ 2029722 w 2029722"/>
                <a:gd name="connsiteY4-96" fmla="*/ 106612 h 1574572"/>
                <a:gd name="connsiteX5-97" fmla="*/ 1029212 w 2029722"/>
                <a:gd name="connsiteY5-98" fmla="*/ 1566371 h 1574572"/>
                <a:gd name="connsiteX6-99" fmla="*/ 0 w 2029722"/>
                <a:gd name="connsiteY6-100" fmla="*/ 1574572 h 1574572"/>
                <a:gd name="connsiteX0-101" fmla="*/ 0 w 2029722"/>
                <a:gd name="connsiteY0-102" fmla="*/ 1574572 h 1574572"/>
                <a:gd name="connsiteX1-103" fmla="*/ 947203 w 2029722"/>
                <a:gd name="connsiteY1-104" fmla="*/ 0 h 1574572"/>
                <a:gd name="connsiteX2-105" fmla="*/ 1931311 w 2029722"/>
                <a:gd name="connsiteY2-106" fmla="*/ 24603 h 1574572"/>
                <a:gd name="connsiteX3-107" fmla="*/ 2009219 w 2029722"/>
                <a:gd name="connsiteY3-108" fmla="*/ 57406 h 1574572"/>
                <a:gd name="connsiteX4-109" fmla="*/ 2029722 w 2029722"/>
                <a:gd name="connsiteY4-110" fmla="*/ 106612 h 1574572"/>
                <a:gd name="connsiteX5-111" fmla="*/ 1029212 w 2029722"/>
                <a:gd name="connsiteY5-112" fmla="*/ 1566371 h 1574572"/>
                <a:gd name="connsiteX6-113" fmla="*/ 0 w 2029722"/>
                <a:gd name="connsiteY6-114" fmla="*/ 1574572 h 1574572"/>
                <a:gd name="connsiteX0-115" fmla="*/ 0 w 2112234"/>
                <a:gd name="connsiteY0-116" fmla="*/ 1602749 h 1602749"/>
                <a:gd name="connsiteX1-117" fmla="*/ 947203 w 2112234"/>
                <a:gd name="connsiteY1-118" fmla="*/ 28177 h 1602749"/>
                <a:gd name="connsiteX2-119" fmla="*/ 1931311 w 2112234"/>
                <a:gd name="connsiteY2-120" fmla="*/ 52780 h 1602749"/>
                <a:gd name="connsiteX3-121" fmla="*/ 2029722 w 2112234"/>
                <a:gd name="connsiteY3-122" fmla="*/ 134789 h 1602749"/>
                <a:gd name="connsiteX4-123" fmla="*/ 1029212 w 2112234"/>
                <a:gd name="connsiteY4-124" fmla="*/ 1594548 h 1602749"/>
                <a:gd name="connsiteX5-125" fmla="*/ 0 w 2112234"/>
                <a:gd name="connsiteY5-126" fmla="*/ 1602749 h 1602749"/>
                <a:gd name="connsiteX0-127" fmla="*/ 0 w 2094991"/>
                <a:gd name="connsiteY0-128" fmla="*/ 1602749 h 1602749"/>
                <a:gd name="connsiteX1-129" fmla="*/ 947203 w 2094991"/>
                <a:gd name="connsiteY1-130" fmla="*/ 28177 h 1602749"/>
                <a:gd name="connsiteX2-131" fmla="*/ 1931311 w 2094991"/>
                <a:gd name="connsiteY2-132" fmla="*/ 52780 h 1602749"/>
                <a:gd name="connsiteX3-133" fmla="*/ 2029722 w 2094991"/>
                <a:gd name="connsiteY3-134" fmla="*/ 134789 h 1602749"/>
                <a:gd name="connsiteX4-135" fmla="*/ 1029212 w 2094991"/>
                <a:gd name="connsiteY4-136" fmla="*/ 1594548 h 1602749"/>
                <a:gd name="connsiteX5-137" fmla="*/ 0 w 2094991"/>
                <a:gd name="connsiteY5-138" fmla="*/ 1602749 h 1602749"/>
                <a:gd name="connsiteX0-139" fmla="*/ 0 w 2029722"/>
                <a:gd name="connsiteY0-140" fmla="*/ 1574572 h 1574572"/>
                <a:gd name="connsiteX1-141" fmla="*/ 947203 w 2029722"/>
                <a:gd name="connsiteY1-142" fmla="*/ 0 h 1574572"/>
                <a:gd name="connsiteX2-143" fmla="*/ 1931311 w 2029722"/>
                <a:gd name="connsiteY2-144" fmla="*/ 24603 h 1574572"/>
                <a:gd name="connsiteX3-145" fmla="*/ 2029722 w 2029722"/>
                <a:gd name="connsiteY3-146" fmla="*/ 106612 h 1574572"/>
                <a:gd name="connsiteX4-147" fmla="*/ 1029212 w 2029722"/>
                <a:gd name="connsiteY4-148" fmla="*/ 1566371 h 1574572"/>
                <a:gd name="connsiteX5-149" fmla="*/ 0 w 2029722"/>
                <a:gd name="connsiteY5-150" fmla="*/ 1574572 h 1574572"/>
                <a:gd name="connsiteX0-151" fmla="*/ 0 w 2029722"/>
                <a:gd name="connsiteY0-152" fmla="*/ 1574572 h 1574572"/>
                <a:gd name="connsiteX1-153" fmla="*/ 947203 w 2029722"/>
                <a:gd name="connsiteY1-154" fmla="*/ 0 h 1574572"/>
                <a:gd name="connsiteX2-155" fmla="*/ 1931311 w 2029722"/>
                <a:gd name="connsiteY2-156" fmla="*/ 24603 h 1574572"/>
                <a:gd name="connsiteX3-157" fmla="*/ 2029722 w 2029722"/>
                <a:gd name="connsiteY3-158" fmla="*/ 106612 h 1574572"/>
                <a:gd name="connsiteX4-159" fmla="*/ 1029212 w 2029722"/>
                <a:gd name="connsiteY4-160" fmla="*/ 1566371 h 1574572"/>
                <a:gd name="connsiteX5-161" fmla="*/ 0 w 2029722"/>
                <a:gd name="connsiteY5-162" fmla="*/ 1574572 h 1574572"/>
                <a:gd name="connsiteX0-163" fmla="*/ 0 w 2026763"/>
                <a:gd name="connsiteY0-164" fmla="*/ 1574572 h 1574572"/>
                <a:gd name="connsiteX1-165" fmla="*/ 947203 w 2026763"/>
                <a:gd name="connsiteY1-166" fmla="*/ 0 h 1574572"/>
                <a:gd name="connsiteX2-167" fmla="*/ 1931311 w 2026763"/>
                <a:gd name="connsiteY2-168" fmla="*/ 24603 h 1574572"/>
                <a:gd name="connsiteX3-169" fmla="*/ 2026763 w 2026763"/>
                <a:gd name="connsiteY3-170" fmla="*/ 118448 h 1574572"/>
                <a:gd name="connsiteX4-171" fmla="*/ 1029212 w 2026763"/>
                <a:gd name="connsiteY4-172" fmla="*/ 1566371 h 1574572"/>
                <a:gd name="connsiteX5-173" fmla="*/ 0 w 2026763"/>
                <a:gd name="connsiteY5-174" fmla="*/ 1574572 h 1574572"/>
                <a:gd name="connsiteX0-175" fmla="*/ 0 w 2016965"/>
                <a:gd name="connsiteY0-176" fmla="*/ 1568040 h 1568040"/>
                <a:gd name="connsiteX1-177" fmla="*/ 937405 w 2016965"/>
                <a:gd name="connsiteY1-178" fmla="*/ 0 h 1568040"/>
                <a:gd name="connsiteX2-179" fmla="*/ 1921513 w 2016965"/>
                <a:gd name="connsiteY2-180" fmla="*/ 24603 h 1568040"/>
                <a:gd name="connsiteX3-181" fmla="*/ 2016965 w 2016965"/>
                <a:gd name="connsiteY3-182" fmla="*/ 118448 h 1568040"/>
                <a:gd name="connsiteX4-183" fmla="*/ 1019414 w 2016965"/>
                <a:gd name="connsiteY4-184" fmla="*/ 1566371 h 1568040"/>
                <a:gd name="connsiteX5-185" fmla="*/ 0 w 2016965"/>
                <a:gd name="connsiteY5-186" fmla="*/ 1568040 h 1568040"/>
                <a:gd name="connsiteX0-187" fmla="*/ 0 w 2016965"/>
                <a:gd name="connsiteY0-188" fmla="*/ 1550198 h 1550198"/>
                <a:gd name="connsiteX1-189" fmla="*/ 932945 w 2016965"/>
                <a:gd name="connsiteY1-190" fmla="*/ 0 h 1550198"/>
                <a:gd name="connsiteX2-191" fmla="*/ 1921513 w 2016965"/>
                <a:gd name="connsiteY2-192" fmla="*/ 6761 h 1550198"/>
                <a:gd name="connsiteX3-193" fmla="*/ 2016965 w 2016965"/>
                <a:gd name="connsiteY3-194" fmla="*/ 100606 h 1550198"/>
                <a:gd name="connsiteX4-195" fmla="*/ 1019414 w 2016965"/>
                <a:gd name="connsiteY4-196" fmla="*/ 1548529 h 1550198"/>
                <a:gd name="connsiteX5-197" fmla="*/ 0 w 2016965"/>
                <a:gd name="connsiteY5-198" fmla="*/ 1550198 h 15501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016965" h="1550198">
                  <a:moveTo>
                    <a:pt x="0" y="1550198"/>
                  </a:moveTo>
                  <a:cubicBezTo>
                    <a:pt x="656072" y="156046"/>
                    <a:pt x="633613" y="123013"/>
                    <a:pt x="932945" y="0"/>
                  </a:cubicBezTo>
                  <a:lnTo>
                    <a:pt x="1921513" y="6761"/>
                  </a:lnTo>
                  <a:cubicBezTo>
                    <a:pt x="1975726" y="34055"/>
                    <a:pt x="1988721" y="50814"/>
                    <a:pt x="2016965" y="100606"/>
                  </a:cubicBezTo>
                  <a:cubicBezTo>
                    <a:pt x="1738135" y="-198728"/>
                    <a:pt x="1269541" y="1097480"/>
                    <a:pt x="1019414" y="1548529"/>
                  </a:cubicBezTo>
                  <a:lnTo>
                    <a:pt x="0" y="155019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spcBef>
                  <a:spcPct val="0"/>
                </a:spcBef>
                <a:spcAft>
                  <a:spcPct val="0"/>
                </a:spcAft>
              </a:pPr>
              <a:endParaRPr lang="zh-CN" altLang="en-US" sz="2530">
                <a:solidFill>
                  <a:prstClr val="white"/>
                </a:solidFill>
              </a:endParaRPr>
            </a:p>
          </p:txBody>
        </p:sp>
      </p:grpSp>
      <p:grpSp>
        <p:nvGrpSpPr>
          <p:cNvPr id="5" name="组合 4"/>
          <p:cNvGrpSpPr/>
          <p:nvPr/>
        </p:nvGrpSpPr>
        <p:grpSpPr>
          <a:xfrm>
            <a:off x="6054255" y="3679834"/>
            <a:ext cx="2845191" cy="2149585"/>
            <a:chOff x="6517011" y="4204652"/>
            <a:chExt cx="2845191" cy="2149585"/>
          </a:xfrm>
          <a:gradFill flip="none" rotWithShape="1">
            <a:gsLst>
              <a:gs pos="0">
                <a:srgbClr val="0170C1">
                  <a:shade val="30000"/>
                  <a:satMod val="115000"/>
                </a:srgbClr>
              </a:gs>
              <a:gs pos="50000">
                <a:srgbClr val="0170C1">
                  <a:shade val="67500"/>
                  <a:satMod val="115000"/>
                </a:srgbClr>
              </a:gs>
              <a:gs pos="100000">
                <a:srgbClr val="0170C1">
                  <a:shade val="100000"/>
                  <a:satMod val="115000"/>
                </a:srgbClr>
              </a:gs>
            </a:gsLst>
            <a:lin ang="5400000" scaled="1"/>
            <a:tileRect/>
          </a:gradFill>
        </p:grpSpPr>
        <p:sp>
          <p:nvSpPr>
            <p:cNvPr id="78" name="任意多边形 77"/>
            <p:cNvSpPr/>
            <p:nvPr>
              <p:custDataLst>
                <p:tags r:id="rId6"/>
              </p:custDataLst>
            </p:nvPr>
          </p:nvSpPr>
          <p:spPr>
            <a:xfrm flipH="1" flipV="1">
              <a:off x="6566394" y="5984842"/>
              <a:ext cx="562560" cy="325906"/>
            </a:xfrm>
            <a:custGeom>
              <a:avLst/>
              <a:gdLst>
                <a:gd name="connsiteX0" fmla="*/ 367678 w 370875"/>
                <a:gd name="connsiteY0" fmla="*/ 140677 h 140677"/>
                <a:gd name="connsiteX1" fmla="*/ 370875 w 370875"/>
                <a:gd name="connsiteY1" fmla="*/ 0 h 140677"/>
                <a:gd name="connsiteX2" fmla="*/ 0 w 370875"/>
                <a:gd name="connsiteY2" fmla="*/ 134282 h 140677"/>
                <a:gd name="connsiteX3" fmla="*/ 367678 w 370875"/>
                <a:gd name="connsiteY3" fmla="*/ 140677 h 140677"/>
                <a:gd name="connsiteX0-1" fmla="*/ 367678 w 370875"/>
                <a:gd name="connsiteY0-2" fmla="*/ 232793 h 232793"/>
                <a:gd name="connsiteX1-3" fmla="*/ 370875 w 370875"/>
                <a:gd name="connsiteY1-4" fmla="*/ 92116 h 232793"/>
                <a:gd name="connsiteX2-5" fmla="*/ 0 w 370875"/>
                <a:gd name="connsiteY2-6" fmla="*/ 226398 h 232793"/>
                <a:gd name="connsiteX3-7" fmla="*/ 367678 w 370875"/>
                <a:gd name="connsiteY3-8" fmla="*/ 232793 h 232793"/>
                <a:gd name="connsiteX0-9" fmla="*/ 367678 w 370875"/>
                <a:gd name="connsiteY0-10" fmla="*/ 233290 h 233290"/>
                <a:gd name="connsiteX1-11" fmla="*/ 370875 w 370875"/>
                <a:gd name="connsiteY1-12" fmla="*/ 92613 h 233290"/>
                <a:gd name="connsiteX2-13" fmla="*/ 0 w 370875"/>
                <a:gd name="connsiteY2-14" fmla="*/ 226895 h 233290"/>
                <a:gd name="connsiteX3-15" fmla="*/ 367678 w 370875"/>
                <a:gd name="connsiteY3-16" fmla="*/ 233290 h 233290"/>
                <a:gd name="connsiteX0-17" fmla="*/ 367678 w 370875"/>
                <a:gd name="connsiteY0-18" fmla="*/ 229170 h 229170"/>
                <a:gd name="connsiteX1-19" fmla="*/ 370875 w 370875"/>
                <a:gd name="connsiteY1-20" fmla="*/ 88493 h 229170"/>
                <a:gd name="connsiteX2-21" fmla="*/ 0 w 370875"/>
                <a:gd name="connsiteY2-22" fmla="*/ 222775 h 229170"/>
                <a:gd name="connsiteX3-23" fmla="*/ 367678 w 370875"/>
                <a:gd name="connsiteY3-24" fmla="*/ 229170 h 229170"/>
                <a:gd name="connsiteX0-25" fmla="*/ 386861 w 390058"/>
                <a:gd name="connsiteY0-26" fmla="*/ 227542 h 230739"/>
                <a:gd name="connsiteX1-27" fmla="*/ 390058 w 390058"/>
                <a:gd name="connsiteY1-28" fmla="*/ 86865 h 230739"/>
                <a:gd name="connsiteX2-29" fmla="*/ 0 w 390058"/>
                <a:gd name="connsiteY2-30" fmla="*/ 230739 h 230739"/>
                <a:gd name="connsiteX3-31" fmla="*/ 386861 w 390058"/>
                <a:gd name="connsiteY3-32" fmla="*/ 227542 h 230739"/>
                <a:gd name="connsiteX0-33" fmla="*/ 386861 w 390058"/>
                <a:gd name="connsiteY0-34" fmla="*/ 231640 h 234837"/>
                <a:gd name="connsiteX1-35" fmla="*/ 390058 w 390058"/>
                <a:gd name="connsiteY1-36" fmla="*/ 90963 h 234837"/>
                <a:gd name="connsiteX2-37" fmla="*/ 0 w 390058"/>
                <a:gd name="connsiteY2-38" fmla="*/ 234837 h 234837"/>
                <a:gd name="connsiteX3-39" fmla="*/ 386861 w 390058"/>
                <a:gd name="connsiteY3-40" fmla="*/ 231640 h 234837"/>
                <a:gd name="connsiteX0-41" fmla="*/ 386861 w 397219"/>
                <a:gd name="connsiteY0-42" fmla="*/ 231640 h 234837"/>
                <a:gd name="connsiteX1-43" fmla="*/ 390058 w 397219"/>
                <a:gd name="connsiteY1-44" fmla="*/ 90963 h 234837"/>
                <a:gd name="connsiteX2-45" fmla="*/ 0 w 397219"/>
                <a:gd name="connsiteY2-46" fmla="*/ 234837 h 234837"/>
                <a:gd name="connsiteX3-47" fmla="*/ 386861 w 397219"/>
                <a:gd name="connsiteY3-48" fmla="*/ 231640 h 234837"/>
                <a:gd name="connsiteX0-49" fmla="*/ 386861 w 401264"/>
                <a:gd name="connsiteY0-50" fmla="*/ 231640 h 234837"/>
                <a:gd name="connsiteX1-51" fmla="*/ 390058 w 401264"/>
                <a:gd name="connsiteY1-52" fmla="*/ 90963 h 234837"/>
                <a:gd name="connsiteX2-53" fmla="*/ 0 w 401264"/>
                <a:gd name="connsiteY2-54" fmla="*/ 234837 h 234837"/>
                <a:gd name="connsiteX3-55" fmla="*/ 386861 w 401264"/>
                <a:gd name="connsiteY3-56" fmla="*/ 231640 h 234837"/>
                <a:gd name="connsiteX0-57" fmla="*/ 386861 w 406990"/>
                <a:gd name="connsiteY0-58" fmla="*/ 231640 h 234837"/>
                <a:gd name="connsiteX1-59" fmla="*/ 390058 w 406990"/>
                <a:gd name="connsiteY1-60" fmla="*/ 90963 h 234837"/>
                <a:gd name="connsiteX2-61" fmla="*/ 0 w 406990"/>
                <a:gd name="connsiteY2-62" fmla="*/ 234837 h 234837"/>
                <a:gd name="connsiteX3-63" fmla="*/ 386861 w 406990"/>
                <a:gd name="connsiteY3-64" fmla="*/ 231640 h 234837"/>
                <a:gd name="connsiteX0-65" fmla="*/ 386861 w 400092"/>
                <a:gd name="connsiteY0-66" fmla="*/ 231640 h 234837"/>
                <a:gd name="connsiteX1-67" fmla="*/ 390058 w 400092"/>
                <a:gd name="connsiteY1-68" fmla="*/ 90963 h 234837"/>
                <a:gd name="connsiteX2-69" fmla="*/ 0 w 400092"/>
                <a:gd name="connsiteY2-70" fmla="*/ 234837 h 234837"/>
                <a:gd name="connsiteX3-71" fmla="*/ 386861 w 400092"/>
                <a:gd name="connsiteY3-72" fmla="*/ 231640 h 234837"/>
                <a:gd name="connsiteX0-73" fmla="*/ 386861 w 400092"/>
                <a:gd name="connsiteY0-74" fmla="*/ 231640 h 234837"/>
                <a:gd name="connsiteX1-75" fmla="*/ 390058 w 400092"/>
                <a:gd name="connsiteY1-76" fmla="*/ 90963 h 234837"/>
                <a:gd name="connsiteX2-77" fmla="*/ 0 w 400092"/>
                <a:gd name="connsiteY2-78" fmla="*/ 234837 h 234837"/>
                <a:gd name="connsiteX3-79" fmla="*/ 386861 w 400092"/>
                <a:gd name="connsiteY3-80" fmla="*/ 231640 h 234837"/>
                <a:gd name="connsiteX0-81" fmla="*/ 386861 w 400092"/>
                <a:gd name="connsiteY0-82" fmla="*/ 228587 h 231784"/>
                <a:gd name="connsiteX1-83" fmla="*/ 390058 w 400092"/>
                <a:gd name="connsiteY1-84" fmla="*/ 87910 h 231784"/>
                <a:gd name="connsiteX2-85" fmla="*/ 0 w 400092"/>
                <a:gd name="connsiteY2-86" fmla="*/ 231784 h 231784"/>
                <a:gd name="connsiteX3-87" fmla="*/ 386861 w 400092"/>
                <a:gd name="connsiteY3-88" fmla="*/ 228587 h 231784"/>
              </a:gdLst>
              <a:ahLst/>
              <a:cxnLst>
                <a:cxn ang="0">
                  <a:pos x="connsiteX0-1" y="connsiteY0-2"/>
                </a:cxn>
                <a:cxn ang="0">
                  <a:pos x="connsiteX1-3" y="connsiteY1-4"/>
                </a:cxn>
                <a:cxn ang="0">
                  <a:pos x="connsiteX2-5" y="connsiteY2-6"/>
                </a:cxn>
                <a:cxn ang="0">
                  <a:pos x="connsiteX3-7" y="connsiteY3-8"/>
                </a:cxn>
              </a:cxnLst>
              <a:rect l="l" t="t" r="r" b="b"/>
              <a:pathLst>
                <a:path w="400092" h="231784">
                  <a:moveTo>
                    <a:pt x="386861" y="228587"/>
                  </a:moveTo>
                  <a:cubicBezTo>
                    <a:pt x="399561" y="220066"/>
                    <a:pt x="407403" y="162418"/>
                    <a:pt x="390058" y="87910"/>
                  </a:cubicBezTo>
                  <a:cubicBezTo>
                    <a:pt x="295691" y="-157526"/>
                    <a:pt x="37301" y="183825"/>
                    <a:pt x="0" y="231784"/>
                  </a:cubicBezTo>
                  <a:lnTo>
                    <a:pt x="386861" y="228587"/>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spcBef>
                  <a:spcPct val="0"/>
                </a:spcBef>
                <a:spcAft>
                  <a:spcPct val="0"/>
                </a:spcAft>
              </a:pPr>
              <a:endParaRPr lang="zh-CN" altLang="en-US" sz="2530">
                <a:solidFill>
                  <a:prstClr val="white"/>
                </a:solidFill>
              </a:endParaRPr>
            </a:p>
          </p:txBody>
        </p:sp>
        <p:sp>
          <p:nvSpPr>
            <p:cNvPr id="45" name="任意多边形 44"/>
            <p:cNvSpPr/>
            <p:nvPr>
              <p:custDataLst>
                <p:tags r:id="rId7"/>
              </p:custDataLst>
            </p:nvPr>
          </p:nvSpPr>
          <p:spPr>
            <a:xfrm flipH="1" flipV="1">
              <a:off x="6517011" y="4204652"/>
              <a:ext cx="2845191" cy="2149585"/>
            </a:xfrm>
            <a:custGeom>
              <a:avLst/>
              <a:gdLst>
                <a:gd name="connsiteX0" fmla="*/ 0 w 2042024"/>
                <a:gd name="connsiteY0" fmla="*/ 1566371 h 1570472"/>
                <a:gd name="connsiteX1" fmla="*/ 959505 w 2042024"/>
                <a:gd name="connsiteY1" fmla="*/ 0 h 1570472"/>
                <a:gd name="connsiteX2" fmla="*/ 1943613 w 2042024"/>
                <a:gd name="connsiteY2" fmla="*/ 24603 h 1570472"/>
                <a:gd name="connsiteX3" fmla="*/ 2042024 w 2042024"/>
                <a:gd name="connsiteY3" fmla="*/ 106612 h 1570472"/>
                <a:gd name="connsiteX4" fmla="*/ 1021012 w 2042024"/>
                <a:gd name="connsiteY4" fmla="*/ 1570472 h 1570472"/>
                <a:gd name="connsiteX5" fmla="*/ 0 w 2042024"/>
                <a:gd name="connsiteY5" fmla="*/ 1566371 h 1570472"/>
                <a:gd name="connsiteX0-1" fmla="*/ 0 w 2029722"/>
                <a:gd name="connsiteY0-2" fmla="*/ 1574572 h 1574572"/>
                <a:gd name="connsiteX1-3" fmla="*/ 947203 w 2029722"/>
                <a:gd name="connsiteY1-4" fmla="*/ 0 h 1574572"/>
                <a:gd name="connsiteX2-5" fmla="*/ 1931311 w 2029722"/>
                <a:gd name="connsiteY2-6" fmla="*/ 24603 h 1574572"/>
                <a:gd name="connsiteX3-7" fmla="*/ 2029722 w 2029722"/>
                <a:gd name="connsiteY3-8" fmla="*/ 106612 h 1574572"/>
                <a:gd name="connsiteX4-9" fmla="*/ 1008710 w 2029722"/>
                <a:gd name="connsiteY4-10" fmla="*/ 1570472 h 1574572"/>
                <a:gd name="connsiteX5-11" fmla="*/ 0 w 2029722"/>
                <a:gd name="connsiteY5-12" fmla="*/ 1574572 h 1574572"/>
                <a:gd name="connsiteX0-13" fmla="*/ 0 w 2029722"/>
                <a:gd name="connsiteY0-14" fmla="*/ 1574572 h 1574572"/>
                <a:gd name="connsiteX1-15" fmla="*/ 947203 w 2029722"/>
                <a:gd name="connsiteY1-16" fmla="*/ 0 h 1574572"/>
                <a:gd name="connsiteX2-17" fmla="*/ 1931311 w 2029722"/>
                <a:gd name="connsiteY2-18" fmla="*/ 24603 h 1574572"/>
                <a:gd name="connsiteX3-19" fmla="*/ 2029722 w 2029722"/>
                <a:gd name="connsiteY3-20" fmla="*/ 106612 h 1574572"/>
                <a:gd name="connsiteX4-21" fmla="*/ 1008710 w 2029722"/>
                <a:gd name="connsiteY4-22" fmla="*/ 1570472 h 1574572"/>
                <a:gd name="connsiteX5-23" fmla="*/ 0 w 2029722"/>
                <a:gd name="connsiteY5-24" fmla="*/ 1574572 h 1574572"/>
                <a:gd name="connsiteX0-25" fmla="*/ 0 w 2029722"/>
                <a:gd name="connsiteY0-26" fmla="*/ 1574572 h 1574572"/>
                <a:gd name="connsiteX1-27" fmla="*/ 947203 w 2029722"/>
                <a:gd name="connsiteY1-28" fmla="*/ 0 h 1574572"/>
                <a:gd name="connsiteX2-29" fmla="*/ 1931311 w 2029722"/>
                <a:gd name="connsiteY2-30" fmla="*/ 24603 h 1574572"/>
                <a:gd name="connsiteX3-31" fmla="*/ 2029722 w 2029722"/>
                <a:gd name="connsiteY3-32" fmla="*/ 106612 h 1574572"/>
                <a:gd name="connsiteX4-33" fmla="*/ 1008710 w 2029722"/>
                <a:gd name="connsiteY4-34" fmla="*/ 1570472 h 1574572"/>
                <a:gd name="connsiteX5-35" fmla="*/ 0 w 2029722"/>
                <a:gd name="connsiteY5-36" fmla="*/ 1574572 h 1574572"/>
                <a:gd name="connsiteX0-37" fmla="*/ 0 w 2029722"/>
                <a:gd name="connsiteY0-38" fmla="*/ 1574572 h 1574572"/>
                <a:gd name="connsiteX1-39" fmla="*/ 947203 w 2029722"/>
                <a:gd name="connsiteY1-40" fmla="*/ 0 h 1574572"/>
                <a:gd name="connsiteX2-41" fmla="*/ 1931311 w 2029722"/>
                <a:gd name="connsiteY2-42" fmla="*/ 24603 h 1574572"/>
                <a:gd name="connsiteX3-43" fmla="*/ 2029722 w 2029722"/>
                <a:gd name="connsiteY3-44" fmla="*/ 106612 h 1574572"/>
                <a:gd name="connsiteX4-45" fmla="*/ 1008710 w 2029722"/>
                <a:gd name="connsiteY4-46" fmla="*/ 1570472 h 1574572"/>
                <a:gd name="connsiteX5-47" fmla="*/ 0 w 2029722"/>
                <a:gd name="connsiteY5-48" fmla="*/ 1574572 h 1574572"/>
                <a:gd name="connsiteX0-49" fmla="*/ 0 w 2029722"/>
                <a:gd name="connsiteY0-50" fmla="*/ 1574572 h 1574572"/>
                <a:gd name="connsiteX1-51" fmla="*/ 947203 w 2029722"/>
                <a:gd name="connsiteY1-52" fmla="*/ 0 h 1574572"/>
                <a:gd name="connsiteX2-53" fmla="*/ 1931311 w 2029722"/>
                <a:gd name="connsiteY2-54" fmla="*/ 24603 h 1574572"/>
                <a:gd name="connsiteX3-55" fmla="*/ 2029722 w 2029722"/>
                <a:gd name="connsiteY3-56" fmla="*/ 106612 h 1574572"/>
                <a:gd name="connsiteX4-57" fmla="*/ 1008710 w 2029722"/>
                <a:gd name="connsiteY4-58" fmla="*/ 1570472 h 1574572"/>
                <a:gd name="connsiteX5-59" fmla="*/ 0 w 2029722"/>
                <a:gd name="connsiteY5-60" fmla="*/ 1574572 h 1574572"/>
                <a:gd name="connsiteX0-61" fmla="*/ 0 w 2029722"/>
                <a:gd name="connsiteY0-62" fmla="*/ 1574572 h 1574572"/>
                <a:gd name="connsiteX1-63" fmla="*/ 947203 w 2029722"/>
                <a:gd name="connsiteY1-64" fmla="*/ 0 h 1574572"/>
                <a:gd name="connsiteX2-65" fmla="*/ 1931311 w 2029722"/>
                <a:gd name="connsiteY2-66" fmla="*/ 24603 h 1574572"/>
                <a:gd name="connsiteX3-67" fmla="*/ 2009219 w 2029722"/>
                <a:gd name="connsiteY3-68" fmla="*/ 57406 h 1574572"/>
                <a:gd name="connsiteX4-69" fmla="*/ 2029722 w 2029722"/>
                <a:gd name="connsiteY4-70" fmla="*/ 106612 h 1574572"/>
                <a:gd name="connsiteX5-71" fmla="*/ 1008710 w 2029722"/>
                <a:gd name="connsiteY5-72" fmla="*/ 1570472 h 1574572"/>
                <a:gd name="connsiteX6" fmla="*/ 0 w 2029722"/>
                <a:gd name="connsiteY6" fmla="*/ 1574572 h 1574572"/>
                <a:gd name="connsiteX0-73" fmla="*/ 0 w 2029722"/>
                <a:gd name="connsiteY0-74" fmla="*/ 1574572 h 1574572"/>
                <a:gd name="connsiteX1-75" fmla="*/ 947203 w 2029722"/>
                <a:gd name="connsiteY1-76" fmla="*/ 0 h 1574572"/>
                <a:gd name="connsiteX2-77" fmla="*/ 1931311 w 2029722"/>
                <a:gd name="connsiteY2-78" fmla="*/ 24603 h 1574572"/>
                <a:gd name="connsiteX3-79" fmla="*/ 2009219 w 2029722"/>
                <a:gd name="connsiteY3-80" fmla="*/ 57406 h 1574572"/>
                <a:gd name="connsiteX4-81" fmla="*/ 2029722 w 2029722"/>
                <a:gd name="connsiteY4-82" fmla="*/ 106612 h 1574572"/>
                <a:gd name="connsiteX5-83" fmla="*/ 1008710 w 2029722"/>
                <a:gd name="connsiteY5-84" fmla="*/ 1570472 h 1574572"/>
                <a:gd name="connsiteX6-85" fmla="*/ 0 w 2029722"/>
                <a:gd name="connsiteY6-86" fmla="*/ 1574572 h 1574572"/>
                <a:gd name="connsiteX0-87" fmla="*/ 0 w 2029722"/>
                <a:gd name="connsiteY0-88" fmla="*/ 1574572 h 1574572"/>
                <a:gd name="connsiteX1-89" fmla="*/ 947203 w 2029722"/>
                <a:gd name="connsiteY1-90" fmla="*/ 0 h 1574572"/>
                <a:gd name="connsiteX2-91" fmla="*/ 1931311 w 2029722"/>
                <a:gd name="connsiteY2-92" fmla="*/ 24603 h 1574572"/>
                <a:gd name="connsiteX3-93" fmla="*/ 2009219 w 2029722"/>
                <a:gd name="connsiteY3-94" fmla="*/ 57406 h 1574572"/>
                <a:gd name="connsiteX4-95" fmla="*/ 2029722 w 2029722"/>
                <a:gd name="connsiteY4-96" fmla="*/ 106612 h 1574572"/>
                <a:gd name="connsiteX5-97" fmla="*/ 1029212 w 2029722"/>
                <a:gd name="connsiteY5-98" fmla="*/ 1566371 h 1574572"/>
                <a:gd name="connsiteX6-99" fmla="*/ 0 w 2029722"/>
                <a:gd name="connsiteY6-100" fmla="*/ 1574572 h 1574572"/>
                <a:gd name="connsiteX0-101" fmla="*/ 0 w 2029722"/>
                <a:gd name="connsiteY0-102" fmla="*/ 1574572 h 1574572"/>
                <a:gd name="connsiteX1-103" fmla="*/ 947203 w 2029722"/>
                <a:gd name="connsiteY1-104" fmla="*/ 0 h 1574572"/>
                <a:gd name="connsiteX2-105" fmla="*/ 1931311 w 2029722"/>
                <a:gd name="connsiteY2-106" fmla="*/ 24603 h 1574572"/>
                <a:gd name="connsiteX3-107" fmla="*/ 2009219 w 2029722"/>
                <a:gd name="connsiteY3-108" fmla="*/ 57406 h 1574572"/>
                <a:gd name="connsiteX4-109" fmla="*/ 2029722 w 2029722"/>
                <a:gd name="connsiteY4-110" fmla="*/ 106612 h 1574572"/>
                <a:gd name="connsiteX5-111" fmla="*/ 1029212 w 2029722"/>
                <a:gd name="connsiteY5-112" fmla="*/ 1566371 h 1574572"/>
                <a:gd name="connsiteX6-113" fmla="*/ 0 w 2029722"/>
                <a:gd name="connsiteY6-114" fmla="*/ 1574572 h 1574572"/>
                <a:gd name="connsiteX0-115" fmla="*/ 0 w 2112234"/>
                <a:gd name="connsiteY0-116" fmla="*/ 1602749 h 1602749"/>
                <a:gd name="connsiteX1-117" fmla="*/ 947203 w 2112234"/>
                <a:gd name="connsiteY1-118" fmla="*/ 28177 h 1602749"/>
                <a:gd name="connsiteX2-119" fmla="*/ 1931311 w 2112234"/>
                <a:gd name="connsiteY2-120" fmla="*/ 52780 h 1602749"/>
                <a:gd name="connsiteX3-121" fmla="*/ 2029722 w 2112234"/>
                <a:gd name="connsiteY3-122" fmla="*/ 134789 h 1602749"/>
                <a:gd name="connsiteX4-123" fmla="*/ 1029212 w 2112234"/>
                <a:gd name="connsiteY4-124" fmla="*/ 1594548 h 1602749"/>
                <a:gd name="connsiteX5-125" fmla="*/ 0 w 2112234"/>
                <a:gd name="connsiteY5-126" fmla="*/ 1602749 h 1602749"/>
                <a:gd name="connsiteX0-127" fmla="*/ 0 w 2094991"/>
                <a:gd name="connsiteY0-128" fmla="*/ 1602749 h 1602749"/>
                <a:gd name="connsiteX1-129" fmla="*/ 947203 w 2094991"/>
                <a:gd name="connsiteY1-130" fmla="*/ 28177 h 1602749"/>
                <a:gd name="connsiteX2-131" fmla="*/ 1931311 w 2094991"/>
                <a:gd name="connsiteY2-132" fmla="*/ 52780 h 1602749"/>
                <a:gd name="connsiteX3-133" fmla="*/ 2029722 w 2094991"/>
                <a:gd name="connsiteY3-134" fmla="*/ 134789 h 1602749"/>
                <a:gd name="connsiteX4-135" fmla="*/ 1029212 w 2094991"/>
                <a:gd name="connsiteY4-136" fmla="*/ 1594548 h 1602749"/>
                <a:gd name="connsiteX5-137" fmla="*/ 0 w 2094991"/>
                <a:gd name="connsiteY5-138" fmla="*/ 1602749 h 1602749"/>
                <a:gd name="connsiteX0-139" fmla="*/ 0 w 2029722"/>
                <a:gd name="connsiteY0-140" fmla="*/ 1574572 h 1574572"/>
                <a:gd name="connsiteX1-141" fmla="*/ 947203 w 2029722"/>
                <a:gd name="connsiteY1-142" fmla="*/ 0 h 1574572"/>
                <a:gd name="connsiteX2-143" fmla="*/ 1931311 w 2029722"/>
                <a:gd name="connsiteY2-144" fmla="*/ 24603 h 1574572"/>
                <a:gd name="connsiteX3-145" fmla="*/ 2029722 w 2029722"/>
                <a:gd name="connsiteY3-146" fmla="*/ 106612 h 1574572"/>
                <a:gd name="connsiteX4-147" fmla="*/ 1029212 w 2029722"/>
                <a:gd name="connsiteY4-148" fmla="*/ 1566371 h 1574572"/>
                <a:gd name="connsiteX5-149" fmla="*/ 0 w 2029722"/>
                <a:gd name="connsiteY5-150" fmla="*/ 1574572 h 1574572"/>
                <a:gd name="connsiteX0-151" fmla="*/ 0 w 2029722"/>
                <a:gd name="connsiteY0-152" fmla="*/ 1574572 h 1574572"/>
                <a:gd name="connsiteX1-153" fmla="*/ 947203 w 2029722"/>
                <a:gd name="connsiteY1-154" fmla="*/ 0 h 1574572"/>
                <a:gd name="connsiteX2-155" fmla="*/ 1931311 w 2029722"/>
                <a:gd name="connsiteY2-156" fmla="*/ 24603 h 1574572"/>
                <a:gd name="connsiteX3-157" fmla="*/ 2029722 w 2029722"/>
                <a:gd name="connsiteY3-158" fmla="*/ 106612 h 1574572"/>
                <a:gd name="connsiteX4-159" fmla="*/ 1029212 w 2029722"/>
                <a:gd name="connsiteY4-160" fmla="*/ 1566371 h 1574572"/>
                <a:gd name="connsiteX5-161" fmla="*/ 0 w 2029722"/>
                <a:gd name="connsiteY5-162" fmla="*/ 1574572 h 1574572"/>
                <a:gd name="connsiteX0-163" fmla="*/ 0 w 2026763"/>
                <a:gd name="connsiteY0-164" fmla="*/ 1574572 h 1574572"/>
                <a:gd name="connsiteX1-165" fmla="*/ 947203 w 2026763"/>
                <a:gd name="connsiteY1-166" fmla="*/ 0 h 1574572"/>
                <a:gd name="connsiteX2-167" fmla="*/ 1931311 w 2026763"/>
                <a:gd name="connsiteY2-168" fmla="*/ 24603 h 1574572"/>
                <a:gd name="connsiteX3-169" fmla="*/ 2026763 w 2026763"/>
                <a:gd name="connsiteY3-170" fmla="*/ 118448 h 1574572"/>
                <a:gd name="connsiteX4-171" fmla="*/ 1029212 w 2026763"/>
                <a:gd name="connsiteY4-172" fmla="*/ 1566371 h 1574572"/>
                <a:gd name="connsiteX5-173" fmla="*/ 0 w 2026763"/>
                <a:gd name="connsiteY5-174" fmla="*/ 1574572 h 1574572"/>
                <a:gd name="connsiteX0-175" fmla="*/ 0 w 1994106"/>
                <a:gd name="connsiteY0-176" fmla="*/ 1564775 h 1566371"/>
                <a:gd name="connsiteX1-177" fmla="*/ 914546 w 1994106"/>
                <a:gd name="connsiteY1-178" fmla="*/ 0 h 1566371"/>
                <a:gd name="connsiteX2-179" fmla="*/ 1898654 w 1994106"/>
                <a:gd name="connsiteY2-180" fmla="*/ 24603 h 1566371"/>
                <a:gd name="connsiteX3-181" fmla="*/ 1994106 w 1994106"/>
                <a:gd name="connsiteY3-182" fmla="*/ 118448 h 1566371"/>
                <a:gd name="connsiteX4-183" fmla="*/ 996555 w 1994106"/>
                <a:gd name="connsiteY4-184" fmla="*/ 1566371 h 1566371"/>
                <a:gd name="connsiteX5-185" fmla="*/ 0 w 1994106"/>
                <a:gd name="connsiteY5-186" fmla="*/ 1564775 h 1566371"/>
                <a:gd name="connsiteX0-187" fmla="*/ 0 w 2010434"/>
                <a:gd name="connsiteY0-188" fmla="*/ 1564775 h 1566371"/>
                <a:gd name="connsiteX1-189" fmla="*/ 930874 w 2010434"/>
                <a:gd name="connsiteY1-190" fmla="*/ 0 h 1566371"/>
                <a:gd name="connsiteX2-191" fmla="*/ 1914982 w 2010434"/>
                <a:gd name="connsiteY2-192" fmla="*/ 24603 h 1566371"/>
                <a:gd name="connsiteX3-193" fmla="*/ 2010434 w 2010434"/>
                <a:gd name="connsiteY3-194" fmla="*/ 118448 h 1566371"/>
                <a:gd name="connsiteX4-195" fmla="*/ 1012883 w 2010434"/>
                <a:gd name="connsiteY4-196" fmla="*/ 1566371 h 1566371"/>
                <a:gd name="connsiteX5-197" fmla="*/ 0 w 2010434"/>
                <a:gd name="connsiteY5-198" fmla="*/ 1564775 h 1566371"/>
                <a:gd name="connsiteX0-199" fmla="*/ 0 w 2023497"/>
                <a:gd name="connsiteY0-200" fmla="*/ 1519055 h 1566371"/>
                <a:gd name="connsiteX1-201" fmla="*/ 943937 w 2023497"/>
                <a:gd name="connsiteY1-202" fmla="*/ 0 h 1566371"/>
                <a:gd name="connsiteX2-203" fmla="*/ 1928045 w 2023497"/>
                <a:gd name="connsiteY2-204" fmla="*/ 24603 h 1566371"/>
                <a:gd name="connsiteX3-205" fmla="*/ 2023497 w 2023497"/>
                <a:gd name="connsiteY3-206" fmla="*/ 118448 h 1566371"/>
                <a:gd name="connsiteX4-207" fmla="*/ 1025946 w 2023497"/>
                <a:gd name="connsiteY4-208" fmla="*/ 1566371 h 1566371"/>
                <a:gd name="connsiteX5-209" fmla="*/ 0 w 2023497"/>
                <a:gd name="connsiteY5-210" fmla="*/ 1519055 h 1566371"/>
                <a:gd name="connsiteX0-211" fmla="*/ 0 w 2023497"/>
                <a:gd name="connsiteY0-212" fmla="*/ 1519055 h 1519055"/>
                <a:gd name="connsiteX1-213" fmla="*/ 943937 w 2023497"/>
                <a:gd name="connsiteY1-214" fmla="*/ 0 h 1519055"/>
                <a:gd name="connsiteX2-215" fmla="*/ 1928045 w 2023497"/>
                <a:gd name="connsiteY2-216" fmla="*/ 24603 h 1519055"/>
                <a:gd name="connsiteX3-217" fmla="*/ 2023497 w 2023497"/>
                <a:gd name="connsiteY3-218" fmla="*/ 118448 h 1519055"/>
                <a:gd name="connsiteX4-219" fmla="*/ 1019415 w 2023497"/>
                <a:gd name="connsiteY4-220" fmla="*/ 1491259 h 1519055"/>
                <a:gd name="connsiteX5-221" fmla="*/ 0 w 2023497"/>
                <a:gd name="connsiteY5-222" fmla="*/ 1519055 h 1519055"/>
                <a:gd name="connsiteX0-223" fmla="*/ 0 w 2023497"/>
                <a:gd name="connsiteY0-224" fmla="*/ 1519055 h 1519055"/>
                <a:gd name="connsiteX1-225" fmla="*/ 943937 w 2023497"/>
                <a:gd name="connsiteY1-226" fmla="*/ 0 h 1519055"/>
                <a:gd name="connsiteX2-227" fmla="*/ 1928045 w 2023497"/>
                <a:gd name="connsiteY2-228" fmla="*/ 24603 h 1519055"/>
                <a:gd name="connsiteX3-229" fmla="*/ 2023497 w 2023497"/>
                <a:gd name="connsiteY3-230" fmla="*/ 118448 h 1519055"/>
                <a:gd name="connsiteX4-231" fmla="*/ 1019415 w 2023497"/>
                <a:gd name="connsiteY4-232" fmla="*/ 1504322 h 1519055"/>
                <a:gd name="connsiteX5-233" fmla="*/ 0 w 2023497"/>
                <a:gd name="connsiteY5-234" fmla="*/ 1519055 h 1519055"/>
                <a:gd name="connsiteX0-235" fmla="*/ 0 w 2023497"/>
                <a:gd name="connsiteY0-236" fmla="*/ 1519055 h 1519055"/>
                <a:gd name="connsiteX1-237" fmla="*/ 943937 w 2023497"/>
                <a:gd name="connsiteY1-238" fmla="*/ 0 h 1519055"/>
                <a:gd name="connsiteX2-239" fmla="*/ 1928045 w 2023497"/>
                <a:gd name="connsiteY2-240" fmla="*/ 24603 h 1519055"/>
                <a:gd name="connsiteX3-241" fmla="*/ 2023497 w 2023497"/>
                <a:gd name="connsiteY3-242" fmla="*/ 118448 h 1519055"/>
                <a:gd name="connsiteX4-243" fmla="*/ 1029212 w 2023497"/>
                <a:gd name="connsiteY4-244" fmla="*/ 1507588 h 1519055"/>
                <a:gd name="connsiteX5-245" fmla="*/ 0 w 2023497"/>
                <a:gd name="connsiteY5-246" fmla="*/ 1519055 h 1519055"/>
                <a:gd name="connsiteX0-247" fmla="*/ 0 w 2023497"/>
                <a:gd name="connsiteY0-248" fmla="*/ 1519055 h 1548476"/>
                <a:gd name="connsiteX1-249" fmla="*/ 943937 w 2023497"/>
                <a:gd name="connsiteY1-250" fmla="*/ 0 h 1548476"/>
                <a:gd name="connsiteX2-251" fmla="*/ 1928045 w 2023497"/>
                <a:gd name="connsiteY2-252" fmla="*/ 24603 h 1548476"/>
                <a:gd name="connsiteX3-253" fmla="*/ 2023497 w 2023497"/>
                <a:gd name="connsiteY3-254" fmla="*/ 118448 h 1548476"/>
                <a:gd name="connsiteX4-255" fmla="*/ 1025495 w 2023497"/>
                <a:gd name="connsiteY4-256" fmla="*/ 1548476 h 1548476"/>
                <a:gd name="connsiteX5-257" fmla="*/ 0 w 2023497"/>
                <a:gd name="connsiteY5-258" fmla="*/ 1519055 h 1548476"/>
                <a:gd name="connsiteX0-259" fmla="*/ 0 w 2023497"/>
                <a:gd name="connsiteY0-260" fmla="*/ 1537640 h 1548476"/>
                <a:gd name="connsiteX1-261" fmla="*/ 943937 w 2023497"/>
                <a:gd name="connsiteY1-262" fmla="*/ 0 h 1548476"/>
                <a:gd name="connsiteX2-263" fmla="*/ 1928045 w 2023497"/>
                <a:gd name="connsiteY2-264" fmla="*/ 24603 h 1548476"/>
                <a:gd name="connsiteX3-265" fmla="*/ 2023497 w 2023497"/>
                <a:gd name="connsiteY3-266" fmla="*/ 118448 h 1548476"/>
                <a:gd name="connsiteX4-267" fmla="*/ 1025495 w 2023497"/>
                <a:gd name="connsiteY4-268" fmla="*/ 1548476 h 1548476"/>
                <a:gd name="connsiteX5-269" fmla="*/ 0 w 2023497"/>
                <a:gd name="connsiteY5-270" fmla="*/ 1537640 h 1548476"/>
                <a:gd name="connsiteX0-271" fmla="*/ 0 w 2023497"/>
                <a:gd name="connsiteY0-272" fmla="*/ 1545841 h 1548476"/>
                <a:gd name="connsiteX1-273" fmla="*/ 943937 w 2023497"/>
                <a:gd name="connsiteY1-274" fmla="*/ 0 h 1548476"/>
                <a:gd name="connsiteX2-275" fmla="*/ 1928045 w 2023497"/>
                <a:gd name="connsiteY2-276" fmla="*/ 24603 h 1548476"/>
                <a:gd name="connsiteX3-277" fmla="*/ 2023497 w 2023497"/>
                <a:gd name="connsiteY3-278" fmla="*/ 118448 h 1548476"/>
                <a:gd name="connsiteX4-279" fmla="*/ 1025495 w 2023497"/>
                <a:gd name="connsiteY4-280" fmla="*/ 1548476 h 1548476"/>
                <a:gd name="connsiteX5-281" fmla="*/ 0 w 2023497"/>
                <a:gd name="connsiteY5-282" fmla="*/ 1545841 h 1548476"/>
                <a:gd name="connsiteX0-283" fmla="*/ 0 w 2023497"/>
                <a:gd name="connsiteY0-284" fmla="*/ 1545841 h 1560778"/>
                <a:gd name="connsiteX1-285" fmla="*/ 943937 w 2023497"/>
                <a:gd name="connsiteY1-286" fmla="*/ 0 h 1560778"/>
                <a:gd name="connsiteX2-287" fmla="*/ 1928045 w 2023497"/>
                <a:gd name="connsiteY2-288" fmla="*/ 24603 h 1560778"/>
                <a:gd name="connsiteX3-289" fmla="*/ 2023497 w 2023497"/>
                <a:gd name="connsiteY3-290" fmla="*/ 118448 h 1560778"/>
                <a:gd name="connsiteX4-291" fmla="*/ 1013194 w 2023497"/>
                <a:gd name="connsiteY4-292" fmla="*/ 1560778 h 1560778"/>
                <a:gd name="connsiteX5-293" fmla="*/ 0 w 2023497"/>
                <a:gd name="connsiteY5-294" fmla="*/ 1545841 h 1560778"/>
                <a:gd name="connsiteX0-295" fmla="*/ 0 w 2023497"/>
                <a:gd name="connsiteY0-296" fmla="*/ 1545841 h 1545841"/>
                <a:gd name="connsiteX1-297" fmla="*/ 943937 w 2023497"/>
                <a:gd name="connsiteY1-298" fmla="*/ 0 h 1545841"/>
                <a:gd name="connsiteX2-299" fmla="*/ 1928045 w 2023497"/>
                <a:gd name="connsiteY2-300" fmla="*/ 24603 h 1545841"/>
                <a:gd name="connsiteX3-301" fmla="*/ 2023497 w 2023497"/>
                <a:gd name="connsiteY3-302" fmla="*/ 118448 h 1545841"/>
                <a:gd name="connsiteX4-303" fmla="*/ 1013194 w 2023497"/>
                <a:gd name="connsiteY4-304" fmla="*/ 1544377 h 1545841"/>
                <a:gd name="connsiteX5-305" fmla="*/ 0 w 2023497"/>
                <a:gd name="connsiteY5-306" fmla="*/ 1545841 h 1545841"/>
                <a:gd name="connsiteX0-307" fmla="*/ 0 w 2023497"/>
                <a:gd name="connsiteY0-308" fmla="*/ 1545841 h 1552578"/>
                <a:gd name="connsiteX1-309" fmla="*/ 943937 w 2023497"/>
                <a:gd name="connsiteY1-310" fmla="*/ 0 h 1552578"/>
                <a:gd name="connsiteX2-311" fmla="*/ 1928045 w 2023497"/>
                <a:gd name="connsiteY2-312" fmla="*/ 24603 h 1552578"/>
                <a:gd name="connsiteX3-313" fmla="*/ 2023497 w 2023497"/>
                <a:gd name="connsiteY3-314" fmla="*/ 118448 h 1552578"/>
                <a:gd name="connsiteX4-315" fmla="*/ 1009093 w 2023497"/>
                <a:gd name="connsiteY4-316" fmla="*/ 1552578 h 1552578"/>
                <a:gd name="connsiteX5-317" fmla="*/ 0 w 2023497"/>
                <a:gd name="connsiteY5-318" fmla="*/ 1545841 h 1552578"/>
                <a:gd name="connsiteX0-319" fmla="*/ 0 w 2023497"/>
                <a:gd name="connsiteY0-320" fmla="*/ 1522046 h 1528783"/>
                <a:gd name="connsiteX1-321" fmla="*/ 930340 w 2023497"/>
                <a:gd name="connsiteY1-322" fmla="*/ 0 h 1528783"/>
                <a:gd name="connsiteX2-323" fmla="*/ 1928045 w 2023497"/>
                <a:gd name="connsiteY2-324" fmla="*/ 808 h 1528783"/>
                <a:gd name="connsiteX3-325" fmla="*/ 2023497 w 2023497"/>
                <a:gd name="connsiteY3-326" fmla="*/ 94653 h 1528783"/>
                <a:gd name="connsiteX4-327" fmla="*/ 1009093 w 2023497"/>
                <a:gd name="connsiteY4-328" fmla="*/ 1528783 h 1528783"/>
                <a:gd name="connsiteX5-329" fmla="*/ 0 w 2023497"/>
                <a:gd name="connsiteY5-330" fmla="*/ 1522046 h 152878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023497" h="1528783">
                  <a:moveTo>
                    <a:pt x="0" y="1522046"/>
                  </a:moveTo>
                  <a:cubicBezTo>
                    <a:pt x="656072" y="127894"/>
                    <a:pt x="631008" y="123013"/>
                    <a:pt x="930340" y="0"/>
                  </a:cubicBezTo>
                  <a:lnTo>
                    <a:pt x="1928045" y="808"/>
                  </a:lnTo>
                  <a:cubicBezTo>
                    <a:pt x="1982258" y="28102"/>
                    <a:pt x="1995253" y="44861"/>
                    <a:pt x="2023497" y="94653"/>
                  </a:cubicBezTo>
                  <a:cubicBezTo>
                    <a:pt x="1744667" y="-204681"/>
                    <a:pt x="1259220" y="1077734"/>
                    <a:pt x="1009093" y="1528783"/>
                  </a:cubicBezTo>
                  <a:lnTo>
                    <a:pt x="0" y="152204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spcBef>
                  <a:spcPct val="0"/>
                </a:spcBef>
                <a:spcAft>
                  <a:spcPct val="0"/>
                </a:spcAft>
              </a:pPr>
              <a:endParaRPr lang="zh-CN" altLang="en-US" sz="2530">
                <a:solidFill>
                  <a:prstClr val="white"/>
                </a:solidFill>
              </a:endParaRPr>
            </a:p>
          </p:txBody>
        </p:sp>
      </p:grpSp>
      <p:grpSp>
        <p:nvGrpSpPr>
          <p:cNvPr id="4" name="组合 3"/>
          <p:cNvGrpSpPr/>
          <p:nvPr/>
        </p:nvGrpSpPr>
        <p:grpSpPr>
          <a:xfrm>
            <a:off x="3186326" y="3640428"/>
            <a:ext cx="2868772" cy="2188952"/>
            <a:chOff x="3231887" y="4185258"/>
            <a:chExt cx="2868772" cy="2188952"/>
          </a:xfrm>
          <a:gradFill flip="none" rotWithShape="1">
            <a:gsLst>
              <a:gs pos="0">
                <a:srgbClr val="0170C1">
                  <a:shade val="30000"/>
                  <a:satMod val="115000"/>
                </a:srgbClr>
              </a:gs>
              <a:gs pos="50000">
                <a:srgbClr val="0170C1">
                  <a:shade val="67500"/>
                  <a:satMod val="115000"/>
                </a:srgbClr>
              </a:gs>
              <a:gs pos="100000">
                <a:srgbClr val="0170C1">
                  <a:shade val="100000"/>
                  <a:satMod val="115000"/>
                </a:srgbClr>
              </a:gs>
            </a:gsLst>
            <a:lin ang="5400000" scaled="1"/>
            <a:tileRect/>
          </a:gradFill>
        </p:grpSpPr>
        <p:sp>
          <p:nvSpPr>
            <p:cNvPr id="77" name="任意多边形 76"/>
            <p:cNvSpPr/>
            <p:nvPr>
              <p:custDataLst>
                <p:tags r:id="rId8"/>
              </p:custDataLst>
            </p:nvPr>
          </p:nvSpPr>
          <p:spPr>
            <a:xfrm flipV="1">
              <a:off x="5538099" y="5984842"/>
              <a:ext cx="562560" cy="325906"/>
            </a:xfrm>
            <a:custGeom>
              <a:avLst/>
              <a:gdLst>
                <a:gd name="connsiteX0" fmla="*/ 367678 w 370875"/>
                <a:gd name="connsiteY0" fmla="*/ 140677 h 140677"/>
                <a:gd name="connsiteX1" fmla="*/ 370875 w 370875"/>
                <a:gd name="connsiteY1" fmla="*/ 0 h 140677"/>
                <a:gd name="connsiteX2" fmla="*/ 0 w 370875"/>
                <a:gd name="connsiteY2" fmla="*/ 134282 h 140677"/>
                <a:gd name="connsiteX3" fmla="*/ 367678 w 370875"/>
                <a:gd name="connsiteY3" fmla="*/ 140677 h 140677"/>
                <a:gd name="connsiteX0-1" fmla="*/ 367678 w 370875"/>
                <a:gd name="connsiteY0-2" fmla="*/ 232793 h 232793"/>
                <a:gd name="connsiteX1-3" fmla="*/ 370875 w 370875"/>
                <a:gd name="connsiteY1-4" fmla="*/ 92116 h 232793"/>
                <a:gd name="connsiteX2-5" fmla="*/ 0 w 370875"/>
                <a:gd name="connsiteY2-6" fmla="*/ 226398 h 232793"/>
                <a:gd name="connsiteX3-7" fmla="*/ 367678 w 370875"/>
                <a:gd name="connsiteY3-8" fmla="*/ 232793 h 232793"/>
                <a:gd name="connsiteX0-9" fmla="*/ 367678 w 370875"/>
                <a:gd name="connsiteY0-10" fmla="*/ 233290 h 233290"/>
                <a:gd name="connsiteX1-11" fmla="*/ 370875 w 370875"/>
                <a:gd name="connsiteY1-12" fmla="*/ 92613 h 233290"/>
                <a:gd name="connsiteX2-13" fmla="*/ 0 w 370875"/>
                <a:gd name="connsiteY2-14" fmla="*/ 226895 h 233290"/>
                <a:gd name="connsiteX3-15" fmla="*/ 367678 w 370875"/>
                <a:gd name="connsiteY3-16" fmla="*/ 233290 h 233290"/>
                <a:gd name="connsiteX0-17" fmla="*/ 367678 w 370875"/>
                <a:gd name="connsiteY0-18" fmla="*/ 229170 h 229170"/>
                <a:gd name="connsiteX1-19" fmla="*/ 370875 w 370875"/>
                <a:gd name="connsiteY1-20" fmla="*/ 88493 h 229170"/>
                <a:gd name="connsiteX2-21" fmla="*/ 0 w 370875"/>
                <a:gd name="connsiteY2-22" fmla="*/ 222775 h 229170"/>
                <a:gd name="connsiteX3-23" fmla="*/ 367678 w 370875"/>
                <a:gd name="connsiteY3-24" fmla="*/ 229170 h 229170"/>
                <a:gd name="connsiteX0-25" fmla="*/ 386861 w 390058"/>
                <a:gd name="connsiteY0-26" fmla="*/ 227542 h 230739"/>
                <a:gd name="connsiteX1-27" fmla="*/ 390058 w 390058"/>
                <a:gd name="connsiteY1-28" fmla="*/ 86865 h 230739"/>
                <a:gd name="connsiteX2-29" fmla="*/ 0 w 390058"/>
                <a:gd name="connsiteY2-30" fmla="*/ 230739 h 230739"/>
                <a:gd name="connsiteX3-31" fmla="*/ 386861 w 390058"/>
                <a:gd name="connsiteY3-32" fmla="*/ 227542 h 230739"/>
                <a:gd name="connsiteX0-33" fmla="*/ 386861 w 390058"/>
                <a:gd name="connsiteY0-34" fmla="*/ 231640 h 234837"/>
                <a:gd name="connsiteX1-35" fmla="*/ 390058 w 390058"/>
                <a:gd name="connsiteY1-36" fmla="*/ 90963 h 234837"/>
                <a:gd name="connsiteX2-37" fmla="*/ 0 w 390058"/>
                <a:gd name="connsiteY2-38" fmla="*/ 234837 h 234837"/>
                <a:gd name="connsiteX3-39" fmla="*/ 386861 w 390058"/>
                <a:gd name="connsiteY3-40" fmla="*/ 231640 h 234837"/>
                <a:gd name="connsiteX0-41" fmla="*/ 386861 w 397219"/>
                <a:gd name="connsiteY0-42" fmla="*/ 231640 h 234837"/>
                <a:gd name="connsiteX1-43" fmla="*/ 390058 w 397219"/>
                <a:gd name="connsiteY1-44" fmla="*/ 90963 h 234837"/>
                <a:gd name="connsiteX2-45" fmla="*/ 0 w 397219"/>
                <a:gd name="connsiteY2-46" fmla="*/ 234837 h 234837"/>
                <a:gd name="connsiteX3-47" fmla="*/ 386861 w 397219"/>
                <a:gd name="connsiteY3-48" fmla="*/ 231640 h 234837"/>
                <a:gd name="connsiteX0-49" fmla="*/ 386861 w 401264"/>
                <a:gd name="connsiteY0-50" fmla="*/ 231640 h 234837"/>
                <a:gd name="connsiteX1-51" fmla="*/ 390058 w 401264"/>
                <a:gd name="connsiteY1-52" fmla="*/ 90963 h 234837"/>
                <a:gd name="connsiteX2-53" fmla="*/ 0 w 401264"/>
                <a:gd name="connsiteY2-54" fmla="*/ 234837 h 234837"/>
                <a:gd name="connsiteX3-55" fmla="*/ 386861 w 401264"/>
                <a:gd name="connsiteY3-56" fmla="*/ 231640 h 234837"/>
                <a:gd name="connsiteX0-57" fmla="*/ 386861 w 406990"/>
                <a:gd name="connsiteY0-58" fmla="*/ 231640 h 234837"/>
                <a:gd name="connsiteX1-59" fmla="*/ 390058 w 406990"/>
                <a:gd name="connsiteY1-60" fmla="*/ 90963 h 234837"/>
                <a:gd name="connsiteX2-61" fmla="*/ 0 w 406990"/>
                <a:gd name="connsiteY2-62" fmla="*/ 234837 h 234837"/>
                <a:gd name="connsiteX3-63" fmla="*/ 386861 w 406990"/>
                <a:gd name="connsiteY3-64" fmla="*/ 231640 h 234837"/>
                <a:gd name="connsiteX0-65" fmla="*/ 386861 w 400092"/>
                <a:gd name="connsiteY0-66" fmla="*/ 231640 h 234837"/>
                <a:gd name="connsiteX1-67" fmla="*/ 390058 w 400092"/>
                <a:gd name="connsiteY1-68" fmla="*/ 90963 h 234837"/>
                <a:gd name="connsiteX2-69" fmla="*/ 0 w 400092"/>
                <a:gd name="connsiteY2-70" fmla="*/ 234837 h 234837"/>
                <a:gd name="connsiteX3-71" fmla="*/ 386861 w 400092"/>
                <a:gd name="connsiteY3-72" fmla="*/ 231640 h 234837"/>
                <a:gd name="connsiteX0-73" fmla="*/ 386861 w 400092"/>
                <a:gd name="connsiteY0-74" fmla="*/ 231640 h 234837"/>
                <a:gd name="connsiteX1-75" fmla="*/ 390058 w 400092"/>
                <a:gd name="connsiteY1-76" fmla="*/ 90963 h 234837"/>
                <a:gd name="connsiteX2-77" fmla="*/ 0 w 400092"/>
                <a:gd name="connsiteY2-78" fmla="*/ 234837 h 234837"/>
                <a:gd name="connsiteX3-79" fmla="*/ 386861 w 400092"/>
                <a:gd name="connsiteY3-80" fmla="*/ 231640 h 234837"/>
                <a:gd name="connsiteX0-81" fmla="*/ 386861 w 400092"/>
                <a:gd name="connsiteY0-82" fmla="*/ 228587 h 231784"/>
                <a:gd name="connsiteX1-83" fmla="*/ 390058 w 400092"/>
                <a:gd name="connsiteY1-84" fmla="*/ 87910 h 231784"/>
                <a:gd name="connsiteX2-85" fmla="*/ 0 w 400092"/>
                <a:gd name="connsiteY2-86" fmla="*/ 231784 h 231784"/>
                <a:gd name="connsiteX3-87" fmla="*/ 386861 w 400092"/>
                <a:gd name="connsiteY3-88" fmla="*/ 228587 h 231784"/>
              </a:gdLst>
              <a:ahLst/>
              <a:cxnLst>
                <a:cxn ang="0">
                  <a:pos x="connsiteX0-1" y="connsiteY0-2"/>
                </a:cxn>
                <a:cxn ang="0">
                  <a:pos x="connsiteX1-3" y="connsiteY1-4"/>
                </a:cxn>
                <a:cxn ang="0">
                  <a:pos x="connsiteX2-5" y="connsiteY2-6"/>
                </a:cxn>
                <a:cxn ang="0">
                  <a:pos x="connsiteX3-7" y="connsiteY3-8"/>
                </a:cxn>
              </a:cxnLst>
              <a:rect l="l" t="t" r="r" b="b"/>
              <a:pathLst>
                <a:path w="400092" h="231784">
                  <a:moveTo>
                    <a:pt x="386861" y="228587"/>
                  </a:moveTo>
                  <a:cubicBezTo>
                    <a:pt x="399561" y="220066"/>
                    <a:pt x="407403" y="162418"/>
                    <a:pt x="390058" y="87910"/>
                  </a:cubicBezTo>
                  <a:cubicBezTo>
                    <a:pt x="295691" y="-157526"/>
                    <a:pt x="37301" y="183825"/>
                    <a:pt x="0" y="231784"/>
                  </a:cubicBezTo>
                  <a:lnTo>
                    <a:pt x="386861" y="228587"/>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spcBef>
                  <a:spcPct val="0"/>
                </a:spcBef>
                <a:spcAft>
                  <a:spcPct val="0"/>
                </a:spcAft>
              </a:pPr>
              <a:endParaRPr lang="zh-CN" altLang="en-US" sz="2530">
                <a:solidFill>
                  <a:prstClr val="white"/>
                </a:solidFill>
              </a:endParaRPr>
            </a:p>
          </p:txBody>
        </p:sp>
        <p:sp>
          <p:nvSpPr>
            <p:cNvPr id="49" name="任意多边形 48"/>
            <p:cNvSpPr/>
            <p:nvPr>
              <p:custDataLst>
                <p:tags r:id="rId9"/>
              </p:custDataLst>
            </p:nvPr>
          </p:nvSpPr>
          <p:spPr>
            <a:xfrm flipV="1">
              <a:off x="3231887" y="4185258"/>
              <a:ext cx="2840599" cy="2188952"/>
            </a:xfrm>
            <a:custGeom>
              <a:avLst/>
              <a:gdLst>
                <a:gd name="connsiteX0" fmla="*/ 0 w 2042024"/>
                <a:gd name="connsiteY0" fmla="*/ 1566371 h 1570472"/>
                <a:gd name="connsiteX1" fmla="*/ 959505 w 2042024"/>
                <a:gd name="connsiteY1" fmla="*/ 0 h 1570472"/>
                <a:gd name="connsiteX2" fmla="*/ 1943613 w 2042024"/>
                <a:gd name="connsiteY2" fmla="*/ 24603 h 1570472"/>
                <a:gd name="connsiteX3" fmla="*/ 2042024 w 2042024"/>
                <a:gd name="connsiteY3" fmla="*/ 106612 h 1570472"/>
                <a:gd name="connsiteX4" fmla="*/ 1021012 w 2042024"/>
                <a:gd name="connsiteY4" fmla="*/ 1570472 h 1570472"/>
                <a:gd name="connsiteX5" fmla="*/ 0 w 2042024"/>
                <a:gd name="connsiteY5" fmla="*/ 1566371 h 1570472"/>
                <a:gd name="connsiteX0-1" fmla="*/ 0 w 2029722"/>
                <a:gd name="connsiteY0-2" fmla="*/ 1574572 h 1574572"/>
                <a:gd name="connsiteX1-3" fmla="*/ 947203 w 2029722"/>
                <a:gd name="connsiteY1-4" fmla="*/ 0 h 1574572"/>
                <a:gd name="connsiteX2-5" fmla="*/ 1931311 w 2029722"/>
                <a:gd name="connsiteY2-6" fmla="*/ 24603 h 1574572"/>
                <a:gd name="connsiteX3-7" fmla="*/ 2029722 w 2029722"/>
                <a:gd name="connsiteY3-8" fmla="*/ 106612 h 1574572"/>
                <a:gd name="connsiteX4-9" fmla="*/ 1008710 w 2029722"/>
                <a:gd name="connsiteY4-10" fmla="*/ 1570472 h 1574572"/>
                <a:gd name="connsiteX5-11" fmla="*/ 0 w 2029722"/>
                <a:gd name="connsiteY5-12" fmla="*/ 1574572 h 1574572"/>
                <a:gd name="connsiteX0-13" fmla="*/ 0 w 2029722"/>
                <a:gd name="connsiteY0-14" fmla="*/ 1574572 h 1574572"/>
                <a:gd name="connsiteX1-15" fmla="*/ 947203 w 2029722"/>
                <a:gd name="connsiteY1-16" fmla="*/ 0 h 1574572"/>
                <a:gd name="connsiteX2-17" fmla="*/ 1931311 w 2029722"/>
                <a:gd name="connsiteY2-18" fmla="*/ 24603 h 1574572"/>
                <a:gd name="connsiteX3-19" fmla="*/ 2029722 w 2029722"/>
                <a:gd name="connsiteY3-20" fmla="*/ 106612 h 1574572"/>
                <a:gd name="connsiteX4-21" fmla="*/ 1008710 w 2029722"/>
                <a:gd name="connsiteY4-22" fmla="*/ 1570472 h 1574572"/>
                <a:gd name="connsiteX5-23" fmla="*/ 0 w 2029722"/>
                <a:gd name="connsiteY5-24" fmla="*/ 1574572 h 1574572"/>
                <a:gd name="connsiteX0-25" fmla="*/ 0 w 2029722"/>
                <a:gd name="connsiteY0-26" fmla="*/ 1574572 h 1574572"/>
                <a:gd name="connsiteX1-27" fmla="*/ 947203 w 2029722"/>
                <a:gd name="connsiteY1-28" fmla="*/ 0 h 1574572"/>
                <a:gd name="connsiteX2-29" fmla="*/ 1931311 w 2029722"/>
                <a:gd name="connsiteY2-30" fmla="*/ 24603 h 1574572"/>
                <a:gd name="connsiteX3-31" fmla="*/ 2029722 w 2029722"/>
                <a:gd name="connsiteY3-32" fmla="*/ 106612 h 1574572"/>
                <a:gd name="connsiteX4-33" fmla="*/ 1008710 w 2029722"/>
                <a:gd name="connsiteY4-34" fmla="*/ 1570472 h 1574572"/>
                <a:gd name="connsiteX5-35" fmla="*/ 0 w 2029722"/>
                <a:gd name="connsiteY5-36" fmla="*/ 1574572 h 1574572"/>
                <a:gd name="connsiteX0-37" fmla="*/ 0 w 2029722"/>
                <a:gd name="connsiteY0-38" fmla="*/ 1574572 h 1574572"/>
                <a:gd name="connsiteX1-39" fmla="*/ 947203 w 2029722"/>
                <a:gd name="connsiteY1-40" fmla="*/ 0 h 1574572"/>
                <a:gd name="connsiteX2-41" fmla="*/ 1931311 w 2029722"/>
                <a:gd name="connsiteY2-42" fmla="*/ 24603 h 1574572"/>
                <a:gd name="connsiteX3-43" fmla="*/ 2029722 w 2029722"/>
                <a:gd name="connsiteY3-44" fmla="*/ 106612 h 1574572"/>
                <a:gd name="connsiteX4-45" fmla="*/ 1008710 w 2029722"/>
                <a:gd name="connsiteY4-46" fmla="*/ 1570472 h 1574572"/>
                <a:gd name="connsiteX5-47" fmla="*/ 0 w 2029722"/>
                <a:gd name="connsiteY5-48" fmla="*/ 1574572 h 1574572"/>
                <a:gd name="connsiteX0-49" fmla="*/ 0 w 2029722"/>
                <a:gd name="connsiteY0-50" fmla="*/ 1574572 h 1574572"/>
                <a:gd name="connsiteX1-51" fmla="*/ 947203 w 2029722"/>
                <a:gd name="connsiteY1-52" fmla="*/ 0 h 1574572"/>
                <a:gd name="connsiteX2-53" fmla="*/ 1931311 w 2029722"/>
                <a:gd name="connsiteY2-54" fmla="*/ 24603 h 1574572"/>
                <a:gd name="connsiteX3-55" fmla="*/ 2029722 w 2029722"/>
                <a:gd name="connsiteY3-56" fmla="*/ 106612 h 1574572"/>
                <a:gd name="connsiteX4-57" fmla="*/ 1008710 w 2029722"/>
                <a:gd name="connsiteY4-58" fmla="*/ 1570472 h 1574572"/>
                <a:gd name="connsiteX5-59" fmla="*/ 0 w 2029722"/>
                <a:gd name="connsiteY5-60" fmla="*/ 1574572 h 1574572"/>
                <a:gd name="connsiteX0-61" fmla="*/ 0 w 2029722"/>
                <a:gd name="connsiteY0-62" fmla="*/ 1574572 h 1574572"/>
                <a:gd name="connsiteX1-63" fmla="*/ 947203 w 2029722"/>
                <a:gd name="connsiteY1-64" fmla="*/ 0 h 1574572"/>
                <a:gd name="connsiteX2-65" fmla="*/ 1931311 w 2029722"/>
                <a:gd name="connsiteY2-66" fmla="*/ 24603 h 1574572"/>
                <a:gd name="connsiteX3-67" fmla="*/ 2009219 w 2029722"/>
                <a:gd name="connsiteY3-68" fmla="*/ 57406 h 1574572"/>
                <a:gd name="connsiteX4-69" fmla="*/ 2029722 w 2029722"/>
                <a:gd name="connsiteY4-70" fmla="*/ 106612 h 1574572"/>
                <a:gd name="connsiteX5-71" fmla="*/ 1008710 w 2029722"/>
                <a:gd name="connsiteY5-72" fmla="*/ 1570472 h 1574572"/>
                <a:gd name="connsiteX6" fmla="*/ 0 w 2029722"/>
                <a:gd name="connsiteY6" fmla="*/ 1574572 h 1574572"/>
                <a:gd name="connsiteX0-73" fmla="*/ 0 w 2029722"/>
                <a:gd name="connsiteY0-74" fmla="*/ 1574572 h 1574572"/>
                <a:gd name="connsiteX1-75" fmla="*/ 947203 w 2029722"/>
                <a:gd name="connsiteY1-76" fmla="*/ 0 h 1574572"/>
                <a:gd name="connsiteX2-77" fmla="*/ 1931311 w 2029722"/>
                <a:gd name="connsiteY2-78" fmla="*/ 24603 h 1574572"/>
                <a:gd name="connsiteX3-79" fmla="*/ 2009219 w 2029722"/>
                <a:gd name="connsiteY3-80" fmla="*/ 57406 h 1574572"/>
                <a:gd name="connsiteX4-81" fmla="*/ 2029722 w 2029722"/>
                <a:gd name="connsiteY4-82" fmla="*/ 106612 h 1574572"/>
                <a:gd name="connsiteX5-83" fmla="*/ 1008710 w 2029722"/>
                <a:gd name="connsiteY5-84" fmla="*/ 1570472 h 1574572"/>
                <a:gd name="connsiteX6-85" fmla="*/ 0 w 2029722"/>
                <a:gd name="connsiteY6-86" fmla="*/ 1574572 h 1574572"/>
                <a:gd name="connsiteX0-87" fmla="*/ 0 w 2029722"/>
                <a:gd name="connsiteY0-88" fmla="*/ 1574572 h 1574572"/>
                <a:gd name="connsiteX1-89" fmla="*/ 947203 w 2029722"/>
                <a:gd name="connsiteY1-90" fmla="*/ 0 h 1574572"/>
                <a:gd name="connsiteX2-91" fmla="*/ 1931311 w 2029722"/>
                <a:gd name="connsiteY2-92" fmla="*/ 24603 h 1574572"/>
                <a:gd name="connsiteX3-93" fmla="*/ 2009219 w 2029722"/>
                <a:gd name="connsiteY3-94" fmla="*/ 57406 h 1574572"/>
                <a:gd name="connsiteX4-95" fmla="*/ 2029722 w 2029722"/>
                <a:gd name="connsiteY4-96" fmla="*/ 106612 h 1574572"/>
                <a:gd name="connsiteX5-97" fmla="*/ 1029212 w 2029722"/>
                <a:gd name="connsiteY5-98" fmla="*/ 1566371 h 1574572"/>
                <a:gd name="connsiteX6-99" fmla="*/ 0 w 2029722"/>
                <a:gd name="connsiteY6-100" fmla="*/ 1574572 h 1574572"/>
                <a:gd name="connsiteX0-101" fmla="*/ 0 w 2029722"/>
                <a:gd name="connsiteY0-102" fmla="*/ 1574572 h 1574572"/>
                <a:gd name="connsiteX1-103" fmla="*/ 947203 w 2029722"/>
                <a:gd name="connsiteY1-104" fmla="*/ 0 h 1574572"/>
                <a:gd name="connsiteX2-105" fmla="*/ 1931311 w 2029722"/>
                <a:gd name="connsiteY2-106" fmla="*/ 24603 h 1574572"/>
                <a:gd name="connsiteX3-107" fmla="*/ 2009219 w 2029722"/>
                <a:gd name="connsiteY3-108" fmla="*/ 57406 h 1574572"/>
                <a:gd name="connsiteX4-109" fmla="*/ 2029722 w 2029722"/>
                <a:gd name="connsiteY4-110" fmla="*/ 106612 h 1574572"/>
                <a:gd name="connsiteX5-111" fmla="*/ 1029212 w 2029722"/>
                <a:gd name="connsiteY5-112" fmla="*/ 1566371 h 1574572"/>
                <a:gd name="connsiteX6-113" fmla="*/ 0 w 2029722"/>
                <a:gd name="connsiteY6-114" fmla="*/ 1574572 h 1574572"/>
                <a:gd name="connsiteX0-115" fmla="*/ 0 w 2112234"/>
                <a:gd name="connsiteY0-116" fmla="*/ 1602749 h 1602749"/>
                <a:gd name="connsiteX1-117" fmla="*/ 947203 w 2112234"/>
                <a:gd name="connsiteY1-118" fmla="*/ 28177 h 1602749"/>
                <a:gd name="connsiteX2-119" fmla="*/ 1931311 w 2112234"/>
                <a:gd name="connsiteY2-120" fmla="*/ 52780 h 1602749"/>
                <a:gd name="connsiteX3-121" fmla="*/ 2029722 w 2112234"/>
                <a:gd name="connsiteY3-122" fmla="*/ 134789 h 1602749"/>
                <a:gd name="connsiteX4-123" fmla="*/ 1029212 w 2112234"/>
                <a:gd name="connsiteY4-124" fmla="*/ 1594548 h 1602749"/>
                <a:gd name="connsiteX5-125" fmla="*/ 0 w 2112234"/>
                <a:gd name="connsiteY5-126" fmla="*/ 1602749 h 1602749"/>
                <a:gd name="connsiteX0-127" fmla="*/ 0 w 2094991"/>
                <a:gd name="connsiteY0-128" fmla="*/ 1602749 h 1602749"/>
                <a:gd name="connsiteX1-129" fmla="*/ 947203 w 2094991"/>
                <a:gd name="connsiteY1-130" fmla="*/ 28177 h 1602749"/>
                <a:gd name="connsiteX2-131" fmla="*/ 1931311 w 2094991"/>
                <a:gd name="connsiteY2-132" fmla="*/ 52780 h 1602749"/>
                <a:gd name="connsiteX3-133" fmla="*/ 2029722 w 2094991"/>
                <a:gd name="connsiteY3-134" fmla="*/ 134789 h 1602749"/>
                <a:gd name="connsiteX4-135" fmla="*/ 1029212 w 2094991"/>
                <a:gd name="connsiteY4-136" fmla="*/ 1594548 h 1602749"/>
                <a:gd name="connsiteX5-137" fmla="*/ 0 w 2094991"/>
                <a:gd name="connsiteY5-138" fmla="*/ 1602749 h 1602749"/>
                <a:gd name="connsiteX0-139" fmla="*/ 0 w 2029722"/>
                <a:gd name="connsiteY0-140" fmla="*/ 1574572 h 1574572"/>
                <a:gd name="connsiteX1-141" fmla="*/ 947203 w 2029722"/>
                <a:gd name="connsiteY1-142" fmla="*/ 0 h 1574572"/>
                <a:gd name="connsiteX2-143" fmla="*/ 1931311 w 2029722"/>
                <a:gd name="connsiteY2-144" fmla="*/ 24603 h 1574572"/>
                <a:gd name="connsiteX3-145" fmla="*/ 2029722 w 2029722"/>
                <a:gd name="connsiteY3-146" fmla="*/ 106612 h 1574572"/>
                <a:gd name="connsiteX4-147" fmla="*/ 1029212 w 2029722"/>
                <a:gd name="connsiteY4-148" fmla="*/ 1566371 h 1574572"/>
                <a:gd name="connsiteX5-149" fmla="*/ 0 w 2029722"/>
                <a:gd name="connsiteY5-150" fmla="*/ 1574572 h 1574572"/>
                <a:gd name="connsiteX0-151" fmla="*/ 0 w 2029722"/>
                <a:gd name="connsiteY0-152" fmla="*/ 1574572 h 1574572"/>
                <a:gd name="connsiteX1-153" fmla="*/ 947203 w 2029722"/>
                <a:gd name="connsiteY1-154" fmla="*/ 0 h 1574572"/>
                <a:gd name="connsiteX2-155" fmla="*/ 1931311 w 2029722"/>
                <a:gd name="connsiteY2-156" fmla="*/ 24603 h 1574572"/>
                <a:gd name="connsiteX3-157" fmla="*/ 2029722 w 2029722"/>
                <a:gd name="connsiteY3-158" fmla="*/ 106612 h 1574572"/>
                <a:gd name="connsiteX4-159" fmla="*/ 1029212 w 2029722"/>
                <a:gd name="connsiteY4-160" fmla="*/ 1566371 h 1574572"/>
                <a:gd name="connsiteX5-161" fmla="*/ 0 w 2029722"/>
                <a:gd name="connsiteY5-162" fmla="*/ 1574572 h 1574572"/>
                <a:gd name="connsiteX0-163" fmla="*/ 0 w 2026763"/>
                <a:gd name="connsiteY0-164" fmla="*/ 1574572 h 1574572"/>
                <a:gd name="connsiteX1-165" fmla="*/ 947203 w 2026763"/>
                <a:gd name="connsiteY1-166" fmla="*/ 0 h 1574572"/>
                <a:gd name="connsiteX2-167" fmla="*/ 1931311 w 2026763"/>
                <a:gd name="connsiteY2-168" fmla="*/ 24603 h 1574572"/>
                <a:gd name="connsiteX3-169" fmla="*/ 2026763 w 2026763"/>
                <a:gd name="connsiteY3-170" fmla="*/ 118448 h 1574572"/>
                <a:gd name="connsiteX4-171" fmla="*/ 1029212 w 2026763"/>
                <a:gd name="connsiteY4-172" fmla="*/ 1566371 h 1574572"/>
                <a:gd name="connsiteX5-173" fmla="*/ 0 w 2026763"/>
                <a:gd name="connsiteY5-174" fmla="*/ 1574572 h 1574572"/>
                <a:gd name="connsiteX0-175" fmla="*/ 0 w 2020231"/>
                <a:gd name="connsiteY0-176" fmla="*/ 1554978 h 1566371"/>
                <a:gd name="connsiteX1-177" fmla="*/ 940671 w 2020231"/>
                <a:gd name="connsiteY1-178" fmla="*/ 0 h 1566371"/>
                <a:gd name="connsiteX2-179" fmla="*/ 1924779 w 2020231"/>
                <a:gd name="connsiteY2-180" fmla="*/ 24603 h 1566371"/>
                <a:gd name="connsiteX3-181" fmla="*/ 2020231 w 2020231"/>
                <a:gd name="connsiteY3-182" fmla="*/ 118448 h 1566371"/>
                <a:gd name="connsiteX4-183" fmla="*/ 1022680 w 2020231"/>
                <a:gd name="connsiteY4-184" fmla="*/ 1566371 h 1566371"/>
                <a:gd name="connsiteX5-185" fmla="*/ 0 w 2020231"/>
                <a:gd name="connsiteY5-186" fmla="*/ 1554978 h 1566371"/>
                <a:gd name="connsiteX0-187" fmla="*/ 0 w 2020231"/>
                <a:gd name="connsiteY0-188" fmla="*/ 1545387 h 1556780"/>
                <a:gd name="connsiteX1-189" fmla="*/ 931079 w 2020231"/>
                <a:gd name="connsiteY1-190" fmla="*/ 0 h 1556780"/>
                <a:gd name="connsiteX2-191" fmla="*/ 1924779 w 2020231"/>
                <a:gd name="connsiteY2-192" fmla="*/ 15012 h 1556780"/>
                <a:gd name="connsiteX3-193" fmla="*/ 2020231 w 2020231"/>
                <a:gd name="connsiteY3-194" fmla="*/ 108857 h 1556780"/>
                <a:gd name="connsiteX4-195" fmla="*/ 1022680 w 2020231"/>
                <a:gd name="connsiteY4-196" fmla="*/ 1556780 h 1556780"/>
                <a:gd name="connsiteX5-197" fmla="*/ 0 w 2020231"/>
                <a:gd name="connsiteY5-198" fmla="*/ 1545387 h 15567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020231" h="1556780">
                  <a:moveTo>
                    <a:pt x="0" y="1545387"/>
                  </a:moveTo>
                  <a:cubicBezTo>
                    <a:pt x="656072" y="151235"/>
                    <a:pt x="631747" y="123013"/>
                    <a:pt x="931079" y="0"/>
                  </a:cubicBezTo>
                  <a:lnTo>
                    <a:pt x="1924779" y="15012"/>
                  </a:lnTo>
                  <a:cubicBezTo>
                    <a:pt x="1978992" y="42306"/>
                    <a:pt x="1991987" y="59065"/>
                    <a:pt x="2020231" y="108857"/>
                  </a:cubicBezTo>
                  <a:cubicBezTo>
                    <a:pt x="1741401" y="-190477"/>
                    <a:pt x="1272807" y="1105731"/>
                    <a:pt x="1022680" y="1556780"/>
                  </a:cubicBezTo>
                  <a:lnTo>
                    <a:pt x="0" y="154538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spcBef>
                  <a:spcPct val="0"/>
                </a:spcBef>
                <a:spcAft>
                  <a:spcPct val="0"/>
                </a:spcAft>
              </a:pPr>
              <a:endParaRPr lang="zh-CN" altLang="en-US" sz="2530">
                <a:solidFill>
                  <a:prstClr val="white"/>
                </a:solidFill>
              </a:endParaRPr>
            </a:p>
          </p:txBody>
        </p:sp>
      </p:grpSp>
      <p:grpSp>
        <p:nvGrpSpPr>
          <p:cNvPr id="7" name="组合 6"/>
          <p:cNvGrpSpPr/>
          <p:nvPr/>
        </p:nvGrpSpPr>
        <p:grpSpPr>
          <a:xfrm>
            <a:off x="4060850" y="2329708"/>
            <a:ext cx="4003091" cy="2693112"/>
            <a:chOff x="4441055" y="2741822"/>
            <a:chExt cx="4003091" cy="2693112"/>
          </a:xfrm>
        </p:grpSpPr>
        <p:sp>
          <p:nvSpPr>
            <p:cNvPr id="68" name="Freeform 8"/>
            <p:cNvSpPr>
              <a:spLocks noEditPoints="1"/>
            </p:cNvSpPr>
            <p:nvPr>
              <p:custDataLst>
                <p:tags r:id="rId10"/>
              </p:custDataLst>
            </p:nvPr>
          </p:nvSpPr>
          <p:spPr bwMode="auto">
            <a:xfrm>
              <a:off x="4569153" y="4992742"/>
              <a:ext cx="520311" cy="442192"/>
            </a:xfrm>
            <a:custGeom>
              <a:avLst/>
              <a:gdLst>
                <a:gd name="T0" fmla="*/ 167 w 299"/>
                <a:gd name="T1" fmla="*/ 132 h 254"/>
                <a:gd name="T2" fmla="*/ 178 w 299"/>
                <a:gd name="T3" fmla="*/ 129 h 254"/>
                <a:gd name="T4" fmla="*/ 177 w 299"/>
                <a:gd name="T5" fmla="*/ 69 h 254"/>
                <a:gd name="T6" fmla="*/ 168 w 299"/>
                <a:gd name="T7" fmla="*/ 60 h 254"/>
                <a:gd name="T8" fmla="*/ 168 w 299"/>
                <a:gd name="T9" fmla="*/ 37 h 254"/>
                <a:gd name="T10" fmla="*/ 244 w 299"/>
                <a:gd name="T11" fmla="*/ 37 h 254"/>
                <a:gd name="T12" fmla="*/ 253 w 299"/>
                <a:gd name="T13" fmla="*/ 46 h 254"/>
                <a:gd name="T14" fmla="*/ 253 w 299"/>
                <a:gd name="T15" fmla="*/ 69 h 254"/>
                <a:gd name="T16" fmla="*/ 244 w 299"/>
                <a:gd name="T17" fmla="*/ 127 h 254"/>
                <a:gd name="T18" fmla="*/ 264 w 299"/>
                <a:gd name="T19" fmla="*/ 162 h 254"/>
                <a:gd name="T20" fmla="*/ 295 w 299"/>
                <a:gd name="T21" fmla="*/ 215 h 254"/>
                <a:gd name="T22" fmla="*/ 295 w 299"/>
                <a:gd name="T23" fmla="*/ 243 h 254"/>
                <a:gd name="T24" fmla="*/ 274 w 299"/>
                <a:gd name="T25" fmla="*/ 253 h 254"/>
                <a:gd name="T26" fmla="*/ 211 w 299"/>
                <a:gd name="T27" fmla="*/ 253 h 254"/>
                <a:gd name="T28" fmla="*/ 150 w 299"/>
                <a:gd name="T29" fmla="*/ 253 h 254"/>
                <a:gd name="T30" fmla="*/ 149 w 299"/>
                <a:gd name="T31" fmla="*/ 253 h 254"/>
                <a:gd name="T32" fmla="*/ 37 w 299"/>
                <a:gd name="T33" fmla="*/ 253 h 254"/>
                <a:gd name="T34" fmla="*/ 31 w 299"/>
                <a:gd name="T35" fmla="*/ 251 h 254"/>
                <a:gd name="T36" fmla="*/ 0 w 299"/>
                <a:gd name="T37" fmla="*/ 182 h 254"/>
                <a:gd name="T38" fmla="*/ 50 w 299"/>
                <a:gd name="T39" fmla="*/ 101 h 254"/>
                <a:gd name="T40" fmla="*/ 42 w 299"/>
                <a:gd name="T41" fmla="*/ 50 h 254"/>
                <a:gd name="T42" fmla="*/ 33 w 299"/>
                <a:gd name="T43" fmla="*/ 41 h 254"/>
                <a:gd name="T44" fmla="*/ 33 w 299"/>
                <a:gd name="T45" fmla="*/ 0 h 254"/>
                <a:gd name="T46" fmla="*/ 139 w 299"/>
                <a:gd name="T47" fmla="*/ 0 h 254"/>
                <a:gd name="T48" fmla="*/ 149 w 299"/>
                <a:gd name="T49" fmla="*/ 10 h 254"/>
                <a:gd name="T50" fmla="*/ 149 w 299"/>
                <a:gd name="T51" fmla="*/ 50 h 254"/>
                <a:gd name="T52" fmla="*/ 132 w 299"/>
                <a:gd name="T53" fmla="*/ 50 h 254"/>
                <a:gd name="T54" fmla="*/ 230 w 299"/>
                <a:gd name="T55" fmla="*/ 164 h 254"/>
                <a:gd name="T56" fmla="*/ 265 w 299"/>
                <a:gd name="T57" fmla="*/ 224 h 254"/>
                <a:gd name="T58" fmla="*/ 173 w 299"/>
                <a:gd name="T59" fmla="*/ 224 h 254"/>
                <a:gd name="T60" fmla="*/ 211 w 299"/>
                <a:gd name="T61" fmla="*/ 235 h 254"/>
                <a:gd name="T62" fmla="*/ 275 w 299"/>
                <a:gd name="T63" fmla="*/ 235 h 254"/>
                <a:gd name="T64" fmla="*/ 280 w 299"/>
                <a:gd name="T65" fmla="*/ 233 h 254"/>
                <a:gd name="T66" fmla="*/ 279 w 299"/>
                <a:gd name="T67" fmla="*/ 223 h 254"/>
                <a:gd name="T68" fmla="*/ 248 w 299"/>
                <a:gd name="T69" fmla="*/ 171 h 254"/>
                <a:gd name="T70" fmla="*/ 226 w 299"/>
                <a:gd name="T71" fmla="*/ 132 h 254"/>
                <a:gd name="T72" fmla="*/ 226 w 299"/>
                <a:gd name="T73" fmla="*/ 60 h 254"/>
                <a:gd name="T74" fmla="*/ 196 w 299"/>
                <a:gd name="T75" fmla="*/ 55 h 254"/>
                <a:gd name="T76" fmla="*/ 196 w 299"/>
                <a:gd name="T77" fmla="*/ 131 h 254"/>
                <a:gd name="T78" fmla="*/ 195 w 299"/>
                <a:gd name="T79" fmla="*/ 135 h 254"/>
                <a:gd name="T80" fmla="*/ 183 w 299"/>
                <a:gd name="T81" fmla="*/ 182 h 254"/>
                <a:gd name="T82" fmla="*/ 193 w 299"/>
                <a:gd name="T83" fmla="*/ 164 h 254"/>
                <a:gd name="T84" fmla="*/ 126 w 299"/>
                <a:gd name="T85" fmla="*/ 218 h 254"/>
                <a:gd name="T86" fmla="*/ 146 w 299"/>
                <a:gd name="T87" fmla="*/ 183 h 254"/>
                <a:gd name="T88" fmla="*/ 142 w 299"/>
                <a:gd name="T89" fmla="*/ 164 h 254"/>
                <a:gd name="T90" fmla="*/ 43 w 299"/>
                <a:gd name="T91" fmla="*/ 170 h 254"/>
                <a:gd name="T92" fmla="*/ 45 w 299"/>
                <a:gd name="T93" fmla="*/ 204 h 254"/>
                <a:gd name="T94" fmla="*/ 126 w 299"/>
                <a:gd name="T95" fmla="*/ 218 h 254"/>
                <a:gd name="T96" fmla="*/ 38 w 299"/>
                <a:gd name="T97" fmla="*/ 139 h 254"/>
                <a:gd name="T98" fmla="*/ 151 w 299"/>
                <a:gd name="T99" fmla="*/ 139 h 254"/>
                <a:gd name="T100" fmla="*/ 113 w 299"/>
                <a:gd name="T101" fmla="*/ 112 h 254"/>
                <a:gd name="T102" fmla="*/ 113 w 299"/>
                <a:gd name="T103" fmla="*/ 41 h 254"/>
                <a:gd name="T104" fmla="*/ 123 w 299"/>
                <a:gd name="T105" fmla="*/ 32 h 254"/>
                <a:gd name="T106" fmla="*/ 130 w 299"/>
                <a:gd name="T107" fmla="*/ 19 h 254"/>
                <a:gd name="T108" fmla="*/ 51 w 299"/>
                <a:gd name="T109" fmla="*/ 32 h 254"/>
                <a:gd name="T110" fmla="*/ 68 w 299"/>
                <a:gd name="T111" fmla="*/ 32 h 254"/>
                <a:gd name="T112" fmla="*/ 68 w 299"/>
                <a:gd name="T113" fmla="*/ 107 h 254"/>
                <a:gd name="T114" fmla="*/ 63 w 299"/>
                <a:gd name="T115" fmla="*/ 115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99" h="254">
                  <a:moveTo>
                    <a:pt x="132" y="100"/>
                  </a:moveTo>
                  <a:cubicBezTo>
                    <a:pt x="146" y="107"/>
                    <a:pt x="158" y="118"/>
                    <a:pt x="167" y="132"/>
                  </a:cubicBezTo>
                  <a:cubicBezTo>
                    <a:pt x="169" y="134"/>
                    <a:pt x="170" y="136"/>
                    <a:pt x="172" y="139"/>
                  </a:cubicBezTo>
                  <a:cubicBezTo>
                    <a:pt x="178" y="129"/>
                    <a:pt x="178" y="129"/>
                    <a:pt x="178" y="129"/>
                  </a:cubicBezTo>
                  <a:cubicBezTo>
                    <a:pt x="178" y="69"/>
                    <a:pt x="178" y="69"/>
                    <a:pt x="178" y="69"/>
                  </a:cubicBezTo>
                  <a:cubicBezTo>
                    <a:pt x="177" y="69"/>
                    <a:pt x="177" y="69"/>
                    <a:pt x="177" y="69"/>
                  </a:cubicBezTo>
                  <a:cubicBezTo>
                    <a:pt x="168" y="69"/>
                    <a:pt x="168" y="69"/>
                    <a:pt x="168" y="69"/>
                  </a:cubicBezTo>
                  <a:cubicBezTo>
                    <a:pt x="168" y="60"/>
                    <a:pt x="168" y="60"/>
                    <a:pt x="168" y="60"/>
                  </a:cubicBezTo>
                  <a:cubicBezTo>
                    <a:pt x="168" y="46"/>
                    <a:pt x="168" y="46"/>
                    <a:pt x="168" y="46"/>
                  </a:cubicBezTo>
                  <a:cubicBezTo>
                    <a:pt x="168" y="37"/>
                    <a:pt x="168" y="37"/>
                    <a:pt x="168" y="37"/>
                  </a:cubicBezTo>
                  <a:cubicBezTo>
                    <a:pt x="177" y="37"/>
                    <a:pt x="177" y="37"/>
                    <a:pt x="177" y="37"/>
                  </a:cubicBezTo>
                  <a:cubicBezTo>
                    <a:pt x="244" y="37"/>
                    <a:pt x="244" y="37"/>
                    <a:pt x="244" y="37"/>
                  </a:cubicBezTo>
                  <a:cubicBezTo>
                    <a:pt x="253" y="37"/>
                    <a:pt x="253" y="37"/>
                    <a:pt x="253" y="37"/>
                  </a:cubicBezTo>
                  <a:cubicBezTo>
                    <a:pt x="253" y="46"/>
                    <a:pt x="253" y="46"/>
                    <a:pt x="253" y="46"/>
                  </a:cubicBezTo>
                  <a:cubicBezTo>
                    <a:pt x="253" y="60"/>
                    <a:pt x="253" y="60"/>
                    <a:pt x="253" y="60"/>
                  </a:cubicBezTo>
                  <a:cubicBezTo>
                    <a:pt x="253" y="69"/>
                    <a:pt x="253" y="69"/>
                    <a:pt x="253" y="69"/>
                  </a:cubicBezTo>
                  <a:cubicBezTo>
                    <a:pt x="244" y="69"/>
                    <a:pt x="244" y="69"/>
                    <a:pt x="244" y="69"/>
                  </a:cubicBezTo>
                  <a:cubicBezTo>
                    <a:pt x="244" y="127"/>
                    <a:pt x="244" y="127"/>
                    <a:pt x="244" y="127"/>
                  </a:cubicBezTo>
                  <a:cubicBezTo>
                    <a:pt x="264" y="162"/>
                    <a:pt x="264" y="162"/>
                    <a:pt x="264" y="162"/>
                  </a:cubicBezTo>
                  <a:cubicBezTo>
                    <a:pt x="264" y="162"/>
                    <a:pt x="264" y="162"/>
                    <a:pt x="264" y="162"/>
                  </a:cubicBezTo>
                  <a:cubicBezTo>
                    <a:pt x="295" y="214"/>
                    <a:pt x="295" y="214"/>
                    <a:pt x="295" y="214"/>
                  </a:cubicBezTo>
                  <a:cubicBezTo>
                    <a:pt x="295" y="215"/>
                    <a:pt x="295" y="215"/>
                    <a:pt x="295" y="215"/>
                  </a:cubicBezTo>
                  <a:cubicBezTo>
                    <a:pt x="298" y="220"/>
                    <a:pt x="299" y="226"/>
                    <a:pt x="299" y="231"/>
                  </a:cubicBezTo>
                  <a:cubicBezTo>
                    <a:pt x="299" y="235"/>
                    <a:pt x="297" y="239"/>
                    <a:pt x="295" y="243"/>
                  </a:cubicBezTo>
                  <a:cubicBezTo>
                    <a:pt x="293" y="246"/>
                    <a:pt x="290" y="249"/>
                    <a:pt x="287" y="251"/>
                  </a:cubicBezTo>
                  <a:cubicBezTo>
                    <a:pt x="283" y="252"/>
                    <a:pt x="279" y="254"/>
                    <a:pt x="274" y="253"/>
                  </a:cubicBezTo>
                  <a:cubicBezTo>
                    <a:pt x="274" y="253"/>
                    <a:pt x="274" y="253"/>
                    <a:pt x="274" y="253"/>
                  </a:cubicBezTo>
                  <a:cubicBezTo>
                    <a:pt x="211" y="253"/>
                    <a:pt x="211" y="253"/>
                    <a:pt x="211" y="253"/>
                  </a:cubicBezTo>
                  <a:cubicBezTo>
                    <a:pt x="150" y="253"/>
                    <a:pt x="150" y="253"/>
                    <a:pt x="150" y="253"/>
                  </a:cubicBezTo>
                  <a:cubicBezTo>
                    <a:pt x="150" y="253"/>
                    <a:pt x="150" y="253"/>
                    <a:pt x="150" y="253"/>
                  </a:cubicBezTo>
                  <a:cubicBezTo>
                    <a:pt x="150" y="253"/>
                    <a:pt x="150" y="253"/>
                    <a:pt x="149" y="253"/>
                  </a:cubicBezTo>
                  <a:cubicBezTo>
                    <a:pt x="149" y="253"/>
                    <a:pt x="149" y="253"/>
                    <a:pt x="149" y="253"/>
                  </a:cubicBezTo>
                  <a:cubicBezTo>
                    <a:pt x="146" y="253"/>
                    <a:pt x="146" y="253"/>
                    <a:pt x="146" y="253"/>
                  </a:cubicBezTo>
                  <a:cubicBezTo>
                    <a:pt x="37" y="253"/>
                    <a:pt x="37" y="253"/>
                    <a:pt x="37" y="253"/>
                  </a:cubicBezTo>
                  <a:cubicBezTo>
                    <a:pt x="34" y="253"/>
                    <a:pt x="34" y="253"/>
                    <a:pt x="34" y="253"/>
                  </a:cubicBezTo>
                  <a:cubicBezTo>
                    <a:pt x="31" y="251"/>
                    <a:pt x="31" y="251"/>
                    <a:pt x="31" y="251"/>
                  </a:cubicBezTo>
                  <a:cubicBezTo>
                    <a:pt x="22" y="243"/>
                    <a:pt x="14" y="232"/>
                    <a:pt x="8" y="220"/>
                  </a:cubicBezTo>
                  <a:cubicBezTo>
                    <a:pt x="3" y="209"/>
                    <a:pt x="0" y="196"/>
                    <a:pt x="0" y="182"/>
                  </a:cubicBezTo>
                  <a:cubicBezTo>
                    <a:pt x="0" y="164"/>
                    <a:pt x="6" y="147"/>
                    <a:pt x="15" y="132"/>
                  </a:cubicBezTo>
                  <a:cubicBezTo>
                    <a:pt x="24" y="119"/>
                    <a:pt x="36" y="108"/>
                    <a:pt x="50" y="101"/>
                  </a:cubicBezTo>
                  <a:cubicBezTo>
                    <a:pt x="50" y="50"/>
                    <a:pt x="50" y="50"/>
                    <a:pt x="50" y="50"/>
                  </a:cubicBezTo>
                  <a:cubicBezTo>
                    <a:pt x="42" y="50"/>
                    <a:pt x="42" y="50"/>
                    <a:pt x="42" y="50"/>
                  </a:cubicBezTo>
                  <a:cubicBezTo>
                    <a:pt x="33" y="50"/>
                    <a:pt x="33" y="50"/>
                    <a:pt x="33" y="50"/>
                  </a:cubicBezTo>
                  <a:cubicBezTo>
                    <a:pt x="33" y="41"/>
                    <a:pt x="33" y="41"/>
                    <a:pt x="33" y="41"/>
                  </a:cubicBezTo>
                  <a:cubicBezTo>
                    <a:pt x="33" y="10"/>
                    <a:pt x="33" y="10"/>
                    <a:pt x="33" y="10"/>
                  </a:cubicBezTo>
                  <a:cubicBezTo>
                    <a:pt x="33" y="0"/>
                    <a:pt x="33" y="0"/>
                    <a:pt x="33" y="0"/>
                  </a:cubicBezTo>
                  <a:cubicBezTo>
                    <a:pt x="42" y="0"/>
                    <a:pt x="42" y="0"/>
                    <a:pt x="42" y="0"/>
                  </a:cubicBezTo>
                  <a:cubicBezTo>
                    <a:pt x="139" y="0"/>
                    <a:pt x="139" y="0"/>
                    <a:pt x="139" y="0"/>
                  </a:cubicBezTo>
                  <a:cubicBezTo>
                    <a:pt x="149" y="0"/>
                    <a:pt x="149" y="0"/>
                    <a:pt x="149" y="0"/>
                  </a:cubicBezTo>
                  <a:cubicBezTo>
                    <a:pt x="149" y="10"/>
                    <a:pt x="149" y="10"/>
                    <a:pt x="149" y="10"/>
                  </a:cubicBezTo>
                  <a:cubicBezTo>
                    <a:pt x="149" y="41"/>
                    <a:pt x="149" y="41"/>
                    <a:pt x="149" y="41"/>
                  </a:cubicBezTo>
                  <a:cubicBezTo>
                    <a:pt x="149" y="50"/>
                    <a:pt x="149" y="50"/>
                    <a:pt x="149" y="50"/>
                  </a:cubicBezTo>
                  <a:cubicBezTo>
                    <a:pt x="139" y="50"/>
                    <a:pt x="139" y="50"/>
                    <a:pt x="139" y="50"/>
                  </a:cubicBezTo>
                  <a:cubicBezTo>
                    <a:pt x="132" y="50"/>
                    <a:pt x="132" y="50"/>
                    <a:pt x="132" y="50"/>
                  </a:cubicBezTo>
                  <a:cubicBezTo>
                    <a:pt x="132" y="100"/>
                    <a:pt x="132" y="100"/>
                    <a:pt x="132" y="100"/>
                  </a:cubicBezTo>
                  <a:close/>
                  <a:moveTo>
                    <a:pt x="230" y="164"/>
                  </a:moveTo>
                  <a:cubicBezTo>
                    <a:pt x="238" y="178"/>
                    <a:pt x="238" y="178"/>
                    <a:pt x="238" y="178"/>
                  </a:cubicBezTo>
                  <a:cubicBezTo>
                    <a:pt x="265" y="224"/>
                    <a:pt x="265" y="224"/>
                    <a:pt x="265" y="224"/>
                  </a:cubicBezTo>
                  <a:cubicBezTo>
                    <a:pt x="212" y="224"/>
                    <a:pt x="212" y="224"/>
                    <a:pt x="212" y="224"/>
                  </a:cubicBezTo>
                  <a:cubicBezTo>
                    <a:pt x="173" y="224"/>
                    <a:pt x="173" y="224"/>
                    <a:pt x="173" y="224"/>
                  </a:cubicBezTo>
                  <a:cubicBezTo>
                    <a:pt x="171" y="228"/>
                    <a:pt x="169" y="232"/>
                    <a:pt x="166" y="235"/>
                  </a:cubicBezTo>
                  <a:cubicBezTo>
                    <a:pt x="211" y="235"/>
                    <a:pt x="211" y="235"/>
                    <a:pt x="211" y="235"/>
                  </a:cubicBezTo>
                  <a:cubicBezTo>
                    <a:pt x="274" y="235"/>
                    <a:pt x="274" y="235"/>
                    <a:pt x="274" y="235"/>
                  </a:cubicBezTo>
                  <a:cubicBezTo>
                    <a:pt x="275" y="235"/>
                    <a:pt x="275" y="235"/>
                    <a:pt x="275" y="235"/>
                  </a:cubicBezTo>
                  <a:cubicBezTo>
                    <a:pt x="276" y="235"/>
                    <a:pt x="277" y="235"/>
                    <a:pt x="278" y="234"/>
                  </a:cubicBezTo>
                  <a:cubicBezTo>
                    <a:pt x="279" y="234"/>
                    <a:pt x="279" y="233"/>
                    <a:pt x="280" y="233"/>
                  </a:cubicBezTo>
                  <a:cubicBezTo>
                    <a:pt x="280" y="232"/>
                    <a:pt x="281" y="231"/>
                    <a:pt x="281" y="230"/>
                  </a:cubicBezTo>
                  <a:cubicBezTo>
                    <a:pt x="281" y="228"/>
                    <a:pt x="280" y="226"/>
                    <a:pt x="279" y="223"/>
                  </a:cubicBezTo>
                  <a:cubicBezTo>
                    <a:pt x="248" y="171"/>
                    <a:pt x="248" y="171"/>
                    <a:pt x="248" y="171"/>
                  </a:cubicBezTo>
                  <a:cubicBezTo>
                    <a:pt x="248" y="171"/>
                    <a:pt x="248" y="171"/>
                    <a:pt x="248" y="171"/>
                  </a:cubicBezTo>
                  <a:cubicBezTo>
                    <a:pt x="227" y="134"/>
                    <a:pt x="227" y="134"/>
                    <a:pt x="227" y="134"/>
                  </a:cubicBezTo>
                  <a:cubicBezTo>
                    <a:pt x="226" y="132"/>
                    <a:pt x="226" y="132"/>
                    <a:pt x="226" y="132"/>
                  </a:cubicBezTo>
                  <a:cubicBezTo>
                    <a:pt x="226" y="130"/>
                    <a:pt x="226" y="130"/>
                    <a:pt x="226" y="130"/>
                  </a:cubicBezTo>
                  <a:cubicBezTo>
                    <a:pt x="226" y="60"/>
                    <a:pt x="226" y="60"/>
                    <a:pt x="226" y="60"/>
                  </a:cubicBezTo>
                  <a:cubicBezTo>
                    <a:pt x="226" y="55"/>
                    <a:pt x="226" y="55"/>
                    <a:pt x="226" y="55"/>
                  </a:cubicBezTo>
                  <a:cubicBezTo>
                    <a:pt x="196" y="55"/>
                    <a:pt x="196" y="55"/>
                    <a:pt x="196" y="55"/>
                  </a:cubicBezTo>
                  <a:cubicBezTo>
                    <a:pt x="196" y="60"/>
                    <a:pt x="196" y="60"/>
                    <a:pt x="196" y="60"/>
                  </a:cubicBezTo>
                  <a:cubicBezTo>
                    <a:pt x="196" y="131"/>
                    <a:pt x="196" y="131"/>
                    <a:pt x="196" y="131"/>
                  </a:cubicBezTo>
                  <a:cubicBezTo>
                    <a:pt x="196" y="133"/>
                    <a:pt x="196" y="133"/>
                    <a:pt x="196" y="133"/>
                  </a:cubicBezTo>
                  <a:cubicBezTo>
                    <a:pt x="195" y="135"/>
                    <a:pt x="195" y="135"/>
                    <a:pt x="195" y="135"/>
                  </a:cubicBezTo>
                  <a:cubicBezTo>
                    <a:pt x="180" y="160"/>
                    <a:pt x="180" y="160"/>
                    <a:pt x="180" y="160"/>
                  </a:cubicBezTo>
                  <a:cubicBezTo>
                    <a:pt x="182" y="167"/>
                    <a:pt x="183" y="174"/>
                    <a:pt x="183" y="182"/>
                  </a:cubicBezTo>
                  <a:cubicBezTo>
                    <a:pt x="185" y="178"/>
                    <a:pt x="185" y="178"/>
                    <a:pt x="185" y="178"/>
                  </a:cubicBezTo>
                  <a:cubicBezTo>
                    <a:pt x="193" y="164"/>
                    <a:pt x="193" y="164"/>
                    <a:pt x="193" y="164"/>
                  </a:cubicBezTo>
                  <a:cubicBezTo>
                    <a:pt x="230" y="164"/>
                    <a:pt x="230" y="164"/>
                    <a:pt x="230" y="164"/>
                  </a:cubicBezTo>
                  <a:close/>
                  <a:moveTo>
                    <a:pt x="126" y="218"/>
                  </a:moveTo>
                  <a:cubicBezTo>
                    <a:pt x="126" y="217"/>
                    <a:pt x="127" y="217"/>
                    <a:pt x="127" y="216"/>
                  </a:cubicBezTo>
                  <a:cubicBezTo>
                    <a:pt x="146" y="183"/>
                    <a:pt x="146" y="183"/>
                    <a:pt x="146" y="183"/>
                  </a:cubicBezTo>
                  <a:cubicBezTo>
                    <a:pt x="146" y="179"/>
                    <a:pt x="145" y="174"/>
                    <a:pt x="144" y="170"/>
                  </a:cubicBezTo>
                  <a:cubicBezTo>
                    <a:pt x="143" y="168"/>
                    <a:pt x="143" y="166"/>
                    <a:pt x="142" y="164"/>
                  </a:cubicBezTo>
                  <a:cubicBezTo>
                    <a:pt x="46" y="164"/>
                    <a:pt x="46" y="164"/>
                    <a:pt x="46" y="164"/>
                  </a:cubicBezTo>
                  <a:cubicBezTo>
                    <a:pt x="45" y="166"/>
                    <a:pt x="44" y="168"/>
                    <a:pt x="43" y="170"/>
                  </a:cubicBezTo>
                  <a:cubicBezTo>
                    <a:pt x="42" y="175"/>
                    <a:pt x="41" y="179"/>
                    <a:pt x="41" y="184"/>
                  </a:cubicBezTo>
                  <a:cubicBezTo>
                    <a:pt x="41" y="191"/>
                    <a:pt x="43" y="198"/>
                    <a:pt x="45" y="204"/>
                  </a:cubicBezTo>
                  <a:cubicBezTo>
                    <a:pt x="48" y="209"/>
                    <a:pt x="50" y="214"/>
                    <a:pt x="54" y="218"/>
                  </a:cubicBezTo>
                  <a:cubicBezTo>
                    <a:pt x="126" y="218"/>
                    <a:pt x="126" y="218"/>
                    <a:pt x="126" y="218"/>
                  </a:cubicBezTo>
                  <a:close/>
                  <a:moveTo>
                    <a:pt x="32" y="139"/>
                  </a:moveTo>
                  <a:cubicBezTo>
                    <a:pt x="38" y="139"/>
                    <a:pt x="38" y="139"/>
                    <a:pt x="38" y="139"/>
                  </a:cubicBezTo>
                  <a:cubicBezTo>
                    <a:pt x="149" y="139"/>
                    <a:pt x="149" y="139"/>
                    <a:pt x="149" y="139"/>
                  </a:cubicBezTo>
                  <a:cubicBezTo>
                    <a:pt x="151" y="139"/>
                    <a:pt x="151" y="139"/>
                    <a:pt x="151" y="139"/>
                  </a:cubicBezTo>
                  <a:cubicBezTo>
                    <a:pt x="143" y="128"/>
                    <a:pt x="132" y="120"/>
                    <a:pt x="119" y="115"/>
                  </a:cubicBezTo>
                  <a:cubicBezTo>
                    <a:pt x="113" y="112"/>
                    <a:pt x="113" y="112"/>
                    <a:pt x="113" y="112"/>
                  </a:cubicBezTo>
                  <a:cubicBezTo>
                    <a:pt x="113" y="106"/>
                    <a:pt x="113" y="106"/>
                    <a:pt x="113" y="106"/>
                  </a:cubicBezTo>
                  <a:cubicBezTo>
                    <a:pt x="113" y="41"/>
                    <a:pt x="113" y="41"/>
                    <a:pt x="113" y="41"/>
                  </a:cubicBezTo>
                  <a:cubicBezTo>
                    <a:pt x="113" y="32"/>
                    <a:pt x="113" y="32"/>
                    <a:pt x="113" y="32"/>
                  </a:cubicBezTo>
                  <a:cubicBezTo>
                    <a:pt x="123" y="32"/>
                    <a:pt x="123" y="32"/>
                    <a:pt x="123" y="32"/>
                  </a:cubicBezTo>
                  <a:cubicBezTo>
                    <a:pt x="130" y="32"/>
                    <a:pt x="130" y="32"/>
                    <a:pt x="130" y="32"/>
                  </a:cubicBezTo>
                  <a:cubicBezTo>
                    <a:pt x="130" y="19"/>
                    <a:pt x="130" y="19"/>
                    <a:pt x="130" y="19"/>
                  </a:cubicBezTo>
                  <a:cubicBezTo>
                    <a:pt x="51" y="19"/>
                    <a:pt x="51" y="19"/>
                    <a:pt x="51" y="19"/>
                  </a:cubicBezTo>
                  <a:cubicBezTo>
                    <a:pt x="51" y="32"/>
                    <a:pt x="51" y="32"/>
                    <a:pt x="51" y="32"/>
                  </a:cubicBezTo>
                  <a:cubicBezTo>
                    <a:pt x="59" y="32"/>
                    <a:pt x="59" y="32"/>
                    <a:pt x="59" y="32"/>
                  </a:cubicBezTo>
                  <a:cubicBezTo>
                    <a:pt x="68" y="32"/>
                    <a:pt x="68" y="32"/>
                    <a:pt x="68" y="32"/>
                  </a:cubicBezTo>
                  <a:cubicBezTo>
                    <a:pt x="68" y="41"/>
                    <a:pt x="68" y="41"/>
                    <a:pt x="68" y="41"/>
                  </a:cubicBezTo>
                  <a:cubicBezTo>
                    <a:pt x="68" y="107"/>
                    <a:pt x="68" y="107"/>
                    <a:pt x="68" y="107"/>
                  </a:cubicBezTo>
                  <a:cubicBezTo>
                    <a:pt x="68" y="113"/>
                    <a:pt x="68" y="113"/>
                    <a:pt x="68" y="113"/>
                  </a:cubicBezTo>
                  <a:cubicBezTo>
                    <a:pt x="63" y="115"/>
                    <a:pt x="63" y="115"/>
                    <a:pt x="63" y="115"/>
                  </a:cubicBezTo>
                  <a:cubicBezTo>
                    <a:pt x="51" y="120"/>
                    <a:pt x="40" y="129"/>
                    <a:pt x="32" y="139"/>
                  </a:cubicBezTo>
                  <a:close/>
                </a:path>
              </a:pathLst>
            </a:custGeom>
            <a:solidFill>
              <a:schemeClr val="bg1"/>
            </a:solidFill>
            <a:ln>
              <a:noFill/>
            </a:ln>
            <a:effectLst>
              <a:innerShdw blurRad="25400">
                <a:prstClr val="black">
                  <a:alpha val="36000"/>
                </a:prstClr>
              </a:innerShdw>
            </a:effectLst>
          </p:spPr>
          <p:txBody>
            <a:bodyPr vert="horz" wrap="square" lIns="128572" tIns="64286" rIns="128572" bIns="64286" numCol="1" anchor="t" anchorCtr="0" compatLnSpc="1"/>
            <a:p>
              <a:pPr fontAlgn="base">
                <a:spcBef>
                  <a:spcPct val="0"/>
                </a:spcBef>
                <a:spcAft>
                  <a:spcPct val="0"/>
                </a:spcAft>
              </a:pPr>
              <a:endParaRPr lang="zh-CN" altLang="en-US" sz="2530">
                <a:solidFill>
                  <a:prstClr val="black"/>
                </a:solidFill>
              </a:endParaRPr>
            </a:p>
          </p:txBody>
        </p:sp>
        <p:sp>
          <p:nvSpPr>
            <p:cNvPr id="69" name="Freeform 7"/>
            <p:cNvSpPr>
              <a:spLocks noEditPoints="1"/>
            </p:cNvSpPr>
            <p:nvPr>
              <p:custDataLst>
                <p:tags r:id="rId11"/>
              </p:custDataLst>
            </p:nvPr>
          </p:nvSpPr>
          <p:spPr bwMode="auto">
            <a:xfrm>
              <a:off x="7942321" y="4850550"/>
              <a:ext cx="501597" cy="584230"/>
            </a:xfrm>
            <a:custGeom>
              <a:avLst/>
              <a:gdLst>
                <a:gd name="T0" fmla="*/ 153 w 293"/>
                <a:gd name="T1" fmla="*/ 41 h 341"/>
                <a:gd name="T2" fmla="*/ 183 w 293"/>
                <a:gd name="T3" fmla="*/ 224 h 341"/>
                <a:gd name="T4" fmla="*/ 29 w 293"/>
                <a:gd name="T5" fmla="*/ 254 h 341"/>
                <a:gd name="T6" fmla="*/ 0 w 293"/>
                <a:gd name="T7" fmla="*/ 70 h 341"/>
                <a:gd name="T8" fmla="*/ 99 w 293"/>
                <a:gd name="T9" fmla="*/ 279 h 341"/>
                <a:gd name="T10" fmla="*/ 110 w 293"/>
                <a:gd name="T11" fmla="*/ 260 h 341"/>
                <a:gd name="T12" fmla="*/ 70 w 293"/>
                <a:gd name="T13" fmla="*/ 279 h 341"/>
                <a:gd name="T14" fmla="*/ 93 w 293"/>
                <a:gd name="T15" fmla="*/ 317 h 341"/>
                <a:gd name="T16" fmla="*/ 148 w 293"/>
                <a:gd name="T17" fmla="*/ 338 h 341"/>
                <a:gd name="T18" fmla="*/ 207 w 293"/>
                <a:gd name="T19" fmla="*/ 288 h 341"/>
                <a:gd name="T20" fmla="*/ 278 w 293"/>
                <a:gd name="T21" fmla="*/ 284 h 341"/>
                <a:gd name="T22" fmla="*/ 239 w 293"/>
                <a:gd name="T23" fmla="*/ 233 h 341"/>
                <a:gd name="T24" fmla="*/ 184 w 293"/>
                <a:gd name="T25" fmla="*/ 291 h 341"/>
                <a:gd name="T26" fmla="*/ 122 w 293"/>
                <a:gd name="T27" fmla="*/ 321 h 341"/>
                <a:gd name="T28" fmla="*/ 99 w 293"/>
                <a:gd name="T29" fmla="*/ 279 h 341"/>
                <a:gd name="T30" fmla="*/ 39 w 293"/>
                <a:gd name="T31" fmla="*/ 11 h 341"/>
                <a:gd name="T32" fmla="*/ 139 w 293"/>
                <a:gd name="T33" fmla="*/ 0 h 341"/>
                <a:gd name="T34" fmla="*/ 140 w 293"/>
                <a:gd name="T35" fmla="*/ 37 h 341"/>
                <a:gd name="T36" fmla="*/ 123 w 293"/>
                <a:gd name="T37" fmla="*/ 17 h 341"/>
                <a:gd name="T38" fmla="*/ 61 w 293"/>
                <a:gd name="T39" fmla="*/ 37 h 341"/>
                <a:gd name="T40" fmla="*/ 21 w 293"/>
                <a:gd name="T41" fmla="*/ 210 h 341"/>
                <a:gd name="T42" fmla="*/ 55 w 293"/>
                <a:gd name="T43" fmla="*/ 217 h 341"/>
                <a:gd name="T44" fmla="*/ 21 w 293"/>
                <a:gd name="T45" fmla="*/ 210 h 341"/>
                <a:gd name="T46" fmla="*/ 21 w 293"/>
                <a:gd name="T47" fmla="*/ 93 h 341"/>
                <a:gd name="T48" fmla="*/ 38 w 293"/>
                <a:gd name="T49" fmla="*/ 90 h 341"/>
                <a:gd name="T50" fmla="*/ 21 w 293"/>
                <a:gd name="T51" fmla="*/ 136 h 341"/>
                <a:gd name="T52" fmla="*/ 38 w 293"/>
                <a:gd name="T53" fmla="*/ 140 h 341"/>
                <a:gd name="T54" fmla="*/ 21 w 293"/>
                <a:gd name="T55" fmla="*/ 136 h 341"/>
                <a:gd name="T56" fmla="*/ 21 w 293"/>
                <a:gd name="T57" fmla="*/ 130 h 341"/>
                <a:gd name="T58" fmla="*/ 38 w 293"/>
                <a:gd name="T59" fmla="*/ 127 h 341"/>
                <a:gd name="T60" fmla="*/ 21 w 293"/>
                <a:gd name="T61" fmla="*/ 118 h 341"/>
                <a:gd name="T62" fmla="*/ 38 w 293"/>
                <a:gd name="T63" fmla="*/ 121 h 341"/>
                <a:gd name="T64" fmla="*/ 21 w 293"/>
                <a:gd name="T65" fmla="*/ 118 h 341"/>
                <a:gd name="T66" fmla="*/ 21 w 293"/>
                <a:gd name="T67" fmla="*/ 112 h 341"/>
                <a:gd name="T68" fmla="*/ 38 w 293"/>
                <a:gd name="T69" fmla="*/ 108 h 341"/>
                <a:gd name="T70" fmla="*/ 21 w 293"/>
                <a:gd name="T71" fmla="*/ 99 h 341"/>
                <a:gd name="T72" fmla="*/ 38 w 293"/>
                <a:gd name="T73" fmla="*/ 103 h 341"/>
                <a:gd name="T74" fmla="*/ 21 w 293"/>
                <a:gd name="T75" fmla="*/ 99 h 341"/>
                <a:gd name="T76" fmla="*/ 21 w 293"/>
                <a:gd name="T77" fmla="*/ 158 h 341"/>
                <a:gd name="T78" fmla="*/ 38 w 293"/>
                <a:gd name="T79" fmla="*/ 155 h 341"/>
                <a:gd name="T80" fmla="*/ 21 w 293"/>
                <a:gd name="T81" fmla="*/ 201 h 341"/>
                <a:gd name="T82" fmla="*/ 38 w 293"/>
                <a:gd name="T83" fmla="*/ 205 h 341"/>
                <a:gd name="T84" fmla="*/ 21 w 293"/>
                <a:gd name="T85" fmla="*/ 201 h 341"/>
                <a:gd name="T86" fmla="*/ 21 w 293"/>
                <a:gd name="T87" fmla="*/ 195 h 341"/>
                <a:gd name="T88" fmla="*/ 38 w 293"/>
                <a:gd name="T89" fmla="*/ 192 h 341"/>
                <a:gd name="T90" fmla="*/ 21 w 293"/>
                <a:gd name="T91" fmla="*/ 183 h 341"/>
                <a:gd name="T92" fmla="*/ 38 w 293"/>
                <a:gd name="T93" fmla="*/ 186 h 341"/>
                <a:gd name="T94" fmla="*/ 21 w 293"/>
                <a:gd name="T95" fmla="*/ 183 h 341"/>
                <a:gd name="T96" fmla="*/ 21 w 293"/>
                <a:gd name="T97" fmla="*/ 177 h 341"/>
                <a:gd name="T98" fmla="*/ 38 w 293"/>
                <a:gd name="T99" fmla="*/ 173 h 341"/>
                <a:gd name="T100" fmla="*/ 21 w 293"/>
                <a:gd name="T101" fmla="*/ 164 h 341"/>
                <a:gd name="T102" fmla="*/ 38 w 293"/>
                <a:gd name="T103" fmla="*/ 168 h 341"/>
                <a:gd name="T104" fmla="*/ 21 w 293"/>
                <a:gd name="T105" fmla="*/ 164 h 341"/>
                <a:gd name="T106" fmla="*/ 21 w 293"/>
                <a:gd name="T107" fmla="*/ 86 h 341"/>
                <a:gd name="T108" fmla="*/ 55 w 293"/>
                <a:gd name="T109" fmla="*/ 80 h 341"/>
                <a:gd name="T110" fmla="*/ 21 w 293"/>
                <a:gd name="T111" fmla="*/ 144 h 341"/>
                <a:gd name="T112" fmla="*/ 55 w 293"/>
                <a:gd name="T113" fmla="*/ 151 h 341"/>
                <a:gd name="T114" fmla="*/ 21 w 293"/>
                <a:gd name="T115" fmla="*/ 144 h 341"/>
                <a:gd name="T116" fmla="*/ 153 w 293"/>
                <a:gd name="T117" fmla="*/ 178 h 341"/>
                <a:gd name="T118" fmla="*/ 67 w 293"/>
                <a:gd name="T119" fmla="*/ 178 h 341"/>
                <a:gd name="T120" fmla="*/ 134 w 293"/>
                <a:gd name="T121" fmla="*/ 15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3" h="341">
                  <a:moveTo>
                    <a:pt x="29" y="41"/>
                  </a:moveTo>
                  <a:cubicBezTo>
                    <a:pt x="128" y="41"/>
                    <a:pt x="85" y="41"/>
                    <a:pt x="153" y="41"/>
                  </a:cubicBezTo>
                  <a:cubicBezTo>
                    <a:pt x="169" y="41"/>
                    <a:pt x="183" y="54"/>
                    <a:pt x="183" y="70"/>
                  </a:cubicBezTo>
                  <a:cubicBezTo>
                    <a:pt x="183" y="224"/>
                    <a:pt x="183" y="224"/>
                    <a:pt x="183" y="224"/>
                  </a:cubicBezTo>
                  <a:cubicBezTo>
                    <a:pt x="183" y="240"/>
                    <a:pt x="169" y="254"/>
                    <a:pt x="153" y="254"/>
                  </a:cubicBezTo>
                  <a:cubicBezTo>
                    <a:pt x="29" y="254"/>
                    <a:pt x="29" y="254"/>
                    <a:pt x="29" y="254"/>
                  </a:cubicBezTo>
                  <a:cubicBezTo>
                    <a:pt x="13" y="254"/>
                    <a:pt x="0" y="240"/>
                    <a:pt x="0" y="224"/>
                  </a:cubicBezTo>
                  <a:cubicBezTo>
                    <a:pt x="0" y="70"/>
                    <a:pt x="0" y="70"/>
                    <a:pt x="0" y="70"/>
                  </a:cubicBezTo>
                  <a:cubicBezTo>
                    <a:pt x="0" y="54"/>
                    <a:pt x="13" y="41"/>
                    <a:pt x="29" y="41"/>
                  </a:cubicBezTo>
                  <a:close/>
                  <a:moveTo>
                    <a:pt x="99" y="279"/>
                  </a:moveTo>
                  <a:cubicBezTo>
                    <a:pt x="110" y="279"/>
                    <a:pt x="110" y="279"/>
                    <a:pt x="110" y="279"/>
                  </a:cubicBezTo>
                  <a:cubicBezTo>
                    <a:pt x="110" y="260"/>
                    <a:pt x="110" y="260"/>
                    <a:pt x="110" y="260"/>
                  </a:cubicBezTo>
                  <a:cubicBezTo>
                    <a:pt x="70" y="260"/>
                    <a:pt x="70" y="260"/>
                    <a:pt x="70" y="260"/>
                  </a:cubicBezTo>
                  <a:cubicBezTo>
                    <a:pt x="70" y="279"/>
                    <a:pt x="70" y="279"/>
                    <a:pt x="70" y="279"/>
                  </a:cubicBezTo>
                  <a:cubicBezTo>
                    <a:pt x="82" y="279"/>
                    <a:pt x="82" y="279"/>
                    <a:pt x="82" y="279"/>
                  </a:cubicBezTo>
                  <a:cubicBezTo>
                    <a:pt x="83" y="294"/>
                    <a:pt x="87" y="307"/>
                    <a:pt x="93" y="317"/>
                  </a:cubicBezTo>
                  <a:cubicBezTo>
                    <a:pt x="99" y="326"/>
                    <a:pt x="107" y="333"/>
                    <a:pt x="116" y="337"/>
                  </a:cubicBezTo>
                  <a:cubicBezTo>
                    <a:pt x="125" y="340"/>
                    <a:pt x="136" y="341"/>
                    <a:pt x="148" y="338"/>
                  </a:cubicBezTo>
                  <a:cubicBezTo>
                    <a:pt x="163" y="333"/>
                    <a:pt x="180" y="322"/>
                    <a:pt x="196" y="302"/>
                  </a:cubicBezTo>
                  <a:cubicBezTo>
                    <a:pt x="200" y="297"/>
                    <a:pt x="204" y="292"/>
                    <a:pt x="207" y="288"/>
                  </a:cubicBezTo>
                  <a:cubicBezTo>
                    <a:pt x="221" y="270"/>
                    <a:pt x="234" y="253"/>
                    <a:pt x="245" y="248"/>
                  </a:cubicBezTo>
                  <a:cubicBezTo>
                    <a:pt x="255" y="245"/>
                    <a:pt x="266" y="253"/>
                    <a:pt x="278" y="284"/>
                  </a:cubicBezTo>
                  <a:cubicBezTo>
                    <a:pt x="293" y="278"/>
                    <a:pt x="293" y="278"/>
                    <a:pt x="293" y="278"/>
                  </a:cubicBezTo>
                  <a:cubicBezTo>
                    <a:pt x="276" y="235"/>
                    <a:pt x="258" y="226"/>
                    <a:pt x="239" y="233"/>
                  </a:cubicBezTo>
                  <a:cubicBezTo>
                    <a:pt x="224" y="239"/>
                    <a:pt x="209" y="258"/>
                    <a:pt x="194" y="278"/>
                  </a:cubicBezTo>
                  <a:cubicBezTo>
                    <a:pt x="191" y="282"/>
                    <a:pt x="187" y="287"/>
                    <a:pt x="184" y="291"/>
                  </a:cubicBezTo>
                  <a:cubicBezTo>
                    <a:pt x="170" y="309"/>
                    <a:pt x="156" y="318"/>
                    <a:pt x="143" y="322"/>
                  </a:cubicBezTo>
                  <a:cubicBezTo>
                    <a:pt x="135" y="324"/>
                    <a:pt x="128" y="324"/>
                    <a:pt x="122" y="321"/>
                  </a:cubicBezTo>
                  <a:cubicBezTo>
                    <a:pt x="116" y="319"/>
                    <a:pt x="111" y="314"/>
                    <a:pt x="107" y="308"/>
                  </a:cubicBezTo>
                  <a:cubicBezTo>
                    <a:pt x="102" y="301"/>
                    <a:pt x="99" y="291"/>
                    <a:pt x="99" y="279"/>
                  </a:cubicBezTo>
                  <a:close/>
                  <a:moveTo>
                    <a:pt x="45" y="37"/>
                  </a:moveTo>
                  <a:cubicBezTo>
                    <a:pt x="39" y="11"/>
                    <a:pt x="39" y="11"/>
                    <a:pt x="39" y="11"/>
                  </a:cubicBezTo>
                  <a:cubicBezTo>
                    <a:pt x="46" y="0"/>
                    <a:pt x="46" y="0"/>
                    <a:pt x="46" y="0"/>
                  </a:cubicBezTo>
                  <a:cubicBezTo>
                    <a:pt x="139" y="0"/>
                    <a:pt x="139" y="0"/>
                    <a:pt x="139" y="0"/>
                  </a:cubicBezTo>
                  <a:cubicBezTo>
                    <a:pt x="146" y="11"/>
                    <a:pt x="146" y="11"/>
                    <a:pt x="146" y="11"/>
                  </a:cubicBezTo>
                  <a:cubicBezTo>
                    <a:pt x="140" y="37"/>
                    <a:pt x="140" y="37"/>
                    <a:pt x="140" y="37"/>
                  </a:cubicBezTo>
                  <a:cubicBezTo>
                    <a:pt x="125" y="37"/>
                    <a:pt x="125" y="37"/>
                    <a:pt x="125" y="37"/>
                  </a:cubicBezTo>
                  <a:cubicBezTo>
                    <a:pt x="123" y="17"/>
                    <a:pt x="123" y="17"/>
                    <a:pt x="123" y="17"/>
                  </a:cubicBezTo>
                  <a:cubicBezTo>
                    <a:pt x="63" y="17"/>
                    <a:pt x="63" y="17"/>
                    <a:pt x="63" y="17"/>
                  </a:cubicBezTo>
                  <a:cubicBezTo>
                    <a:pt x="61" y="37"/>
                    <a:pt x="61" y="37"/>
                    <a:pt x="61" y="37"/>
                  </a:cubicBezTo>
                  <a:cubicBezTo>
                    <a:pt x="45" y="37"/>
                    <a:pt x="45" y="37"/>
                    <a:pt x="45" y="37"/>
                  </a:cubicBezTo>
                  <a:close/>
                  <a:moveTo>
                    <a:pt x="21" y="210"/>
                  </a:moveTo>
                  <a:cubicBezTo>
                    <a:pt x="21" y="217"/>
                    <a:pt x="21" y="217"/>
                    <a:pt x="21" y="217"/>
                  </a:cubicBezTo>
                  <a:cubicBezTo>
                    <a:pt x="55" y="217"/>
                    <a:pt x="55" y="217"/>
                    <a:pt x="55" y="217"/>
                  </a:cubicBezTo>
                  <a:cubicBezTo>
                    <a:pt x="55" y="210"/>
                    <a:pt x="55" y="210"/>
                    <a:pt x="55" y="210"/>
                  </a:cubicBezTo>
                  <a:cubicBezTo>
                    <a:pt x="21" y="210"/>
                    <a:pt x="21" y="210"/>
                    <a:pt x="21" y="210"/>
                  </a:cubicBezTo>
                  <a:close/>
                  <a:moveTo>
                    <a:pt x="21" y="90"/>
                  </a:moveTo>
                  <a:cubicBezTo>
                    <a:pt x="21" y="93"/>
                    <a:pt x="21" y="93"/>
                    <a:pt x="21" y="93"/>
                  </a:cubicBezTo>
                  <a:cubicBezTo>
                    <a:pt x="38" y="93"/>
                    <a:pt x="38" y="93"/>
                    <a:pt x="38" y="93"/>
                  </a:cubicBezTo>
                  <a:cubicBezTo>
                    <a:pt x="38" y="90"/>
                    <a:pt x="38" y="90"/>
                    <a:pt x="38" y="90"/>
                  </a:cubicBezTo>
                  <a:cubicBezTo>
                    <a:pt x="21" y="90"/>
                    <a:pt x="21" y="90"/>
                    <a:pt x="21" y="90"/>
                  </a:cubicBezTo>
                  <a:close/>
                  <a:moveTo>
                    <a:pt x="21" y="136"/>
                  </a:moveTo>
                  <a:cubicBezTo>
                    <a:pt x="21" y="140"/>
                    <a:pt x="21" y="140"/>
                    <a:pt x="21" y="140"/>
                  </a:cubicBezTo>
                  <a:cubicBezTo>
                    <a:pt x="38" y="140"/>
                    <a:pt x="38" y="140"/>
                    <a:pt x="38" y="140"/>
                  </a:cubicBezTo>
                  <a:cubicBezTo>
                    <a:pt x="38" y="136"/>
                    <a:pt x="38" y="136"/>
                    <a:pt x="38" y="136"/>
                  </a:cubicBezTo>
                  <a:cubicBezTo>
                    <a:pt x="21" y="136"/>
                    <a:pt x="21" y="136"/>
                    <a:pt x="21" y="136"/>
                  </a:cubicBezTo>
                  <a:close/>
                  <a:moveTo>
                    <a:pt x="21" y="127"/>
                  </a:moveTo>
                  <a:cubicBezTo>
                    <a:pt x="21" y="128"/>
                    <a:pt x="21" y="129"/>
                    <a:pt x="21" y="130"/>
                  </a:cubicBezTo>
                  <a:cubicBezTo>
                    <a:pt x="26" y="130"/>
                    <a:pt x="32" y="130"/>
                    <a:pt x="38" y="130"/>
                  </a:cubicBezTo>
                  <a:cubicBezTo>
                    <a:pt x="38" y="129"/>
                    <a:pt x="38" y="128"/>
                    <a:pt x="38" y="127"/>
                  </a:cubicBezTo>
                  <a:cubicBezTo>
                    <a:pt x="32" y="127"/>
                    <a:pt x="26" y="127"/>
                    <a:pt x="21" y="127"/>
                  </a:cubicBezTo>
                  <a:close/>
                  <a:moveTo>
                    <a:pt x="21" y="118"/>
                  </a:moveTo>
                  <a:cubicBezTo>
                    <a:pt x="21" y="119"/>
                    <a:pt x="21" y="120"/>
                    <a:pt x="21" y="121"/>
                  </a:cubicBezTo>
                  <a:cubicBezTo>
                    <a:pt x="26" y="121"/>
                    <a:pt x="32" y="121"/>
                    <a:pt x="38" y="121"/>
                  </a:cubicBezTo>
                  <a:cubicBezTo>
                    <a:pt x="38" y="120"/>
                    <a:pt x="38" y="119"/>
                    <a:pt x="38" y="118"/>
                  </a:cubicBezTo>
                  <a:cubicBezTo>
                    <a:pt x="32" y="118"/>
                    <a:pt x="26" y="118"/>
                    <a:pt x="21" y="118"/>
                  </a:cubicBezTo>
                  <a:close/>
                  <a:moveTo>
                    <a:pt x="21" y="108"/>
                  </a:moveTo>
                  <a:cubicBezTo>
                    <a:pt x="21" y="110"/>
                    <a:pt x="21" y="111"/>
                    <a:pt x="21" y="112"/>
                  </a:cubicBezTo>
                  <a:cubicBezTo>
                    <a:pt x="26" y="112"/>
                    <a:pt x="32" y="112"/>
                    <a:pt x="38" y="112"/>
                  </a:cubicBezTo>
                  <a:cubicBezTo>
                    <a:pt x="38" y="111"/>
                    <a:pt x="38" y="110"/>
                    <a:pt x="38" y="108"/>
                  </a:cubicBezTo>
                  <a:cubicBezTo>
                    <a:pt x="32" y="108"/>
                    <a:pt x="26" y="108"/>
                    <a:pt x="21" y="108"/>
                  </a:cubicBezTo>
                  <a:close/>
                  <a:moveTo>
                    <a:pt x="21" y="99"/>
                  </a:moveTo>
                  <a:cubicBezTo>
                    <a:pt x="21" y="100"/>
                    <a:pt x="21" y="102"/>
                    <a:pt x="21" y="103"/>
                  </a:cubicBezTo>
                  <a:cubicBezTo>
                    <a:pt x="26" y="103"/>
                    <a:pt x="32" y="103"/>
                    <a:pt x="38" y="103"/>
                  </a:cubicBezTo>
                  <a:cubicBezTo>
                    <a:pt x="38" y="102"/>
                    <a:pt x="38" y="100"/>
                    <a:pt x="38" y="99"/>
                  </a:cubicBezTo>
                  <a:cubicBezTo>
                    <a:pt x="32" y="99"/>
                    <a:pt x="26" y="99"/>
                    <a:pt x="21" y="99"/>
                  </a:cubicBezTo>
                  <a:close/>
                  <a:moveTo>
                    <a:pt x="21" y="155"/>
                  </a:moveTo>
                  <a:cubicBezTo>
                    <a:pt x="21" y="158"/>
                    <a:pt x="21" y="158"/>
                    <a:pt x="21" y="158"/>
                  </a:cubicBezTo>
                  <a:cubicBezTo>
                    <a:pt x="38" y="158"/>
                    <a:pt x="38" y="158"/>
                    <a:pt x="38" y="158"/>
                  </a:cubicBezTo>
                  <a:cubicBezTo>
                    <a:pt x="38" y="155"/>
                    <a:pt x="38" y="155"/>
                    <a:pt x="38" y="155"/>
                  </a:cubicBezTo>
                  <a:cubicBezTo>
                    <a:pt x="21" y="155"/>
                    <a:pt x="21" y="155"/>
                    <a:pt x="21" y="155"/>
                  </a:cubicBezTo>
                  <a:close/>
                  <a:moveTo>
                    <a:pt x="21" y="201"/>
                  </a:moveTo>
                  <a:cubicBezTo>
                    <a:pt x="21" y="205"/>
                    <a:pt x="21" y="205"/>
                    <a:pt x="21" y="205"/>
                  </a:cubicBezTo>
                  <a:cubicBezTo>
                    <a:pt x="38" y="205"/>
                    <a:pt x="38" y="205"/>
                    <a:pt x="38" y="205"/>
                  </a:cubicBezTo>
                  <a:cubicBezTo>
                    <a:pt x="38" y="201"/>
                    <a:pt x="38" y="201"/>
                    <a:pt x="38" y="201"/>
                  </a:cubicBezTo>
                  <a:cubicBezTo>
                    <a:pt x="21" y="201"/>
                    <a:pt x="21" y="201"/>
                    <a:pt x="21" y="201"/>
                  </a:cubicBezTo>
                  <a:close/>
                  <a:moveTo>
                    <a:pt x="21" y="192"/>
                  </a:moveTo>
                  <a:cubicBezTo>
                    <a:pt x="21" y="193"/>
                    <a:pt x="21" y="194"/>
                    <a:pt x="21" y="195"/>
                  </a:cubicBezTo>
                  <a:cubicBezTo>
                    <a:pt x="26" y="195"/>
                    <a:pt x="32" y="195"/>
                    <a:pt x="38" y="195"/>
                  </a:cubicBezTo>
                  <a:cubicBezTo>
                    <a:pt x="38" y="194"/>
                    <a:pt x="38" y="193"/>
                    <a:pt x="38" y="192"/>
                  </a:cubicBezTo>
                  <a:cubicBezTo>
                    <a:pt x="32" y="192"/>
                    <a:pt x="26" y="192"/>
                    <a:pt x="21" y="192"/>
                  </a:cubicBezTo>
                  <a:close/>
                  <a:moveTo>
                    <a:pt x="21" y="183"/>
                  </a:moveTo>
                  <a:cubicBezTo>
                    <a:pt x="21" y="184"/>
                    <a:pt x="21" y="185"/>
                    <a:pt x="21" y="186"/>
                  </a:cubicBezTo>
                  <a:cubicBezTo>
                    <a:pt x="26" y="186"/>
                    <a:pt x="32" y="186"/>
                    <a:pt x="38" y="186"/>
                  </a:cubicBezTo>
                  <a:cubicBezTo>
                    <a:pt x="38" y="185"/>
                    <a:pt x="38" y="184"/>
                    <a:pt x="38" y="183"/>
                  </a:cubicBezTo>
                  <a:cubicBezTo>
                    <a:pt x="32" y="183"/>
                    <a:pt x="26" y="183"/>
                    <a:pt x="21" y="183"/>
                  </a:cubicBezTo>
                  <a:close/>
                  <a:moveTo>
                    <a:pt x="21" y="173"/>
                  </a:moveTo>
                  <a:cubicBezTo>
                    <a:pt x="21" y="175"/>
                    <a:pt x="21" y="176"/>
                    <a:pt x="21" y="177"/>
                  </a:cubicBezTo>
                  <a:cubicBezTo>
                    <a:pt x="26" y="177"/>
                    <a:pt x="32" y="177"/>
                    <a:pt x="38" y="177"/>
                  </a:cubicBezTo>
                  <a:cubicBezTo>
                    <a:pt x="38" y="176"/>
                    <a:pt x="38" y="175"/>
                    <a:pt x="38" y="173"/>
                  </a:cubicBezTo>
                  <a:cubicBezTo>
                    <a:pt x="32" y="173"/>
                    <a:pt x="26" y="173"/>
                    <a:pt x="21" y="173"/>
                  </a:cubicBezTo>
                  <a:close/>
                  <a:moveTo>
                    <a:pt x="21" y="164"/>
                  </a:moveTo>
                  <a:cubicBezTo>
                    <a:pt x="21" y="165"/>
                    <a:pt x="21" y="166"/>
                    <a:pt x="21" y="168"/>
                  </a:cubicBezTo>
                  <a:cubicBezTo>
                    <a:pt x="26" y="168"/>
                    <a:pt x="32" y="168"/>
                    <a:pt x="38" y="168"/>
                  </a:cubicBezTo>
                  <a:cubicBezTo>
                    <a:pt x="38" y="166"/>
                    <a:pt x="38" y="165"/>
                    <a:pt x="38" y="164"/>
                  </a:cubicBezTo>
                  <a:cubicBezTo>
                    <a:pt x="32" y="164"/>
                    <a:pt x="26" y="164"/>
                    <a:pt x="21" y="164"/>
                  </a:cubicBezTo>
                  <a:close/>
                  <a:moveTo>
                    <a:pt x="21" y="80"/>
                  </a:moveTo>
                  <a:cubicBezTo>
                    <a:pt x="21" y="86"/>
                    <a:pt x="21" y="86"/>
                    <a:pt x="21" y="86"/>
                  </a:cubicBezTo>
                  <a:cubicBezTo>
                    <a:pt x="55" y="86"/>
                    <a:pt x="55" y="86"/>
                    <a:pt x="55" y="86"/>
                  </a:cubicBezTo>
                  <a:cubicBezTo>
                    <a:pt x="55" y="80"/>
                    <a:pt x="55" y="80"/>
                    <a:pt x="55" y="80"/>
                  </a:cubicBezTo>
                  <a:cubicBezTo>
                    <a:pt x="21" y="80"/>
                    <a:pt x="21" y="80"/>
                    <a:pt x="21" y="80"/>
                  </a:cubicBezTo>
                  <a:close/>
                  <a:moveTo>
                    <a:pt x="21" y="144"/>
                  </a:moveTo>
                  <a:cubicBezTo>
                    <a:pt x="21" y="151"/>
                    <a:pt x="21" y="151"/>
                    <a:pt x="21" y="151"/>
                  </a:cubicBezTo>
                  <a:cubicBezTo>
                    <a:pt x="55" y="151"/>
                    <a:pt x="55" y="151"/>
                    <a:pt x="55" y="151"/>
                  </a:cubicBezTo>
                  <a:cubicBezTo>
                    <a:pt x="55" y="144"/>
                    <a:pt x="55" y="144"/>
                    <a:pt x="55" y="144"/>
                  </a:cubicBezTo>
                  <a:cubicBezTo>
                    <a:pt x="21" y="144"/>
                    <a:pt x="21" y="144"/>
                    <a:pt x="21" y="144"/>
                  </a:cubicBezTo>
                  <a:close/>
                  <a:moveTo>
                    <a:pt x="67" y="178"/>
                  </a:moveTo>
                  <a:cubicBezTo>
                    <a:pt x="74" y="220"/>
                    <a:pt x="145" y="228"/>
                    <a:pt x="153" y="178"/>
                  </a:cubicBezTo>
                  <a:cubicBezTo>
                    <a:pt x="158" y="143"/>
                    <a:pt x="110" y="84"/>
                    <a:pt x="110" y="84"/>
                  </a:cubicBezTo>
                  <a:cubicBezTo>
                    <a:pt x="110" y="84"/>
                    <a:pt x="60" y="135"/>
                    <a:pt x="67" y="178"/>
                  </a:cubicBezTo>
                  <a:close/>
                  <a:moveTo>
                    <a:pt x="106" y="201"/>
                  </a:moveTo>
                  <a:cubicBezTo>
                    <a:pt x="130" y="203"/>
                    <a:pt x="147" y="187"/>
                    <a:pt x="134" y="150"/>
                  </a:cubicBezTo>
                  <a:lnTo>
                    <a:pt x="106" y="201"/>
                  </a:lnTo>
                  <a:close/>
                </a:path>
              </a:pathLst>
            </a:custGeom>
            <a:solidFill>
              <a:schemeClr val="bg1"/>
            </a:solidFill>
            <a:ln>
              <a:noFill/>
            </a:ln>
            <a:effectLst>
              <a:innerShdw blurRad="25400">
                <a:prstClr val="black">
                  <a:alpha val="36000"/>
                </a:prstClr>
              </a:innerShdw>
            </a:effectLst>
          </p:spPr>
          <p:txBody>
            <a:bodyPr vert="horz" wrap="square" lIns="128572" tIns="64286" rIns="128572" bIns="64286" numCol="1" anchor="t" anchorCtr="0" compatLnSpc="1"/>
            <a:p>
              <a:pPr fontAlgn="base">
                <a:spcBef>
                  <a:spcPct val="0"/>
                </a:spcBef>
                <a:spcAft>
                  <a:spcPct val="0"/>
                </a:spcAft>
              </a:pPr>
              <a:endParaRPr lang="zh-CN" altLang="en-US" sz="2530">
                <a:solidFill>
                  <a:prstClr val="black"/>
                </a:solidFill>
              </a:endParaRPr>
            </a:p>
          </p:txBody>
        </p:sp>
        <p:grpSp>
          <p:nvGrpSpPr>
            <p:cNvPr id="70" name="Group 14"/>
            <p:cNvGrpSpPr/>
            <p:nvPr/>
          </p:nvGrpSpPr>
          <p:grpSpPr>
            <a:xfrm>
              <a:off x="4441055" y="2903374"/>
              <a:ext cx="571258" cy="484420"/>
              <a:chOff x="4432759" y="1189508"/>
              <a:chExt cx="635754" cy="539115"/>
            </a:xfrm>
            <a:solidFill>
              <a:schemeClr val="bg1"/>
            </a:solidFill>
          </p:grpSpPr>
          <p:sp>
            <p:nvSpPr>
              <p:cNvPr id="71" name="Freeform 15"/>
              <p:cNvSpPr>
                <a:spLocks noEditPoints="1"/>
              </p:cNvSpPr>
              <p:nvPr>
                <p:custDataLst>
                  <p:tags r:id="rId12"/>
                </p:custDataLst>
              </p:nvPr>
            </p:nvSpPr>
            <p:spPr bwMode="black">
              <a:xfrm>
                <a:off x="4432759" y="1189508"/>
                <a:ext cx="635754" cy="539115"/>
              </a:xfrm>
              <a:custGeom>
                <a:avLst/>
                <a:gdLst/>
                <a:ahLst/>
                <a:cxnLst>
                  <a:cxn ang="0">
                    <a:pos x="494" y="0"/>
                  </a:cxn>
                  <a:cxn ang="0">
                    <a:pos x="17" y="0"/>
                  </a:cxn>
                  <a:cxn ang="0">
                    <a:pos x="0" y="16"/>
                  </a:cxn>
                  <a:cxn ang="0">
                    <a:pos x="0" y="361"/>
                  </a:cxn>
                  <a:cxn ang="0">
                    <a:pos x="17" y="377"/>
                  </a:cxn>
                  <a:cxn ang="0">
                    <a:pos x="174" y="377"/>
                  </a:cxn>
                  <a:cxn ang="0">
                    <a:pos x="174" y="402"/>
                  </a:cxn>
                  <a:cxn ang="0">
                    <a:pos x="139" y="435"/>
                  </a:cxn>
                  <a:cxn ang="0">
                    <a:pos x="380" y="435"/>
                  </a:cxn>
                  <a:cxn ang="0">
                    <a:pos x="346" y="402"/>
                  </a:cxn>
                  <a:cxn ang="0">
                    <a:pos x="346" y="377"/>
                  </a:cxn>
                  <a:cxn ang="0">
                    <a:pos x="494" y="377"/>
                  </a:cxn>
                  <a:cxn ang="0">
                    <a:pos x="510" y="361"/>
                  </a:cxn>
                  <a:cxn ang="0">
                    <a:pos x="510" y="16"/>
                  </a:cxn>
                  <a:cxn ang="0">
                    <a:pos x="494" y="0"/>
                  </a:cxn>
                  <a:cxn ang="0">
                    <a:pos x="481" y="335"/>
                  </a:cxn>
                  <a:cxn ang="0">
                    <a:pos x="467" y="349"/>
                  </a:cxn>
                  <a:cxn ang="0">
                    <a:pos x="44" y="349"/>
                  </a:cxn>
                  <a:cxn ang="0">
                    <a:pos x="30" y="335"/>
                  </a:cxn>
                  <a:cxn ang="0">
                    <a:pos x="30" y="42"/>
                  </a:cxn>
                  <a:cxn ang="0">
                    <a:pos x="44" y="28"/>
                  </a:cxn>
                  <a:cxn ang="0">
                    <a:pos x="467" y="28"/>
                  </a:cxn>
                  <a:cxn ang="0">
                    <a:pos x="481" y="42"/>
                  </a:cxn>
                  <a:cxn ang="0">
                    <a:pos x="481" y="335"/>
                  </a:cxn>
                </a:cxnLst>
                <a:rect l="0" t="0" r="r" b="b"/>
                <a:pathLst>
                  <a:path w="510" h="435">
                    <a:moveTo>
                      <a:pt x="494" y="0"/>
                    </a:moveTo>
                    <a:cubicBezTo>
                      <a:pt x="17" y="0"/>
                      <a:pt x="17" y="0"/>
                      <a:pt x="17" y="0"/>
                    </a:cubicBezTo>
                    <a:cubicBezTo>
                      <a:pt x="8" y="0"/>
                      <a:pt x="0" y="7"/>
                      <a:pt x="0" y="16"/>
                    </a:cubicBezTo>
                    <a:cubicBezTo>
                      <a:pt x="0" y="361"/>
                      <a:pt x="0" y="361"/>
                      <a:pt x="0" y="361"/>
                    </a:cubicBezTo>
                    <a:cubicBezTo>
                      <a:pt x="0" y="370"/>
                      <a:pt x="8" y="377"/>
                      <a:pt x="17" y="377"/>
                    </a:cubicBezTo>
                    <a:cubicBezTo>
                      <a:pt x="174" y="377"/>
                      <a:pt x="174" y="377"/>
                      <a:pt x="174" y="377"/>
                    </a:cubicBezTo>
                    <a:cubicBezTo>
                      <a:pt x="174" y="402"/>
                      <a:pt x="174" y="402"/>
                      <a:pt x="174" y="402"/>
                    </a:cubicBezTo>
                    <a:cubicBezTo>
                      <a:pt x="139" y="435"/>
                      <a:pt x="139" y="435"/>
                      <a:pt x="139" y="435"/>
                    </a:cubicBezTo>
                    <a:cubicBezTo>
                      <a:pt x="380" y="435"/>
                      <a:pt x="380" y="435"/>
                      <a:pt x="380" y="435"/>
                    </a:cubicBezTo>
                    <a:cubicBezTo>
                      <a:pt x="346" y="402"/>
                      <a:pt x="346" y="402"/>
                      <a:pt x="346" y="402"/>
                    </a:cubicBezTo>
                    <a:cubicBezTo>
                      <a:pt x="346" y="377"/>
                      <a:pt x="346" y="377"/>
                      <a:pt x="346" y="377"/>
                    </a:cubicBezTo>
                    <a:cubicBezTo>
                      <a:pt x="494" y="377"/>
                      <a:pt x="494" y="377"/>
                      <a:pt x="494" y="377"/>
                    </a:cubicBezTo>
                    <a:cubicBezTo>
                      <a:pt x="503" y="377"/>
                      <a:pt x="510" y="370"/>
                      <a:pt x="510" y="361"/>
                    </a:cubicBezTo>
                    <a:cubicBezTo>
                      <a:pt x="510" y="16"/>
                      <a:pt x="510" y="16"/>
                      <a:pt x="510" y="16"/>
                    </a:cubicBezTo>
                    <a:cubicBezTo>
                      <a:pt x="510" y="7"/>
                      <a:pt x="503" y="0"/>
                      <a:pt x="494" y="0"/>
                    </a:cubicBezTo>
                    <a:close/>
                    <a:moveTo>
                      <a:pt x="481" y="335"/>
                    </a:moveTo>
                    <a:cubicBezTo>
                      <a:pt x="481" y="343"/>
                      <a:pt x="475" y="349"/>
                      <a:pt x="467" y="349"/>
                    </a:cubicBezTo>
                    <a:cubicBezTo>
                      <a:pt x="44" y="349"/>
                      <a:pt x="44" y="349"/>
                      <a:pt x="44" y="349"/>
                    </a:cubicBezTo>
                    <a:cubicBezTo>
                      <a:pt x="36" y="349"/>
                      <a:pt x="30" y="343"/>
                      <a:pt x="30" y="335"/>
                    </a:cubicBezTo>
                    <a:cubicBezTo>
                      <a:pt x="30" y="42"/>
                      <a:pt x="30" y="42"/>
                      <a:pt x="30" y="42"/>
                    </a:cubicBezTo>
                    <a:cubicBezTo>
                      <a:pt x="30" y="34"/>
                      <a:pt x="36" y="28"/>
                      <a:pt x="44" y="28"/>
                    </a:cubicBezTo>
                    <a:cubicBezTo>
                      <a:pt x="467" y="28"/>
                      <a:pt x="467" y="28"/>
                      <a:pt x="467" y="28"/>
                    </a:cubicBezTo>
                    <a:cubicBezTo>
                      <a:pt x="475" y="28"/>
                      <a:pt x="481" y="34"/>
                      <a:pt x="481" y="42"/>
                    </a:cubicBezTo>
                    <a:lnTo>
                      <a:pt x="481" y="3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8572" tIns="64286" rIns="128572" bIns="64286" numCol="1" anchor="t" anchorCtr="0" compatLnSpc="1"/>
              <a:p>
                <a:pPr fontAlgn="base">
                  <a:spcBef>
                    <a:spcPct val="0"/>
                  </a:spcBef>
                  <a:spcAft>
                    <a:spcPct val="0"/>
                  </a:spcAft>
                </a:pPr>
                <a:endParaRPr lang="en-US" sz="2530" dirty="0">
                  <a:solidFill>
                    <a:schemeClr val="bg1"/>
                  </a:solidFill>
                </a:endParaRPr>
              </a:p>
            </p:txBody>
          </p:sp>
          <p:sp>
            <p:nvSpPr>
              <p:cNvPr id="72" name="Freeform 23"/>
              <p:cNvSpPr>
                <a:spLocks noEditPoints="1"/>
              </p:cNvSpPr>
              <p:nvPr>
                <p:custDataLst>
                  <p:tags r:id="rId13"/>
                </p:custDataLst>
              </p:nvPr>
            </p:nvSpPr>
            <p:spPr bwMode="black">
              <a:xfrm>
                <a:off x="4623730" y="1331228"/>
                <a:ext cx="255224" cy="255154"/>
              </a:xfrm>
              <a:custGeom>
                <a:avLst/>
                <a:gdLst>
                  <a:gd name="T0" fmla="*/ 709 w 709"/>
                  <a:gd name="T1" fmla="*/ 570 h 709"/>
                  <a:gd name="T2" fmla="*/ 373 w 709"/>
                  <a:gd name="T3" fmla="*/ 709 h 709"/>
                  <a:gd name="T4" fmla="*/ 373 w 709"/>
                  <a:gd name="T5" fmla="*/ 294 h 709"/>
                  <a:gd name="T6" fmla="*/ 709 w 709"/>
                  <a:gd name="T7" fmla="*/ 154 h 709"/>
                  <a:gd name="T8" fmla="*/ 709 w 709"/>
                  <a:gd name="T9" fmla="*/ 570 h 709"/>
                  <a:gd name="T10" fmla="*/ 335 w 709"/>
                  <a:gd name="T11" fmla="*/ 294 h 709"/>
                  <a:gd name="T12" fmla="*/ 0 w 709"/>
                  <a:gd name="T13" fmla="*/ 154 h 709"/>
                  <a:gd name="T14" fmla="*/ 0 w 709"/>
                  <a:gd name="T15" fmla="*/ 570 h 709"/>
                  <a:gd name="T16" fmla="*/ 335 w 709"/>
                  <a:gd name="T17" fmla="*/ 709 h 709"/>
                  <a:gd name="T18" fmla="*/ 335 w 709"/>
                  <a:gd name="T19" fmla="*/ 294 h 709"/>
                  <a:gd name="T20" fmla="*/ 354 w 709"/>
                  <a:gd name="T21" fmla="*/ 0 h 709"/>
                  <a:gd name="T22" fmla="*/ 0 w 709"/>
                  <a:gd name="T23" fmla="*/ 126 h 709"/>
                  <a:gd name="T24" fmla="*/ 354 w 709"/>
                  <a:gd name="T25" fmla="*/ 268 h 709"/>
                  <a:gd name="T26" fmla="*/ 709 w 709"/>
                  <a:gd name="T27" fmla="*/ 126 h 709"/>
                  <a:gd name="T28" fmla="*/ 354 w 709"/>
                  <a:gd name="T29" fmla="*/ 0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9" h="709">
                    <a:moveTo>
                      <a:pt x="709" y="570"/>
                    </a:moveTo>
                    <a:lnTo>
                      <a:pt x="373" y="709"/>
                    </a:lnTo>
                    <a:lnTo>
                      <a:pt x="373" y="294"/>
                    </a:lnTo>
                    <a:lnTo>
                      <a:pt x="709" y="154"/>
                    </a:lnTo>
                    <a:lnTo>
                      <a:pt x="709" y="570"/>
                    </a:lnTo>
                    <a:close/>
                    <a:moveTo>
                      <a:pt x="335" y="294"/>
                    </a:moveTo>
                    <a:lnTo>
                      <a:pt x="0" y="154"/>
                    </a:lnTo>
                    <a:lnTo>
                      <a:pt x="0" y="570"/>
                    </a:lnTo>
                    <a:lnTo>
                      <a:pt x="335" y="709"/>
                    </a:lnTo>
                    <a:lnTo>
                      <a:pt x="335" y="294"/>
                    </a:lnTo>
                    <a:close/>
                    <a:moveTo>
                      <a:pt x="354" y="0"/>
                    </a:moveTo>
                    <a:lnTo>
                      <a:pt x="0" y="126"/>
                    </a:lnTo>
                    <a:lnTo>
                      <a:pt x="354" y="268"/>
                    </a:lnTo>
                    <a:lnTo>
                      <a:pt x="709" y="126"/>
                    </a:lnTo>
                    <a:lnTo>
                      <a:pt x="35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8572" tIns="64286" rIns="128572" bIns="64286" numCol="1" anchor="t" anchorCtr="0" compatLnSpc="1"/>
              <a:p>
                <a:pPr fontAlgn="base">
                  <a:spcBef>
                    <a:spcPct val="0"/>
                  </a:spcBef>
                  <a:spcAft>
                    <a:spcPct val="0"/>
                  </a:spcAft>
                </a:pPr>
                <a:endParaRPr lang="en-US" sz="2530">
                  <a:solidFill>
                    <a:schemeClr val="bg1"/>
                  </a:solidFill>
                </a:endParaRPr>
              </a:p>
            </p:txBody>
          </p:sp>
        </p:grpSp>
        <p:sp>
          <p:nvSpPr>
            <p:cNvPr id="67" name="Freeform 21"/>
            <p:cNvSpPr>
              <a:spLocks noEditPoints="1"/>
            </p:cNvSpPr>
            <p:nvPr>
              <p:custDataLst>
                <p:tags r:id="rId14"/>
              </p:custDataLst>
            </p:nvPr>
          </p:nvSpPr>
          <p:spPr bwMode="auto">
            <a:xfrm>
              <a:off x="8018320" y="2741822"/>
              <a:ext cx="425826" cy="574866"/>
            </a:xfrm>
            <a:custGeom>
              <a:avLst/>
              <a:gdLst>
                <a:gd name="T0" fmla="*/ 94 w 237"/>
                <a:gd name="T1" fmla="*/ 124 h 320"/>
                <a:gd name="T2" fmla="*/ 26 w 237"/>
                <a:gd name="T3" fmla="*/ 197 h 320"/>
                <a:gd name="T4" fmla="*/ 118 w 237"/>
                <a:gd name="T5" fmla="*/ 291 h 320"/>
                <a:gd name="T6" fmla="*/ 26 w 237"/>
                <a:gd name="T7" fmla="*/ 281 h 320"/>
                <a:gd name="T8" fmla="*/ 118 w 237"/>
                <a:gd name="T9" fmla="*/ 291 h 320"/>
                <a:gd name="T10" fmla="*/ 110 w 237"/>
                <a:gd name="T11" fmla="*/ 220 h 320"/>
                <a:gd name="T12" fmla="*/ 26 w 237"/>
                <a:gd name="T13" fmla="*/ 230 h 320"/>
                <a:gd name="T14" fmla="*/ 126 w 237"/>
                <a:gd name="T15" fmla="*/ 250 h 320"/>
                <a:gd name="T16" fmla="*/ 26 w 237"/>
                <a:gd name="T17" fmla="*/ 240 h 320"/>
                <a:gd name="T18" fmla="*/ 126 w 237"/>
                <a:gd name="T19" fmla="*/ 250 h 320"/>
                <a:gd name="T20" fmla="*/ 78 w 237"/>
                <a:gd name="T21" fmla="*/ 261 h 320"/>
                <a:gd name="T22" fmla="*/ 26 w 237"/>
                <a:gd name="T23" fmla="*/ 271 h 320"/>
                <a:gd name="T24" fmla="*/ 125 w 237"/>
                <a:gd name="T25" fmla="*/ 165 h 320"/>
                <a:gd name="T26" fmla="*/ 141 w 237"/>
                <a:gd name="T27" fmla="*/ 152 h 320"/>
                <a:gd name="T28" fmla="*/ 153 w 237"/>
                <a:gd name="T29" fmla="*/ 137 h 320"/>
                <a:gd name="T30" fmla="*/ 141 w 237"/>
                <a:gd name="T31" fmla="*/ 124 h 320"/>
                <a:gd name="T32" fmla="*/ 125 w 237"/>
                <a:gd name="T33" fmla="*/ 137 h 320"/>
                <a:gd name="T34" fmla="*/ 113 w 237"/>
                <a:gd name="T35" fmla="*/ 152 h 320"/>
                <a:gd name="T36" fmla="*/ 125 w 237"/>
                <a:gd name="T37" fmla="*/ 165 h 320"/>
                <a:gd name="T38" fmla="*/ 119 w 237"/>
                <a:gd name="T39" fmla="*/ 95 h 320"/>
                <a:gd name="T40" fmla="*/ 122 w 237"/>
                <a:gd name="T41" fmla="*/ 72 h 320"/>
                <a:gd name="T42" fmla="*/ 119 w 237"/>
                <a:gd name="T43" fmla="*/ 87 h 320"/>
                <a:gd name="T44" fmla="*/ 115 w 237"/>
                <a:gd name="T45" fmla="*/ 84 h 320"/>
                <a:gd name="T46" fmla="*/ 107 w 237"/>
                <a:gd name="T47" fmla="*/ 83 h 320"/>
                <a:gd name="T48" fmla="*/ 29 w 237"/>
                <a:gd name="T49" fmla="*/ 58 h 320"/>
                <a:gd name="T50" fmla="*/ 115 w 237"/>
                <a:gd name="T51" fmla="*/ 3 h 320"/>
                <a:gd name="T52" fmla="*/ 119 w 237"/>
                <a:gd name="T53" fmla="*/ 0 h 320"/>
                <a:gd name="T54" fmla="*/ 122 w 237"/>
                <a:gd name="T55" fmla="*/ 58 h 320"/>
                <a:gd name="T56" fmla="*/ 171 w 237"/>
                <a:gd name="T57" fmla="*/ 320 h 320"/>
                <a:gd name="T58" fmla="*/ 0 w 237"/>
                <a:gd name="T59" fmla="*/ 292 h 320"/>
                <a:gd name="T60" fmla="*/ 60 w 237"/>
                <a:gd name="T61" fmla="*/ 162 h 320"/>
                <a:gd name="T62" fmla="*/ 60 w 237"/>
                <a:gd name="T63" fmla="*/ 138 h 320"/>
                <a:gd name="T64" fmla="*/ 60 w 237"/>
                <a:gd name="T65" fmla="*/ 162 h 320"/>
                <a:gd name="T66" fmla="*/ 88 w 237"/>
                <a:gd name="T67" fmla="*/ 180 h 320"/>
                <a:gd name="T68" fmla="*/ 78 w 237"/>
                <a:gd name="T69" fmla="*/ 191 h 320"/>
                <a:gd name="T70" fmla="*/ 75 w 237"/>
                <a:gd name="T71" fmla="*/ 184 h 320"/>
                <a:gd name="T72" fmla="*/ 45 w 237"/>
                <a:gd name="T73" fmla="*/ 191 h 320"/>
                <a:gd name="T74" fmla="*/ 42 w 237"/>
                <a:gd name="T75" fmla="*/ 184 h 320"/>
                <a:gd name="T76" fmla="*/ 32 w 237"/>
                <a:gd name="T77" fmla="*/ 191 h 320"/>
                <a:gd name="T78" fmla="*/ 47 w 237"/>
                <a:gd name="T79" fmla="*/ 165 h 320"/>
                <a:gd name="T80" fmla="*/ 197 w 237"/>
                <a:gd name="T81" fmla="*/ 58 h 320"/>
                <a:gd name="T82" fmla="*/ 237 w 237"/>
                <a:gd name="T83" fmla="*/ 87 h 320"/>
                <a:gd name="T84" fmla="*/ 209 w 237"/>
                <a:gd name="T85" fmla="*/ 320 h 320"/>
                <a:gd name="T86" fmla="*/ 197 w 237"/>
                <a:gd name="T87" fmla="*/ 5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7" h="320">
                  <a:moveTo>
                    <a:pt x="94" y="197"/>
                  </a:moveTo>
                  <a:cubicBezTo>
                    <a:pt x="94" y="124"/>
                    <a:pt x="94" y="124"/>
                    <a:pt x="94" y="124"/>
                  </a:cubicBezTo>
                  <a:cubicBezTo>
                    <a:pt x="26" y="124"/>
                    <a:pt x="26" y="124"/>
                    <a:pt x="26" y="124"/>
                  </a:cubicBezTo>
                  <a:cubicBezTo>
                    <a:pt x="26" y="197"/>
                    <a:pt x="26" y="197"/>
                    <a:pt x="26" y="197"/>
                  </a:cubicBezTo>
                  <a:cubicBezTo>
                    <a:pt x="94" y="197"/>
                    <a:pt x="94" y="197"/>
                    <a:pt x="94" y="197"/>
                  </a:cubicBezTo>
                  <a:close/>
                  <a:moveTo>
                    <a:pt x="118" y="291"/>
                  </a:moveTo>
                  <a:cubicBezTo>
                    <a:pt x="118" y="281"/>
                    <a:pt x="118" y="281"/>
                    <a:pt x="118" y="281"/>
                  </a:cubicBezTo>
                  <a:cubicBezTo>
                    <a:pt x="26" y="281"/>
                    <a:pt x="26" y="281"/>
                    <a:pt x="26" y="281"/>
                  </a:cubicBezTo>
                  <a:cubicBezTo>
                    <a:pt x="26" y="291"/>
                    <a:pt x="26" y="291"/>
                    <a:pt x="26" y="291"/>
                  </a:cubicBezTo>
                  <a:cubicBezTo>
                    <a:pt x="118" y="291"/>
                    <a:pt x="118" y="291"/>
                    <a:pt x="118" y="291"/>
                  </a:cubicBezTo>
                  <a:close/>
                  <a:moveTo>
                    <a:pt x="110" y="230"/>
                  </a:moveTo>
                  <a:cubicBezTo>
                    <a:pt x="110" y="220"/>
                    <a:pt x="110" y="220"/>
                    <a:pt x="110" y="220"/>
                  </a:cubicBezTo>
                  <a:cubicBezTo>
                    <a:pt x="26" y="220"/>
                    <a:pt x="26" y="220"/>
                    <a:pt x="26" y="220"/>
                  </a:cubicBezTo>
                  <a:cubicBezTo>
                    <a:pt x="26" y="230"/>
                    <a:pt x="26" y="230"/>
                    <a:pt x="26" y="230"/>
                  </a:cubicBezTo>
                  <a:cubicBezTo>
                    <a:pt x="110" y="230"/>
                    <a:pt x="110" y="230"/>
                    <a:pt x="110" y="230"/>
                  </a:cubicBezTo>
                  <a:close/>
                  <a:moveTo>
                    <a:pt x="126" y="250"/>
                  </a:moveTo>
                  <a:cubicBezTo>
                    <a:pt x="126" y="240"/>
                    <a:pt x="126" y="240"/>
                    <a:pt x="126" y="240"/>
                  </a:cubicBezTo>
                  <a:cubicBezTo>
                    <a:pt x="26" y="240"/>
                    <a:pt x="26" y="240"/>
                    <a:pt x="26" y="240"/>
                  </a:cubicBezTo>
                  <a:cubicBezTo>
                    <a:pt x="26" y="250"/>
                    <a:pt x="26" y="250"/>
                    <a:pt x="26" y="250"/>
                  </a:cubicBezTo>
                  <a:cubicBezTo>
                    <a:pt x="126" y="250"/>
                    <a:pt x="126" y="250"/>
                    <a:pt x="126" y="250"/>
                  </a:cubicBezTo>
                  <a:close/>
                  <a:moveTo>
                    <a:pt x="78" y="271"/>
                  </a:moveTo>
                  <a:cubicBezTo>
                    <a:pt x="78" y="261"/>
                    <a:pt x="78" y="261"/>
                    <a:pt x="78" y="261"/>
                  </a:cubicBezTo>
                  <a:cubicBezTo>
                    <a:pt x="26" y="261"/>
                    <a:pt x="26" y="261"/>
                    <a:pt x="26" y="261"/>
                  </a:cubicBezTo>
                  <a:cubicBezTo>
                    <a:pt x="26" y="271"/>
                    <a:pt x="26" y="271"/>
                    <a:pt x="26" y="271"/>
                  </a:cubicBezTo>
                  <a:cubicBezTo>
                    <a:pt x="78" y="271"/>
                    <a:pt x="78" y="271"/>
                    <a:pt x="78" y="271"/>
                  </a:cubicBezTo>
                  <a:close/>
                  <a:moveTo>
                    <a:pt x="125" y="165"/>
                  </a:moveTo>
                  <a:cubicBezTo>
                    <a:pt x="141" y="165"/>
                    <a:pt x="141" y="165"/>
                    <a:pt x="141" y="165"/>
                  </a:cubicBezTo>
                  <a:cubicBezTo>
                    <a:pt x="141" y="152"/>
                    <a:pt x="141" y="152"/>
                    <a:pt x="141" y="152"/>
                  </a:cubicBezTo>
                  <a:cubicBezTo>
                    <a:pt x="153" y="152"/>
                    <a:pt x="153" y="152"/>
                    <a:pt x="153" y="152"/>
                  </a:cubicBezTo>
                  <a:cubicBezTo>
                    <a:pt x="153" y="137"/>
                    <a:pt x="153" y="137"/>
                    <a:pt x="153" y="137"/>
                  </a:cubicBezTo>
                  <a:cubicBezTo>
                    <a:pt x="141" y="137"/>
                    <a:pt x="141" y="137"/>
                    <a:pt x="141" y="137"/>
                  </a:cubicBezTo>
                  <a:cubicBezTo>
                    <a:pt x="141" y="124"/>
                    <a:pt x="141" y="124"/>
                    <a:pt x="141" y="124"/>
                  </a:cubicBezTo>
                  <a:cubicBezTo>
                    <a:pt x="125" y="124"/>
                    <a:pt x="125" y="124"/>
                    <a:pt x="125" y="124"/>
                  </a:cubicBezTo>
                  <a:cubicBezTo>
                    <a:pt x="125" y="137"/>
                    <a:pt x="125" y="137"/>
                    <a:pt x="125" y="137"/>
                  </a:cubicBezTo>
                  <a:cubicBezTo>
                    <a:pt x="113" y="137"/>
                    <a:pt x="113" y="137"/>
                    <a:pt x="113" y="137"/>
                  </a:cubicBezTo>
                  <a:cubicBezTo>
                    <a:pt x="113" y="152"/>
                    <a:pt x="113" y="152"/>
                    <a:pt x="113" y="152"/>
                  </a:cubicBezTo>
                  <a:cubicBezTo>
                    <a:pt x="125" y="152"/>
                    <a:pt x="125" y="152"/>
                    <a:pt x="125" y="152"/>
                  </a:cubicBezTo>
                  <a:cubicBezTo>
                    <a:pt x="125" y="165"/>
                    <a:pt x="125" y="165"/>
                    <a:pt x="125" y="165"/>
                  </a:cubicBezTo>
                  <a:close/>
                  <a:moveTo>
                    <a:pt x="107" y="83"/>
                  </a:moveTo>
                  <a:cubicBezTo>
                    <a:pt x="107" y="90"/>
                    <a:pt x="112" y="95"/>
                    <a:pt x="119" y="95"/>
                  </a:cubicBezTo>
                  <a:cubicBezTo>
                    <a:pt x="125" y="95"/>
                    <a:pt x="131" y="90"/>
                    <a:pt x="131" y="83"/>
                  </a:cubicBezTo>
                  <a:cubicBezTo>
                    <a:pt x="131" y="78"/>
                    <a:pt x="127" y="73"/>
                    <a:pt x="122" y="72"/>
                  </a:cubicBezTo>
                  <a:cubicBezTo>
                    <a:pt x="122" y="84"/>
                    <a:pt x="122" y="84"/>
                    <a:pt x="122" y="84"/>
                  </a:cubicBezTo>
                  <a:cubicBezTo>
                    <a:pt x="122" y="86"/>
                    <a:pt x="121" y="87"/>
                    <a:pt x="119" y="87"/>
                  </a:cubicBezTo>
                  <a:cubicBezTo>
                    <a:pt x="118" y="87"/>
                    <a:pt x="118" y="87"/>
                    <a:pt x="118" y="87"/>
                  </a:cubicBezTo>
                  <a:cubicBezTo>
                    <a:pt x="117" y="87"/>
                    <a:pt x="115" y="86"/>
                    <a:pt x="115" y="84"/>
                  </a:cubicBezTo>
                  <a:cubicBezTo>
                    <a:pt x="115" y="72"/>
                    <a:pt x="115" y="72"/>
                    <a:pt x="115" y="72"/>
                  </a:cubicBezTo>
                  <a:cubicBezTo>
                    <a:pt x="111" y="73"/>
                    <a:pt x="107" y="78"/>
                    <a:pt x="107" y="83"/>
                  </a:cubicBezTo>
                  <a:close/>
                  <a:moveTo>
                    <a:pt x="0" y="87"/>
                  </a:moveTo>
                  <a:cubicBezTo>
                    <a:pt x="0" y="71"/>
                    <a:pt x="13" y="58"/>
                    <a:pt x="29" y="58"/>
                  </a:cubicBezTo>
                  <a:cubicBezTo>
                    <a:pt x="115" y="58"/>
                    <a:pt x="115" y="58"/>
                    <a:pt x="115" y="58"/>
                  </a:cubicBezTo>
                  <a:cubicBezTo>
                    <a:pt x="115" y="3"/>
                    <a:pt x="115" y="3"/>
                    <a:pt x="115" y="3"/>
                  </a:cubicBezTo>
                  <a:cubicBezTo>
                    <a:pt x="115" y="1"/>
                    <a:pt x="117" y="0"/>
                    <a:pt x="118" y="0"/>
                  </a:cubicBezTo>
                  <a:cubicBezTo>
                    <a:pt x="119" y="0"/>
                    <a:pt x="119" y="0"/>
                    <a:pt x="119" y="0"/>
                  </a:cubicBezTo>
                  <a:cubicBezTo>
                    <a:pt x="121" y="0"/>
                    <a:pt x="122" y="1"/>
                    <a:pt x="122" y="3"/>
                  </a:cubicBezTo>
                  <a:cubicBezTo>
                    <a:pt x="122" y="58"/>
                    <a:pt x="122" y="58"/>
                    <a:pt x="122" y="58"/>
                  </a:cubicBezTo>
                  <a:cubicBezTo>
                    <a:pt x="171" y="58"/>
                    <a:pt x="171" y="58"/>
                    <a:pt x="171" y="58"/>
                  </a:cubicBezTo>
                  <a:cubicBezTo>
                    <a:pt x="171" y="320"/>
                    <a:pt x="171" y="320"/>
                    <a:pt x="171" y="320"/>
                  </a:cubicBezTo>
                  <a:cubicBezTo>
                    <a:pt x="29" y="320"/>
                    <a:pt x="29" y="320"/>
                    <a:pt x="29" y="320"/>
                  </a:cubicBezTo>
                  <a:cubicBezTo>
                    <a:pt x="13" y="320"/>
                    <a:pt x="0" y="308"/>
                    <a:pt x="0" y="292"/>
                  </a:cubicBezTo>
                  <a:cubicBezTo>
                    <a:pt x="0" y="87"/>
                    <a:pt x="0" y="87"/>
                    <a:pt x="0" y="87"/>
                  </a:cubicBezTo>
                  <a:close/>
                  <a:moveTo>
                    <a:pt x="60" y="162"/>
                  </a:moveTo>
                  <a:cubicBezTo>
                    <a:pt x="53" y="162"/>
                    <a:pt x="48" y="157"/>
                    <a:pt x="48" y="150"/>
                  </a:cubicBezTo>
                  <a:cubicBezTo>
                    <a:pt x="48" y="144"/>
                    <a:pt x="53" y="138"/>
                    <a:pt x="60" y="138"/>
                  </a:cubicBezTo>
                  <a:cubicBezTo>
                    <a:pt x="66" y="138"/>
                    <a:pt x="72" y="144"/>
                    <a:pt x="72" y="150"/>
                  </a:cubicBezTo>
                  <a:cubicBezTo>
                    <a:pt x="72" y="157"/>
                    <a:pt x="66" y="162"/>
                    <a:pt x="60" y="162"/>
                  </a:cubicBezTo>
                  <a:close/>
                  <a:moveTo>
                    <a:pt x="73" y="165"/>
                  </a:moveTo>
                  <a:cubicBezTo>
                    <a:pt x="81" y="165"/>
                    <a:pt x="88" y="172"/>
                    <a:pt x="88" y="180"/>
                  </a:cubicBezTo>
                  <a:cubicBezTo>
                    <a:pt x="88" y="191"/>
                    <a:pt x="88" y="191"/>
                    <a:pt x="88" y="191"/>
                  </a:cubicBezTo>
                  <a:cubicBezTo>
                    <a:pt x="78" y="191"/>
                    <a:pt x="78" y="191"/>
                    <a:pt x="78" y="191"/>
                  </a:cubicBezTo>
                  <a:cubicBezTo>
                    <a:pt x="78" y="184"/>
                    <a:pt x="78" y="184"/>
                    <a:pt x="78" y="184"/>
                  </a:cubicBezTo>
                  <a:cubicBezTo>
                    <a:pt x="75" y="184"/>
                    <a:pt x="75" y="184"/>
                    <a:pt x="75" y="184"/>
                  </a:cubicBezTo>
                  <a:cubicBezTo>
                    <a:pt x="75" y="191"/>
                    <a:pt x="75" y="191"/>
                    <a:pt x="75" y="191"/>
                  </a:cubicBezTo>
                  <a:cubicBezTo>
                    <a:pt x="45" y="191"/>
                    <a:pt x="45" y="191"/>
                    <a:pt x="45" y="191"/>
                  </a:cubicBezTo>
                  <a:cubicBezTo>
                    <a:pt x="45" y="184"/>
                    <a:pt x="45" y="184"/>
                    <a:pt x="45" y="184"/>
                  </a:cubicBezTo>
                  <a:cubicBezTo>
                    <a:pt x="42" y="184"/>
                    <a:pt x="42" y="184"/>
                    <a:pt x="42" y="184"/>
                  </a:cubicBezTo>
                  <a:cubicBezTo>
                    <a:pt x="42" y="191"/>
                    <a:pt x="42" y="191"/>
                    <a:pt x="42" y="191"/>
                  </a:cubicBezTo>
                  <a:cubicBezTo>
                    <a:pt x="32" y="191"/>
                    <a:pt x="32" y="191"/>
                    <a:pt x="32" y="191"/>
                  </a:cubicBezTo>
                  <a:cubicBezTo>
                    <a:pt x="32" y="180"/>
                    <a:pt x="32" y="180"/>
                    <a:pt x="32" y="180"/>
                  </a:cubicBezTo>
                  <a:cubicBezTo>
                    <a:pt x="32" y="172"/>
                    <a:pt x="39" y="165"/>
                    <a:pt x="47" y="165"/>
                  </a:cubicBezTo>
                  <a:cubicBezTo>
                    <a:pt x="73" y="165"/>
                    <a:pt x="73" y="165"/>
                    <a:pt x="73" y="165"/>
                  </a:cubicBezTo>
                  <a:close/>
                  <a:moveTo>
                    <a:pt x="197" y="58"/>
                  </a:moveTo>
                  <a:cubicBezTo>
                    <a:pt x="209" y="58"/>
                    <a:pt x="209" y="58"/>
                    <a:pt x="209" y="58"/>
                  </a:cubicBezTo>
                  <a:cubicBezTo>
                    <a:pt x="225" y="58"/>
                    <a:pt x="237" y="71"/>
                    <a:pt x="237" y="87"/>
                  </a:cubicBezTo>
                  <a:cubicBezTo>
                    <a:pt x="237" y="292"/>
                    <a:pt x="237" y="292"/>
                    <a:pt x="237" y="292"/>
                  </a:cubicBezTo>
                  <a:cubicBezTo>
                    <a:pt x="237" y="308"/>
                    <a:pt x="225" y="320"/>
                    <a:pt x="209" y="320"/>
                  </a:cubicBezTo>
                  <a:cubicBezTo>
                    <a:pt x="197" y="320"/>
                    <a:pt x="197" y="320"/>
                    <a:pt x="197" y="320"/>
                  </a:cubicBezTo>
                  <a:cubicBezTo>
                    <a:pt x="197" y="58"/>
                    <a:pt x="197" y="58"/>
                    <a:pt x="197" y="58"/>
                  </a:cubicBezTo>
                  <a:close/>
                </a:path>
              </a:pathLst>
            </a:custGeom>
            <a:solidFill>
              <a:schemeClr val="bg1"/>
            </a:solidFill>
            <a:ln>
              <a:noFill/>
            </a:ln>
            <a:effectLst>
              <a:innerShdw blurRad="25400">
                <a:prstClr val="black">
                  <a:alpha val="36000"/>
                </a:prstClr>
              </a:innerShdw>
            </a:effectLst>
          </p:spPr>
          <p:txBody>
            <a:bodyPr vert="horz" wrap="square" lIns="128572" tIns="64286" rIns="128572" bIns="64286" numCol="1" anchor="t" anchorCtr="0" compatLnSpc="1"/>
            <a:p>
              <a:pPr fontAlgn="base">
                <a:spcBef>
                  <a:spcPct val="0"/>
                </a:spcBef>
                <a:spcAft>
                  <a:spcPct val="0"/>
                </a:spcAft>
              </a:pPr>
              <a:endParaRPr lang="zh-CN" altLang="en-US" sz="2530">
                <a:solidFill>
                  <a:prstClr val="black"/>
                </a:solidFill>
              </a:endParaRPr>
            </a:p>
          </p:txBody>
        </p:sp>
      </p:grpSp>
      <p:sp>
        <p:nvSpPr>
          <p:cNvPr id="34" name="TextBox 41"/>
          <p:cNvSpPr txBox="1"/>
          <p:nvPr>
            <p:custDataLst>
              <p:tags r:id="rId15"/>
            </p:custDataLst>
          </p:nvPr>
        </p:nvSpPr>
        <p:spPr>
          <a:xfrm>
            <a:off x="332105" y="1391920"/>
            <a:ext cx="2827020" cy="2578100"/>
          </a:xfrm>
          <a:prstGeom prst="rect">
            <a:avLst/>
          </a:prstGeom>
          <a:noFill/>
        </p:spPr>
        <p:txBody>
          <a:bodyPr wrap="square" lIns="85667" tIns="42834" rIns="85667" bIns="42834" rtlCol="0">
            <a:spAutoFit/>
          </a:bodyPr>
          <a:p>
            <a:pPr eaLnBrk="1" latinLnBrk="0" hangingPunct="1">
              <a:lnSpc>
                <a:spcPct val="100000"/>
              </a:lnSpc>
            </a:pPr>
            <a:r>
              <a:rPr lang="zh-CN" altLang="en-US" sz="1800" dirty="0" smtClean="0">
                <a:solidFill>
                  <a:srgbClr val="00B050"/>
                </a:solidFill>
                <a:latin typeface="宋体" panose="02010600030101010101" pitchFamily="2" charset="-122"/>
                <a:cs typeface="宋体" panose="02010600030101010101" pitchFamily="2" charset="-122"/>
                <a:sym typeface="+mn-ea"/>
              </a:rPr>
              <a:t> </a:t>
            </a:r>
            <a:r>
              <a:rPr lang="zh-CN" altLang="en-US" sz="1800" dirty="0" smtClean="0">
                <a:solidFill>
                  <a:schemeClr val="tx1"/>
                </a:solidFill>
                <a:latin typeface="宋体" panose="02010600030101010101" pitchFamily="2" charset="-122"/>
                <a:cs typeface="宋体" panose="02010600030101010101" pitchFamily="2" charset="-122"/>
                <a:sym typeface="+mn-ea"/>
              </a:rPr>
              <a:t>国家机关、事业单位、社会团体、民办非企业单位、基金会；各类企业；有雇工的个体工商户；律师事务所、会计师事务所等组织。</a:t>
            </a:r>
            <a:endParaRPr lang="en-US" altLang="zh-CN" sz="1800"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eaLnBrk="1" latinLnBrk="0" hangingPunct="1">
              <a:lnSpc>
                <a:spcPct val="100000"/>
              </a:lnSpc>
            </a:pPr>
            <a:r>
              <a:rPr lang="zh-CN" altLang="en-US" sz="1800" dirty="0" smtClean="0">
                <a:solidFill>
                  <a:schemeClr val="tx1"/>
                </a:solidFill>
                <a:latin typeface="宋体" panose="02010600030101010101" pitchFamily="2" charset="-122"/>
                <a:cs typeface="宋体" panose="02010600030101010101" pitchFamily="2" charset="-122"/>
                <a:sym typeface="+mn-ea"/>
              </a:rPr>
              <a:t>（建筑业按项目参保、基层快递网点、新业态职业伤害保险）</a:t>
            </a:r>
            <a:endParaRPr lang="zh-CN" altLang="en-US" sz="1800" dirty="0" smtClean="0">
              <a:solidFill>
                <a:schemeClr val="tx1"/>
              </a:solidFill>
              <a:latin typeface="宋体" panose="02010600030101010101" pitchFamily="2" charset="-122"/>
              <a:ea typeface="微软雅黑" panose="020B0503020204020204" charset="-122"/>
              <a:cs typeface="宋体" panose="02010600030101010101" pitchFamily="2" charset="-122"/>
              <a:sym typeface="+mn-ea"/>
            </a:endParaRPr>
          </a:p>
        </p:txBody>
      </p:sp>
      <p:sp>
        <p:nvSpPr>
          <p:cNvPr id="38" name="TextBox 41"/>
          <p:cNvSpPr txBox="1"/>
          <p:nvPr>
            <p:custDataLst>
              <p:tags r:id="rId16"/>
            </p:custDataLst>
          </p:nvPr>
        </p:nvSpPr>
        <p:spPr>
          <a:xfrm>
            <a:off x="8899525" y="1541780"/>
            <a:ext cx="3164840" cy="2885440"/>
          </a:xfrm>
          <a:prstGeom prst="rect">
            <a:avLst/>
          </a:prstGeom>
          <a:noFill/>
        </p:spPr>
        <p:txBody>
          <a:bodyPr wrap="square" lIns="85667" tIns="42834" rIns="85667" bIns="42834" rtlCol="0">
            <a:spAutoFit/>
          </a:bodyPr>
          <a:p>
            <a:pPr eaLnBrk="1" latinLnBrk="0" hangingPunct="1">
              <a:lnSpc>
                <a:spcPct val="100000"/>
              </a:lnSpc>
            </a:pPr>
            <a:r>
              <a:rPr lang="zh-CN" altLang="en-US" sz="2000" dirty="0" smtClean="0">
                <a:latin typeface="宋体" panose="02010600030101010101" pitchFamily="2" charset="-122"/>
                <a:cs typeface="宋体" panose="02010600030101010101" pitchFamily="2" charset="-122"/>
                <a:sym typeface="+mn-ea"/>
              </a:rPr>
              <a:t>  </a:t>
            </a:r>
            <a:r>
              <a:rPr lang="zh-CN" altLang="en-US" sz="1800" dirty="0" smtClean="0">
                <a:solidFill>
                  <a:schemeClr val="tx1"/>
                </a:solidFill>
                <a:latin typeface="宋体" panose="02010600030101010101" pitchFamily="2" charset="-122"/>
                <a:cs typeface="宋体" panose="02010600030101010101" pitchFamily="2" charset="-122"/>
                <a:sym typeface="+mn-ea"/>
              </a:rPr>
              <a:t>单位缴纳，职工个人不缴费</a:t>
            </a:r>
            <a:endParaRPr lang="zh-CN" altLang="en-US" sz="1800" dirty="0" smtClean="0">
              <a:solidFill>
                <a:schemeClr val="tx1"/>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ct val="100000"/>
              </a:lnSpc>
            </a:pPr>
            <a:r>
              <a:rPr lang="zh-CN" altLang="en-US" sz="1800" dirty="0" smtClean="0">
                <a:solidFill>
                  <a:schemeClr val="tx1"/>
                </a:solidFill>
                <a:latin typeface="宋体" panose="02010600030101010101" pitchFamily="2" charset="-122"/>
                <a:cs typeface="宋体" panose="02010600030101010101" pitchFamily="2" charset="-122"/>
                <a:sym typeface="+mn-ea"/>
              </a:rPr>
              <a:t>  工伤保险费实行差别费率，</a:t>
            </a:r>
            <a:endParaRPr lang="en-US" altLang="zh-CN" sz="1800" dirty="0" smtClean="0">
              <a:solidFill>
                <a:schemeClr val="tx1"/>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ct val="100000"/>
              </a:lnSpc>
            </a:pPr>
            <a:r>
              <a:rPr lang="zh-CN" altLang="en-US" sz="1800" dirty="0" smtClean="0">
                <a:solidFill>
                  <a:schemeClr val="tx1"/>
                </a:solidFill>
                <a:latin typeface="宋体" panose="02010600030101010101" pitchFamily="2" charset="-122"/>
                <a:cs typeface="宋体" panose="02010600030101010101" pitchFamily="2" charset="-122"/>
                <a:sym typeface="+mn-ea"/>
              </a:rPr>
              <a:t>依照单位工伤风险高低实行</a:t>
            </a:r>
            <a:endParaRPr lang="en-US" altLang="zh-CN" sz="1800" dirty="0" smtClean="0">
              <a:solidFill>
                <a:schemeClr val="tx1"/>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ct val="100000"/>
              </a:lnSpc>
            </a:pPr>
            <a:r>
              <a:rPr lang="zh-CN" altLang="en-US" sz="1800" dirty="0" smtClean="0">
                <a:solidFill>
                  <a:schemeClr val="tx1"/>
                </a:solidFill>
                <a:latin typeface="宋体" panose="02010600030101010101" pitchFamily="2" charset="-122"/>
                <a:cs typeface="宋体" panose="02010600030101010101" pitchFamily="2" charset="-122"/>
                <a:sym typeface="+mn-ea"/>
              </a:rPr>
              <a:t>不同的缴费费率。</a:t>
            </a:r>
            <a:endParaRPr lang="en-US" altLang="zh-CN" sz="1800" dirty="0" smtClean="0">
              <a:solidFill>
                <a:schemeClr val="tx1"/>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ct val="100000"/>
              </a:lnSpc>
            </a:pPr>
            <a:r>
              <a:rPr lang="zh-CN" altLang="en-US" sz="1800" dirty="0" smtClean="0">
                <a:solidFill>
                  <a:schemeClr val="tx1"/>
                </a:solidFill>
                <a:latin typeface="宋体" panose="02010600030101010101" pitchFamily="2" charset="-122"/>
                <a:cs typeface="宋体" panose="02010600030101010101" pitchFamily="2" charset="-122"/>
                <a:sym typeface="+mn-ea"/>
              </a:rPr>
              <a:t>  （工伤保险行业基准费率分为八档，各档费率由各省确定。海南八个档的基准费率分别为</a:t>
            </a:r>
            <a:r>
              <a:rPr lang="en-US" altLang="zh-CN" sz="1800" dirty="0" smtClean="0">
                <a:solidFill>
                  <a:schemeClr val="tx1"/>
                </a:solidFill>
                <a:latin typeface="宋体" panose="02010600030101010101" pitchFamily="2" charset="-122"/>
                <a:cs typeface="宋体" panose="02010600030101010101" pitchFamily="2" charset="-122"/>
                <a:sym typeface="+mn-ea"/>
              </a:rPr>
              <a:t>      0.</a:t>
            </a:r>
            <a:r>
              <a:rPr lang="en-US" altLang="en-US" sz="1800" dirty="0" smtClean="0">
                <a:solidFill>
                  <a:schemeClr val="tx1"/>
                </a:solidFill>
                <a:latin typeface="宋体" panose="02010600030101010101" pitchFamily="2" charset="-122"/>
                <a:cs typeface="宋体" panose="02010600030101010101" pitchFamily="2" charset="-122"/>
                <a:sym typeface="+mn-ea"/>
              </a:rPr>
              <a:t>15</a:t>
            </a:r>
            <a:r>
              <a:rPr lang="en-US" altLang="zh-CN" sz="1800" dirty="0" smtClean="0">
                <a:solidFill>
                  <a:schemeClr val="tx1"/>
                </a:solidFill>
                <a:latin typeface="宋体" panose="02010600030101010101" pitchFamily="2" charset="-122"/>
                <a:cs typeface="宋体" panose="02010600030101010101" pitchFamily="2" charset="-122"/>
                <a:sym typeface="+mn-ea"/>
              </a:rPr>
              <a:t>%</a:t>
            </a:r>
            <a:r>
              <a:rPr lang="zh-CN" altLang="en-US" sz="1800" dirty="0" smtClean="0">
                <a:solidFill>
                  <a:schemeClr val="tx1"/>
                </a:solidFill>
                <a:latin typeface="宋体" panose="02010600030101010101" pitchFamily="2" charset="-122"/>
                <a:cs typeface="宋体" panose="02010600030101010101" pitchFamily="2" charset="-122"/>
                <a:sym typeface="+mn-ea"/>
              </a:rPr>
              <a:t>、</a:t>
            </a:r>
            <a:r>
              <a:rPr lang="en-US" altLang="zh-CN" sz="1800" dirty="0" smtClean="0">
                <a:solidFill>
                  <a:schemeClr val="tx1"/>
                </a:solidFill>
                <a:latin typeface="宋体" panose="02010600030101010101" pitchFamily="2" charset="-122"/>
                <a:cs typeface="宋体" panose="02010600030101010101" pitchFamily="2" charset="-122"/>
                <a:sym typeface="+mn-ea"/>
              </a:rPr>
              <a:t>0.</a:t>
            </a:r>
            <a:r>
              <a:rPr lang="en-US" altLang="en-US" sz="1800" dirty="0" smtClean="0">
                <a:solidFill>
                  <a:schemeClr val="tx1"/>
                </a:solidFill>
                <a:latin typeface="宋体" panose="02010600030101010101" pitchFamily="2" charset="-122"/>
                <a:cs typeface="宋体" panose="02010600030101010101" pitchFamily="2" charset="-122"/>
                <a:sym typeface="+mn-ea"/>
              </a:rPr>
              <a:t>3</a:t>
            </a:r>
            <a:r>
              <a:rPr lang="en-US" altLang="zh-CN" sz="1800" dirty="0" smtClean="0">
                <a:solidFill>
                  <a:schemeClr val="tx1"/>
                </a:solidFill>
                <a:latin typeface="宋体" panose="02010600030101010101" pitchFamily="2" charset="-122"/>
                <a:cs typeface="宋体" panose="02010600030101010101" pitchFamily="2" charset="-122"/>
                <a:sym typeface="+mn-ea"/>
              </a:rPr>
              <a:t>%</a:t>
            </a:r>
            <a:r>
              <a:rPr lang="zh-CN" altLang="en-US" sz="1800" dirty="0" smtClean="0">
                <a:solidFill>
                  <a:schemeClr val="tx1"/>
                </a:solidFill>
                <a:latin typeface="宋体" panose="02010600030101010101" pitchFamily="2" charset="-122"/>
                <a:cs typeface="宋体" panose="02010600030101010101" pitchFamily="2" charset="-122"/>
                <a:sym typeface="+mn-ea"/>
              </a:rPr>
              <a:t>、</a:t>
            </a:r>
            <a:r>
              <a:rPr lang="en-US" altLang="zh-CN" sz="1800" dirty="0" smtClean="0">
                <a:solidFill>
                  <a:schemeClr val="tx1"/>
                </a:solidFill>
                <a:latin typeface="宋体" panose="02010600030101010101" pitchFamily="2" charset="-122"/>
                <a:cs typeface="宋体" panose="02010600030101010101" pitchFamily="2" charset="-122"/>
                <a:sym typeface="+mn-ea"/>
              </a:rPr>
              <a:t>0.</a:t>
            </a:r>
            <a:r>
              <a:rPr lang="en-US" altLang="en-US" sz="1800" dirty="0" smtClean="0">
                <a:solidFill>
                  <a:schemeClr val="tx1"/>
                </a:solidFill>
                <a:latin typeface="宋体" panose="02010600030101010101" pitchFamily="2" charset="-122"/>
                <a:cs typeface="宋体" panose="02010600030101010101" pitchFamily="2" charset="-122"/>
                <a:sym typeface="+mn-ea"/>
              </a:rPr>
              <a:t>6</a:t>
            </a:r>
            <a:r>
              <a:rPr lang="en-US" altLang="zh-CN" sz="1800" dirty="0" smtClean="0">
                <a:solidFill>
                  <a:schemeClr val="tx1"/>
                </a:solidFill>
                <a:latin typeface="宋体" panose="02010600030101010101" pitchFamily="2" charset="-122"/>
                <a:cs typeface="宋体" panose="02010600030101010101" pitchFamily="2" charset="-122"/>
                <a:sym typeface="+mn-ea"/>
              </a:rPr>
              <a:t>%</a:t>
            </a:r>
            <a:r>
              <a:rPr lang="zh-CN" altLang="en-US" sz="1800" dirty="0" smtClean="0">
                <a:solidFill>
                  <a:schemeClr val="tx1"/>
                </a:solidFill>
                <a:latin typeface="宋体" panose="02010600030101010101" pitchFamily="2" charset="-122"/>
                <a:cs typeface="宋体" panose="02010600030101010101" pitchFamily="2" charset="-122"/>
                <a:sym typeface="+mn-ea"/>
              </a:rPr>
              <a:t>、</a:t>
            </a:r>
            <a:r>
              <a:rPr lang="en-US" altLang="zh-CN" sz="1800" dirty="0" smtClean="0">
                <a:solidFill>
                  <a:schemeClr val="tx1"/>
                </a:solidFill>
                <a:latin typeface="宋体" panose="02010600030101010101" pitchFamily="2" charset="-122"/>
                <a:cs typeface="宋体" panose="02010600030101010101" pitchFamily="2" charset="-122"/>
                <a:sym typeface="+mn-ea"/>
              </a:rPr>
              <a:t>0.</a:t>
            </a:r>
            <a:r>
              <a:rPr lang="en-US" altLang="en-US" sz="1800" dirty="0" smtClean="0">
                <a:solidFill>
                  <a:schemeClr val="tx1"/>
                </a:solidFill>
                <a:latin typeface="宋体" panose="02010600030101010101" pitchFamily="2" charset="-122"/>
                <a:cs typeface="宋体" panose="02010600030101010101" pitchFamily="2" charset="-122"/>
                <a:sym typeface="+mn-ea"/>
              </a:rPr>
              <a:t>7</a:t>
            </a:r>
            <a:r>
              <a:rPr lang="en-US" altLang="zh-CN" sz="1800" dirty="0" smtClean="0">
                <a:solidFill>
                  <a:schemeClr val="tx1"/>
                </a:solidFill>
                <a:latin typeface="宋体" panose="02010600030101010101" pitchFamily="2" charset="-122"/>
                <a:cs typeface="宋体" panose="02010600030101010101" pitchFamily="2" charset="-122"/>
                <a:sym typeface="+mn-ea"/>
              </a:rPr>
              <a:t>%</a:t>
            </a:r>
            <a:r>
              <a:rPr lang="zh-CN" altLang="en-US" sz="1800" dirty="0" smtClean="0">
                <a:solidFill>
                  <a:schemeClr val="tx1"/>
                </a:solidFill>
                <a:latin typeface="宋体" panose="02010600030101010101" pitchFamily="2" charset="-122"/>
                <a:cs typeface="宋体" panose="02010600030101010101" pitchFamily="2" charset="-122"/>
                <a:sym typeface="+mn-ea"/>
              </a:rPr>
              <a:t>、</a:t>
            </a:r>
            <a:r>
              <a:rPr lang="en-US" altLang="zh-CN" sz="1800" dirty="0" smtClean="0">
                <a:solidFill>
                  <a:schemeClr val="tx1"/>
                </a:solidFill>
                <a:latin typeface="宋体" panose="02010600030101010101" pitchFamily="2" charset="-122"/>
                <a:cs typeface="宋体" panose="02010600030101010101" pitchFamily="2" charset="-122"/>
                <a:sym typeface="+mn-ea"/>
              </a:rPr>
              <a:t>0.</a:t>
            </a:r>
            <a:r>
              <a:rPr lang="en-US" altLang="en-US" sz="1800" dirty="0" smtClean="0">
                <a:solidFill>
                  <a:schemeClr val="tx1"/>
                </a:solidFill>
                <a:latin typeface="宋体" panose="02010600030101010101" pitchFamily="2" charset="-122"/>
                <a:cs typeface="宋体" panose="02010600030101010101" pitchFamily="2" charset="-122"/>
                <a:sym typeface="+mn-ea"/>
              </a:rPr>
              <a:t>8</a:t>
            </a:r>
            <a:r>
              <a:rPr lang="en-US" altLang="zh-CN" sz="1800" dirty="0" smtClean="0">
                <a:solidFill>
                  <a:schemeClr val="tx1"/>
                </a:solidFill>
                <a:latin typeface="宋体" panose="02010600030101010101" pitchFamily="2" charset="-122"/>
                <a:cs typeface="宋体" panose="02010600030101010101" pitchFamily="2" charset="-122"/>
                <a:sym typeface="+mn-ea"/>
              </a:rPr>
              <a:t>%</a:t>
            </a:r>
            <a:r>
              <a:rPr lang="zh-CN" altLang="en-US" sz="1800" dirty="0" smtClean="0">
                <a:solidFill>
                  <a:schemeClr val="tx1"/>
                </a:solidFill>
                <a:latin typeface="宋体" panose="02010600030101010101" pitchFamily="2" charset="-122"/>
                <a:cs typeface="宋体" panose="02010600030101010101" pitchFamily="2" charset="-122"/>
                <a:sym typeface="+mn-ea"/>
              </a:rPr>
              <a:t>、</a:t>
            </a:r>
            <a:r>
              <a:rPr lang="en-US" altLang="en-US" sz="1800" dirty="0" smtClean="0">
                <a:solidFill>
                  <a:schemeClr val="tx1"/>
                </a:solidFill>
                <a:latin typeface="宋体" panose="02010600030101010101" pitchFamily="2" charset="-122"/>
                <a:cs typeface="宋体" panose="02010600030101010101" pitchFamily="2" charset="-122"/>
                <a:sym typeface="+mn-ea"/>
              </a:rPr>
              <a:t>0</a:t>
            </a:r>
            <a:r>
              <a:rPr lang="en-US" altLang="zh-CN" sz="1800" dirty="0" smtClean="0">
                <a:solidFill>
                  <a:schemeClr val="tx1"/>
                </a:solidFill>
                <a:latin typeface="宋体" panose="02010600030101010101" pitchFamily="2" charset="-122"/>
                <a:cs typeface="宋体" panose="02010600030101010101" pitchFamily="2" charset="-122"/>
                <a:sym typeface="+mn-ea"/>
              </a:rPr>
              <a:t>.</a:t>
            </a:r>
            <a:r>
              <a:rPr lang="en-US" altLang="en-US" sz="1800" dirty="0" smtClean="0">
                <a:solidFill>
                  <a:schemeClr val="tx1"/>
                </a:solidFill>
                <a:latin typeface="宋体" panose="02010600030101010101" pitchFamily="2" charset="-122"/>
                <a:cs typeface="宋体" panose="02010600030101010101" pitchFamily="2" charset="-122"/>
                <a:sym typeface="+mn-ea"/>
              </a:rPr>
              <a:t>9</a:t>
            </a:r>
            <a:r>
              <a:rPr lang="en-US" altLang="zh-CN" sz="1800" dirty="0" smtClean="0">
                <a:solidFill>
                  <a:schemeClr val="tx1"/>
                </a:solidFill>
                <a:latin typeface="宋体" panose="02010600030101010101" pitchFamily="2" charset="-122"/>
                <a:cs typeface="宋体" panose="02010600030101010101" pitchFamily="2" charset="-122"/>
                <a:sym typeface="+mn-ea"/>
              </a:rPr>
              <a:t>%</a:t>
            </a:r>
            <a:r>
              <a:rPr lang="zh-CN" altLang="en-US" sz="1800" dirty="0" smtClean="0">
                <a:solidFill>
                  <a:schemeClr val="tx1"/>
                </a:solidFill>
                <a:latin typeface="宋体" panose="02010600030101010101" pitchFamily="2" charset="-122"/>
                <a:cs typeface="宋体" panose="02010600030101010101" pitchFamily="2" charset="-122"/>
                <a:sym typeface="+mn-ea"/>
              </a:rPr>
              <a:t>、</a:t>
            </a:r>
            <a:r>
              <a:rPr lang="en-US" altLang="zh-CN" sz="1800" dirty="0" smtClean="0">
                <a:solidFill>
                  <a:schemeClr val="tx1"/>
                </a:solidFill>
                <a:latin typeface="宋体" panose="02010600030101010101" pitchFamily="2" charset="-122"/>
                <a:cs typeface="宋体" panose="02010600030101010101" pitchFamily="2" charset="-122"/>
                <a:sym typeface="+mn-ea"/>
              </a:rPr>
              <a:t>1.2%</a:t>
            </a:r>
            <a:r>
              <a:rPr lang="zh-CN" altLang="en-US" sz="1800" dirty="0" smtClean="0">
                <a:solidFill>
                  <a:schemeClr val="tx1"/>
                </a:solidFill>
                <a:latin typeface="宋体" panose="02010600030101010101" pitchFamily="2" charset="-122"/>
                <a:cs typeface="宋体" panose="02010600030101010101" pitchFamily="2" charset="-122"/>
                <a:sym typeface="+mn-ea"/>
              </a:rPr>
              <a:t>、</a:t>
            </a:r>
            <a:r>
              <a:rPr lang="en-US" altLang="zh-CN" sz="1800" dirty="0" smtClean="0">
                <a:solidFill>
                  <a:schemeClr val="tx1"/>
                </a:solidFill>
                <a:latin typeface="宋体" panose="02010600030101010101" pitchFamily="2" charset="-122"/>
                <a:cs typeface="宋体" panose="02010600030101010101" pitchFamily="2" charset="-122"/>
                <a:sym typeface="+mn-ea"/>
              </a:rPr>
              <a:t>1.5%</a:t>
            </a:r>
            <a:r>
              <a:rPr lang="zh-CN" altLang="en-US" sz="1800" dirty="0" smtClean="0">
                <a:solidFill>
                  <a:schemeClr val="tx1"/>
                </a:solidFill>
                <a:latin typeface="宋体" panose="02010600030101010101" pitchFamily="2" charset="-122"/>
                <a:cs typeface="宋体" panose="02010600030101010101" pitchFamily="2" charset="-122"/>
                <a:sym typeface="+mn-ea"/>
              </a:rPr>
              <a:t>。）</a:t>
            </a:r>
            <a:endParaRPr lang="zh-CN" altLang="en-US" sz="1800" dirty="0" smtClean="0">
              <a:solidFill>
                <a:schemeClr val="tx1"/>
              </a:solidFill>
              <a:latin typeface="宋体" panose="02010600030101010101" pitchFamily="2" charset="-122"/>
              <a:ea typeface="微软雅黑" panose="020B0503020204020204" charset="-122"/>
              <a:cs typeface="宋体" panose="02010600030101010101" pitchFamily="2" charset="-122"/>
              <a:sym typeface="+mn-ea"/>
            </a:endParaRPr>
          </a:p>
        </p:txBody>
      </p:sp>
      <p:sp>
        <p:nvSpPr>
          <p:cNvPr id="10" name="文本框 9"/>
          <p:cNvSpPr txBox="1"/>
          <p:nvPr>
            <p:custDataLst>
              <p:tags r:id="rId17"/>
            </p:custDataLst>
          </p:nvPr>
        </p:nvSpPr>
        <p:spPr>
          <a:xfrm>
            <a:off x="57150" y="1059180"/>
            <a:ext cx="2990850" cy="398780"/>
          </a:xfrm>
          <a:prstGeom prst="rect">
            <a:avLst/>
          </a:prstGeom>
          <a:noFill/>
        </p:spPr>
        <p:txBody>
          <a:bodyPr wrap="none" rtlCol="0" anchor="t">
            <a:spAutoFit/>
          </a:bodyPr>
          <a:p>
            <a:r>
              <a:rPr lang="zh-CN" altLang="en-US" sz="2000" b="1" dirty="0" smtClean="0">
                <a:solidFill>
                  <a:srgbClr val="7030A0"/>
                </a:solidFill>
                <a:latin typeface="宋体" panose="02010600030101010101" pitchFamily="2" charset="-122"/>
                <a:cs typeface="宋体" panose="02010600030101010101" pitchFamily="2" charset="-122"/>
                <a:sym typeface="+mn-ea"/>
              </a:rPr>
              <a:t>（一）工伤保险参保政策</a:t>
            </a:r>
            <a:endParaRPr lang="zh-CN" altLang="en-US" sz="2000" b="1" dirty="0" smtClean="0">
              <a:solidFill>
                <a:srgbClr val="7030A0"/>
              </a:solidFill>
              <a:latin typeface="宋体" panose="02010600030101010101" pitchFamily="2" charset="-122"/>
              <a:cs typeface="宋体" panose="02010600030101010101" pitchFamily="2" charset="-122"/>
              <a:sym typeface="+mn-ea"/>
            </a:endParaRPr>
          </a:p>
        </p:txBody>
      </p:sp>
      <p:sp>
        <p:nvSpPr>
          <p:cNvPr id="11" name="文本框 10"/>
          <p:cNvSpPr txBox="1"/>
          <p:nvPr>
            <p:custDataLst>
              <p:tags r:id="rId18"/>
            </p:custDataLst>
          </p:nvPr>
        </p:nvSpPr>
        <p:spPr>
          <a:xfrm>
            <a:off x="8362315" y="1116965"/>
            <a:ext cx="2990850" cy="398780"/>
          </a:xfrm>
          <a:prstGeom prst="rect">
            <a:avLst/>
          </a:prstGeom>
          <a:noFill/>
        </p:spPr>
        <p:txBody>
          <a:bodyPr wrap="none" rtlCol="0" anchor="t">
            <a:spAutoFit/>
          </a:bodyPr>
          <a:p>
            <a:r>
              <a:rPr lang="zh-CN" altLang="en-US" sz="2000" b="1" dirty="0" smtClean="0">
                <a:solidFill>
                  <a:srgbClr val="002060"/>
                </a:solidFill>
                <a:latin typeface="宋体" panose="02010600030101010101" pitchFamily="2" charset="-122"/>
                <a:cs typeface="宋体" panose="02010600030101010101" pitchFamily="2" charset="-122"/>
                <a:sym typeface="+mn-ea"/>
              </a:rPr>
              <a:t>（二）工伤保险缴费政策</a:t>
            </a:r>
            <a:endParaRPr lang="zh-CN" altLang="en-US" sz="2000" b="1" dirty="0" smtClean="0">
              <a:solidFill>
                <a:srgbClr val="002060"/>
              </a:solidFill>
              <a:latin typeface="宋体" panose="02010600030101010101" pitchFamily="2" charset="-122"/>
              <a:cs typeface="宋体" panose="02010600030101010101" pitchFamily="2" charset="-122"/>
              <a:sym typeface="+mn-ea"/>
            </a:endParaRPr>
          </a:p>
        </p:txBody>
      </p:sp>
      <p:sp>
        <p:nvSpPr>
          <p:cNvPr id="12" name="文本框 11"/>
          <p:cNvSpPr txBox="1"/>
          <p:nvPr>
            <p:custDataLst>
              <p:tags r:id="rId19"/>
            </p:custDataLst>
          </p:nvPr>
        </p:nvSpPr>
        <p:spPr>
          <a:xfrm>
            <a:off x="8552180" y="4335780"/>
            <a:ext cx="3601085" cy="922020"/>
          </a:xfrm>
          <a:prstGeom prst="rect">
            <a:avLst/>
          </a:prstGeom>
          <a:noFill/>
        </p:spPr>
        <p:txBody>
          <a:bodyPr wrap="square" rtlCol="0" anchor="t">
            <a:spAutoFit/>
          </a:bodyPr>
          <a:p>
            <a:r>
              <a:rPr lang="zh-CN" altLang="en-US" dirty="0" smtClean="0">
                <a:solidFill>
                  <a:schemeClr val="tx1"/>
                </a:solidFill>
                <a:latin typeface="华文行楷" panose="02010800040101010101" pitchFamily="2" charset="-122"/>
                <a:ea typeface="华文行楷" panose="02010800040101010101" pitchFamily="2" charset="-122"/>
                <a:cs typeface="宋体" panose="02010600030101010101" pitchFamily="2" charset="-122"/>
                <a:sym typeface="+mn-ea"/>
              </a:rPr>
              <a:t>执行费率浮动，根据用人单位使用基金情况与工伤发生情况</a:t>
            </a:r>
            <a:r>
              <a:rPr lang="en-US" altLang="zh-CN" dirty="0" smtClean="0">
                <a:solidFill>
                  <a:schemeClr val="tx1"/>
                </a:solidFill>
                <a:latin typeface="华文行楷" panose="02010800040101010101" pitchFamily="2" charset="-122"/>
                <a:ea typeface="华文行楷" panose="02010800040101010101" pitchFamily="2" charset="-122"/>
                <a:cs typeface="宋体" panose="02010600030101010101" pitchFamily="2" charset="-122"/>
                <a:sym typeface="+mn-ea"/>
              </a:rPr>
              <a:t>(</a:t>
            </a:r>
            <a:r>
              <a:rPr lang="zh-CN" altLang="en-US" dirty="0" smtClean="0">
                <a:solidFill>
                  <a:schemeClr val="tx1"/>
                </a:solidFill>
                <a:latin typeface="华文行楷" panose="02010800040101010101" pitchFamily="2" charset="-122"/>
                <a:ea typeface="华文行楷" panose="02010800040101010101" pitchFamily="2" charset="-122"/>
                <a:cs typeface="宋体" panose="02010600030101010101" pitchFamily="2" charset="-122"/>
                <a:sym typeface="+mn-ea"/>
              </a:rPr>
              <a:t>支缴率），进行费率浮动</a:t>
            </a:r>
            <a:r>
              <a:rPr lang="zh-CN" altLang="en-US" dirty="0" smtClean="0">
                <a:solidFill>
                  <a:schemeClr val="tx1"/>
                </a:solidFill>
                <a:latin typeface="华文行楷" panose="02010800040101010101" pitchFamily="2" charset="-122"/>
                <a:ea typeface="华文行楷" panose="02010800040101010101" pitchFamily="2" charset="-122"/>
                <a:cs typeface="仿宋" panose="02010609060101010101" charset="-122"/>
                <a:sym typeface="+mn-ea"/>
              </a:rPr>
              <a:t>。</a:t>
            </a:r>
            <a:endParaRPr lang="zh-CN" altLang="en-US" dirty="0" smtClean="0">
              <a:solidFill>
                <a:schemeClr val="tx1"/>
              </a:solidFill>
              <a:latin typeface="华文行楷" panose="02010800040101010101" pitchFamily="2" charset="-122"/>
              <a:ea typeface="华文行楷" panose="02010800040101010101" pitchFamily="2" charset="-122"/>
              <a:cs typeface="仿宋" panose="02010609060101010101" charset="-122"/>
              <a:sym typeface="+mn-ea"/>
            </a:endParaRPr>
          </a:p>
        </p:txBody>
      </p:sp>
      <p:sp>
        <p:nvSpPr>
          <p:cNvPr id="14" name="文本框 13"/>
          <p:cNvSpPr txBox="1"/>
          <p:nvPr>
            <p:custDataLst>
              <p:tags r:id="rId20"/>
            </p:custDataLst>
          </p:nvPr>
        </p:nvSpPr>
        <p:spPr>
          <a:xfrm>
            <a:off x="57150" y="656590"/>
            <a:ext cx="4775200" cy="460375"/>
          </a:xfrm>
          <a:prstGeom prst="rect">
            <a:avLst/>
          </a:prstGeom>
          <a:noFill/>
        </p:spPr>
        <p:txBody>
          <a:bodyPr wrap="none" rtlCol="0" anchor="t">
            <a:spAutoFit/>
          </a:bodyPr>
          <a:p>
            <a:r>
              <a:rPr lang="zh-CN" altLang="en-US" sz="2400" b="1" dirty="0" smtClean="0">
                <a:solidFill>
                  <a:srgbClr val="FF0000"/>
                </a:solidFill>
                <a:latin typeface="微软雅黑" panose="020B0503020204020204" charset="-122"/>
                <a:ea typeface="微软雅黑" panose="020B0503020204020204" charset="-122"/>
                <a:sym typeface="+mn-ea"/>
              </a:rPr>
              <a:t>第二部分</a:t>
            </a:r>
            <a:r>
              <a:rPr lang="en-US" altLang="zh-CN" sz="2400" b="1" dirty="0" smtClean="0">
                <a:solidFill>
                  <a:srgbClr val="FF0000"/>
                </a:solidFill>
                <a:latin typeface="微软雅黑" panose="020B0503020204020204" charset="-122"/>
                <a:ea typeface="微软雅黑" panose="020B0503020204020204" charset="-122"/>
                <a:sym typeface="+mn-ea"/>
              </a:rPr>
              <a:t>  </a:t>
            </a:r>
            <a:r>
              <a:rPr lang="zh-CN" altLang="en-US" sz="2400" b="1" dirty="0" smtClean="0">
                <a:solidFill>
                  <a:srgbClr val="FF0000"/>
                </a:solidFill>
                <a:latin typeface="微软雅黑" panose="020B0503020204020204" charset="-122"/>
                <a:ea typeface="微软雅黑" panose="020B0503020204020204" charset="-122"/>
                <a:sym typeface="+mn-ea"/>
              </a:rPr>
              <a:t>工伤保险参保缴费政策</a:t>
            </a:r>
            <a:endParaRPr lang="zh-CN" altLang="en-US" sz="2400" b="1" dirty="0" smtClean="0">
              <a:solidFill>
                <a:srgbClr val="FF0000"/>
              </a:solidFill>
              <a:latin typeface="微软雅黑" panose="020B0503020204020204" charset="-122"/>
              <a:ea typeface="微软雅黑" panose="020B0503020204020204" charset="-122"/>
              <a:sym typeface="+mn-ea"/>
            </a:endParaRPr>
          </a:p>
        </p:txBody>
      </p:sp>
      <p:pic>
        <p:nvPicPr>
          <p:cNvPr id="15" name="Picture 2" descr="t01bd20edcf23b600c6"/>
          <p:cNvPicPr>
            <a:picLocks noChangeAspect="1" noChangeArrowheads="1"/>
          </p:cNvPicPr>
          <p:nvPr>
            <p:custDataLst>
              <p:tags r:id="rId21"/>
            </p:custDataLst>
          </p:nvPr>
        </p:nvPicPr>
        <p:blipFill>
          <a:blip r:embed="rId22"/>
          <a:srcRect/>
          <a:stretch>
            <a:fillRect/>
          </a:stretch>
        </p:blipFill>
        <p:spPr bwMode="auto">
          <a:xfrm>
            <a:off x="57150" y="3970020"/>
            <a:ext cx="3236595" cy="2874645"/>
          </a:xfrm>
          <a:prstGeom prst="rect">
            <a:avLst/>
          </a:prstGeom>
          <a:noFill/>
          <a:ln w="9525">
            <a:noFill/>
            <a:miter lim="800000"/>
            <a:headEnd/>
            <a:tailEnd/>
          </a:ln>
        </p:spPr>
      </p:pic>
    </p:spTree>
    <p:custDataLst>
      <p:tags r:id="rId23"/>
    </p:custDataLst>
  </p:cSld>
  <p:clrMapOvr>
    <a:masterClrMapping/>
  </p:clrMapOvr>
  <p:timing>
    <p:tnLst>
      <p:par>
        <p:cTn id="1" dur="indefinite" restart="never" nodeType="tmRoot"/>
      </p:par>
    </p:tnLst>
    <p:bldLst>
      <p:bldP spid="34" grpId="0"/>
      <p:bldP spid="3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461010" y="941070"/>
            <a:ext cx="10504805" cy="4773295"/>
          </a:xfrm>
          <a:prstGeom prst="rect">
            <a:avLst/>
          </a:prstGeom>
          <a:noFill/>
        </p:spPr>
        <p:txBody>
          <a:bodyPr wrap="square" rtlCol="0" anchor="t">
            <a:noAutofit/>
          </a:bodyPr>
          <a:p>
            <a:pPr algn="l" fontAlgn="auto">
              <a:lnSpc>
                <a:spcPct val="150000"/>
              </a:lnSpc>
            </a:pPr>
            <a:r>
              <a:rPr lang="zh-CN" altLang="en-US" sz="2400" b="1" dirty="0" smtClean="0">
                <a:solidFill>
                  <a:srgbClr val="002060"/>
                </a:solidFill>
                <a:latin typeface="宋体" panose="02010600030101010101" pitchFamily="2" charset="-122"/>
                <a:cs typeface="宋体" panose="02010600030101010101" pitchFamily="2" charset="-122"/>
                <a:sym typeface="+mn-ea"/>
              </a:rPr>
              <a:t>（三）其他工伤保险类型费率：</a:t>
            </a:r>
            <a:endParaRPr lang="zh-CN" altLang="en-US" sz="2000" b="1" dirty="0" smtClean="0">
              <a:latin typeface="宋体" panose="02010600030101010101" pitchFamily="2" charset="-122"/>
              <a:ea typeface="宋体" panose="02010600030101010101" pitchFamily="2" charset="-122"/>
              <a:cs typeface="宋体" panose="02010600030101010101" pitchFamily="2" charset="-122"/>
              <a:sym typeface="+mn-ea"/>
            </a:endParaRPr>
          </a:p>
          <a:p>
            <a:pPr algn="l" fontAlgn="auto">
              <a:lnSpc>
                <a:spcPct val="150000"/>
              </a:lnSpc>
            </a:pPr>
            <a:r>
              <a:rPr lang="en-US" altLang="zh-CN" sz="2000" b="1" dirty="0" smtClean="0">
                <a:solidFill>
                  <a:srgbClr val="7030A0"/>
                </a:solidFill>
                <a:latin typeface="宋体" panose="02010600030101010101" pitchFamily="2" charset="-122"/>
                <a:cs typeface="宋体" panose="02010600030101010101" pitchFamily="2" charset="-122"/>
                <a:sym typeface="+mn-ea"/>
              </a:rPr>
              <a:t>1</a:t>
            </a:r>
            <a:r>
              <a:rPr lang="zh-CN" altLang="en-US" sz="2000" b="1" dirty="0" smtClean="0">
                <a:solidFill>
                  <a:srgbClr val="7030A0"/>
                </a:solidFill>
                <a:latin typeface="宋体" panose="02010600030101010101" pitchFamily="2" charset="-122"/>
                <a:cs typeface="宋体" panose="02010600030101010101" pitchFamily="2" charset="-122"/>
                <a:sym typeface="+mn-ea"/>
              </a:rPr>
              <a:t>、建筑业按项目参保：按项目工程合同（含追加合同款）总造价的 0.65‰执行；</a:t>
            </a:r>
            <a:endParaRPr lang="zh-CN" altLang="en-US" sz="2000" b="1" dirty="0" smtClean="0">
              <a:solidFill>
                <a:srgbClr val="7030A0"/>
              </a:solidFill>
              <a:latin typeface="宋体" panose="02010600030101010101" pitchFamily="2" charset="-122"/>
              <a:ea typeface="宋体" panose="02010600030101010101" pitchFamily="2" charset="-122"/>
              <a:cs typeface="宋体" panose="02010600030101010101" pitchFamily="2" charset="-122"/>
              <a:sym typeface="+mn-ea"/>
            </a:endParaRPr>
          </a:p>
          <a:p>
            <a:pPr algn="l" fontAlgn="auto">
              <a:lnSpc>
                <a:spcPct val="150000"/>
              </a:lnSpc>
            </a:pPr>
            <a:r>
              <a:rPr lang="en-US" altLang="zh-CN" sz="2000" b="1" dirty="0" smtClean="0">
                <a:solidFill>
                  <a:srgbClr val="7030A0"/>
                </a:solidFill>
                <a:latin typeface="宋体" panose="02010600030101010101" pitchFamily="2" charset="-122"/>
                <a:cs typeface="宋体" panose="02010600030101010101" pitchFamily="2" charset="-122"/>
                <a:sym typeface="+mn-ea"/>
              </a:rPr>
              <a:t>2</a:t>
            </a:r>
            <a:r>
              <a:rPr lang="zh-CN" altLang="en-US" sz="2000" b="1" dirty="0" smtClean="0">
                <a:solidFill>
                  <a:srgbClr val="7030A0"/>
                </a:solidFill>
                <a:latin typeface="宋体" panose="02010600030101010101" pitchFamily="2" charset="-122"/>
                <a:cs typeface="宋体" panose="02010600030101010101" pitchFamily="2" charset="-122"/>
                <a:sym typeface="+mn-ea"/>
              </a:rPr>
              <a:t>、新业态职业伤害保险：出行、外卖、即时配送和同城货运的缴费基准额暂按每单 0.04元、0.06元、0.04元、0.2元执行；</a:t>
            </a:r>
            <a:endParaRPr lang="zh-CN" altLang="en-US" sz="2000" b="1" dirty="0" smtClean="0">
              <a:solidFill>
                <a:srgbClr val="7030A0"/>
              </a:solidFill>
              <a:latin typeface="宋体" panose="02010600030101010101" pitchFamily="2" charset="-122"/>
              <a:ea typeface="宋体" panose="02010600030101010101" pitchFamily="2" charset="-122"/>
              <a:cs typeface="宋体" panose="02010600030101010101" pitchFamily="2" charset="-122"/>
              <a:sym typeface="+mn-ea"/>
            </a:endParaRPr>
          </a:p>
          <a:p>
            <a:pPr algn="l" fontAlgn="auto">
              <a:lnSpc>
                <a:spcPct val="150000"/>
              </a:lnSpc>
            </a:pPr>
            <a:r>
              <a:rPr lang="en-US" altLang="zh-CN" sz="2000" b="1" dirty="0" smtClean="0">
                <a:solidFill>
                  <a:srgbClr val="7030A0"/>
                </a:solidFill>
                <a:latin typeface="宋体" panose="02010600030101010101" pitchFamily="2" charset="-122"/>
                <a:cs typeface="宋体" panose="02010600030101010101" pitchFamily="2" charset="-122"/>
                <a:sym typeface="+mn-ea"/>
              </a:rPr>
              <a:t>3</a:t>
            </a:r>
            <a:r>
              <a:rPr lang="zh-CN" altLang="en-US" sz="2000" b="1" dirty="0" smtClean="0">
                <a:solidFill>
                  <a:srgbClr val="7030A0"/>
                </a:solidFill>
                <a:latin typeface="宋体" panose="02010600030101010101" pitchFamily="2" charset="-122"/>
                <a:cs typeface="宋体" panose="02010600030101010101" pitchFamily="2" charset="-122"/>
                <a:sym typeface="+mn-ea"/>
              </a:rPr>
              <a:t>、基层快递网点优先参加工伤保险：按我省上年度全口径城镇单位就业人员平均工资为缴费基数，缴费费率按本单位行业差别费率及其档次执行。</a:t>
            </a:r>
            <a:endParaRPr lang="zh-CN" altLang="en-US" sz="2000" b="1" dirty="0" smtClean="0">
              <a:solidFill>
                <a:srgbClr val="7030A0"/>
              </a:solidFill>
              <a:latin typeface="宋体" panose="02010600030101010101" pitchFamily="2" charset="-122"/>
              <a:cs typeface="宋体" panose="02010600030101010101" pitchFamily="2" charset="-122"/>
              <a:sym typeface="+mn-ea"/>
            </a:endParaRPr>
          </a:p>
        </p:txBody>
      </p:sp>
    </p:spTree>
    <p:custDataLst>
      <p:tags r:id="rId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6" name="圆角矩形 5"/>
          <p:cNvSpPr/>
          <p:nvPr>
            <p:custDataLst>
              <p:tags r:id="rId4"/>
            </p:custDataLst>
          </p:nvPr>
        </p:nvSpPr>
        <p:spPr>
          <a:xfrm>
            <a:off x="780415" y="4578985"/>
            <a:ext cx="4235450" cy="557530"/>
          </a:xfrm>
          <a:prstGeom prst="roundRect">
            <a:avLst/>
          </a:prstGeom>
          <a:solidFill>
            <a:srgbClr val="FEA702"/>
          </a:solidFill>
          <a:ln w="60325">
            <a:solidFill>
              <a:schemeClr val="bg1"/>
            </a:solidFill>
          </a:ln>
          <a:effectLst>
            <a:outerShdw blurRad="266700" dist="114300" dir="5340000" sx="101000" sy="101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smtClean="0">
                <a:latin typeface="微软雅黑" panose="020B0503020204020204" charset="-122"/>
                <a:ea typeface="微软雅黑" panose="020B0503020204020204" charset="-122"/>
                <a:sym typeface="+mn-ea"/>
              </a:rPr>
              <a:t>第三部分</a:t>
            </a:r>
            <a:r>
              <a:rPr lang="en-US" altLang="zh-CN" sz="2400" b="1" dirty="0" smtClean="0">
                <a:latin typeface="微软雅黑" panose="020B0503020204020204" charset="-122"/>
                <a:ea typeface="微软雅黑" panose="020B0503020204020204" charset="-122"/>
                <a:sym typeface="+mn-ea"/>
              </a:rPr>
              <a:t>  </a:t>
            </a:r>
            <a:r>
              <a:rPr lang="zh-CN" altLang="en-US" sz="2400" b="1" dirty="0" smtClean="0">
                <a:latin typeface="微软雅黑" panose="020B0503020204020204" charset="-122"/>
                <a:ea typeface="微软雅黑" panose="020B0503020204020204" charset="-122"/>
                <a:sym typeface="+mn-ea"/>
              </a:rPr>
              <a:t>工伤认定鉴定政策</a:t>
            </a:r>
            <a:endParaRPr lang="zh-CN" altLang="en-US" sz="2400">
              <a:ea typeface="微软雅黑" panose="020B0503020204020204" charset="-122"/>
            </a:endParaRPr>
          </a:p>
        </p:txBody>
      </p:sp>
      <p:sp>
        <p:nvSpPr>
          <p:cNvPr id="2" name="TextBox 69"/>
          <p:cNvSpPr txBox="1"/>
          <p:nvPr>
            <p:custDataLst>
              <p:tags r:id="rId5"/>
            </p:custDataLst>
          </p:nvPr>
        </p:nvSpPr>
        <p:spPr>
          <a:xfrm>
            <a:off x="1734303" y="1773130"/>
            <a:ext cx="1994516" cy="2230642"/>
          </a:xfrm>
          <a:prstGeom prst="rect">
            <a:avLst/>
          </a:prstGeom>
          <a:noFill/>
        </p:spPr>
        <p:txBody>
          <a:bodyPr wrap="none" lIns="45305" tIns="22653" rIns="45305" bIns="22653" rtlCol="0">
            <a:spAutoFit/>
          </a:bodyPr>
          <a:p>
            <a:r>
              <a:rPr lang="en-US" altLang="zh-CN" sz="14200" spc="-149" dirty="0" smtClean="0">
                <a:solidFill>
                  <a:schemeClr val="tx1"/>
                </a:solidFill>
                <a:latin typeface="Impact" panose="020B0806030902050204" pitchFamily="34" charset="0"/>
                <a:ea typeface="微软雅黑" panose="020B0503020204020204" charset="-122"/>
                <a:cs typeface="Raavi" pitchFamily="34" charset="0"/>
              </a:rPr>
              <a:t>03</a:t>
            </a:r>
            <a:endParaRPr lang="en-US" altLang="zh-CN" sz="14200" spc="-149" dirty="0" smtClean="0">
              <a:solidFill>
                <a:schemeClr val="tx1"/>
              </a:solidFill>
              <a:latin typeface="Impact" panose="020B0806030902050204" pitchFamily="34" charset="0"/>
              <a:ea typeface="微软雅黑" panose="020B0503020204020204" charset="-122"/>
              <a:cs typeface="Raavi" pitchFamily="34" charset="0"/>
            </a:endParaRPr>
          </a:p>
        </p:txBody>
      </p:sp>
      <p:pic>
        <p:nvPicPr>
          <p:cNvPr id="4" name="图片 3" descr="48937d084ddd02f2"/>
          <p:cNvPicPr>
            <a:picLocks noChangeAspect="1"/>
          </p:cNvPicPr>
          <p:nvPr>
            <p:custDataLst>
              <p:tags r:id="rId6"/>
            </p:custDataLst>
          </p:nvPr>
        </p:nvPicPr>
        <p:blipFill>
          <a:blip r:embed="rId7"/>
          <a:stretch>
            <a:fillRect/>
          </a:stretch>
        </p:blipFill>
        <p:spPr>
          <a:xfrm>
            <a:off x="6141085" y="1168400"/>
            <a:ext cx="5956300" cy="3968115"/>
          </a:xfrm>
          <a:prstGeom prst="rect">
            <a:avLst/>
          </a:prstGeom>
        </p:spPr>
      </p:pic>
    </p:spTree>
    <p:custDataLst>
      <p:tags r:id="rId8"/>
    </p:custDataLst>
  </p:cSld>
  <p:clrMapOvr>
    <a:masterClrMapping/>
  </p:clrMapOvr>
  <p:timing>
    <p:tnLst>
      <p:par>
        <p:cTn id="1" dur="indefinite" restart="never" nodeType="tmRoot"/>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30" name="TextBox 41"/>
          <p:cNvSpPr txBox="1"/>
          <p:nvPr>
            <p:custDataLst>
              <p:tags r:id="rId4"/>
            </p:custDataLst>
          </p:nvPr>
        </p:nvSpPr>
        <p:spPr>
          <a:xfrm>
            <a:off x="3777615" y="1492250"/>
            <a:ext cx="4415790" cy="2485390"/>
          </a:xfrm>
          <a:prstGeom prst="rect">
            <a:avLst/>
          </a:prstGeom>
          <a:noFill/>
        </p:spPr>
        <p:txBody>
          <a:bodyPr wrap="square" lIns="85667" tIns="42834" rIns="85667" bIns="42834" rtlCol="0">
            <a:spAutoFit/>
          </a:bodyPr>
          <a:p>
            <a:pPr>
              <a:lnSpc>
                <a:spcPct val="150000"/>
              </a:lnSpc>
            </a:pPr>
            <a:r>
              <a:rPr lang="zh-CN" altLang="en-US" sz="24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a:t>
            </a:r>
            <a:r>
              <a:rPr lang="en-US" altLang="zh-CN" sz="24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1</a:t>
            </a:r>
            <a:r>
              <a:rPr lang="zh-CN" altLang="en-US" sz="24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）什么是工伤认定</a:t>
            </a:r>
            <a:endParaRPr lang="zh-CN" altLang="en-US" sz="2000" b="1" dirty="0" smtClean="0">
              <a:solidFill>
                <a:srgbClr val="0B1B4A"/>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000" b="1" dirty="0" smtClean="0">
                <a:solidFill>
                  <a:srgbClr val="0B1B4A"/>
                </a:solidFill>
                <a:latin typeface="微软雅黑" panose="020B0503020204020204" charset="-122"/>
                <a:ea typeface="微软雅黑" panose="020B0503020204020204" charset="-122"/>
                <a:cs typeface="微软雅黑" panose="020B0503020204020204" charset="-122"/>
                <a:sym typeface="+mn-ea"/>
              </a:rPr>
              <a:t> </a:t>
            </a:r>
            <a:r>
              <a:rPr lang="en-US" altLang="zh-CN" sz="2000" b="1" dirty="0" smtClean="0">
                <a:solidFill>
                  <a:schemeClr val="tx1"/>
                </a:solidFill>
                <a:latin typeface="微软雅黑" panose="020B0503020204020204" charset="-122"/>
                <a:ea typeface="微软雅黑" panose="020B0503020204020204" charset="-122"/>
                <a:cs typeface="微软雅黑" panose="020B0503020204020204" charset="-122"/>
                <a:sym typeface="+mn-ea"/>
              </a:rPr>
              <a:t>   </a:t>
            </a:r>
            <a:r>
              <a:rPr lang="zh-CN" altLang="en-US" sz="2000" dirty="0" smtClean="0">
                <a:solidFill>
                  <a:schemeClr val="tx1"/>
                </a:solidFill>
                <a:latin typeface="宋体" panose="02010600030101010101" pitchFamily="2" charset="-122"/>
                <a:sym typeface="+mn-ea"/>
              </a:rPr>
              <a:t>工伤认定是</a:t>
            </a:r>
            <a:r>
              <a:rPr lang="zh-CN" altLang="en-US" sz="2000" dirty="0" smtClean="0">
                <a:solidFill>
                  <a:srgbClr val="FF0000"/>
                </a:solidFill>
                <a:latin typeface="宋体" panose="02010600030101010101" pitchFamily="2" charset="-122"/>
                <a:sym typeface="+mn-ea"/>
              </a:rPr>
              <a:t>社会保险行政部门</a:t>
            </a:r>
            <a:r>
              <a:rPr lang="zh-CN" altLang="en-US" sz="2000" dirty="0" smtClean="0">
                <a:solidFill>
                  <a:schemeClr val="tx1"/>
                </a:solidFill>
                <a:latin typeface="宋体" panose="02010600030101010101" pitchFamily="2" charset="-122"/>
                <a:sym typeface="+mn-ea"/>
              </a:rPr>
              <a:t>依据法律的授权对</a:t>
            </a:r>
            <a:r>
              <a:rPr lang="zh-CN" altLang="en-US" sz="2000" dirty="0" smtClean="0">
                <a:solidFill>
                  <a:srgbClr val="FF0000"/>
                </a:solidFill>
                <a:latin typeface="宋体" panose="02010600030101010101" pitchFamily="2" charset="-122"/>
                <a:sym typeface="+mn-ea"/>
              </a:rPr>
              <a:t>职工因事故伤害（或者患职业病）</a:t>
            </a:r>
            <a:r>
              <a:rPr lang="zh-CN" altLang="en-US" sz="2000" dirty="0" smtClean="0">
                <a:solidFill>
                  <a:schemeClr val="tx1"/>
                </a:solidFill>
                <a:latin typeface="宋体" panose="02010600030101010101" pitchFamily="2" charset="-122"/>
                <a:sym typeface="+mn-ea"/>
              </a:rPr>
              <a:t>是否属于</a:t>
            </a:r>
            <a:r>
              <a:rPr lang="zh-CN" altLang="en-US" sz="2000" dirty="0" smtClean="0">
                <a:solidFill>
                  <a:srgbClr val="FF0000"/>
                </a:solidFill>
                <a:latin typeface="宋体" panose="02010600030101010101" pitchFamily="2" charset="-122"/>
                <a:sym typeface="+mn-ea"/>
              </a:rPr>
              <a:t>工伤</a:t>
            </a:r>
            <a:r>
              <a:rPr lang="zh-CN" altLang="en-US" sz="2000" dirty="0" smtClean="0">
                <a:solidFill>
                  <a:schemeClr val="tx1"/>
                </a:solidFill>
                <a:latin typeface="宋体" panose="02010600030101010101" pitchFamily="2" charset="-122"/>
                <a:sym typeface="+mn-ea"/>
              </a:rPr>
              <a:t>或者</a:t>
            </a:r>
            <a:r>
              <a:rPr lang="zh-CN" altLang="en-US" sz="2000" dirty="0" smtClean="0">
                <a:solidFill>
                  <a:srgbClr val="FF0000"/>
                </a:solidFill>
                <a:latin typeface="宋体" panose="02010600030101010101" pitchFamily="2" charset="-122"/>
                <a:sym typeface="+mn-ea"/>
              </a:rPr>
              <a:t>视同工伤</a:t>
            </a:r>
            <a:r>
              <a:rPr lang="zh-CN" altLang="en-US" sz="2000" dirty="0" smtClean="0">
                <a:solidFill>
                  <a:schemeClr val="tx1"/>
                </a:solidFill>
                <a:latin typeface="宋体" panose="02010600030101010101" pitchFamily="2" charset="-122"/>
                <a:sym typeface="+mn-ea"/>
              </a:rPr>
              <a:t>给予定性的行政确认行为。</a:t>
            </a:r>
            <a:endParaRPr lang="zh-CN" altLang="en-US" sz="2000" dirty="0" smtClean="0">
              <a:solidFill>
                <a:schemeClr val="tx1"/>
              </a:solidFill>
              <a:latin typeface="宋体" panose="02010600030101010101" pitchFamily="2" charset="-122"/>
              <a:ea typeface="微软雅黑" panose="020B0503020204020204" charset="-122"/>
              <a:cs typeface="+mn-ea"/>
              <a:sym typeface="+mn-ea"/>
            </a:endParaRPr>
          </a:p>
        </p:txBody>
      </p:sp>
      <p:sp>
        <p:nvSpPr>
          <p:cNvPr id="32" name="TextBox 41"/>
          <p:cNvSpPr txBox="1"/>
          <p:nvPr>
            <p:custDataLst>
              <p:tags r:id="rId5"/>
            </p:custDataLst>
          </p:nvPr>
        </p:nvSpPr>
        <p:spPr>
          <a:xfrm>
            <a:off x="3660775" y="4167505"/>
            <a:ext cx="4870450" cy="1562100"/>
          </a:xfrm>
          <a:prstGeom prst="rect">
            <a:avLst/>
          </a:prstGeom>
          <a:noFill/>
        </p:spPr>
        <p:txBody>
          <a:bodyPr wrap="square" lIns="85667" tIns="42834" rIns="85667" bIns="42834" rtlCol="0">
            <a:spAutoFit/>
          </a:bodyPr>
          <a:p>
            <a:pPr>
              <a:lnSpc>
                <a:spcPct val="150000"/>
              </a:lnSpc>
            </a:pPr>
            <a:r>
              <a:rPr lang="zh-CN" altLang="zh-CN" sz="2400" b="1" dirty="0" smtClean="0">
                <a:solidFill>
                  <a:srgbClr val="FF0000"/>
                </a:solidFill>
                <a:latin typeface="微软雅黑" panose="020B0503020204020204" charset="-122"/>
                <a:ea typeface="微软雅黑" panose="020B0503020204020204" charset="-122"/>
                <a:sym typeface="+mn-ea"/>
              </a:rPr>
              <a:t>（</a:t>
            </a:r>
            <a:r>
              <a:rPr lang="en-US" altLang="zh-CN" sz="2400" b="1" dirty="0" smtClean="0">
                <a:solidFill>
                  <a:srgbClr val="FF0000"/>
                </a:solidFill>
                <a:latin typeface="微软雅黑" panose="020B0503020204020204" charset="-122"/>
                <a:ea typeface="微软雅黑" panose="020B0503020204020204" charset="-122"/>
                <a:sym typeface="+mn-ea"/>
              </a:rPr>
              <a:t>2</a:t>
            </a:r>
            <a:r>
              <a:rPr lang="zh-CN" altLang="zh-CN" sz="2400" b="1" dirty="0" smtClean="0">
                <a:solidFill>
                  <a:srgbClr val="FF0000"/>
                </a:solidFill>
                <a:latin typeface="微软雅黑" panose="020B0503020204020204" charset="-122"/>
                <a:ea typeface="微软雅黑" panose="020B0503020204020204" charset="-122"/>
                <a:sym typeface="+mn-ea"/>
              </a:rPr>
              <a:t>）哪些情形可以认定工伤？</a:t>
            </a:r>
            <a:endParaRPr lang="zh-CN" altLang="zh-CN" sz="2000" b="1" dirty="0" smtClean="0">
              <a:latin typeface="微软雅黑" panose="020B0503020204020204" charset="-122"/>
              <a:ea typeface="微软雅黑" panose="020B0503020204020204" charset="-122"/>
              <a:sym typeface="+mn-ea"/>
            </a:endParaRPr>
          </a:p>
          <a:p>
            <a:pPr>
              <a:lnSpc>
                <a:spcPct val="150000"/>
              </a:lnSpc>
            </a:pPr>
            <a:r>
              <a:rPr lang="en-US" altLang="zh-CN" sz="2000" dirty="0" smtClean="0">
                <a:solidFill>
                  <a:srgbClr val="C00000"/>
                </a:solidFill>
                <a:latin typeface="+mn-ea"/>
                <a:ea typeface="+mn-ea"/>
                <a:cs typeface="+mn-ea"/>
                <a:sym typeface="+mn-ea"/>
              </a:rPr>
              <a:t>7</a:t>
            </a:r>
            <a:r>
              <a:rPr lang="zh-CN" altLang="en-US" sz="2000" dirty="0" smtClean="0">
                <a:solidFill>
                  <a:srgbClr val="C00000"/>
                </a:solidFill>
                <a:latin typeface="+mn-ea"/>
                <a:ea typeface="+mn-ea"/>
                <a:cs typeface="+mn-ea"/>
                <a:sym typeface="+mn-ea"/>
              </a:rPr>
              <a:t>种情形</a:t>
            </a:r>
            <a:r>
              <a:rPr lang="zh-CN" altLang="en-US" sz="2000" dirty="0" smtClean="0">
                <a:latin typeface="+mn-ea"/>
                <a:ea typeface="+mn-ea"/>
                <a:cs typeface="+mn-ea"/>
                <a:sym typeface="+mn-ea"/>
              </a:rPr>
              <a:t>为工伤</a:t>
            </a:r>
            <a:r>
              <a:rPr lang="en-US" altLang="zh-CN" sz="2000" dirty="0" smtClean="0">
                <a:latin typeface="+mn-ea"/>
                <a:ea typeface="+mn-ea"/>
                <a:cs typeface="+mn-ea"/>
                <a:sym typeface="+mn-ea"/>
              </a:rPr>
              <a:t>      </a:t>
            </a:r>
            <a:r>
              <a:rPr lang="en-US" altLang="zh-CN" sz="2000" dirty="0" smtClean="0">
                <a:solidFill>
                  <a:srgbClr val="C00000"/>
                </a:solidFill>
                <a:latin typeface="+mn-ea"/>
                <a:ea typeface="+mn-ea"/>
                <a:cs typeface="+mn-ea"/>
                <a:sym typeface="+mn-ea"/>
              </a:rPr>
              <a:t>3</a:t>
            </a:r>
            <a:r>
              <a:rPr lang="zh-CN" altLang="en-US" sz="2000" dirty="0" smtClean="0">
                <a:solidFill>
                  <a:srgbClr val="C00000"/>
                </a:solidFill>
                <a:latin typeface="+mn-ea"/>
                <a:ea typeface="+mn-ea"/>
                <a:cs typeface="+mn-ea"/>
                <a:sym typeface="+mn-ea"/>
              </a:rPr>
              <a:t>种情形</a:t>
            </a:r>
            <a:r>
              <a:rPr lang="zh-CN" altLang="en-US" sz="2000" dirty="0" smtClean="0">
                <a:latin typeface="+mn-ea"/>
                <a:ea typeface="+mn-ea"/>
                <a:cs typeface="+mn-ea"/>
                <a:sym typeface="+mn-ea"/>
              </a:rPr>
              <a:t>视同为工伤</a:t>
            </a:r>
            <a:endParaRPr lang="en-US" altLang="zh-CN" sz="2000" dirty="0" smtClean="0">
              <a:latin typeface="微软雅黑" panose="020B0503020204020204" charset="-122"/>
              <a:ea typeface="微软雅黑" panose="020B0503020204020204" charset="-122"/>
              <a:cs typeface="微软雅黑" panose="020B0503020204020204" charset="-122"/>
            </a:endParaRPr>
          </a:p>
          <a:p>
            <a:pPr>
              <a:lnSpc>
                <a:spcPct val="150000"/>
              </a:lnSpc>
            </a:pPr>
            <a:endParaRPr lang="en-GB" altLang="zh-CN" sz="2000" dirty="0">
              <a:solidFill>
                <a:schemeClr val="bg1">
                  <a:lumMod val="65000"/>
                </a:schemeClr>
              </a:solidFill>
              <a:latin typeface="微软雅黑" panose="020B0503020204020204" charset="-122"/>
              <a:ea typeface="微软雅黑" panose="020B0503020204020204" charset="-122"/>
              <a:cs typeface="+mn-ea"/>
              <a:sym typeface="+mn-lt"/>
            </a:endParaRPr>
          </a:p>
        </p:txBody>
      </p:sp>
      <p:sp>
        <p:nvSpPr>
          <p:cNvPr id="24" name="文本框 23"/>
          <p:cNvSpPr txBox="1"/>
          <p:nvPr>
            <p:custDataLst>
              <p:tags r:id="rId6"/>
            </p:custDataLst>
          </p:nvPr>
        </p:nvSpPr>
        <p:spPr>
          <a:xfrm>
            <a:off x="93573" y="707662"/>
            <a:ext cx="4841240" cy="525780"/>
          </a:xfrm>
          <a:prstGeom prst="rect">
            <a:avLst/>
          </a:prstGeom>
          <a:noFill/>
        </p:spPr>
        <p:txBody>
          <a:bodyPr wrap="none" lIns="96434" tIns="48217" rIns="96434" bIns="48217" rtlCol="0">
            <a:spAutoFit/>
          </a:bodyPr>
          <a:p>
            <a:pPr algn="l" defTabSz="964565"/>
            <a:r>
              <a:rPr lang="zh-CN" altLang="en-US" sz="2800" b="1" dirty="0" smtClean="0">
                <a:solidFill>
                  <a:srgbClr val="FF0000"/>
                </a:solidFill>
                <a:latin typeface="微软雅黑" panose="020B0503020204020204" charset="-122"/>
                <a:ea typeface="微软雅黑" panose="020B0503020204020204" charset="-122"/>
                <a:sym typeface="+mn-ea"/>
              </a:rPr>
              <a:t>第三部分</a:t>
            </a:r>
            <a:r>
              <a:rPr lang="en-US" altLang="zh-CN" sz="2800" b="1" dirty="0" smtClean="0">
                <a:solidFill>
                  <a:srgbClr val="FF0000"/>
                </a:solidFill>
                <a:latin typeface="微软雅黑" panose="020B0503020204020204" charset="-122"/>
                <a:ea typeface="微软雅黑" panose="020B0503020204020204" charset="-122"/>
                <a:sym typeface="+mn-ea"/>
              </a:rPr>
              <a:t>  </a:t>
            </a:r>
            <a:r>
              <a:rPr lang="zh-CN" altLang="en-US" sz="2800" b="1" dirty="0" smtClean="0">
                <a:solidFill>
                  <a:srgbClr val="FF0000"/>
                </a:solidFill>
                <a:latin typeface="微软雅黑" panose="020B0503020204020204" charset="-122"/>
                <a:ea typeface="微软雅黑" panose="020B0503020204020204" charset="-122"/>
                <a:sym typeface="+mn-ea"/>
              </a:rPr>
              <a:t>工伤认定鉴定政策</a:t>
            </a:r>
            <a:endParaRPr lang="zh-CN" altLang="en-US" sz="2800" b="1" dirty="0" smtClean="0">
              <a:solidFill>
                <a:srgbClr val="FF0000"/>
              </a:solidFill>
              <a:latin typeface="微软雅黑" panose="020B0503020204020204" charset="-122"/>
              <a:ea typeface="微软雅黑" panose="020B0503020204020204" charset="-122"/>
              <a:cs typeface="+mn-ea"/>
              <a:sym typeface="+mn-ea"/>
            </a:endParaRPr>
          </a:p>
        </p:txBody>
      </p:sp>
    </p:spTree>
    <p:custDataLst>
      <p:tags r:id="rId7"/>
    </p:custDataLst>
  </p:cSld>
  <p:clrMapOvr>
    <a:masterClrMapping/>
  </p:clrMapOvr>
  <p:timing>
    <p:tnLst>
      <p:par>
        <p:cTn id="1" dur="indefinite" restart="never" nodeType="tmRoot"/>
      </p:par>
    </p:tnLst>
    <p:bldLst>
      <p:bldP spid="30" grpId="0"/>
      <p:bldP spid="3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17" name="矩形 16"/>
          <p:cNvSpPr/>
          <p:nvPr>
            <p:custDataLst>
              <p:tags r:id="rId4"/>
            </p:custDataLst>
          </p:nvPr>
        </p:nvSpPr>
        <p:spPr>
          <a:xfrm>
            <a:off x="3236441" y="3633748"/>
            <a:ext cx="3148318" cy="21602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smtClean="0">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6.在上下班途中，受到非本人主要责任的交通事故或者城市轨道交通、客运轮渡、火车事故伤害的</a:t>
            </a:r>
            <a:endParaRPr lang="zh-CN" altLang="en-US" sz="2400" b="1" dirty="0" smtClean="0">
              <a:solidFill>
                <a:srgbClr val="C00000"/>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9" name="矩形 18"/>
          <p:cNvSpPr/>
          <p:nvPr>
            <p:custDataLst>
              <p:tags r:id="rId5"/>
            </p:custDataLst>
          </p:nvPr>
        </p:nvSpPr>
        <p:spPr>
          <a:xfrm>
            <a:off x="9709150" y="1413510"/>
            <a:ext cx="2296795" cy="21602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6"/>
            </p:custDataLst>
          </p:nvPr>
        </p:nvSpPr>
        <p:spPr>
          <a:xfrm>
            <a:off x="159" y="3633748"/>
            <a:ext cx="3148318" cy="21602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矩形 29"/>
          <p:cNvSpPr/>
          <p:nvPr>
            <p:custDataLst>
              <p:tags r:id="rId7"/>
            </p:custDataLst>
          </p:nvPr>
        </p:nvSpPr>
        <p:spPr>
          <a:xfrm>
            <a:off x="6473358" y="3633748"/>
            <a:ext cx="3148318" cy="21602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TextBox 32"/>
          <p:cNvSpPr txBox="1"/>
          <p:nvPr>
            <p:custDataLst>
              <p:tags r:id="rId8"/>
            </p:custDataLst>
          </p:nvPr>
        </p:nvSpPr>
        <p:spPr>
          <a:xfrm>
            <a:off x="320040" y="682625"/>
            <a:ext cx="2673350" cy="730885"/>
          </a:xfrm>
          <a:prstGeom prst="rect">
            <a:avLst/>
          </a:prstGeom>
          <a:noFill/>
        </p:spPr>
        <p:txBody>
          <a:bodyPr wrap="square" rtlCol="0">
            <a:spAutoFit/>
          </a:bodyPr>
          <a:p>
            <a:pPr algn="just">
              <a:lnSpc>
                <a:spcPct val="130000"/>
              </a:lnSpc>
            </a:pPr>
            <a:r>
              <a:rPr lang="en-US" altLang="zh-CN" sz="3200" b="1" dirty="0" smtClean="0">
                <a:solidFill>
                  <a:srgbClr val="FF0000"/>
                </a:solidFill>
                <a:sym typeface="+mn-ea"/>
              </a:rPr>
              <a:t>7</a:t>
            </a:r>
            <a:r>
              <a:rPr lang="zh-CN" altLang="en-US" sz="3200" b="1" dirty="0" smtClean="0">
                <a:solidFill>
                  <a:srgbClr val="FF0000"/>
                </a:solidFill>
                <a:sym typeface="+mn-ea"/>
              </a:rPr>
              <a:t>种工伤情形</a:t>
            </a:r>
            <a:endParaRPr lang="zh-CN" altLang="en-US" sz="3200" b="1" dirty="0" smtClean="0">
              <a:solidFill>
                <a:srgbClr val="FF0000"/>
              </a:solidFill>
              <a:latin typeface="Impact" panose="020B0806030902050204" pitchFamily="34" charset="0"/>
              <a:ea typeface="微软雅黑" panose="020B0503020204020204" charset="-122"/>
              <a:sym typeface="+mn-ea"/>
            </a:endParaRPr>
          </a:p>
        </p:txBody>
      </p:sp>
      <p:sp>
        <p:nvSpPr>
          <p:cNvPr id="20" name="TextBox 32"/>
          <p:cNvSpPr txBox="1"/>
          <p:nvPr>
            <p:custDataLst>
              <p:tags r:id="rId9"/>
            </p:custDataLst>
          </p:nvPr>
        </p:nvSpPr>
        <p:spPr>
          <a:xfrm>
            <a:off x="9847736" y="2181947"/>
            <a:ext cx="2235838" cy="570865"/>
          </a:xfrm>
          <a:prstGeom prst="rect">
            <a:avLst/>
          </a:prstGeom>
          <a:noFill/>
        </p:spPr>
        <p:txBody>
          <a:bodyPr wrap="square" rtlCol="0">
            <a:spAutoFit/>
          </a:bodyPr>
          <a:p>
            <a:pPr algn="just">
              <a:lnSpc>
                <a:spcPct val="130000"/>
              </a:lnSpc>
            </a:pPr>
            <a:r>
              <a:rPr lang="zh-CN" altLang="en-US" sz="2400" b="1" dirty="0" smtClean="0">
                <a:solidFill>
                  <a:schemeClr val="tx1"/>
                </a:solidFill>
                <a:latin typeface="宋体" panose="02010600030101010101" pitchFamily="2" charset="-122"/>
                <a:cs typeface="宋体" panose="02010600030101010101" pitchFamily="2" charset="-122"/>
                <a:sym typeface="+mn-ea"/>
              </a:rPr>
              <a:t>4.患职业病的</a:t>
            </a:r>
            <a:endParaRPr lang="zh-CN" altLang="en-US" sz="2400" b="1" dirty="0" smtClean="0">
              <a:solidFill>
                <a:schemeClr val="tx1"/>
              </a:solidFill>
              <a:latin typeface="宋体" panose="02010600030101010101" pitchFamily="2" charset="-122"/>
              <a:ea typeface="微软雅黑" panose="020B0503020204020204" charset="-122"/>
              <a:cs typeface="宋体" panose="02010600030101010101" pitchFamily="2" charset="-122"/>
              <a:sym typeface="+mn-ea"/>
            </a:endParaRPr>
          </a:p>
        </p:txBody>
      </p:sp>
      <p:sp>
        <p:nvSpPr>
          <p:cNvPr id="21" name="TextBox 32"/>
          <p:cNvSpPr txBox="1"/>
          <p:nvPr>
            <p:custDataLst>
              <p:tags r:id="rId10"/>
            </p:custDataLst>
          </p:nvPr>
        </p:nvSpPr>
        <p:spPr>
          <a:xfrm>
            <a:off x="164465" y="3865880"/>
            <a:ext cx="2828925" cy="1568450"/>
          </a:xfrm>
          <a:prstGeom prst="rect">
            <a:avLst/>
          </a:prstGeom>
          <a:noFill/>
        </p:spPr>
        <p:txBody>
          <a:bodyPr wrap="square" rtlCol="0">
            <a:spAutoFit/>
          </a:bodyPr>
          <a:p>
            <a:pPr algn="just" eaLnBrk="1" latinLnBrk="0" hangingPunct="1">
              <a:lnSpc>
                <a:spcPct val="100000"/>
              </a:lnSpc>
            </a:pPr>
            <a:r>
              <a:rPr lang="zh-CN" altLang="en-US" sz="2400" b="1" dirty="0" smtClean="0">
                <a:solidFill>
                  <a:schemeClr val="tx1"/>
                </a:solidFill>
                <a:latin typeface="宋体" panose="02010600030101010101" pitchFamily="2" charset="-122"/>
                <a:cs typeface="宋体" panose="02010600030101010101" pitchFamily="2" charset="-122"/>
                <a:sym typeface="+mn-ea"/>
              </a:rPr>
              <a:t>5.因工外出期间，由于工作原因受到伤害或者发生事故</a:t>
            </a:r>
            <a:endParaRPr lang="en-US" altLang="zh-CN" sz="2400" b="1" dirty="0" smtClean="0">
              <a:solidFill>
                <a:schemeClr val="tx1"/>
              </a:solidFill>
              <a:latin typeface="宋体" panose="02010600030101010101" pitchFamily="2" charset="-122"/>
              <a:ea typeface="宋体" panose="02010600030101010101" pitchFamily="2" charset="-122"/>
              <a:cs typeface="宋体" panose="02010600030101010101" pitchFamily="2" charset="-122"/>
            </a:endParaRPr>
          </a:p>
          <a:p>
            <a:pPr algn="just" eaLnBrk="1" latinLnBrk="0" hangingPunct="1">
              <a:lnSpc>
                <a:spcPct val="100000"/>
              </a:lnSpc>
            </a:pPr>
            <a:r>
              <a:rPr lang="zh-CN" altLang="en-US" sz="2400" b="1" dirty="0" smtClean="0">
                <a:solidFill>
                  <a:schemeClr val="tx1"/>
                </a:solidFill>
                <a:latin typeface="宋体" panose="02010600030101010101" pitchFamily="2" charset="-122"/>
                <a:cs typeface="宋体" panose="02010600030101010101" pitchFamily="2" charset="-122"/>
                <a:sym typeface="+mn-ea"/>
              </a:rPr>
              <a:t>下落不明的</a:t>
            </a:r>
            <a:endParaRPr lang="zh-CN" altLang="en-US" sz="2400" b="1" dirty="0" smtClean="0">
              <a:solidFill>
                <a:schemeClr val="tx1"/>
              </a:solidFill>
              <a:latin typeface="宋体" panose="02010600030101010101" pitchFamily="2" charset="-122"/>
              <a:ea typeface="微软雅黑" panose="020B0503020204020204" charset="-122"/>
              <a:cs typeface="宋体" panose="02010600030101010101" pitchFamily="2" charset="-122"/>
              <a:sym typeface="+mn-ea"/>
            </a:endParaRPr>
          </a:p>
        </p:txBody>
      </p:sp>
      <p:sp>
        <p:nvSpPr>
          <p:cNvPr id="22" name="TextBox 32"/>
          <p:cNvSpPr txBox="1"/>
          <p:nvPr>
            <p:custDataLst>
              <p:tags r:id="rId11"/>
            </p:custDataLst>
          </p:nvPr>
        </p:nvSpPr>
        <p:spPr>
          <a:xfrm>
            <a:off x="6572885" y="3904615"/>
            <a:ext cx="2945765" cy="1529715"/>
          </a:xfrm>
          <a:prstGeom prst="rect">
            <a:avLst/>
          </a:prstGeom>
          <a:noFill/>
        </p:spPr>
        <p:txBody>
          <a:bodyPr wrap="square" rtlCol="0">
            <a:spAutoFit/>
          </a:bodyPr>
          <a:p>
            <a:pPr algn="just">
              <a:lnSpc>
                <a:spcPct val="130000"/>
              </a:lnSpc>
            </a:pPr>
            <a:r>
              <a:rPr lang="zh-CN" altLang="en-US" sz="2400" b="1" dirty="0" smtClean="0">
                <a:solidFill>
                  <a:schemeClr val="tx1"/>
                </a:solidFill>
                <a:latin typeface="宋体" panose="02010600030101010101" pitchFamily="2" charset="-122"/>
                <a:cs typeface="宋体" panose="02010600030101010101" pitchFamily="2" charset="-122"/>
                <a:sym typeface="+mn-ea"/>
              </a:rPr>
              <a:t>7.法律、行政法规规定应当认定为工伤的其他情形</a:t>
            </a:r>
            <a:endParaRPr lang="zh-CN" altLang="en-US" sz="2400" b="1" dirty="0" smtClean="0">
              <a:solidFill>
                <a:schemeClr val="tx1"/>
              </a:solidFill>
              <a:latin typeface="宋体" panose="02010600030101010101" pitchFamily="2" charset="-122"/>
              <a:ea typeface="微软雅黑" panose="020B0503020204020204" charset="-122"/>
              <a:cs typeface="宋体" panose="02010600030101010101" pitchFamily="2" charset="-122"/>
              <a:sym typeface="+mn-ea"/>
            </a:endParaRPr>
          </a:p>
        </p:txBody>
      </p:sp>
      <p:sp>
        <p:nvSpPr>
          <p:cNvPr id="3" name="矩形 2"/>
          <p:cNvSpPr/>
          <p:nvPr>
            <p:custDataLst>
              <p:tags r:id="rId12"/>
            </p:custDataLst>
          </p:nvPr>
        </p:nvSpPr>
        <p:spPr>
          <a:xfrm>
            <a:off x="6473036" y="1413788"/>
            <a:ext cx="3148318" cy="21602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3.在工作时间和工作场所内，因履行工作职责受到暴力</a:t>
            </a:r>
            <a:endParaRPr lang="en-US" altLang="zh-CN" sz="2400" b="1" dirty="0" smtClean="0">
              <a:solidFill>
                <a:srgbClr val="FF0000"/>
              </a:solidFill>
              <a:latin typeface="宋体" panose="02010600030101010101" pitchFamily="2" charset="-122"/>
              <a:ea typeface="宋体" panose="02010600030101010101" pitchFamily="2" charset="-122"/>
              <a:cs typeface="宋体" panose="02010600030101010101" pitchFamily="2" charset="-122"/>
            </a:endParaRPr>
          </a:p>
          <a:p>
            <a:pPr algn="ctr"/>
            <a:r>
              <a:rPr lang="zh-CN" altLang="en-US" sz="24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等意外伤害的</a:t>
            </a:r>
            <a:endParaRPr lang="zh-CN" altLang="en-US" sz="24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4" name="矩形 3"/>
          <p:cNvSpPr/>
          <p:nvPr>
            <p:custDataLst>
              <p:tags r:id="rId13"/>
            </p:custDataLst>
          </p:nvPr>
        </p:nvSpPr>
        <p:spPr>
          <a:xfrm>
            <a:off x="3237076" y="1413788"/>
            <a:ext cx="3148318" cy="21602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2.工作时间前后在工作场所内，从事与工作有关的预备性或者</a:t>
            </a:r>
            <a:endParaRPr lang="en-US" altLang="zh-CN" sz="2400" b="1" dirty="0" smtClean="0">
              <a:solidFill>
                <a:srgbClr val="FF0000"/>
              </a:solidFill>
              <a:latin typeface="宋体" panose="02010600030101010101" pitchFamily="2" charset="-122"/>
              <a:ea typeface="宋体" panose="02010600030101010101" pitchFamily="2" charset="-122"/>
              <a:cs typeface="宋体" panose="02010600030101010101" pitchFamily="2" charset="-122"/>
            </a:endParaRPr>
          </a:p>
          <a:p>
            <a:pPr algn="ctr"/>
            <a:r>
              <a:rPr lang="zh-CN" altLang="en-US" sz="24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收尾性工作受到事故伤害的</a:t>
            </a:r>
            <a:endParaRPr lang="zh-CN" altLang="en-US" sz="24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5" name="矩形 4"/>
          <p:cNvSpPr/>
          <p:nvPr>
            <p:custDataLst>
              <p:tags r:id="rId14"/>
            </p:custDataLst>
          </p:nvPr>
        </p:nvSpPr>
        <p:spPr>
          <a:xfrm>
            <a:off x="481" y="1413788"/>
            <a:ext cx="3148318" cy="21602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1.在工作时间和工作场所内，因工作原因受到事故伤害的</a:t>
            </a:r>
            <a:endParaRPr lang="zh-CN" altLang="en-US" sz="24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ustDataLst>
      <p:tags r:id="rId15"/>
    </p:custDataLst>
  </p:cSld>
  <p:clrMapOvr>
    <a:masterClrMapping/>
  </p:clrMapOvr>
  <p:timing>
    <p:tnLst>
      <p:par>
        <p:cTn id="1" dur="indefinite" restart="never" nodeType="tmRoot"/>
      </p:par>
    </p:tnLst>
    <p:bldLst>
      <p:bldP spid="17" grpId="0" bldLvl="0" animBg="1"/>
      <p:bldP spid="19" grpId="0" bldLvl="0" animBg="1"/>
      <p:bldP spid="28" grpId="0" bldLvl="0" animBg="1"/>
      <p:bldP spid="30" grpId="0" bldLvl="0" animBg="1"/>
      <p:bldP spid="15" grpId="0"/>
      <p:bldP spid="20" grpId="0"/>
      <p:bldP spid="21" grpId="0"/>
      <p:bldP spid="22" grpId="0"/>
      <p:bldP spid="3" grpId="0" bldLvl="0" animBg="1"/>
      <p:bldP spid="4" grpId="0" bldLvl="0" animBg="1"/>
      <p:bldP spid="5"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文本框 1"/>
          <p:cNvSpPr txBox="1"/>
          <p:nvPr/>
        </p:nvSpPr>
        <p:spPr>
          <a:xfrm>
            <a:off x="189865" y="691515"/>
            <a:ext cx="11908790" cy="5760085"/>
          </a:xfrm>
          <a:prstGeom prst="rect">
            <a:avLst/>
          </a:prstGeom>
          <a:noFill/>
        </p:spPr>
        <p:txBody>
          <a:bodyPr wrap="square" rtlCol="0" anchor="t">
            <a:noAutofit/>
          </a:bodyPr>
          <a:p>
            <a:pPr lvl="0" indent="0">
              <a:lnSpc>
                <a:spcPct val="125000"/>
              </a:lnSpc>
              <a:spcAft>
                <a:spcPts val="600"/>
              </a:spcAft>
              <a:buFont typeface="Wingdings" panose="05000000000000000000" charset="0"/>
              <a:buNone/>
            </a:pPr>
            <a:r>
              <a:rPr lang="en-US" altLang="zh-CN" sz="2800" b="1" dirty="0" smtClean="0">
                <a:solidFill>
                  <a:srgbClr val="FF0000"/>
                </a:solidFill>
                <a:sym typeface="+mn-ea"/>
              </a:rPr>
              <a:t>7</a:t>
            </a:r>
            <a:r>
              <a:rPr lang="zh-CN" altLang="en-US" sz="2800" b="1" dirty="0" smtClean="0">
                <a:solidFill>
                  <a:srgbClr val="FF0000"/>
                </a:solidFill>
                <a:sym typeface="+mn-ea"/>
              </a:rPr>
              <a:t>种</a:t>
            </a:r>
            <a:r>
              <a:rPr lang="zh-CN" altLang="en-US" sz="2800" b="1" dirty="0" smtClean="0">
                <a:sym typeface="+mn-ea"/>
              </a:rPr>
              <a:t>工伤情形</a:t>
            </a:r>
            <a:endParaRPr lang="en-US" altLang="zh-CN" sz="3600" b="1" dirty="0" smtClean="0">
              <a:solidFill>
                <a:srgbClr val="C00000"/>
              </a:solidFill>
              <a:latin typeface="微软雅黑" panose="020B0503020204020204" charset="-122"/>
              <a:ea typeface="微软雅黑" panose="020B0503020204020204" charset="-122"/>
              <a:cs typeface="微软雅黑" panose="020B0503020204020204" charset="-122"/>
            </a:endParaRPr>
          </a:p>
          <a:p>
            <a:pPr indent="0">
              <a:lnSpc>
                <a:spcPct val="125000"/>
              </a:lnSpc>
              <a:spcAft>
                <a:spcPts val="600"/>
              </a:spcAft>
              <a:buFont typeface="Wingdings" panose="05000000000000000000" charset="0"/>
              <a:buNone/>
            </a:pPr>
            <a:r>
              <a:rPr lang="zh-CN" altLang="en-US" sz="2400" b="1" dirty="0" smtClean="0">
                <a:solidFill>
                  <a:schemeClr val="tx1"/>
                </a:solidFill>
                <a:latin typeface="宋体" panose="02010600030101010101" pitchFamily="2" charset="-122"/>
                <a:cs typeface="宋体" panose="02010600030101010101" pitchFamily="2" charset="-122"/>
                <a:sym typeface="+mn-ea"/>
              </a:rPr>
              <a:t>1.在</a:t>
            </a:r>
            <a:r>
              <a:rPr lang="zh-CN" altLang="en-US" sz="2400" b="1" dirty="0" smtClean="0">
                <a:solidFill>
                  <a:srgbClr val="FF0000"/>
                </a:solidFill>
                <a:latin typeface="宋体" panose="02010600030101010101" pitchFamily="2" charset="-122"/>
                <a:cs typeface="宋体" panose="02010600030101010101" pitchFamily="2" charset="-122"/>
                <a:sym typeface="+mn-ea"/>
              </a:rPr>
              <a:t>工作时间</a:t>
            </a:r>
            <a:r>
              <a:rPr lang="zh-CN" altLang="en-US" sz="2400" b="1" dirty="0" smtClean="0">
                <a:solidFill>
                  <a:schemeClr val="tx1"/>
                </a:solidFill>
                <a:latin typeface="宋体" panose="02010600030101010101" pitchFamily="2" charset="-122"/>
                <a:cs typeface="宋体" panose="02010600030101010101" pitchFamily="2" charset="-122"/>
                <a:sym typeface="+mn-ea"/>
              </a:rPr>
              <a:t>和</a:t>
            </a:r>
            <a:r>
              <a:rPr lang="zh-CN" altLang="en-US" sz="2400" b="1" dirty="0" smtClean="0">
                <a:solidFill>
                  <a:srgbClr val="FF0000"/>
                </a:solidFill>
                <a:latin typeface="宋体" panose="02010600030101010101" pitchFamily="2" charset="-122"/>
                <a:cs typeface="宋体" panose="02010600030101010101" pitchFamily="2" charset="-122"/>
                <a:sym typeface="+mn-ea"/>
              </a:rPr>
              <a:t>工作场所</a:t>
            </a:r>
            <a:r>
              <a:rPr lang="zh-CN" altLang="en-US" sz="2400" b="1" dirty="0" smtClean="0">
                <a:solidFill>
                  <a:schemeClr val="tx1"/>
                </a:solidFill>
                <a:latin typeface="宋体" panose="02010600030101010101" pitchFamily="2" charset="-122"/>
                <a:cs typeface="宋体" panose="02010600030101010101" pitchFamily="2" charset="-122"/>
                <a:sym typeface="+mn-ea"/>
              </a:rPr>
              <a:t>内，因</a:t>
            </a:r>
            <a:r>
              <a:rPr lang="zh-CN" altLang="en-US" sz="2400" b="1" dirty="0" smtClean="0">
                <a:solidFill>
                  <a:srgbClr val="FF0000"/>
                </a:solidFill>
                <a:latin typeface="宋体" panose="02010600030101010101" pitchFamily="2" charset="-122"/>
                <a:cs typeface="宋体" panose="02010600030101010101" pitchFamily="2" charset="-122"/>
                <a:sym typeface="+mn-ea"/>
              </a:rPr>
              <a:t>工作原因</a:t>
            </a:r>
            <a:r>
              <a:rPr lang="zh-CN" altLang="en-US" sz="2400" b="1" dirty="0" smtClean="0">
                <a:solidFill>
                  <a:schemeClr val="tx1"/>
                </a:solidFill>
                <a:latin typeface="宋体" panose="02010600030101010101" pitchFamily="2" charset="-122"/>
                <a:cs typeface="宋体" panose="02010600030101010101" pitchFamily="2" charset="-122"/>
                <a:sym typeface="+mn-ea"/>
              </a:rPr>
              <a:t>受到事故伤害的；</a:t>
            </a:r>
            <a:endParaRPr lang="zh-CN" altLang="en-US" sz="240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eaLnBrk="1" fontAlgn="auto" latinLnBrk="0" hangingPunct="1">
              <a:lnSpc>
                <a:spcPts val="2980"/>
              </a:lnSpc>
              <a:buFont typeface="Arial" panose="020B0604020202020204" pitchFamily="34" charset="0"/>
              <a:buChar char="•"/>
            </a:pPr>
            <a:r>
              <a:rPr lang="zh-CN" altLang="en-US" sz="2400" b="1" dirty="0" smtClean="0">
                <a:solidFill>
                  <a:srgbClr val="0B1B4A"/>
                </a:solidFill>
                <a:latin typeface="宋体" panose="02010600030101010101" pitchFamily="2" charset="-122"/>
                <a:cs typeface="宋体" panose="02010600030101010101" pitchFamily="2" charset="-122"/>
                <a:sym typeface="+mn-ea"/>
              </a:rPr>
              <a:t>“</a:t>
            </a:r>
            <a:r>
              <a:rPr lang="zh-CN" altLang="en-US" sz="2400" b="1" dirty="0" smtClean="0">
                <a:solidFill>
                  <a:srgbClr val="FF0000"/>
                </a:solidFill>
                <a:latin typeface="宋体" panose="02010600030101010101" pitchFamily="2" charset="-122"/>
                <a:cs typeface="宋体" panose="02010600030101010101" pitchFamily="2" charset="-122"/>
                <a:sym typeface="+mn-ea"/>
              </a:rPr>
              <a:t>工作时间</a:t>
            </a:r>
            <a:r>
              <a:rPr lang="zh-CN" altLang="en-US" sz="2400" b="1" dirty="0" smtClean="0">
                <a:solidFill>
                  <a:srgbClr val="0B1B4A"/>
                </a:solidFill>
                <a:latin typeface="宋体" panose="02010600030101010101" pitchFamily="2" charset="-122"/>
                <a:cs typeface="宋体" panose="02010600030101010101" pitchFamily="2" charset="-122"/>
                <a:sym typeface="+mn-ea"/>
              </a:rPr>
              <a:t>”</a:t>
            </a:r>
            <a:r>
              <a:rPr lang="zh-CN" altLang="en-US" sz="2400" b="1" dirty="0" smtClean="0">
                <a:solidFill>
                  <a:schemeClr val="tx1"/>
                </a:solidFill>
                <a:latin typeface="宋体" panose="02010600030101010101" pitchFamily="2" charset="-122"/>
                <a:cs typeface="宋体" panose="02010600030101010101" pitchFamily="2" charset="-122"/>
                <a:sym typeface="+mn-ea"/>
              </a:rPr>
              <a:t>是指法律规定的或者单位要求职工工作的时间。</a:t>
            </a:r>
            <a:endParaRPr lang="zh-CN" altLang="en-US" sz="2400" b="1" dirty="0" smtClean="0">
              <a:solidFill>
                <a:schemeClr val="tx1"/>
              </a:solidFill>
              <a:latin typeface="宋体" panose="02010600030101010101" pitchFamily="2" charset="-122"/>
              <a:ea typeface="宋体" panose="02010600030101010101" pitchFamily="2" charset="-122"/>
              <a:cs typeface="宋体" panose="02010600030101010101" pitchFamily="2" charset="-122"/>
            </a:endParaRPr>
          </a:p>
          <a:p>
            <a:pPr eaLnBrk="1" fontAlgn="auto" latinLnBrk="0" hangingPunct="1">
              <a:lnSpc>
                <a:spcPts val="2980"/>
              </a:lnSpc>
              <a:buFont typeface="Arial" panose="020B0604020202020204" pitchFamily="34" charset="0"/>
              <a:buChar char="•"/>
            </a:pPr>
            <a:r>
              <a:rPr lang="zh-CN" altLang="en-US" sz="2400" b="1" dirty="0" smtClean="0">
                <a:solidFill>
                  <a:srgbClr val="0B1B4A"/>
                </a:solidFill>
                <a:latin typeface="宋体" panose="02010600030101010101" pitchFamily="2" charset="-122"/>
                <a:cs typeface="宋体" panose="02010600030101010101" pitchFamily="2" charset="-122"/>
                <a:sym typeface="+mn-ea"/>
              </a:rPr>
              <a:t>“</a:t>
            </a:r>
            <a:r>
              <a:rPr lang="zh-CN" altLang="en-US" sz="2400" b="1" dirty="0" smtClean="0">
                <a:solidFill>
                  <a:srgbClr val="FF0000"/>
                </a:solidFill>
                <a:latin typeface="宋体" panose="02010600030101010101" pitchFamily="2" charset="-122"/>
                <a:cs typeface="宋体" panose="02010600030101010101" pitchFamily="2" charset="-122"/>
                <a:sym typeface="+mn-ea"/>
              </a:rPr>
              <a:t>工作场所</a:t>
            </a:r>
            <a:r>
              <a:rPr lang="zh-CN" altLang="en-US" sz="2400" b="1" dirty="0" smtClean="0">
                <a:solidFill>
                  <a:srgbClr val="0B1B4A"/>
                </a:solidFill>
                <a:latin typeface="宋体" panose="02010600030101010101" pitchFamily="2" charset="-122"/>
                <a:cs typeface="宋体" panose="02010600030101010101" pitchFamily="2" charset="-122"/>
                <a:sym typeface="+mn-ea"/>
              </a:rPr>
              <a:t>”</a:t>
            </a:r>
            <a:r>
              <a:rPr lang="zh-CN" altLang="en-US" sz="2400" b="1" dirty="0" smtClean="0">
                <a:solidFill>
                  <a:schemeClr val="tx1"/>
                </a:solidFill>
                <a:latin typeface="宋体" panose="02010600030101010101" pitchFamily="2" charset="-122"/>
                <a:cs typeface="宋体" panose="02010600030101010101" pitchFamily="2" charset="-122"/>
                <a:sym typeface="+mn-ea"/>
              </a:rPr>
              <a:t>是指覆盖工人因工作而需在场或前往，并在雇主直接或间接控制之下的一切地点。</a:t>
            </a:r>
            <a:endParaRPr lang="zh-CN" altLang="en-US" sz="2400" b="1" dirty="0" smtClean="0">
              <a:solidFill>
                <a:schemeClr val="tx1"/>
              </a:solidFill>
              <a:latin typeface="宋体" panose="02010600030101010101" pitchFamily="2" charset="-122"/>
              <a:ea typeface="宋体" panose="02010600030101010101" pitchFamily="2" charset="-122"/>
              <a:cs typeface="宋体" panose="02010600030101010101" pitchFamily="2" charset="-122"/>
            </a:endParaRPr>
          </a:p>
          <a:p>
            <a:pPr eaLnBrk="1" fontAlgn="auto" latinLnBrk="0" hangingPunct="1">
              <a:lnSpc>
                <a:spcPts val="2980"/>
              </a:lnSpc>
              <a:buFont typeface="Arial" panose="020B0604020202020204" pitchFamily="34" charset="0"/>
              <a:buChar char="•"/>
            </a:pPr>
            <a:r>
              <a:rPr lang="zh-CN" altLang="en-US" sz="2400" b="1" dirty="0" smtClean="0">
                <a:solidFill>
                  <a:srgbClr val="0B1B4A"/>
                </a:solidFill>
                <a:latin typeface="宋体" panose="02010600030101010101" pitchFamily="2" charset="-122"/>
                <a:cs typeface="宋体" panose="02010600030101010101" pitchFamily="2" charset="-122"/>
                <a:sym typeface="+mn-ea"/>
              </a:rPr>
              <a:t>“</a:t>
            </a:r>
            <a:r>
              <a:rPr lang="zh-CN" altLang="en-US" sz="2400" b="1" dirty="0" smtClean="0">
                <a:solidFill>
                  <a:srgbClr val="FF0000"/>
                </a:solidFill>
                <a:latin typeface="宋体" panose="02010600030101010101" pitchFamily="2" charset="-122"/>
                <a:cs typeface="宋体" panose="02010600030101010101" pitchFamily="2" charset="-122"/>
                <a:sym typeface="+mn-ea"/>
              </a:rPr>
              <a:t>工作原因</a:t>
            </a:r>
            <a:r>
              <a:rPr lang="zh-CN" altLang="en-US" sz="2400" b="1" dirty="0" smtClean="0">
                <a:solidFill>
                  <a:srgbClr val="0B1B4A"/>
                </a:solidFill>
                <a:latin typeface="宋体" panose="02010600030101010101" pitchFamily="2" charset="-122"/>
                <a:cs typeface="宋体" panose="02010600030101010101" pitchFamily="2" charset="-122"/>
                <a:sym typeface="+mn-ea"/>
              </a:rPr>
              <a:t>”</a:t>
            </a:r>
            <a:r>
              <a:rPr lang="zh-CN" altLang="en-US" sz="2400" b="1" dirty="0" smtClean="0">
                <a:solidFill>
                  <a:schemeClr val="tx1"/>
                </a:solidFill>
                <a:latin typeface="宋体" panose="02010600030101010101" pitchFamily="2" charset="-122"/>
                <a:cs typeface="宋体" panose="02010600030101010101" pitchFamily="2" charset="-122"/>
                <a:sym typeface="+mn-ea"/>
              </a:rPr>
              <a:t>应该是直接原因。在没有证据否定职工受到的伤害与工作之间的必然联系的，在排除其他非工作原因后，应认定为工作原因。</a:t>
            </a:r>
            <a:endParaRPr lang="zh-CN" altLang="en-US" sz="240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eaLnBrk="1" fontAlgn="auto" latinLnBrk="0" hangingPunct="1">
              <a:lnSpc>
                <a:spcPts val="2980"/>
              </a:lnSpc>
              <a:buFont typeface="Arial" panose="020B0604020202020204" pitchFamily="34" charset="0"/>
              <a:buChar char="•"/>
            </a:pPr>
            <a:r>
              <a:rPr lang="zh-CN" altLang="en-US" sz="2400" b="1" dirty="0" smtClean="0">
                <a:solidFill>
                  <a:schemeClr val="tx1"/>
                </a:solidFill>
                <a:latin typeface="宋体" panose="02010600030101010101" pitchFamily="2" charset="-122"/>
                <a:cs typeface="宋体" panose="02010600030101010101" pitchFamily="2" charset="-122"/>
                <a:sym typeface="+mn-ea"/>
              </a:rPr>
              <a:t>“事故伤害”主要指职工在工作过程中发生的人身伤害和急性中毒等事故伤害</a:t>
            </a:r>
            <a:r>
              <a:rPr lang="en-US" altLang="zh-CN" sz="2400" b="1" dirty="0" smtClean="0">
                <a:solidFill>
                  <a:schemeClr val="tx1"/>
                </a:solidFill>
                <a:latin typeface="宋体" panose="02010600030101010101" pitchFamily="2" charset="-122"/>
                <a:cs typeface="宋体" panose="02010600030101010101" pitchFamily="2" charset="-122"/>
                <a:sym typeface="+mn-ea"/>
              </a:rPr>
              <a:t>。</a:t>
            </a:r>
            <a:r>
              <a:rPr lang="zh-CN" altLang="en-US" sz="2400" b="1" dirty="0" smtClean="0">
                <a:solidFill>
                  <a:schemeClr val="tx1"/>
                </a:solidFill>
                <a:latin typeface="宋体" panose="02010600030101010101" pitchFamily="2" charset="-122"/>
                <a:cs typeface="宋体" panose="02010600030101010101" pitchFamily="2" charset="-122"/>
                <a:sym typeface="+mn-ea"/>
              </a:rPr>
              <a:t>在一些特殊情况下，也包括一些精神性的伤害（安宁医院的病例）。</a:t>
            </a:r>
            <a:endParaRPr lang="zh-CN" altLang="en-US" sz="2400" b="1" dirty="0" smtClean="0">
              <a:solidFill>
                <a:schemeClr val="tx1"/>
              </a:solidFill>
              <a:latin typeface="宋体" panose="02010600030101010101" pitchFamily="2" charset="-122"/>
              <a:cs typeface="宋体" panose="02010600030101010101" pitchFamily="2" charset="-122"/>
              <a:sym typeface="+mn-ea"/>
            </a:endParaRPr>
          </a:p>
          <a:p>
            <a:pPr eaLnBrk="1" fontAlgn="auto" latinLnBrk="0" hangingPunct="1">
              <a:lnSpc>
                <a:spcPts val="2980"/>
              </a:lnSpc>
              <a:buFont typeface="Arial" panose="020B0604020202020204" pitchFamily="34" charset="0"/>
              <a:buChar char="•"/>
            </a:pPr>
            <a:r>
              <a:rPr lang="zh-CN" altLang="en-US" sz="2400" b="1" dirty="0" smtClean="0">
                <a:solidFill>
                  <a:schemeClr val="tx1"/>
                </a:solidFill>
                <a:latin typeface="宋体" panose="02010600030101010101" pitchFamily="2" charset="-122"/>
                <a:cs typeface="宋体" panose="02010600030101010101" pitchFamily="2" charset="-122"/>
                <a:sym typeface="+mn-ea"/>
              </a:rPr>
              <a:t>在某些情况下，职工虽不在本岗位劳动，但由于单位的设施或设备不完善劳动条件或劳动环境不良 管理不善等原因造成职工伤害的，也应当认定为工伤。例如，由于单位锅炉房的开水管安装不牢固，导致职工在打开水的过程中被开水烫伤，职工的这种伤害也应认定为工伤。</a:t>
            </a:r>
            <a:endParaRPr lang="zh-CN" altLang="en-US" sz="2400" b="1" dirty="0" smtClean="0">
              <a:solidFill>
                <a:schemeClr val="tx1"/>
              </a:solidFill>
              <a:latin typeface="宋体" panose="02010600030101010101" pitchFamily="2" charset="-122"/>
              <a:cs typeface="宋体" panose="02010600030101010101" pitchFamily="2" charset="-122"/>
              <a:sym typeface="+mn-ea"/>
            </a:endParaRPr>
          </a:p>
        </p:txBody>
      </p:sp>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83185" y="827405"/>
            <a:ext cx="11891645" cy="4356100"/>
          </a:xfrm>
          <a:prstGeom prst="rect">
            <a:avLst/>
          </a:prstGeom>
          <a:noFill/>
        </p:spPr>
        <p:txBody>
          <a:bodyPr wrap="square" rtlCol="0" anchor="t">
            <a:spAutoFit/>
          </a:bodyPr>
          <a:p>
            <a:pPr>
              <a:lnSpc>
                <a:spcPct val="110000"/>
              </a:lnSpc>
            </a:pPr>
            <a:r>
              <a:rPr lang="zh-CN" altLang="en-US" sz="2800" b="1" dirty="0" smtClean="0">
                <a:solidFill>
                  <a:srgbClr val="0B1B4A"/>
                </a:solidFill>
                <a:latin typeface="宋体" panose="02010600030101010101" pitchFamily="2" charset="-122"/>
                <a:cs typeface="宋体" panose="02010600030101010101" pitchFamily="2" charset="-122"/>
                <a:sym typeface="+mn-ea"/>
              </a:rPr>
              <a:t>2.</a:t>
            </a:r>
            <a:r>
              <a:rPr lang="zh-CN" altLang="en-US" sz="2800" b="1" dirty="0" smtClean="0">
                <a:solidFill>
                  <a:srgbClr val="FF0000"/>
                </a:solidFill>
                <a:latin typeface="宋体" panose="02010600030101010101" pitchFamily="2" charset="-122"/>
                <a:cs typeface="宋体" panose="02010600030101010101" pitchFamily="2" charset="-122"/>
                <a:sym typeface="+mn-ea"/>
              </a:rPr>
              <a:t>工作时间</a:t>
            </a:r>
            <a:r>
              <a:rPr lang="zh-CN" altLang="en-US" sz="2800" b="1" dirty="0" smtClean="0">
                <a:solidFill>
                  <a:schemeClr val="tx1"/>
                </a:solidFill>
                <a:latin typeface="宋体" panose="02010600030101010101" pitchFamily="2" charset="-122"/>
                <a:cs typeface="宋体" panose="02010600030101010101" pitchFamily="2" charset="-122"/>
                <a:sym typeface="+mn-ea"/>
              </a:rPr>
              <a:t>前后在</a:t>
            </a:r>
            <a:r>
              <a:rPr lang="zh-CN" altLang="en-US" sz="2800" b="1" dirty="0" smtClean="0">
                <a:solidFill>
                  <a:srgbClr val="FF0000"/>
                </a:solidFill>
                <a:latin typeface="宋体" panose="02010600030101010101" pitchFamily="2" charset="-122"/>
                <a:cs typeface="宋体" panose="02010600030101010101" pitchFamily="2" charset="-122"/>
                <a:sym typeface="+mn-ea"/>
              </a:rPr>
              <a:t>工作场所</a:t>
            </a:r>
            <a:r>
              <a:rPr lang="zh-CN" altLang="en-US" sz="2800" b="1" dirty="0" smtClean="0">
                <a:solidFill>
                  <a:schemeClr val="tx1"/>
                </a:solidFill>
                <a:latin typeface="宋体" panose="02010600030101010101" pitchFamily="2" charset="-122"/>
                <a:cs typeface="宋体" panose="02010600030101010101" pitchFamily="2" charset="-122"/>
                <a:sym typeface="+mn-ea"/>
              </a:rPr>
              <a:t>内，从事</a:t>
            </a:r>
            <a:r>
              <a:rPr lang="zh-CN" altLang="en-US" sz="2800" b="1" dirty="0" smtClean="0">
                <a:solidFill>
                  <a:srgbClr val="FF0000"/>
                </a:solidFill>
                <a:latin typeface="宋体" panose="02010600030101010101" pitchFamily="2" charset="-122"/>
                <a:cs typeface="宋体" panose="02010600030101010101" pitchFamily="2" charset="-122"/>
                <a:sym typeface="+mn-ea"/>
              </a:rPr>
              <a:t>与工作有关</a:t>
            </a:r>
            <a:r>
              <a:rPr lang="zh-CN" altLang="en-US" sz="2800" b="1" dirty="0" smtClean="0">
                <a:solidFill>
                  <a:schemeClr val="tx1"/>
                </a:solidFill>
                <a:latin typeface="宋体" panose="02010600030101010101" pitchFamily="2" charset="-122"/>
                <a:cs typeface="宋体" panose="02010600030101010101" pitchFamily="2" charset="-122"/>
                <a:sym typeface="+mn-ea"/>
              </a:rPr>
              <a:t>的</a:t>
            </a:r>
            <a:r>
              <a:rPr lang="zh-CN" altLang="en-US" sz="2800" b="1" dirty="0" smtClean="0">
                <a:solidFill>
                  <a:srgbClr val="FF0000"/>
                </a:solidFill>
                <a:latin typeface="宋体" panose="02010600030101010101" pitchFamily="2" charset="-122"/>
                <a:cs typeface="宋体" panose="02010600030101010101" pitchFamily="2" charset="-122"/>
                <a:sym typeface="+mn-ea"/>
              </a:rPr>
              <a:t>预备性</a:t>
            </a:r>
            <a:r>
              <a:rPr lang="zh-CN" altLang="en-US" sz="2800" b="1" dirty="0" smtClean="0">
                <a:solidFill>
                  <a:schemeClr val="tx1"/>
                </a:solidFill>
                <a:latin typeface="宋体" panose="02010600030101010101" pitchFamily="2" charset="-122"/>
                <a:cs typeface="宋体" panose="02010600030101010101" pitchFamily="2" charset="-122"/>
                <a:sym typeface="+mn-ea"/>
              </a:rPr>
              <a:t>或者</a:t>
            </a:r>
            <a:r>
              <a:rPr lang="zh-CN" altLang="en-US" sz="2800" b="1" dirty="0" smtClean="0">
                <a:solidFill>
                  <a:srgbClr val="FF0000"/>
                </a:solidFill>
                <a:latin typeface="宋体" panose="02010600030101010101" pitchFamily="2" charset="-122"/>
                <a:cs typeface="宋体" panose="02010600030101010101" pitchFamily="2" charset="-122"/>
                <a:sym typeface="+mn-ea"/>
              </a:rPr>
              <a:t>收尾性</a:t>
            </a:r>
            <a:r>
              <a:rPr lang="zh-CN" altLang="en-US" sz="2800" b="1" dirty="0" smtClean="0">
                <a:solidFill>
                  <a:schemeClr val="tx1"/>
                </a:solidFill>
                <a:latin typeface="宋体" panose="02010600030101010101" pitchFamily="2" charset="-122"/>
                <a:cs typeface="宋体" panose="02010600030101010101" pitchFamily="2" charset="-122"/>
                <a:sym typeface="+mn-ea"/>
              </a:rPr>
              <a:t>工作受到事故伤害的；</a:t>
            </a:r>
            <a:endParaRPr lang="zh-CN" altLang="en-US" sz="2800" b="1" dirty="0" smtClean="0">
              <a:solidFill>
                <a:schemeClr val="tx1"/>
              </a:solidFill>
              <a:latin typeface="宋体" panose="02010600030101010101" pitchFamily="2" charset="-122"/>
              <a:ea typeface="宋体" panose="02010600030101010101" pitchFamily="2" charset="-122"/>
              <a:cs typeface="宋体" panose="02010600030101010101" pitchFamily="2" charset="-122"/>
            </a:endParaRPr>
          </a:p>
          <a:p>
            <a:pPr>
              <a:lnSpc>
                <a:spcPct val="110000"/>
              </a:lnSpc>
            </a:pPr>
            <a:r>
              <a:rPr lang="zh-CN" altLang="en-US" sz="2800" b="1" dirty="0" smtClean="0">
                <a:solidFill>
                  <a:srgbClr val="0B1B4A"/>
                </a:solidFill>
                <a:latin typeface="宋体" panose="02010600030101010101" pitchFamily="2" charset="-122"/>
                <a:sym typeface="+mn-ea"/>
              </a:rPr>
              <a:t> </a:t>
            </a:r>
            <a:r>
              <a:rPr lang="zh-CN" altLang="en-US" sz="2800" b="1" dirty="0" smtClean="0">
                <a:solidFill>
                  <a:schemeClr val="tx1"/>
                </a:solidFill>
                <a:latin typeface="Arial" panose="020B0604020202020204" pitchFamily="34" charset="0"/>
                <a:sym typeface="+mn-ea"/>
              </a:rPr>
              <a:t>“</a:t>
            </a:r>
            <a:r>
              <a:rPr lang="zh-CN" altLang="en-US" sz="2800" b="1" dirty="0" smtClean="0">
                <a:solidFill>
                  <a:schemeClr val="tx1"/>
                </a:solidFill>
                <a:latin typeface="宋体" panose="02010600030101010101" pitchFamily="2" charset="-122"/>
                <a:sym typeface="+mn-ea"/>
              </a:rPr>
              <a:t>与工作有关的</a:t>
            </a:r>
            <a:r>
              <a:rPr lang="zh-CN" altLang="en-US" sz="2800" b="1" dirty="0" smtClean="0">
                <a:solidFill>
                  <a:srgbClr val="FF0000"/>
                </a:solidFill>
                <a:latin typeface="宋体" panose="02010600030101010101" pitchFamily="2" charset="-122"/>
                <a:sym typeface="+mn-ea"/>
              </a:rPr>
              <a:t>预备性</a:t>
            </a:r>
            <a:r>
              <a:rPr lang="zh-CN" altLang="en-US" sz="2800" b="1" dirty="0" smtClean="0">
                <a:solidFill>
                  <a:schemeClr val="tx1"/>
                </a:solidFill>
                <a:latin typeface="宋体" panose="02010600030101010101" pitchFamily="2" charset="-122"/>
                <a:sym typeface="+mn-ea"/>
              </a:rPr>
              <a:t>或者</a:t>
            </a:r>
            <a:r>
              <a:rPr lang="zh-CN" altLang="en-US" sz="2800" b="1" dirty="0" smtClean="0">
                <a:solidFill>
                  <a:srgbClr val="FF0000"/>
                </a:solidFill>
                <a:latin typeface="宋体" panose="02010600030101010101" pitchFamily="2" charset="-122"/>
                <a:sym typeface="+mn-ea"/>
              </a:rPr>
              <a:t>收尾性</a:t>
            </a:r>
            <a:r>
              <a:rPr lang="zh-CN" altLang="en-US" sz="2800" b="1" dirty="0" smtClean="0">
                <a:solidFill>
                  <a:schemeClr val="tx1"/>
                </a:solidFill>
                <a:latin typeface="宋体" panose="02010600030101010101" pitchFamily="2" charset="-122"/>
                <a:sym typeface="+mn-ea"/>
              </a:rPr>
              <a:t>工作</a:t>
            </a:r>
            <a:r>
              <a:rPr lang="zh-CN" altLang="en-US" sz="2800" b="1" dirty="0" smtClean="0">
                <a:solidFill>
                  <a:schemeClr val="tx1"/>
                </a:solidFill>
                <a:latin typeface="Arial" panose="020B0604020202020204" pitchFamily="34" charset="0"/>
                <a:sym typeface="+mn-ea"/>
              </a:rPr>
              <a:t>”</a:t>
            </a:r>
            <a:r>
              <a:rPr lang="zh-CN" altLang="en-US" sz="2800" b="1" dirty="0" smtClean="0">
                <a:solidFill>
                  <a:schemeClr val="tx1"/>
                </a:solidFill>
                <a:latin typeface="宋体" panose="02010600030101010101" pitchFamily="2" charset="-122"/>
                <a:sym typeface="+mn-ea"/>
              </a:rPr>
              <a:t>主要是指在法律规定的或者单位要求的，工作时间开始之前或工作时间结束之后的一段合理时间内，职工在工作场所内从事本职工作或者与领导指派的其他工作有关的准备工作。例如，甲是一名机床操作工，下班后从事清洗机床的收尾性工作，不慎被机床上掉下来的机器部件砸伤的情形，应认定为工伤。</a:t>
            </a:r>
            <a:endParaRPr lang="en-US" altLang="zh-CN" sz="2800" b="1" dirty="0" smtClean="0">
              <a:solidFill>
                <a:schemeClr val="tx1"/>
              </a:solidFill>
              <a:latin typeface="宋体" panose="02010600030101010101" pitchFamily="2" charset="-122"/>
              <a:ea typeface="宋体" panose="02010600030101010101" pitchFamily="2" charset="-122"/>
            </a:endParaRPr>
          </a:p>
          <a:p>
            <a:pPr>
              <a:lnSpc>
                <a:spcPct val="110000"/>
              </a:lnSpc>
            </a:pPr>
            <a:r>
              <a:rPr lang="en-US" altLang="zh-CN" sz="2800" b="1" dirty="0" smtClean="0">
                <a:solidFill>
                  <a:schemeClr val="tx1"/>
                </a:solidFill>
                <a:latin typeface="宋体" panose="02010600030101010101" pitchFamily="2" charset="-122"/>
                <a:sym typeface="+mn-ea"/>
              </a:rPr>
              <a:t>  </a:t>
            </a:r>
            <a:r>
              <a:rPr lang="zh-CN" altLang="en-US" sz="2800" b="1" dirty="0" smtClean="0">
                <a:solidFill>
                  <a:schemeClr val="tx1"/>
                </a:solidFill>
                <a:latin typeface="宋体" panose="02010600030101010101" pitchFamily="2" charset="-122"/>
                <a:sym typeface="+mn-ea"/>
              </a:rPr>
              <a:t>类似情形还包括运输、清理、备料、安全、储存、收拾工具和更换衣服等。</a:t>
            </a:r>
            <a:endParaRPr lang="zh-CN" altLang="en-US" sz="2800" b="1" dirty="0" smtClean="0">
              <a:solidFill>
                <a:schemeClr val="tx1"/>
              </a:solidFill>
              <a:latin typeface="宋体" panose="02010600030101010101" pitchFamily="2" charset="-122"/>
              <a:sym typeface="+mn-ea"/>
            </a:endParaRPr>
          </a:p>
        </p:txBody>
      </p:sp>
    </p:spTree>
    <p:custDataLst>
      <p:tags r:id="rId4"/>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4" name="文本框 3"/>
          <p:cNvSpPr txBox="1"/>
          <p:nvPr/>
        </p:nvSpPr>
        <p:spPr>
          <a:xfrm>
            <a:off x="3035935" y="1495425"/>
            <a:ext cx="6096000" cy="3707765"/>
          </a:xfrm>
          <a:prstGeom prst="rect">
            <a:avLst/>
          </a:prstGeom>
          <a:noFill/>
        </p:spPr>
        <p:txBody>
          <a:bodyPr wrap="square" rtlCol="0" anchor="t">
            <a:spAutoFit/>
          </a:bodyPr>
          <a:p>
            <a:pPr lvl="0">
              <a:lnSpc>
                <a:spcPct val="125000"/>
              </a:lnSpc>
              <a:spcAft>
                <a:spcPts val="600"/>
              </a:spcAft>
              <a:buFont typeface="Wingdings" panose="05000000000000000000" charset="0"/>
              <a:buChar char="Ø"/>
            </a:pPr>
            <a:r>
              <a:rPr lang="zh-CN" altLang="en-US" sz="4400" b="1" dirty="0" smtClean="0">
                <a:solidFill>
                  <a:srgbClr val="C00000"/>
                </a:solidFill>
                <a:latin typeface="微软雅黑" panose="020B0503020204020204" charset="-122"/>
                <a:ea typeface="微软雅黑" panose="020B0503020204020204" charset="-122"/>
                <a:cs typeface="微软雅黑" panose="020B0503020204020204" charset="-122"/>
                <a:sym typeface="+mn-ea"/>
              </a:rPr>
              <a:t>什么是工伤</a:t>
            </a:r>
            <a:r>
              <a:rPr lang="en-US" altLang="zh-CN" sz="4400" b="1" dirty="0" smtClean="0">
                <a:solidFill>
                  <a:srgbClr val="C00000"/>
                </a:solidFill>
                <a:latin typeface="微软雅黑" panose="020B0503020204020204" charset="-122"/>
                <a:ea typeface="微软雅黑" panose="020B0503020204020204" charset="-122"/>
                <a:cs typeface="微软雅黑" panose="020B0503020204020204" charset="-122"/>
                <a:sym typeface="+mn-ea"/>
              </a:rPr>
              <a:t>?</a:t>
            </a:r>
            <a:endParaRPr lang="en-US" altLang="zh-CN" sz="4400" b="1" dirty="0" smtClean="0">
              <a:solidFill>
                <a:srgbClr val="C00000"/>
              </a:solidFill>
              <a:latin typeface="微软雅黑" panose="020B0503020204020204" charset="-122"/>
              <a:ea typeface="微软雅黑" panose="020B0503020204020204" charset="-122"/>
              <a:cs typeface="微软雅黑" panose="020B0503020204020204" charset="-122"/>
            </a:endParaRPr>
          </a:p>
          <a:p>
            <a:pPr>
              <a:lnSpc>
                <a:spcPct val="125000"/>
              </a:lnSpc>
              <a:spcAft>
                <a:spcPts val="600"/>
              </a:spcAft>
              <a:buFont typeface="Wingdings" panose="05000000000000000000" charset="0"/>
              <a:buChar char="Ø"/>
            </a:pPr>
            <a:r>
              <a:rPr lang="zh-CN" altLang="en-US" sz="4400" b="1" dirty="0" smtClean="0">
                <a:solidFill>
                  <a:srgbClr val="00B050"/>
                </a:solidFill>
                <a:latin typeface="微软雅黑" panose="020B0503020204020204" charset="-122"/>
                <a:ea typeface="微软雅黑" panose="020B0503020204020204" charset="-122"/>
                <a:cs typeface="微软雅黑" panose="020B0503020204020204" charset="-122"/>
                <a:sym typeface="+mn-ea"/>
              </a:rPr>
              <a:t>发生工伤应当怎么办</a:t>
            </a:r>
            <a:r>
              <a:rPr lang="en-US" altLang="zh-CN" sz="4400" b="1" dirty="0" smtClean="0">
                <a:solidFill>
                  <a:srgbClr val="00B050"/>
                </a:solidFill>
                <a:latin typeface="微软雅黑" panose="020B0503020204020204" charset="-122"/>
                <a:ea typeface="微软雅黑" panose="020B0503020204020204" charset="-122"/>
                <a:cs typeface="微软雅黑" panose="020B0503020204020204" charset="-122"/>
                <a:sym typeface="+mn-ea"/>
              </a:rPr>
              <a:t>?</a:t>
            </a:r>
            <a:endParaRPr lang="en-US" altLang="zh-CN" sz="4400" b="1" dirty="0" smtClean="0">
              <a:latin typeface="微软雅黑" panose="020B0503020204020204" charset="-122"/>
              <a:ea typeface="微软雅黑" panose="020B0503020204020204" charset="-122"/>
              <a:cs typeface="微软雅黑" panose="020B0503020204020204" charset="-122"/>
            </a:endParaRPr>
          </a:p>
          <a:p>
            <a:pPr>
              <a:lnSpc>
                <a:spcPct val="125000"/>
              </a:lnSpc>
              <a:spcAft>
                <a:spcPts val="600"/>
              </a:spcAft>
              <a:buFont typeface="Wingdings" panose="05000000000000000000" charset="0"/>
              <a:buChar char="Ø"/>
            </a:pPr>
            <a:r>
              <a:rPr lang="zh-CN" altLang="en-US" sz="4400" b="1" dirty="0" smtClean="0">
                <a:solidFill>
                  <a:srgbClr val="0070C0"/>
                </a:solidFill>
                <a:latin typeface="微软雅黑" panose="020B0503020204020204" charset="-122"/>
                <a:ea typeface="微软雅黑" panose="020B0503020204020204" charset="-122"/>
                <a:cs typeface="微软雅黑" panose="020B0503020204020204" charset="-122"/>
                <a:sym typeface="+mn-ea"/>
              </a:rPr>
              <a:t>工伤待遇有哪些</a:t>
            </a:r>
            <a:r>
              <a:rPr lang="en-US" altLang="zh-CN" sz="4400" b="1" dirty="0" smtClean="0">
                <a:solidFill>
                  <a:srgbClr val="0070C0"/>
                </a:solidFill>
                <a:latin typeface="微软雅黑" panose="020B0503020204020204" charset="-122"/>
                <a:ea typeface="微软雅黑" panose="020B0503020204020204" charset="-122"/>
                <a:cs typeface="微软雅黑" panose="020B0503020204020204" charset="-122"/>
                <a:sym typeface="+mn-ea"/>
              </a:rPr>
              <a:t>?</a:t>
            </a:r>
            <a:endParaRPr lang="en-US" altLang="zh-CN" sz="4400" b="1" dirty="0" smtClean="0">
              <a:latin typeface="微软雅黑" panose="020B0503020204020204" charset="-122"/>
              <a:ea typeface="微软雅黑" panose="020B0503020204020204" charset="-122"/>
              <a:cs typeface="微软雅黑" panose="020B0503020204020204" charset="-122"/>
              <a:sym typeface="+mn-ea"/>
            </a:endParaRPr>
          </a:p>
          <a:p>
            <a:pPr indent="0">
              <a:lnSpc>
                <a:spcPct val="125000"/>
              </a:lnSpc>
              <a:spcAft>
                <a:spcPts val="600"/>
              </a:spcAft>
              <a:buFont typeface="Wingdings" panose="05000000000000000000" charset="0"/>
              <a:buNone/>
            </a:pPr>
            <a:endParaRPr lang="en-US" altLang="zh-CN" sz="4400" b="1" dirty="0" smtClean="0">
              <a:latin typeface="微软雅黑" panose="020B0503020204020204" charset="-122"/>
              <a:ea typeface="微软雅黑" panose="020B0503020204020204" charset="-122"/>
              <a:cs typeface="微软雅黑" panose="020B0503020204020204" charset="-122"/>
              <a:sym typeface="+mn-ea"/>
            </a:endParaRPr>
          </a:p>
        </p:txBody>
      </p:sp>
    </p:spTree>
    <p:custDataLst>
      <p:tags r:id="rId4"/>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130810" y="711200"/>
            <a:ext cx="11814175" cy="4961255"/>
          </a:xfrm>
          <a:prstGeom prst="rect">
            <a:avLst/>
          </a:prstGeom>
          <a:noFill/>
        </p:spPr>
        <p:txBody>
          <a:bodyPr wrap="square" rtlCol="0" anchor="t">
            <a:spAutoFit/>
          </a:bodyPr>
          <a:p>
            <a:pPr>
              <a:lnSpc>
                <a:spcPct val="110000"/>
              </a:lnSpc>
            </a:pPr>
            <a:r>
              <a:rPr lang="zh-CN" altLang="en-US" sz="2800" b="1" dirty="0" smtClean="0">
                <a:solidFill>
                  <a:schemeClr val="tx1"/>
                </a:solidFill>
                <a:latin typeface="宋体" panose="02010600030101010101" pitchFamily="2" charset="-122"/>
                <a:cs typeface="宋体" panose="02010600030101010101" pitchFamily="2" charset="-122"/>
                <a:sym typeface="+mn-ea"/>
              </a:rPr>
              <a:t>3.在</a:t>
            </a:r>
            <a:r>
              <a:rPr lang="zh-CN" altLang="en-US" sz="2800" b="1" dirty="0" smtClean="0">
                <a:solidFill>
                  <a:srgbClr val="FF0000"/>
                </a:solidFill>
                <a:latin typeface="宋体" panose="02010600030101010101" pitchFamily="2" charset="-122"/>
                <a:cs typeface="宋体" panose="02010600030101010101" pitchFamily="2" charset="-122"/>
                <a:sym typeface="+mn-ea"/>
              </a:rPr>
              <a:t>工作时间</a:t>
            </a:r>
            <a:r>
              <a:rPr lang="zh-CN" altLang="en-US" sz="2800" b="1" dirty="0" smtClean="0">
                <a:solidFill>
                  <a:schemeClr val="tx1"/>
                </a:solidFill>
                <a:latin typeface="宋体" panose="02010600030101010101" pitchFamily="2" charset="-122"/>
                <a:cs typeface="宋体" panose="02010600030101010101" pitchFamily="2" charset="-122"/>
                <a:sym typeface="+mn-ea"/>
              </a:rPr>
              <a:t>和</a:t>
            </a:r>
            <a:r>
              <a:rPr lang="zh-CN" altLang="en-US" sz="2800" b="1" dirty="0" smtClean="0">
                <a:solidFill>
                  <a:srgbClr val="FF0000"/>
                </a:solidFill>
                <a:latin typeface="宋体" panose="02010600030101010101" pitchFamily="2" charset="-122"/>
                <a:cs typeface="宋体" panose="02010600030101010101" pitchFamily="2" charset="-122"/>
                <a:sym typeface="+mn-ea"/>
              </a:rPr>
              <a:t>工作场所</a:t>
            </a:r>
            <a:r>
              <a:rPr lang="zh-CN" altLang="en-US" sz="2800" b="1" dirty="0" smtClean="0">
                <a:solidFill>
                  <a:schemeClr val="tx1"/>
                </a:solidFill>
                <a:latin typeface="宋体" panose="02010600030101010101" pitchFamily="2" charset="-122"/>
                <a:cs typeface="宋体" panose="02010600030101010101" pitchFamily="2" charset="-122"/>
                <a:sym typeface="+mn-ea"/>
              </a:rPr>
              <a:t>内，因履行</a:t>
            </a:r>
            <a:r>
              <a:rPr lang="zh-CN" altLang="en-US" sz="2800" b="1" dirty="0" smtClean="0">
                <a:solidFill>
                  <a:srgbClr val="FF0000"/>
                </a:solidFill>
                <a:latin typeface="宋体" panose="02010600030101010101" pitchFamily="2" charset="-122"/>
                <a:cs typeface="宋体" panose="02010600030101010101" pitchFamily="2" charset="-122"/>
                <a:sym typeface="+mn-ea"/>
              </a:rPr>
              <a:t>工作职责</a:t>
            </a:r>
            <a:r>
              <a:rPr lang="zh-CN" altLang="en-US" sz="2800" b="1" dirty="0" smtClean="0">
                <a:solidFill>
                  <a:schemeClr val="tx1"/>
                </a:solidFill>
                <a:latin typeface="宋体" panose="02010600030101010101" pitchFamily="2" charset="-122"/>
                <a:cs typeface="宋体" panose="02010600030101010101" pitchFamily="2" charset="-122"/>
                <a:sym typeface="+mn-ea"/>
              </a:rPr>
              <a:t>受到暴力等意外伤害的；</a:t>
            </a:r>
            <a:endParaRPr lang="zh-CN" altLang="en-US" sz="2800" b="1" dirty="0" smtClean="0">
              <a:solidFill>
                <a:schemeClr val="tx1"/>
              </a:solidFill>
              <a:latin typeface="宋体" panose="02010600030101010101" pitchFamily="2" charset="-122"/>
              <a:ea typeface="宋体" panose="02010600030101010101" pitchFamily="2" charset="-122"/>
              <a:cs typeface="宋体" panose="02010600030101010101" pitchFamily="2" charset="-122"/>
            </a:endParaRPr>
          </a:p>
          <a:p>
            <a:pPr>
              <a:lnSpc>
                <a:spcPct val="110000"/>
              </a:lnSpc>
            </a:pPr>
            <a:r>
              <a:rPr lang="zh-CN" altLang="en-US" sz="2800" b="1" dirty="0" smtClean="0">
                <a:solidFill>
                  <a:schemeClr val="tx1"/>
                </a:solidFill>
                <a:latin typeface="Arial" panose="020B0604020202020204" pitchFamily="34" charset="0"/>
                <a:sym typeface="+mn-ea"/>
              </a:rPr>
              <a:t>“</a:t>
            </a:r>
            <a:r>
              <a:rPr lang="zh-CN" altLang="en-US" sz="2800" b="1" dirty="0" smtClean="0">
                <a:solidFill>
                  <a:schemeClr val="tx1"/>
                </a:solidFill>
                <a:latin typeface="宋体" panose="02010600030101010101" pitchFamily="2" charset="-122"/>
                <a:sym typeface="+mn-ea"/>
              </a:rPr>
              <a:t>因履行工作职责受到暴力等意外伤害的</a:t>
            </a:r>
            <a:r>
              <a:rPr lang="zh-CN" altLang="en-US" sz="2800" b="1" dirty="0" smtClean="0">
                <a:solidFill>
                  <a:schemeClr val="tx1"/>
                </a:solidFill>
                <a:latin typeface="Arial" panose="020B0604020202020204" pitchFamily="34" charset="0"/>
                <a:sym typeface="+mn-ea"/>
              </a:rPr>
              <a:t>”</a:t>
            </a:r>
            <a:r>
              <a:rPr lang="zh-CN" altLang="en-US" sz="2800" b="1" dirty="0" smtClean="0">
                <a:solidFill>
                  <a:schemeClr val="tx1"/>
                </a:solidFill>
                <a:latin typeface="宋体" panose="02010600030101010101" pitchFamily="2" charset="-122"/>
                <a:sym typeface="+mn-ea"/>
              </a:rPr>
              <a:t> 职工因履行工作职责受到暴力伤害（暴力伤害与履行工作职责具有因果关系）；</a:t>
            </a:r>
            <a:endParaRPr lang="zh-CN" altLang="en-US" sz="2800" b="1" dirty="0" smtClean="0">
              <a:solidFill>
                <a:schemeClr val="tx1"/>
              </a:solidFill>
              <a:latin typeface="宋体" panose="02010600030101010101" pitchFamily="2" charset="-122"/>
              <a:ea typeface="宋体" panose="02010600030101010101" pitchFamily="2" charset="-122"/>
            </a:endParaRPr>
          </a:p>
          <a:p>
            <a:pPr>
              <a:lnSpc>
                <a:spcPct val="110000"/>
              </a:lnSpc>
            </a:pPr>
            <a:r>
              <a:rPr lang="zh-CN" altLang="en-US" sz="2800" b="1" dirty="0" smtClean="0">
                <a:solidFill>
                  <a:schemeClr val="tx1"/>
                </a:solidFill>
                <a:latin typeface="宋体" panose="02010600030101010101" pitchFamily="2" charset="-122"/>
                <a:sym typeface="+mn-ea"/>
              </a:rPr>
              <a:t>因情感、恩怨等与履行工作无关原因遭受暴力侵害的，不属于因履行工作职责受到的伤害。</a:t>
            </a:r>
            <a:endParaRPr lang="zh-CN" altLang="en-US" sz="2800" b="1" dirty="0" smtClean="0">
              <a:solidFill>
                <a:schemeClr val="tx1"/>
              </a:solidFill>
              <a:latin typeface="宋体" panose="02010600030101010101" pitchFamily="2" charset="-122"/>
              <a:sym typeface="+mn-ea"/>
            </a:endParaRPr>
          </a:p>
          <a:p>
            <a:pPr>
              <a:lnSpc>
                <a:spcPct val="140000"/>
              </a:lnSpc>
            </a:pPr>
            <a:r>
              <a:rPr lang="zh-CN" altLang="en-US" sz="2800" b="1" dirty="0" smtClean="0">
                <a:solidFill>
                  <a:schemeClr val="tx1"/>
                </a:solidFill>
                <a:latin typeface="宋体" panose="02010600030101010101" pitchFamily="2" charset="-122"/>
                <a:cs typeface="宋体" panose="02010600030101010101" pitchFamily="2" charset="-122"/>
                <a:sym typeface="+mn-ea"/>
              </a:rPr>
              <a:t>4.患职业病的</a:t>
            </a:r>
            <a:r>
              <a:rPr lang="zh-CN" altLang="en-US" sz="2800" b="1" dirty="0" smtClean="0">
                <a:solidFill>
                  <a:schemeClr val="tx1"/>
                </a:solidFill>
                <a:latin typeface="楷体" panose="02010609060101010101" charset="-122"/>
                <a:ea typeface="楷体" panose="02010609060101010101" charset="-122"/>
                <a:sym typeface="+mn-ea"/>
              </a:rPr>
              <a:t>；</a:t>
            </a:r>
            <a:endParaRPr lang="zh-CN" altLang="en-US" sz="2800" b="1" dirty="0" smtClean="0">
              <a:solidFill>
                <a:schemeClr val="tx1"/>
              </a:solidFill>
              <a:latin typeface="楷体" panose="02010609060101010101" charset="-122"/>
              <a:ea typeface="楷体" panose="02010609060101010101" charset="-122"/>
            </a:endParaRPr>
          </a:p>
          <a:p>
            <a:pPr>
              <a:lnSpc>
                <a:spcPct val="140000"/>
              </a:lnSpc>
            </a:pPr>
            <a:r>
              <a:rPr lang="zh-CN" altLang="en-US" sz="2800" b="1" dirty="0" smtClean="0">
                <a:solidFill>
                  <a:srgbClr val="0B1B4A"/>
                </a:solidFill>
                <a:latin typeface="宋体" panose="02010600030101010101" pitchFamily="2" charset="-122"/>
                <a:sym typeface="+mn-ea"/>
              </a:rPr>
              <a:t>  </a:t>
            </a:r>
            <a:r>
              <a:rPr lang="zh-CN" altLang="en-US" sz="2800" b="1" dirty="0" smtClean="0">
                <a:solidFill>
                  <a:schemeClr val="tx1"/>
                </a:solidFill>
                <a:latin typeface="宋体" panose="02010600030101010101" pitchFamily="2" charset="-122"/>
                <a:sym typeface="+mn-ea"/>
              </a:rPr>
              <a:t> 职业病由</a:t>
            </a:r>
            <a:r>
              <a:rPr lang="zh-CN" altLang="en-US" sz="2800" b="1" dirty="0" smtClean="0">
                <a:solidFill>
                  <a:srgbClr val="FF0000"/>
                </a:solidFill>
                <a:latin typeface="宋体" panose="02010600030101010101" pitchFamily="2" charset="-122"/>
                <a:sym typeface="+mn-ea"/>
              </a:rPr>
              <a:t>具有诊断资格的专门医疗机构</a:t>
            </a:r>
            <a:r>
              <a:rPr lang="zh-CN" altLang="en-US" sz="2800" b="1" dirty="0" smtClean="0">
                <a:solidFill>
                  <a:schemeClr val="tx1"/>
                </a:solidFill>
                <a:latin typeface="宋体" panose="02010600030101010101" pitchFamily="2" charset="-122"/>
                <a:sym typeface="+mn-ea"/>
              </a:rPr>
              <a:t>进行诊断，且经诊断为</a:t>
            </a:r>
            <a:r>
              <a:rPr lang="zh-CN" altLang="en-US" sz="2800" b="1" dirty="0" smtClean="0">
                <a:solidFill>
                  <a:schemeClr val="tx1"/>
                </a:solidFill>
                <a:latin typeface="Arial" panose="020B0604020202020204" pitchFamily="34" charset="0"/>
                <a:sym typeface="+mn-ea"/>
              </a:rPr>
              <a:t>“</a:t>
            </a:r>
            <a:r>
              <a:rPr lang="zh-CN" altLang="en-US" sz="2800" b="1" dirty="0" smtClean="0">
                <a:solidFill>
                  <a:schemeClr val="tx1"/>
                </a:solidFill>
                <a:latin typeface="宋体" panose="02010600030101010101" pitchFamily="2" charset="-122"/>
                <a:sym typeface="+mn-ea"/>
              </a:rPr>
              <a:t>职业病</a:t>
            </a:r>
            <a:r>
              <a:rPr lang="zh-CN" altLang="en-US" sz="2800" b="1" dirty="0" smtClean="0">
                <a:solidFill>
                  <a:schemeClr val="tx1"/>
                </a:solidFill>
                <a:latin typeface="Arial" panose="020B0604020202020204" pitchFamily="34" charset="0"/>
                <a:sym typeface="+mn-ea"/>
              </a:rPr>
              <a:t>”</a:t>
            </a:r>
            <a:r>
              <a:rPr lang="zh-CN" altLang="en-US" sz="2800" b="1" dirty="0" smtClean="0">
                <a:solidFill>
                  <a:schemeClr val="tx1"/>
                </a:solidFill>
                <a:latin typeface="宋体" panose="02010600030101010101" pitchFamily="2" charset="-122"/>
                <a:sym typeface="+mn-ea"/>
              </a:rPr>
              <a:t>的疾病</a:t>
            </a:r>
            <a:r>
              <a:rPr lang="zh-CN" altLang="en-US" sz="2800" b="1" dirty="0" smtClean="0">
                <a:solidFill>
                  <a:srgbClr val="FF0000"/>
                </a:solidFill>
                <a:latin typeface="宋体" panose="02010600030101010101" pitchFamily="2" charset="-122"/>
                <a:sym typeface="+mn-ea"/>
              </a:rPr>
              <a:t>符合国家规定的职业病目录。</a:t>
            </a: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a:p>
            <a:pPr indent="0">
              <a:lnSpc>
                <a:spcPct val="125000"/>
              </a:lnSpc>
              <a:spcAft>
                <a:spcPts val="600"/>
              </a:spcAft>
              <a:buFont typeface="Wingdings" panose="05000000000000000000" charset="0"/>
              <a:buNone/>
            </a:pP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p:txBody>
      </p:sp>
    </p:spTree>
    <p:custDataLst>
      <p:tags r:id="rId4"/>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82550" y="869315"/>
            <a:ext cx="7550785" cy="4401185"/>
          </a:xfrm>
          <a:prstGeom prst="rect">
            <a:avLst/>
          </a:prstGeom>
          <a:noFill/>
        </p:spPr>
        <p:txBody>
          <a:bodyPr wrap="square" rtlCol="0" anchor="t">
            <a:spAutoFit/>
          </a:bodyPr>
          <a:p>
            <a:pPr>
              <a:lnSpc>
                <a:spcPct val="120000"/>
              </a:lnSpc>
            </a:pPr>
            <a:r>
              <a:rPr lang="zh-CN" altLang="en-US" sz="2800" b="1" dirty="0" smtClean="0">
                <a:solidFill>
                  <a:srgbClr val="0B1B4A"/>
                </a:solidFill>
                <a:latin typeface="宋体" panose="02010600030101010101" pitchFamily="2" charset="-122"/>
                <a:cs typeface="宋体" panose="02010600030101010101" pitchFamily="2" charset="-122"/>
                <a:sym typeface="+mn-ea"/>
              </a:rPr>
              <a:t>5.因工外出期间，由于工作原因受到伤害或者发生事故下落不明的；</a:t>
            </a:r>
            <a:endParaRPr lang="zh-CN" altLang="en-US" sz="280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a:lnSpc>
                <a:spcPct val="120000"/>
              </a:lnSpc>
            </a:pPr>
            <a:r>
              <a:rPr lang="zh-CN" altLang="en-US" sz="2800" b="1" dirty="0" smtClean="0">
                <a:solidFill>
                  <a:srgbClr val="0B1B4A"/>
                </a:solidFill>
                <a:latin typeface="宋体" panose="02010600030101010101" pitchFamily="2" charset="-122"/>
                <a:cs typeface="宋体" panose="02010600030101010101" pitchFamily="2" charset="-122"/>
                <a:sym typeface="+mn-ea"/>
              </a:rPr>
              <a:t>“因工外出期间”是指：</a:t>
            </a:r>
            <a:endParaRPr lang="zh-CN" altLang="en-US" sz="280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a:lnSpc>
                <a:spcPct val="120000"/>
              </a:lnSpc>
            </a:pPr>
            <a:r>
              <a:rPr lang="zh-CN" altLang="en-US" sz="2800" b="1" dirty="0" smtClean="0">
                <a:solidFill>
                  <a:srgbClr val="0B1B4A"/>
                </a:solidFill>
                <a:latin typeface="宋体" panose="02010600030101010101" pitchFamily="2" charset="-122"/>
                <a:cs typeface="宋体" panose="02010600030101010101" pitchFamily="2" charset="-122"/>
                <a:sym typeface="+mn-ea"/>
              </a:rPr>
              <a:t>①</a:t>
            </a:r>
            <a:r>
              <a:rPr lang="zh-CN" altLang="zh-CN" sz="2800" b="1" dirty="0" smtClean="0">
                <a:solidFill>
                  <a:srgbClr val="0B1B4A"/>
                </a:solidFill>
                <a:latin typeface="宋体" panose="02010600030101010101" pitchFamily="2" charset="-122"/>
                <a:cs typeface="宋体" panose="02010600030101010101" pitchFamily="2" charset="-122"/>
                <a:sym typeface="+mn-ea"/>
              </a:rPr>
              <a:t>职工受用人单位指派因工作需要在工作场所以外从事与工作职责有关的活动期间；</a:t>
            </a:r>
            <a:endParaRPr lang="zh-CN" altLang="zh-CN" sz="280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a:lnSpc>
                <a:spcPct val="120000"/>
              </a:lnSpc>
            </a:pPr>
            <a:r>
              <a:rPr lang="zh-CN" altLang="en-US" sz="2800" b="1" dirty="0" smtClean="0">
                <a:solidFill>
                  <a:srgbClr val="0B1B4A"/>
                </a:solidFill>
                <a:latin typeface="宋体" panose="02010600030101010101" pitchFamily="2" charset="-122"/>
                <a:cs typeface="宋体" panose="02010600030101010101" pitchFamily="2" charset="-122"/>
                <a:sym typeface="+mn-ea"/>
              </a:rPr>
              <a:t>②</a:t>
            </a:r>
            <a:r>
              <a:rPr lang="zh-CN" altLang="zh-CN" sz="2800" b="1" dirty="0" smtClean="0">
                <a:solidFill>
                  <a:srgbClr val="0B1B4A"/>
                </a:solidFill>
                <a:latin typeface="宋体" panose="02010600030101010101" pitchFamily="2" charset="-122"/>
                <a:cs typeface="宋体" panose="02010600030101010101" pitchFamily="2" charset="-122"/>
                <a:sym typeface="+mn-ea"/>
              </a:rPr>
              <a:t>职工受用人单位指派外出学习或者开会期间</a:t>
            </a:r>
            <a:endParaRPr lang="zh-CN" altLang="en-US" sz="280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a:lnSpc>
                <a:spcPct val="120000"/>
              </a:lnSpc>
            </a:pPr>
            <a:r>
              <a:rPr lang="zh-CN" altLang="en-US" sz="2800" b="1" dirty="0" smtClean="0">
                <a:solidFill>
                  <a:srgbClr val="0B1B4A"/>
                </a:solidFill>
                <a:latin typeface="宋体" panose="02010600030101010101" pitchFamily="2" charset="-122"/>
                <a:cs typeface="宋体" panose="02010600030101010101" pitchFamily="2" charset="-122"/>
                <a:sym typeface="+mn-ea"/>
              </a:rPr>
              <a:t>③职工因工作需要的其他外出活动期间。</a:t>
            </a: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a:p>
            <a:pPr indent="0">
              <a:lnSpc>
                <a:spcPct val="125000"/>
              </a:lnSpc>
              <a:spcAft>
                <a:spcPts val="600"/>
              </a:spcAft>
              <a:buFont typeface="Wingdings" panose="05000000000000000000" charset="0"/>
              <a:buNone/>
            </a:pP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p:txBody>
      </p:sp>
      <p:pic>
        <p:nvPicPr>
          <p:cNvPr id="5" name="Picture 3" descr="H:\工伤保险ppt\工伤保险12.jpg"/>
          <p:cNvPicPr>
            <a:picLocks noChangeAspect="1" noChangeArrowheads="1"/>
          </p:cNvPicPr>
          <p:nvPr>
            <p:custDataLst>
              <p:tags r:id="rId4"/>
            </p:custDataLst>
          </p:nvPr>
        </p:nvPicPr>
        <p:blipFill>
          <a:blip r:embed="rId5"/>
          <a:srcRect b="4395"/>
          <a:stretch>
            <a:fillRect/>
          </a:stretch>
        </p:blipFill>
        <p:spPr bwMode="auto">
          <a:xfrm>
            <a:off x="7397750" y="869315"/>
            <a:ext cx="4688205" cy="3829050"/>
          </a:xfrm>
          <a:prstGeom prst="rect">
            <a:avLst/>
          </a:prstGeom>
          <a:noFill/>
          <a:effectLst>
            <a:softEdge rad="317500"/>
          </a:effectLst>
        </p:spPr>
      </p:pic>
    </p:spTree>
    <p:custDataLst>
      <p:tags r:id="rId6"/>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文本框 1"/>
          <p:cNvSpPr txBox="1"/>
          <p:nvPr/>
        </p:nvSpPr>
        <p:spPr>
          <a:xfrm>
            <a:off x="-23495" y="544830"/>
            <a:ext cx="12080240" cy="6226810"/>
          </a:xfrm>
          <a:prstGeom prst="rect">
            <a:avLst/>
          </a:prstGeom>
          <a:noFill/>
        </p:spPr>
        <p:txBody>
          <a:bodyPr wrap="square" rtlCol="0" anchor="t">
            <a:noAutofit/>
          </a:bodyPr>
          <a:p>
            <a:pPr eaLnBrk="1" latinLnBrk="0" hangingPunct="1">
              <a:lnSpc>
                <a:spcPts val="3760"/>
              </a:lnSpc>
            </a:pPr>
            <a:r>
              <a:rPr lang="zh-CN" altLang="en-US" sz="2400" b="1" dirty="0" smtClean="0">
                <a:solidFill>
                  <a:schemeClr val="tx1"/>
                </a:solidFill>
                <a:latin typeface="宋体" panose="02010600030101010101" pitchFamily="2" charset="-122"/>
                <a:cs typeface="宋体" panose="02010600030101010101" pitchFamily="2" charset="-122"/>
                <a:sym typeface="+mn-ea"/>
              </a:rPr>
              <a:t>6.在</a:t>
            </a:r>
            <a:r>
              <a:rPr lang="zh-CN" altLang="en-US" sz="2400" b="1" dirty="0" smtClean="0">
                <a:solidFill>
                  <a:srgbClr val="FF0000"/>
                </a:solidFill>
                <a:latin typeface="宋体" panose="02010600030101010101" pitchFamily="2" charset="-122"/>
                <a:cs typeface="宋体" panose="02010600030101010101" pitchFamily="2" charset="-122"/>
                <a:sym typeface="+mn-ea"/>
              </a:rPr>
              <a:t>上下班途中</a:t>
            </a:r>
            <a:r>
              <a:rPr lang="zh-CN" altLang="en-US" sz="2400" b="1" dirty="0" smtClean="0">
                <a:solidFill>
                  <a:srgbClr val="0B1B4A"/>
                </a:solidFill>
                <a:latin typeface="宋体" panose="02010600030101010101" pitchFamily="2" charset="-122"/>
                <a:cs typeface="宋体" panose="02010600030101010101" pitchFamily="2" charset="-122"/>
                <a:sym typeface="+mn-ea"/>
              </a:rPr>
              <a:t>，</a:t>
            </a:r>
            <a:r>
              <a:rPr lang="zh-CN" altLang="en-US" sz="2400" b="1" dirty="0" smtClean="0">
                <a:solidFill>
                  <a:schemeClr val="tx1"/>
                </a:solidFill>
                <a:latin typeface="宋体" panose="02010600030101010101" pitchFamily="2" charset="-122"/>
                <a:cs typeface="宋体" panose="02010600030101010101" pitchFamily="2" charset="-122"/>
                <a:sym typeface="+mn-ea"/>
              </a:rPr>
              <a:t>受到</a:t>
            </a:r>
            <a:r>
              <a:rPr lang="zh-CN" altLang="en-US" sz="2400" b="1" dirty="0" smtClean="0">
                <a:solidFill>
                  <a:srgbClr val="FF0000"/>
                </a:solidFill>
                <a:latin typeface="宋体" panose="02010600030101010101" pitchFamily="2" charset="-122"/>
                <a:cs typeface="宋体" panose="02010600030101010101" pitchFamily="2" charset="-122"/>
                <a:sym typeface="+mn-ea"/>
              </a:rPr>
              <a:t>非本人主要责任</a:t>
            </a:r>
            <a:r>
              <a:rPr lang="zh-CN" altLang="en-US" sz="2400" b="1" dirty="0" smtClean="0">
                <a:solidFill>
                  <a:schemeClr val="tx1"/>
                </a:solidFill>
                <a:latin typeface="宋体" panose="02010600030101010101" pitchFamily="2" charset="-122"/>
                <a:cs typeface="宋体" panose="02010600030101010101" pitchFamily="2" charset="-122"/>
                <a:sym typeface="+mn-ea"/>
              </a:rPr>
              <a:t>的</a:t>
            </a:r>
            <a:r>
              <a:rPr lang="zh-CN" altLang="en-US" sz="2400" b="1" dirty="0" smtClean="0">
                <a:solidFill>
                  <a:srgbClr val="FF0000"/>
                </a:solidFill>
                <a:latin typeface="宋体" panose="02010600030101010101" pitchFamily="2" charset="-122"/>
                <a:cs typeface="宋体" panose="02010600030101010101" pitchFamily="2" charset="-122"/>
                <a:sym typeface="+mn-ea"/>
              </a:rPr>
              <a:t>交通事故</a:t>
            </a:r>
            <a:r>
              <a:rPr lang="zh-CN" altLang="en-US" sz="2400" b="1" dirty="0" smtClean="0">
                <a:solidFill>
                  <a:schemeClr val="tx1"/>
                </a:solidFill>
                <a:latin typeface="宋体" panose="02010600030101010101" pitchFamily="2" charset="-122"/>
                <a:cs typeface="宋体" panose="02010600030101010101" pitchFamily="2" charset="-122"/>
                <a:sym typeface="+mn-ea"/>
              </a:rPr>
              <a:t>或者城市轨道交通、客运轮渡、火车事故伤害的；</a:t>
            </a:r>
            <a:endParaRPr lang="zh-CN" altLang="en-US" sz="2400" b="1" dirty="0" smtClean="0">
              <a:solidFill>
                <a:schemeClr val="tx1"/>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ts val="3760"/>
              </a:lnSpc>
            </a:pPr>
            <a:r>
              <a:rPr lang="zh-CN" altLang="en-US" sz="2400" b="1" dirty="0" smtClean="0">
                <a:solidFill>
                  <a:schemeClr val="tx1"/>
                </a:solidFill>
                <a:latin typeface="宋体" panose="02010600030101010101" pitchFamily="2" charset="-122"/>
                <a:sym typeface="+mn-ea"/>
              </a:rPr>
              <a:t>●</a:t>
            </a:r>
            <a:r>
              <a:rPr lang="zh-CN" altLang="en-US" sz="2400" b="1" dirty="0" smtClean="0">
                <a:solidFill>
                  <a:schemeClr val="tx1"/>
                </a:solidFill>
                <a:latin typeface="Arial" panose="020B0604020202020204" pitchFamily="34" charset="0"/>
                <a:sym typeface="+mn-ea"/>
              </a:rPr>
              <a:t>“</a:t>
            </a:r>
            <a:r>
              <a:rPr lang="zh-CN" altLang="en-US" sz="2400" b="1" dirty="0" smtClean="0">
                <a:solidFill>
                  <a:schemeClr val="tx1"/>
                </a:solidFill>
                <a:latin typeface="宋体" panose="02010600030101010101" pitchFamily="2" charset="-122"/>
                <a:sym typeface="+mn-ea"/>
              </a:rPr>
              <a:t>上下班途中</a:t>
            </a:r>
            <a:r>
              <a:rPr lang="zh-CN" altLang="en-US" sz="2400" b="1" dirty="0" smtClean="0">
                <a:solidFill>
                  <a:schemeClr val="tx1"/>
                </a:solidFill>
                <a:latin typeface="Arial" panose="020B0604020202020204" pitchFamily="34" charset="0"/>
                <a:sym typeface="+mn-ea"/>
              </a:rPr>
              <a:t>”</a:t>
            </a:r>
            <a:r>
              <a:rPr lang="zh-CN" altLang="en-US" sz="2400" b="1" dirty="0" smtClean="0">
                <a:solidFill>
                  <a:schemeClr val="tx1"/>
                </a:solidFill>
                <a:latin typeface="宋体" panose="02010600030101010101" pitchFamily="2" charset="-122"/>
                <a:sym typeface="+mn-ea"/>
              </a:rPr>
              <a:t>包括：</a:t>
            </a:r>
            <a:endParaRPr lang="zh-CN" altLang="en-US" sz="2400" b="1" dirty="0" smtClean="0">
              <a:solidFill>
                <a:schemeClr val="tx1"/>
              </a:solidFill>
              <a:latin typeface="宋体" panose="02010600030101010101" pitchFamily="2" charset="-122"/>
              <a:ea typeface="宋体" panose="02010600030101010101" pitchFamily="2" charset="-122"/>
            </a:endParaRPr>
          </a:p>
          <a:p>
            <a:pPr eaLnBrk="1" latinLnBrk="0" hangingPunct="1">
              <a:lnSpc>
                <a:spcPts val="3760"/>
              </a:lnSpc>
            </a:pPr>
            <a:r>
              <a:rPr lang="zh-CN" altLang="en-US" sz="2400" b="1" dirty="0" smtClean="0">
                <a:solidFill>
                  <a:schemeClr val="tx1"/>
                </a:solidFill>
                <a:latin typeface="宋体" panose="02010600030101010101" pitchFamily="2" charset="-122"/>
                <a:sym typeface="+mn-ea"/>
              </a:rPr>
              <a:t>  ①在合理时间内往返于工作地与住所地、经常居住地、单位宿舍的合理路线的上下班途中；</a:t>
            </a:r>
            <a:endParaRPr lang="zh-CN" altLang="en-US" sz="2400" b="1" dirty="0" smtClean="0">
              <a:solidFill>
                <a:schemeClr val="tx1"/>
              </a:solidFill>
              <a:latin typeface="宋体" panose="02010600030101010101" pitchFamily="2" charset="-122"/>
              <a:ea typeface="宋体" panose="02010600030101010101" pitchFamily="2" charset="-122"/>
            </a:endParaRPr>
          </a:p>
          <a:p>
            <a:pPr eaLnBrk="1" latinLnBrk="0" hangingPunct="1">
              <a:lnSpc>
                <a:spcPts val="3760"/>
              </a:lnSpc>
            </a:pPr>
            <a:r>
              <a:rPr lang="zh-CN" altLang="en-US" sz="2400" b="1" dirty="0" smtClean="0">
                <a:solidFill>
                  <a:schemeClr val="tx1"/>
                </a:solidFill>
                <a:latin typeface="宋体" panose="02010600030101010101" pitchFamily="2" charset="-122"/>
                <a:sym typeface="+mn-ea"/>
              </a:rPr>
              <a:t>  ②在合理时间内往返于工作地与配偶、父母、子女居住地的合理路线的上下班途中；</a:t>
            </a:r>
            <a:endParaRPr lang="zh-CN" altLang="en-US" sz="2400" b="1" dirty="0" smtClean="0">
              <a:solidFill>
                <a:schemeClr val="tx1"/>
              </a:solidFill>
              <a:latin typeface="宋体" panose="02010600030101010101" pitchFamily="2" charset="-122"/>
              <a:ea typeface="宋体" panose="02010600030101010101" pitchFamily="2" charset="-122"/>
            </a:endParaRPr>
          </a:p>
          <a:p>
            <a:pPr eaLnBrk="1" latinLnBrk="0" hangingPunct="1">
              <a:lnSpc>
                <a:spcPts val="3760"/>
              </a:lnSpc>
            </a:pPr>
            <a:r>
              <a:rPr lang="zh-CN" altLang="en-US" sz="2400" b="1" dirty="0" smtClean="0">
                <a:solidFill>
                  <a:schemeClr val="tx1"/>
                </a:solidFill>
                <a:latin typeface="宋体" panose="02010600030101010101" pitchFamily="2" charset="-122"/>
                <a:sym typeface="+mn-ea"/>
              </a:rPr>
              <a:t>  ③从事属于日常工作生活所需要的活动，且在合理时间和合理路线的上下班途中；</a:t>
            </a:r>
            <a:endParaRPr lang="zh-CN" altLang="en-US" sz="2400" b="1" dirty="0" smtClean="0">
              <a:solidFill>
                <a:schemeClr val="tx1"/>
              </a:solidFill>
              <a:latin typeface="宋体" panose="02010600030101010101" pitchFamily="2" charset="-122"/>
              <a:ea typeface="宋体" panose="02010600030101010101" pitchFamily="2" charset="-122"/>
            </a:endParaRPr>
          </a:p>
          <a:p>
            <a:pPr eaLnBrk="1" latinLnBrk="0" hangingPunct="1">
              <a:lnSpc>
                <a:spcPts val="3760"/>
              </a:lnSpc>
            </a:pPr>
            <a:r>
              <a:rPr lang="zh-CN" altLang="en-US" sz="2400" b="1" dirty="0" smtClean="0">
                <a:solidFill>
                  <a:schemeClr val="tx1"/>
                </a:solidFill>
                <a:latin typeface="宋体" panose="02010600030101010101" pitchFamily="2" charset="-122"/>
                <a:sym typeface="+mn-ea"/>
              </a:rPr>
              <a:t>  ④在合理时间内其他合理路线的上下班途中。</a:t>
            </a:r>
            <a:endParaRPr lang="zh-CN" altLang="en-US" sz="2400" b="1" dirty="0" smtClean="0">
              <a:solidFill>
                <a:schemeClr val="tx1"/>
              </a:solidFill>
              <a:latin typeface="宋体" panose="02010600030101010101" pitchFamily="2" charset="-122"/>
              <a:ea typeface="宋体" panose="02010600030101010101" pitchFamily="2" charset="-122"/>
            </a:endParaRPr>
          </a:p>
          <a:p>
            <a:pPr eaLnBrk="1" latinLnBrk="0" hangingPunct="1">
              <a:lnSpc>
                <a:spcPts val="3760"/>
              </a:lnSpc>
            </a:pPr>
            <a:r>
              <a:rPr lang="zh-CN" altLang="en-US" sz="2400" b="1" dirty="0" smtClean="0">
                <a:solidFill>
                  <a:schemeClr val="tx1"/>
                </a:solidFill>
                <a:latin typeface="宋体" panose="02010600030101010101" pitchFamily="2" charset="-122"/>
                <a:sym typeface="+mn-ea"/>
              </a:rPr>
              <a:t>●</a:t>
            </a:r>
            <a:r>
              <a:rPr lang="zh-CN" altLang="en-US" sz="2400" b="1" dirty="0" smtClean="0">
                <a:solidFill>
                  <a:schemeClr val="tx1"/>
                </a:solidFill>
                <a:latin typeface="Arial" panose="020B0604020202020204" pitchFamily="34" charset="0"/>
                <a:sym typeface="+mn-ea"/>
              </a:rPr>
              <a:t>“</a:t>
            </a:r>
            <a:r>
              <a:rPr lang="zh-CN" altLang="en-US" sz="2400" b="1" dirty="0" smtClean="0">
                <a:solidFill>
                  <a:schemeClr val="tx1"/>
                </a:solidFill>
                <a:latin typeface="宋体" panose="02010600030101010101" pitchFamily="2" charset="-122"/>
                <a:sym typeface="+mn-ea"/>
              </a:rPr>
              <a:t>交通事故</a:t>
            </a:r>
            <a:r>
              <a:rPr lang="zh-CN" altLang="en-US" sz="2400" b="1" dirty="0" smtClean="0">
                <a:solidFill>
                  <a:schemeClr val="tx1"/>
                </a:solidFill>
                <a:latin typeface="Arial" panose="020B0604020202020204" pitchFamily="34" charset="0"/>
                <a:sym typeface="+mn-ea"/>
              </a:rPr>
              <a:t>”</a:t>
            </a:r>
            <a:r>
              <a:rPr lang="zh-CN" altLang="en-US" sz="2400" b="1" dirty="0" smtClean="0">
                <a:solidFill>
                  <a:schemeClr val="tx1"/>
                </a:solidFill>
                <a:latin typeface="宋体" panose="02010600030101010101" pitchFamily="2" charset="-122"/>
                <a:sym typeface="+mn-ea"/>
              </a:rPr>
              <a:t>包括机动车和非机动车交通事故。</a:t>
            </a:r>
            <a:endParaRPr lang="zh-CN" altLang="en-US" sz="2400" b="1" dirty="0" smtClean="0">
              <a:solidFill>
                <a:schemeClr val="tx1"/>
              </a:solidFill>
              <a:latin typeface="宋体" panose="02010600030101010101" pitchFamily="2" charset="-122"/>
              <a:ea typeface="宋体" panose="02010600030101010101" pitchFamily="2" charset="-122"/>
            </a:endParaRPr>
          </a:p>
          <a:p>
            <a:pPr eaLnBrk="1" latinLnBrk="0" hangingPunct="1">
              <a:lnSpc>
                <a:spcPts val="3760"/>
              </a:lnSpc>
            </a:pPr>
            <a:r>
              <a:rPr lang="zh-CN" altLang="en-US" sz="2400" b="1" dirty="0" smtClean="0">
                <a:solidFill>
                  <a:schemeClr val="tx1"/>
                </a:solidFill>
                <a:latin typeface="宋体" panose="02010600030101010101" pitchFamily="2" charset="-122"/>
                <a:sym typeface="+mn-ea"/>
              </a:rPr>
              <a:t>●</a:t>
            </a:r>
            <a:r>
              <a:rPr lang="zh-CN" altLang="en-US" sz="2400" b="1" dirty="0" smtClean="0">
                <a:solidFill>
                  <a:schemeClr val="tx1"/>
                </a:solidFill>
                <a:latin typeface="Arial" panose="020B0604020202020204" pitchFamily="34" charset="0"/>
                <a:sym typeface="+mn-ea"/>
              </a:rPr>
              <a:t>“</a:t>
            </a:r>
            <a:r>
              <a:rPr lang="zh-CN" altLang="en-US" sz="2400" b="1" dirty="0" smtClean="0">
                <a:solidFill>
                  <a:schemeClr val="tx1"/>
                </a:solidFill>
                <a:latin typeface="宋体" panose="02010600030101010101" pitchFamily="2" charset="-122"/>
                <a:sym typeface="+mn-ea"/>
              </a:rPr>
              <a:t>非本人主要责任</a:t>
            </a:r>
            <a:r>
              <a:rPr lang="zh-CN" altLang="en-US" sz="2400" b="1" dirty="0" smtClean="0">
                <a:solidFill>
                  <a:schemeClr val="tx1"/>
                </a:solidFill>
                <a:latin typeface="Arial" panose="020B0604020202020204" pitchFamily="34" charset="0"/>
                <a:sym typeface="+mn-ea"/>
              </a:rPr>
              <a:t>”</a:t>
            </a:r>
            <a:r>
              <a:rPr lang="zh-CN" altLang="en-US" sz="2400" b="1" dirty="0" smtClean="0">
                <a:solidFill>
                  <a:schemeClr val="tx1"/>
                </a:solidFill>
                <a:latin typeface="宋体" panose="02010600030101010101" pitchFamily="2" charset="-122"/>
                <a:sym typeface="+mn-ea"/>
              </a:rPr>
              <a:t>包括本人无责任、负次要责任和负同等责任，以道路交通安全管理部门的责任认定为准</a:t>
            </a:r>
            <a:r>
              <a:rPr lang="en-US" sz="2400" b="1" dirty="0" smtClean="0">
                <a:solidFill>
                  <a:schemeClr val="tx1"/>
                </a:solidFill>
                <a:latin typeface="宋体" panose="02010600030101010101" pitchFamily="2" charset="-122"/>
                <a:sym typeface="+mn-ea"/>
              </a:rPr>
              <a:t>。</a:t>
            </a:r>
            <a:endParaRPr lang="en-US" altLang="en-US" sz="2400" b="1" dirty="0" smtClean="0">
              <a:solidFill>
                <a:schemeClr val="tx1"/>
              </a:solidFill>
              <a:latin typeface="宋体" panose="02010600030101010101" pitchFamily="2" charset="-122"/>
              <a:sym typeface="+mn-ea"/>
            </a:endParaRPr>
          </a:p>
        </p:txBody>
      </p:sp>
      <p:pic>
        <p:nvPicPr>
          <p:cNvPr id="3"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Tree>
    <p:custDataLst>
      <p:tags r:id="rId4"/>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3" name="文本框 2"/>
          <p:cNvSpPr txBox="1"/>
          <p:nvPr/>
        </p:nvSpPr>
        <p:spPr>
          <a:xfrm>
            <a:off x="0" y="681355"/>
            <a:ext cx="12065000" cy="5015865"/>
          </a:xfrm>
          <a:prstGeom prst="rect">
            <a:avLst/>
          </a:prstGeom>
          <a:noFill/>
        </p:spPr>
        <p:txBody>
          <a:bodyPr wrap="square" rtlCol="0" anchor="t">
            <a:noAutofit/>
          </a:bodyPr>
          <a:p>
            <a:pPr>
              <a:lnSpc>
                <a:spcPct val="110000"/>
              </a:lnSpc>
              <a:buNone/>
            </a:pPr>
            <a:r>
              <a:rPr lang="zh-CN" altLang="en-US" sz="2800" b="1" dirty="0" smtClean="0">
                <a:latin typeface="宋体" panose="02010600030101010101" pitchFamily="2" charset="-122"/>
                <a:cs typeface="宋体" panose="02010600030101010101" pitchFamily="2" charset="-122"/>
                <a:sym typeface="+mn-ea"/>
              </a:rPr>
              <a:t>7.法律、行政法规规定应当认定为工伤的其他情形。</a:t>
            </a:r>
            <a:endParaRPr lang="zh-CN" altLang="en-US" sz="2800" b="1" dirty="0" smtClean="0">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ts val="4060"/>
              </a:lnSpc>
              <a:buNone/>
            </a:pPr>
            <a:r>
              <a:rPr lang="zh-CN" altLang="en-US" sz="2800" b="1" dirty="0" smtClean="0">
                <a:latin typeface="宋体" panose="02010600030101010101" pitchFamily="2" charset="-122"/>
                <a:cs typeface="宋体" panose="02010600030101010101" pitchFamily="2" charset="-122"/>
                <a:sym typeface="+mn-ea"/>
              </a:rPr>
              <a:t>    主要指社会保险行政部门对各地关于工伤认定案例的意见回复。比如：对《关于职工参加单位组织的体育活动受到伤害能否认定为工伤的请示》的复函（国法秘函〔2005〕311号）参加单位组织的体育竞赛受伤。</a:t>
            </a:r>
            <a:endParaRPr lang="en-US" altLang="zh-CN" sz="2800" b="1" dirty="0" smtClean="0">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ts val="4060"/>
              </a:lnSpc>
              <a:buNone/>
            </a:pPr>
            <a:r>
              <a:rPr lang="zh-CN" altLang="en-US" sz="2800" b="1" dirty="0" smtClean="0">
                <a:latin typeface="宋体" panose="02010600030101010101" pitchFamily="2" charset="-122"/>
                <a:cs typeface="宋体" panose="02010600030101010101" pitchFamily="2" charset="-122"/>
                <a:sym typeface="+mn-ea"/>
              </a:rPr>
              <a:t>    类似被认定工伤的案例还有，临时工棚作为集体宿舍倒塌；加班至深夜睡在工作地点，遭受意外伤害；本单位食堂工作日发生中毒；参加单位组织的展览活动。</a:t>
            </a:r>
            <a:endParaRPr lang="zh-CN" altLang="en-US" sz="2800" b="1" dirty="0" smtClean="0">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ts val="4060"/>
              </a:lnSpc>
              <a:buNone/>
            </a:pPr>
            <a:r>
              <a:rPr lang="zh-CN" altLang="en-US" sz="2800" b="1" dirty="0" smtClean="0">
                <a:latin typeface="宋体" panose="02010600030101010101" pitchFamily="2" charset="-122"/>
                <a:cs typeface="宋体" panose="02010600030101010101" pitchFamily="2" charset="-122"/>
                <a:sym typeface="+mn-ea"/>
              </a:rPr>
              <a:t>    省里关于重大传染病疫情期间医务人员的文件。</a:t>
            </a: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a:p>
            <a:pPr indent="0">
              <a:lnSpc>
                <a:spcPct val="125000"/>
              </a:lnSpc>
              <a:spcAft>
                <a:spcPts val="600"/>
              </a:spcAft>
              <a:buFont typeface="Wingdings" panose="05000000000000000000" charset="0"/>
              <a:buNone/>
            </a:pP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p:txBody>
      </p:sp>
    </p:spTree>
    <p:custDataLst>
      <p:tags r:id="rId4"/>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276225" y="865505"/>
            <a:ext cx="11689080" cy="4816475"/>
          </a:xfrm>
          <a:prstGeom prst="rect">
            <a:avLst/>
          </a:prstGeom>
          <a:noFill/>
        </p:spPr>
        <p:txBody>
          <a:bodyPr wrap="square" rtlCol="0" anchor="t">
            <a:noAutofit/>
          </a:bodyPr>
          <a:p>
            <a:pPr algn="just"/>
            <a:r>
              <a:rPr lang="en-US" altLang="zh-CN" sz="2800" b="1" dirty="0" smtClean="0">
                <a:solidFill>
                  <a:srgbClr val="FF0000"/>
                </a:solidFill>
                <a:latin typeface="宋体" panose="02010600030101010101" pitchFamily="2" charset="-122"/>
                <a:cs typeface="宋体" panose="02010600030101010101" pitchFamily="2" charset="-122"/>
                <a:sym typeface="+mn-ea"/>
              </a:rPr>
              <a:t>3</a:t>
            </a:r>
            <a:r>
              <a:rPr lang="zh-CN" altLang="en-US" sz="2800" b="1" dirty="0" smtClean="0">
                <a:solidFill>
                  <a:srgbClr val="FF0000"/>
                </a:solidFill>
                <a:latin typeface="宋体" panose="02010600030101010101" pitchFamily="2" charset="-122"/>
                <a:cs typeface="宋体" panose="02010600030101010101" pitchFamily="2" charset="-122"/>
                <a:sym typeface="+mn-ea"/>
              </a:rPr>
              <a:t>种</a:t>
            </a:r>
            <a:r>
              <a:rPr lang="zh-CN" altLang="en-US" sz="2800" b="1" dirty="0" smtClean="0">
                <a:latin typeface="宋体" panose="02010600030101010101" pitchFamily="2" charset="-122"/>
                <a:cs typeface="宋体" panose="02010600030101010101" pitchFamily="2" charset="-122"/>
                <a:sym typeface="+mn-ea"/>
              </a:rPr>
              <a:t>视同工伤情形</a:t>
            </a:r>
            <a:endParaRPr lang="zh-CN" altLang="en-US" sz="2400" b="1" dirty="0" smtClean="0">
              <a:latin typeface="宋体" panose="02010600030101010101" pitchFamily="2" charset="-122"/>
              <a:cs typeface="宋体" panose="02010600030101010101" pitchFamily="2" charset="-122"/>
              <a:sym typeface="+mn-ea"/>
            </a:endParaRPr>
          </a:p>
          <a:p>
            <a:pPr algn="just"/>
            <a:endParaRPr lang="zh-CN" altLang="en-US" sz="2400" b="1" dirty="0" smtClean="0">
              <a:latin typeface="宋体" panose="02010600030101010101" pitchFamily="2" charset="-122"/>
              <a:cs typeface="宋体" panose="02010600030101010101" pitchFamily="2" charset="-122"/>
              <a:sym typeface="+mn-ea"/>
            </a:endParaRPr>
          </a:p>
          <a:p>
            <a:pPr algn="just"/>
            <a:r>
              <a:rPr lang="zh-CN" altLang="en-US" sz="2400" b="1" dirty="0" smtClean="0">
                <a:latin typeface="宋体" panose="02010600030101010101" pitchFamily="2" charset="-122"/>
                <a:sym typeface="+mn-ea"/>
              </a:rPr>
              <a:t>1.在工作时间和工作岗位，突发疾病死亡或者在48小时之内经抢救无效死亡的</a:t>
            </a:r>
            <a:endParaRPr lang="zh-CN" altLang="en-US" sz="2400" b="1" dirty="0" smtClean="0">
              <a:latin typeface="宋体" panose="02010600030101010101" pitchFamily="2" charset="-122"/>
              <a:sym typeface="+mn-ea"/>
            </a:endParaRPr>
          </a:p>
          <a:p>
            <a:pPr algn="just"/>
            <a:endParaRPr lang="zh-CN" altLang="en-US" sz="2400" b="1" dirty="0" smtClean="0">
              <a:latin typeface="宋体" panose="02010600030101010101" pitchFamily="2" charset="-122"/>
              <a:sym typeface="+mn-ea"/>
            </a:endParaRPr>
          </a:p>
          <a:p>
            <a:pPr algn="just"/>
            <a:r>
              <a:rPr lang="zh-CN" altLang="en-US" sz="2400" b="1" dirty="0" smtClean="0">
                <a:latin typeface="宋体" panose="02010600030101010101" pitchFamily="2" charset="-122"/>
                <a:sym typeface="+mn-ea"/>
              </a:rPr>
              <a:t>2.在抢险救灾等维护国家利益、公共利益活动中受到伤害的</a:t>
            </a:r>
            <a:endParaRPr lang="zh-CN" altLang="en-US" sz="2400" b="1" dirty="0" smtClean="0">
              <a:latin typeface="宋体" panose="02010600030101010101" pitchFamily="2" charset="-122"/>
              <a:sym typeface="+mn-ea"/>
            </a:endParaRPr>
          </a:p>
          <a:p>
            <a:pPr algn="just"/>
            <a:endParaRPr lang="zh-CN" altLang="en-US" sz="2400" b="1" dirty="0" smtClean="0">
              <a:latin typeface="宋体" panose="02010600030101010101" pitchFamily="2" charset="-122"/>
              <a:sym typeface="+mn-ea"/>
            </a:endParaRPr>
          </a:p>
          <a:p>
            <a:pPr algn="just"/>
            <a:r>
              <a:rPr lang="zh-CN" altLang="en-US" sz="2400" b="1" dirty="0" smtClean="0">
                <a:latin typeface="宋体" panose="02010600030101010101" pitchFamily="2" charset="-122"/>
                <a:sym typeface="+mn-ea"/>
              </a:rPr>
              <a:t>3.职工原在军队服役，因战、因公负伤致残，已取得革命伤残军人证，到用人单位后旧伤复发的</a:t>
            </a:r>
            <a:endParaRPr lang="zh-CN" altLang="en-US" sz="2400" b="1" dirty="0" smtClean="0">
              <a:latin typeface="宋体" panose="02010600030101010101" pitchFamily="2" charset="-122"/>
              <a:sym typeface="+mn-ea"/>
            </a:endParaRPr>
          </a:p>
        </p:txBody>
      </p:sp>
    </p:spTree>
    <p:custDataLst>
      <p:tags r:id="rId4"/>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0" y="913130"/>
            <a:ext cx="12103735" cy="4578350"/>
          </a:xfrm>
          <a:prstGeom prst="rect">
            <a:avLst/>
          </a:prstGeom>
          <a:noFill/>
        </p:spPr>
        <p:txBody>
          <a:bodyPr wrap="square" rtlCol="0" anchor="t">
            <a:noAutofit/>
          </a:bodyPr>
          <a:p>
            <a:pPr eaLnBrk="1" latinLnBrk="0" hangingPunct="1">
              <a:lnSpc>
                <a:spcPts val="2660"/>
              </a:lnSpc>
              <a:buNone/>
            </a:pPr>
            <a:r>
              <a:rPr lang="en-US" altLang="zh-CN" sz="3200" b="1" dirty="0" smtClean="0">
                <a:solidFill>
                  <a:srgbClr val="FF0000"/>
                </a:solidFill>
                <a:latin typeface="宋体" panose="02010600030101010101" pitchFamily="2" charset="-122"/>
                <a:cs typeface="宋体" panose="02010600030101010101" pitchFamily="2" charset="-122"/>
                <a:sym typeface="+mn-ea"/>
              </a:rPr>
              <a:t>3</a:t>
            </a:r>
            <a:r>
              <a:rPr lang="zh-CN" altLang="en-US" sz="3200" b="1" dirty="0" smtClean="0">
                <a:solidFill>
                  <a:srgbClr val="FF0000"/>
                </a:solidFill>
                <a:latin typeface="宋体" panose="02010600030101010101" pitchFamily="2" charset="-122"/>
                <a:cs typeface="宋体" panose="02010600030101010101" pitchFamily="2" charset="-122"/>
                <a:sym typeface="+mn-ea"/>
              </a:rPr>
              <a:t>种</a:t>
            </a:r>
            <a:r>
              <a:rPr lang="zh-CN" altLang="en-US" sz="3200" b="1" dirty="0" smtClean="0">
                <a:latin typeface="宋体" panose="02010600030101010101" pitchFamily="2" charset="-122"/>
                <a:cs typeface="宋体" panose="02010600030101010101" pitchFamily="2" charset="-122"/>
                <a:sym typeface="+mn-ea"/>
              </a:rPr>
              <a:t>视同工伤情形</a:t>
            </a:r>
            <a:endParaRPr lang="zh-CN" altLang="en-US" sz="2800" b="1" dirty="0" smtClean="0">
              <a:latin typeface="宋体" panose="02010600030101010101" pitchFamily="2" charset="-122"/>
              <a:cs typeface="宋体" panose="02010600030101010101" pitchFamily="2" charset="-122"/>
              <a:sym typeface="+mn-ea"/>
            </a:endParaRPr>
          </a:p>
          <a:p>
            <a:pPr eaLnBrk="1" latinLnBrk="0" hangingPunct="1">
              <a:lnSpc>
                <a:spcPts val="2660"/>
              </a:lnSpc>
              <a:buNone/>
            </a:pPr>
            <a:endParaRPr lang="zh-CN" altLang="en-US" sz="2800" b="1" dirty="0" smtClean="0">
              <a:latin typeface="宋体" panose="02010600030101010101" pitchFamily="2" charset="-122"/>
              <a:cs typeface="宋体" panose="02010600030101010101" pitchFamily="2" charset="-122"/>
              <a:sym typeface="+mn-ea"/>
            </a:endParaRPr>
          </a:p>
          <a:p>
            <a:pPr eaLnBrk="1" latinLnBrk="0" hangingPunct="1">
              <a:lnSpc>
                <a:spcPts val="2660"/>
              </a:lnSpc>
              <a:buNone/>
            </a:pPr>
            <a:r>
              <a:rPr lang="zh-CN" altLang="en-US" sz="2800" b="1" dirty="0" smtClean="0">
                <a:latin typeface="宋体" panose="02010600030101010101" pitchFamily="2" charset="-122"/>
                <a:sym typeface="+mn-ea"/>
              </a:rPr>
              <a:t>1.在工作时间和工作岗位，突发疾病死亡或者在48小时之内经抢救无效死亡的；</a:t>
            </a:r>
            <a:endParaRPr lang="zh-CN" altLang="en-US" sz="2800" b="1" dirty="0" smtClean="0">
              <a:latin typeface="宋体" panose="02010600030101010101" pitchFamily="2" charset="-122"/>
              <a:ea typeface="宋体" panose="02010600030101010101" pitchFamily="2" charset="-122"/>
            </a:endParaRPr>
          </a:p>
          <a:p>
            <a:pPr>
              <a:lnSpc>
                <a:spcPct val="120000"/>
              </a:lnSpc>
            </a:pPr>
            <a:r>
              <a:rPr lang="zh-CN" altLang="en-US" sz="2800" b="1" dirty="0" smtClean="0">
                <a:latin typeface="宋体" panose="02010600030101010101" pitchFamily="2" charset="-122"/>
                <a:sym typeface="+mn-ea"/>
              </a:rPr>
              <a:t>●</a:t>
            </a:r>
            <a:r>
              <a:rPr lang="zh-CN" altLang="en-US" sz="2800" b="1" dirty="0" smtClean="0">
                <a:latin typeface="Arial" panose="020B0604020202020204" pitchFamily="34" charset="0"/>
                <a:sym typeface="+mn-ea"/>
              </a:rPr>
              <a:t>“</a:t>
            </a:r>
            <a:r>
              <a:rPr lang="zh-CN" altLang="en-US" sz="2800" b="1" dirty="0" smtClean="0">
                <a:latin typeface="宋体" panose="02010600030101010101" pitchFamily="2" charset="-122"/>
                <a:sym typeface="+mn-ea"/>
              </a:rPr>
              <a:t>工作时间和工作岗位</a:t>
            </a:r>
            <a:r>
              <a:rPr lang="zh-CN" altLang="en-US" sz="2800" b="1" dirty="0" smtClean="0">
                <a:latin typeface="Arial" panose="020B0604020202020204" pitchFamily="34" charset="0"/>
                <a:sym typeface="+mn-ea"/>
              </a:rPr>
              <a:t>”</a:t>
            </a:r>
            <a:r>
              <a:rPr lang="zh-CN" altLang="en-US" sz="2800" b="1" dirty="0" smtClean="0">
                <a:latin typeface="宋体" panose="02010600030101010101" pitchFamily="2" charset="-122"/>
                <a:sym typeface="+mn-ea"/>
              </a:rPr>
              <a:t>是认定工伤的重要要素，需要同时具备。</a:t>
            </a:r>
            <a:endParaRPr lang="zh-CN" altLang="en-US" sz="2800" b="1" dirty="0" smtClean="0">
              <a:latin typeface="宋体" panose="02010600030101010101" pitchFamily="2" charset="-122"/>
              <a:ea typeface="宋体" panose="02010600030101010101" pitchFamily="2" charset="-122"/>
            </a:endParaRPr>
          </a:p>
          <a:p>
            <a:pPr>
              <a:lnSpc>
                <a:spcPct val="120000"/>
              </a:lnSpc>
            </a:pPr>
            <a:r>
              <a:rPr lang="zh-CN" altLang="en-US" sz="2800" b="1" dirty="0" smtClean="0">
                <a:latin typeface="宋体" panose="02010600030101010101" pitchFamily="2" charset="-122"/>
                <a:sym typeface="+mn-ea"/>
              </a:rPr>
              <a:t>●</a:t>
            </a:r>
            <a:r>
              <a:rPr lang="zh-CN" altLang="en-US" sz="2800" b="1" dirty="0" smtClean="0">
                <a:latin typeface="Arial" panose="020B0604020202020204" pitchFamily="34" charset="0"/>
                <a:sym typeface="+mn-ea"/>
              </a:rPr>
              <a:t>“</a:t>
            </a:r>
            <a:r>
              <a:rPr lang="zh-CN" altLang="en-US" sz="2800" b="1" dirty="0" smtClean="0">
                <a:latin typeface="宋体" panose="02010600030101010101" pitchFamily="2" charset="-122"/>
                <a:sym typeface="+mn-ea"/>
              </a:rPr>
              <a:t>突发疾病</a:t>
            </a:r>
            <a:r>
              <a:rPr lang="zh-CN" altLang="en-US" sz="2800" b="1" dirty="0" smtClean="0">
                <a:latin typeface="Arial" panose="020B0604020202020204" pitchFamily="34" charset="0"/>
                <a:sym typeface="+mn-ea"/>
              </a:rPr>
              <a:t>”</a:t>
            </a:r>
            <a:r>
              <a:rPr lang="zh-CN" altLang="en-US" sz="2800" b="1" dirty="0" smtClean="0">
                <a:latin typeface="宋体" panose="02010600030101010101" pitchFamily="2" charset="-122"/>
                <a:sym typeface="+mn-ea"/>
              </a:rPr>
              <a:t>是指上班期间突然发生的任何类的疾病，实际情况中，一般多为心脏病、脑出血、心肌梗塞等突发性疾病。</a:t>
            </a:r>
            <a:endParaRPr lang="zh-CN" altLang="en-US" sz="2800" b="1" dirty="0" smtClean="0">
              <a:latin typeface="宋体" panose="02010600030101010101" pitchFamily="2" charset="-122"/>
              <a:ea typeface="宋体" panose="02010600030101010101" pitchFamily="2" charset="-122"/>
            </a:endParaRPr>
          </a:p>
          <a:p>
            <a:pPr>
              <a:lnSpc>
                <a:spcPct val="120000"/>
              </a:lnSpc>
            </a:pPr>
            <a:r>
              <a:rPr lang="zh-CN" altLang="en-US" sz="2800" b="1" dirty="0" smtClean="0">
                <a:latin typeface="宋体" panose="02010600030101010101" pitchFamily="2" charset="-122"/>
                <a:sym typeface="+mn-ea"/>
              </a:rPr>
              <a:t>●</a:t>
            </a:r>
            <a:r>
              <a:rPr lang="zh-CN" altLang="en-US" sz="2800" b="1" dirty="0" smtClean="0">
                <a:latin typeface="Arial" panose="020B0604020202020204" pitchFamily="34" charset="0"/>
                <a:sym typeface="+mn-ea"/>
              </a:rPr>
              <a:t>“</a:t>
            </a:r>
            <a:r>
              <a:rPr lang="zh-CN" altLang="en-US" sz="2800" b="1" dirty="0" smtClean="0">
                <a:latin typeface="宋体" panose="02010600030101010101" pitchFamily="2" charset="-122"/>
                <a:sym typeface="+mn-ea"/>
              </a:rPr>
              <a:t>48小时之内</a:t>
            </a:r>
            <a:r>
              <a:rPr lang="zh-CN" altLang="en-US" sz="2800" b="1" dirty="0" smtClean="0">
                <a:latin typeface="Arial" panose="020B0604020202020204" pitchFamily="34" charset="0"/>
                <a:sym typeface="+mn-ea"/>
              </a:rPr>
              <a:t>”</a:t>
            </a:r>
            <a:r>
              <a:rPr lang="zh-CN" altLang="en-US" sz="2800" b="1" dirty="0" smtClean="0">
                <a:latin typeface="宋体" panose="02010600030101010101" pitchFamily="2" charset="-122"/>
                <a:sym typeface="+mn-ea"/>
              </a:rPr>
              <a:t>是指从医疗机构的初次诊断治疗的时间到职工死亡时间不超过48小时。医疗机构的初次诊断包括在急救车中的急救记录。</a:t>
            </a:r>
            <a:endParaRPr lang="zh-CN" altLang="en-US" sz="2800" b="1" dirty="0" smtClean="0">
              <a:latin typeface="宋体" panose="02010600030101010101" pitchFamily="2" charset="-122"/>
              <a:sym typeface="+mn-ea"/>
            </a:endParaRPr>
          </a:p>
        </p:txBody>
      </p:sp>
    </p:spTree>
    <p:custDataLst>
      <p:tags r:id="rId4"/>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0" y="847725"/>
            <a:ext cx="12016740" cy="4116070"/>
          </a:xfrm>
          <a:prstGeom prst="rect">
            <a:avLst/>
          </a:prstGeom>
          <a:noFill/>
        </p:spPr>
        <p:txBody>
          <a:bodyPr wrap="square" rtlCol="0" anchor="t">
            <a:noAutofit/>
          </a:bodyPr>
          <a:p>
            <a:pPr>
              <a:lnSpc>
                <a:spcPct val="150000"/>
              </a:lnSpc>
            </a:pPr>
            <a:r>
              <a:rPr lang="zh-CN" altLang="en-US" sz="2400" b="1" dirty="0" smtClean="0">
                <a:latin typeface="宋体" panose="02010600030101010101" pitchFamily="2" charset="-122"/>
                <a:sym typeface="+mn-ea"/>
              </a:rPr>
              <a:t>2.在抢险救灾等维护国家利益、公共利益活动中受到伤害的；</a:t>
            </a:r>
            <a:endParaRPr lang="zh-CN" altLang="en-US" sz="2400" b="1" dirty="0" smtClean="0">
              <a:latin typeface="宋体" panose="02010600030101010101" pitchFamily="2" charset="-122"/>
              <a:ea typeface="宋体" panose="02010600030101010101" pitchFamily="2" charset="-122"/>
            </a:endParaRPr>
          </a:p>
          <a:p>
            <a:pPr>
              <a:lnSpc>
                <a:spcPct val="150000"/>
              </a:lnSpc>
            </a:pPr>
            <a:r>
              <a:rPr lang="zh-CN" altLang="en-US" sz="2400" b="1" dirty="0" smtClean="0">
                <a:latin typeface="宋体" panose="02010600030101010101" pitchFamily="2" charset="-122"/>
                <a:sym typeface="+mn-ea"/>
              </a:rPr>
              <a:t>●</a:t>
            </a:r>
            <a:r>
              <a:rPr lang="zh-CN" altLang="en-US" sz="2400" b="1" dirty="0" smtClean="0">
                <a:latin typeface="Arial" panose="020B0604020202020204" pitchFamily="34" charset="0"/>
                <a:sym typeface="+mn-ea"/>
              </a:rPr>
              <a:t>“</a:t>
            </a:r>
            <a:r>
              <a:rPr lang="zh-CN" altLang="en-US" sz="2400" b="1" dirty="0" smtClean="0">
                <a:latin typeface="宋体" panose="02010600030101010101" pitchFamily="2" charset="-122"/>
                <a:sym typeface="+mn-ea"/>
              </a:rPr>
              <a:t>维护国家利益、公共利益活动</a:t>
            </a:r>
            <a:r>
              <a:rPr lang="zh-CN" altLang="en-US" sz="2400" b="1" dirty="0" smtClean="0">
                <a:latin typeface="Arial" panose="020B0604020202020204" pitchFamily="34" charset="0"/>
                <a:sym typeface="+mn-ea"/>
              </a:rPr>
              <a:t>”</a:t>
            </a:r>
            <a:r>
              <a:rPr lang="zh-CN" altLang="en-US" sz="2400" b="1" dirty="0" smtClean="0">
                <a:latin typeface="宋体" panose="02010600030101010101" pitchFamily="2" charset="-122"/>
                <a:sym typeface="+mn-ea"/>
              </a:rPr>
              <a:t>包括从业人员在国家或者社会公共利益受到威胁时，有组织或者自发施行的，旨在阻止或者减少这种威胁及其可能造成的损失的行为。</a:t>
            </a:r>
            <a:endParaRPr lang="zh-CN" altLang="en-US" sz="2400" b="1" dirty="0" smtClean="0">
              <a:latin typeface="宋体" panose="02010600030101010101" pitchFamily="2" charset="-122"/>
              <a:ea typeface="宋体" panose="02010600030101010101" pitchFamily="2" charset="-122"/>
            </a:endParaRPr>
          </a:p>
          <a:p>
            <a:pPr>
              <a:lnSpc>
                <a:spcPct val="150000"/>
              </a:lnSpc>
            </a:pPr>
            <a:r>
              <a:rPr lang="zh-CN" altLang="en-US" sz="2400" b="1" dirty="0" smtClean="0">
                <a:latin typeface="宋体" panose="02010600030101010101" pitchFamily="2" charset="-122"/>
                <a:sym typeface="+mn-ea"/>
              </a:rPr>
              <a:t>●《海南省见义勇为人员奖励和保障规定》规定参保职工因见义勇为行为负伤应认定为工伤，见义勇为行为确认由社会管理综合治理部门作出。</a:t>
            </a:r>
            <a:endParaRPr lang="zh-CN" altLang="en-US" sz="2400" b="1" dirty="0" smtClean="0">
              <a:latin typeface="宋体" panose="02010600030101010101" pitchFamily="2" charset="-122"/>
              <a:sym typeface="+mn-ea"/>
            </a:endParaRPr>
          </a:p>
          <a:p>
            <a:pPr>
              <a:lnSpc>
                <a:spcPct val="150000"/>
              </a:lnSpc>
            </a:pPr>
            <a:r>
              <a:rPr lang="zh-CN" altLang="en-US" sz="2400" b="1" dirty="0" smtClean="0">
                <a:latin typeface="宋体" panose="02010600030101010101" pitchFamily="2" charset="-122"/>
                <a:sym typeface="+mn-ea"/>
              </a:rPr>
              <a:t>3.职工原在军队服役，因战、因公负伤致残，已取得革命伤残军人证，到用人单位后旧伤复发的。</a:t>
            </a:r>
            <a:endParaRPr lang="zh-CN" altLang="en-US" sz="2400" b="1" dirty="0" smtClean="0">
              <a:latin typeface="宋体" panose="02010600030101010101" pitchFamily="2" charset="-122"/>
              <a:sym typeface="+mn-ea"/>
            </a:endParaRPr>
          </a:p>
        </p:txBody>
      </p:sp>
    </p:spTree>
    <p:custDataLst>
      <p:tags r:id="rId4"/>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32" name="任意多边形 31"/>
          <p:cNvSpPr/>
          <p:nvPr>
            <p:custDataLst>
              <p:tags r:id="rId4"/>
            </p:custDataLst>
          </p:nvPr>
        </p:nvSpPr>
        <p:spPr>
          <a:xfrm>
            <a:off x="3754437" y="888029"/>
            <a:ext cx="4196749" cy="4197076"/>
          </a:xfrm>
          <a:custGeom>
            <a:avLst/>
            <a:gdLst>
              <a:gd name="connsiteX0" fmla="*/ 2727175 w 3979631"/>
              <a:gd name="connsiteY0" fmla="*/ 3336801 h 3979941"/>
              <a:gd name="connsiteX1" fmla="*/ 2956280 w 3979631"/>
              <a:gd name="connsiteY1" fmla="*/ 3733623 h 3979941"/>
              <a:gd name="connsiteX2" fmla="*/ 2846449 w 3979631"/>
              <a:gd name="connsiteY2" fmla="*/ 3791803 h 3979941"/>
              <a:gd name="connsiteX3" fmla="*/ 2181185 w 3979631"/>
              <a:gd name="connsiteY3" fmla="*/ 3975527 h 3979941"/>
              <a:gd name="connsiteX4" fmla="*/ 2087981 w 3979631"/>
              <a:gd name="connsiteY4" fmla="*/ 3979941 h 3979941"/>
              <a:gd name="connsiteX5" fmla="*/ 2087981 w 3979631"/>
              <a:gd name="connsiteY5" fmla="*/ 3521526 h 3979941"/>
              <a:gd name="connsiteX6" fmla="*/ 2146797 w 3979631"/>
              <a:gd name="connsiteY6" fmla="*/ 3518556 h 3979941"/>
              <a:gd name="connsiteX7" fmla="*/ 2655902 w 3979631"/>
              <a:gd name="connsiteY7" fmla="*/ 3374955 h 3979941"/>
              <a:gd name="connsiteX8" fmla="*/ 3302316 w 3979631"/>
              <a:gd name="connsiteY8" fmla="*/ 2787843 h 3979941"/>
              <a:gd name="connsiteX9" fmla="*/ 3699486 w 3979631"/>
              <a:gd name="connsiteY9" fmla="*/ 3017149 h 3979941"/>
              <a:gd name="connsiteX10" fmla="*/ 3613957 w 3979631"/>
              <a:gd name="connsiteY10" fmla="*/ 3148225 h 3979941"/>
              <a:gd name="connsiteX11" fmla="*/ 3138450 w 3979631"/>
              <a:gd name="connsiteY11" fmla="*/ 3620896 h 3979941"/>
              <a:gd name="connsiteX12" fmla="*/ 3016820 w 3979631"/>
              <a:gd name="connsiteY12" fmla="*/ 3699222 h 3979941"/>
              <a:gd name="connsiteX13" fmla="*/ 2787731 w 3979631"/>
              <a:gd name="connsiteY13" fmla="*/ 3302428 h 3979941"/>
              <a:gd name="connsiteX14" fmla="*/ 2879255 w 3979631"/>
              <a:gd name="connsiteY14" fmla="*/ 3242977 h 3979941"/>
              <a:gd name="connsiteX15" fmla="*/ 3242865 w 3979631"/>
              <a:gd name="connsiteY15" fmla="*/ 2879367 h 3979941"/>
              <a:gd name="connsiteX16" fmla="*/ 3521414 w 3979631"/>
              <a:gd name="connsiteY16" fmla="*/ 2088093 h 3979941"/>
              <a:gd name="connsiteX17" fmla="*/ 3979631 w 3979631"/>
              <a:gd name="connsiteY17" fmla="*/ 2088093 h 3979941"/>
              <a:gd name="connsiteX18" fmla="*/ 3974296 w 3979631"/>
              <a:gd name="connsiteY18" fmla="*/ 2193764 h 3979941"/>
              <a:gd name="connsiteX19" fmla="*/ 3786573 w 3979631"/>
              <a:gd name="connsiteY19" fmla="*/ 2857353 h 3979941"/>
              <a:gd name="connsiteX20" fmla="*/ 3733379 w 3979631"/>
              <a:gd name="connsiteY20" fmla="*/ 2956316 h 3979941"/>
              <a:gd name="connsiteX21" fmla="*/ 3336689 w 3979631"/>
              <a:gd name="connsiteY21" fmla="*/ 2727287 h 3979941"/>
              <a:gd name="connsiteX22" fmla="*/ 3374843 w 3979631"/>
              <a:gd name="connsiteY22" fmla="*/ 2656013 h 3979941"/>
              <a:gd name="connsiteX23" fmla="*/ 3518444 w 3979631"/>
              <a:gd name="connsiteY23" fmla="*/ 2146909 h 3979941"/>
              <a:gd name="connsiteX24" fmla="*/ 245506 w 3979631"/>
              <a:gd name="connsiteY24" fmla="*/ 1022993 h 3979941"/>
              <a:gd name="connsiteX25" fmla="*/ 641800 w 3979631"/>
              <a:gd name="connsiteY25" fmla="*/ 1251793 h 3979941"/>
              <a:gd name="connsiteX26" fmla="*/ 638450 w 3979631"/>
              <a:gd name="connsiteY26" fmla="*/ 1257308 h 3979941"/>
              <a:gd name="connsiteX27" fmla="*/ 460912 w 3979631"/>
              <a:gd name="connsiteY27" fmla="*/ 1832672 h 3979941"/>
              <a:gd name="connsiteX28" fmla="*/ 457942 w 3979631"/>
              <a:gd name="connsiteY28" fmla="*/ 1891487 h 3979941"/>
              <a:gd name="connsiteX29" fmla="*/ 0 w 3979631"/>
              <a:gd name="connsiteY29" fmla="*/ 1891488 h 3979941"/>
              <a:gd name="connsiteX30" fmla="*/ 5334 w 3979631"/>
              <a:gd name="connsiteY30" fmla="*/ 1785854 h 3979941"/>
              <a:gd name="connsiteX31" fmla="*/ 235794 w 3979631"/>
              <a:gd name="connsiteY31" fmla="*/ 1038978 h 3979941"/>
              <a:gd name="connsiteX32" fmla="*/ 963337 w 3979631"/>
              <a:gd name="connsiteY32" fmla="*/ 281745 h 3979941"/>
              <a:gd name="connsiteX33" fmla="*/ 1192157 w 3979631"/>
              <a:gd name="connsiteY33" fmla="*/ 678073 h 3979941"/>
              <a:gd name="connsiteX34" fmla="*/ 1130495 w 3979631"/>
              <a:gd name="connsiteY34" fmla="*/ 715534 h 3979941"/>
              <a:gd name="connsiteX35" fmla="*/ 715423 w 3979631"/>
              <a:gd name="connsiteY35" fmla="*/ 1130607 h 3979941"/>
              <a:gd name="connsiteX36" fmla="*/ 677962 w 3979631"/>
              <a:gd name="connsiteY36" fmla="*/ 1192269 h 3979941"/>
              <a:gd name="connsiteX37" fmla="*/ 281668 w 3979631"/>
              <a:gd name="connsiteY37" fmla="*/ 963469 h 3979941"/>
              <a:gd name="connsiteX38" fmla="*/ 335712 w 3979631"/>
              <a:gd name="connsiteY38" fmla="*/ 874509 h 3979941"/>
              <a:gd name="connsiteX39" fmla="*/ 874515 w 3979631"/>
              <a:gd name="connsiteY39" fmla="*/ 335706 h 3979941"/>
              <a:gd name="connsiteX40" fmla="*/ 2193445 w 3979631"/>
              <a:gd name="connsiteY40" fmla="*/ 5312 h 3979941"/>
              <a:gd name="connsiteX41" fmla="*/ 2193770 w 3979631"/>
              <a:gd name="connsiteY41" fmla="*/ 5328 h 3979941"/>
              <a:gd name="connsiteX42" fmla="*/ 2205740 w 3979631"/>
              <a:gd name="connsiteY42" fmla="*/ 7155 h 3979941"/>
              <a:gd name="connsiteX43" fmla="*/ 1891375 w 3979631"/>
              <a:gd name="connsiteY43" fmla="*/ 0 h 3979941"/>
              <a:gd name="connsiteX44" fmla="*/ 1891375 w 3979631"/>
              <a:gd name="connsiteY44" fmla="*/ 458054 h 3979941"/>
              <a:gd name="connsiteX45" fmla="*/ 1832560 w 3979631"/>
              <a:gd name="connsiteY45" fmla="*/ 461024 h 3979941"/>
              <a:gd name="connsiteX46" fmla="*/ 1257196 w 3979631"/>
              <a:gd name="connsiteY46" fmla="*/ 638562 h 3979941"/>
              <a:gd name="connsiteX47" fmla="*/ 1251681 w 3979631"/>
              <a:gd name="connsiteY47" fmla="*/ 641912 h 3979941"/>
              <a:gd name="connsiteX48" fmla="*/ 1022861 w 3979631"/>
              <a:gd name="connsiteY48" fmla="*/ 245584 h 3979941"/>
              <a:gd name="connsiteX49" fmla="*/ 1038985 w 3979631"/>
              <a:gd name="connsiteY49" fmla="*/ 235788 h 3979941"/>
              <a:gd name="connsiteX50" fmla="*/ 1785861 w 3979631"/>
              <a:gd name="connsiteY50" fmla="*/ 5328 h 3979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979631" h="3979941">
                <a:moveTo>
                  <a:pt x="2727175" y="3336801"/>
                </a:moveTo>
                <a:lnTo>
                  <a:pt x="2956280" y="3733623"/>
                </a:lnTo>
                <a:lnTo>
                  <a:pt x="2846449" y="3791803"/>
                </a:lnTo>
                <a:cubicBezTo>
                  <a:pt x="2641543" y="3889385"/>
                  <a:pt x="2417368" y="3953047"/>
                  <a:pt x="2181185" y="3975527"/>
                </a:cubicBezTo>
                <a:lnTo>
                  <a:pt x="2087981" y="3979941"/>
                </a:lnTo>
                <a:lnTo>
                  <a:pt x="2087981" y="3521526"/>
                </a:lnTo>
                <a:lnTo>
                  <a:pt x="2146797" y="3518556"/>
                </a:lnTo>
                <a:cubicBezTo>
                  <a:pt x="2327605" y="3500194"/>
                  <a:pt x="2499146" y="3450487"/>
                  <a:pt x="2655902" y="3374955"/>
                </a:cubicBezTo>
                <a:close/>
                <a:moveTo>
                  <a:pt x="3302316" y="2787843"/>
                </a:moveTo>
                <a:lnTo>
                  <a:pt x="3699486" y="3017149"/>
                </a:lnTo>
                <a:lnTo>
                  <a:pt x="3613957" y="3148225"/>
                </a:lnTo>
                <a:cubicBezTo>
                  <a:pt x="3483195" y="3331231"/>
                  <a:pt x="3322272" y="3491209"/>
                  <a:pt x="3138450" y="3620896"/>
                </a:cubicBezTo>
                <a:lnTo>
                  <a:pt x="3016820" y="3699222"/>
                </a:lnTo>
                <a:lnTo>
                  <a:pt x="2787731" y="3302428"/>
                </a:lnTo>
                <a:lnTo>
                  <a:pt x="2879255" y="3242977"/>
                </a:lnTo>
                <a:cubicBezTo>
                  <a:pt x="3019844" y="3142999"/>
                  <a:pt x="3142887" y="3019956"/>
                  <a:pt x="3242865" y="2879367"/>
                </a:cubicBezTo>
                <a:close/>
                <a:moveTo>
                  <a:pt x="3521414" y="2088093"/>
                </a:moveTo>
                <a:lnTo>
                  <a:pt x="3979631" y="2088093"/>
                </a:lnTo>
                <a:lnTo>
                  <a:pt x="3974296" y="2193764"/>
                </a:lnTo>
                <a:cubicBezTo>
                  <a:pt x="3950354" y="2429517"/>
                  <a:pt x="3885359" y="2653134"/>
                  <a:pt x="3786573" y="2857353"/>
                </a:cubicBezTo>
                <a:lnTo>
                  <a:pt x="3733379" y="2956316"/>
                </a:lnTo>
                <a:lnTo>
                  <a:pt x="3336689" y="2727287"/>
                </a:lnTo>
                <a:lnTo>
                  <a:pt x="3374843" y="2656013"/>
                </a:lnTo>
                <a:cubicBezTo>
                  <a:pt x="3450375" y="2499258"/>
                  <a:pt x="3500082" y="2327717"/>
                  <a:pt x="3518444" y="2146909"/>
                </a:cubicBezTo>
                <a:close/>
                <a:moveTo>
                  <a:pt x="245506" y="1022993"/>
                </a:moveTo>
                <a:lnTo>
                  <a:pt x="641800" y="1251793"/>
                </a:lnTo>
                <a:lnTo>
                  <a:pt x="638450" y="1257308"/>
                </a:lnTo>
                <a:cubicBezTo>
                  <a:pt x="543823" y="1431500"/>
                  <a:pt x="481897" y="1626034"/>
                  <a:pt x="460912" y="1832672"/>
                </a:cubicBezTo>
                <a:lnTo>
                  <a:pt x="457942" y="1891487"/>
                </a:lnTo>
                <a:lnTo>
                  <a:pt x="0" y="1891488"/>
                </a:lnTo>
                <a:lnTo>
                  <a:pt x="5334" y="1785854"/>
                </a:lnTo>
                <a:cubicBezTo>
                  <a:pt x="32575" y="1517620"/>
                  <a:pt x="112960" y="1265096"/>
                  <a:pt x="235794" y="1038978"/>
                </a:cubicBezTo>
                <a:close/>
                <a:moveTo>
                  <a:pt x="963337" y="281745"/>
                </a:moveTo>
                <a:lnTo>
                  <a:pt x="1192157" y="678073"/>
                </a:lnTo>
                <a:lnTo>
                  <a:pt x="1130495" y="715534"/>
                </a:lnTo>
                <a:cubicBezTo>
                  <a:pt x="966989" y="825997"/>
                  <a:pt x="825885" y="967101"/>
                  <a:pt x="715423" y="1130607"/>
                </a:cubicBezTo>
                <a:lnTo>
                  <a:pt x="677962" y="1192269"/>
                </a:lnTo>
                <a:lnTo>
                  <a:pt x="281668" y="963469"/>
                </a:lnTo>
                <a:lnTo>
                  <a:pt x="335712" y="874509"/>
                </a:lnTo>
                <a:cubicBezTo>
                  <a:pt x="479103" y="662263"/>
                  <a:pt x="662269" y="479097"/>
                  <a:pt x="874515" y="335706"/>
                </a:cubicBezTo>
                <a:close/>
                <a:moveTo>
                  <a:pt x="2193445" y="5312"/>
                </a:moveTo>
                <a:lnTo>
                  <a:pt x="2193770" y="5328"/>
                </a:lnTo>
                <a:lnTo>
                  <a:pt x="2205740" y="7155"/>
                </a:lnTo>
                <a:close/>
                <a:moveTo>
                  <a:pt x="1891375" y="0"/>
                </a:moveTo>
                <a:lnTo>
                  <a:pt x="1891375" y="458054"/>
                </a:lnTo>
                <a:lnTo>
                  <a:pt x="1832560" y="461024"/>
                </a:lnTo>
                <a:cubicBezTo>
                  <a:pt x="1625922" y="482009"/>
                  <a:pt x="1431388" y="543935"/>
                  <a:pt x="1257196" y="638562"/>
                </a:cubicBezTo>
                <a:lnTo>
                  <a:pt x="1251681" y="641912"/>
                </a:lnTo>
                <a:lnTo>
                  <a:pt x="1022861" y="245584"/>
                </a:lnTo>
                <a:lnTo>
                  <a:pt x="1038985" y="235788"/>
                </a:lnTo>
                <a:cubicBezTo>
                  <a:pt x="1265102" y="112954"/>
                  <a:pt x="1517626" y="32569"/>
                  <a:pt x="1785861" y="532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defTabSz="481965"/>
            <a:endParaRPr lang="zh-CN" altLang="en-US">
              <a:solidFill>
                <a:prstClr val="white"/>
              </a:solidFill>
            </a:endParaRPr>
          </a:p>
        </p:txBody>
      </p:sp>
      <p:sp>
        <p:nvSpPr>
          <p:cNvPr id="33" name="任意多边形 32"/>
          <p:cNvSpPr/>
          <p:nvPr>
            <p:custDataLst>
              <p:tags r:id="rId5"/>
            </p:custDataLst>
          </p:nvPr>
        </p:nvSpPr>
        <p:spPr>
          <a:xfrm>
            <a:off x="4344159" y="1420134"/>
            <a:ext cx="3016321" cy="3016321"/>
          </a:xfrm>
          <a:custGeom>
            <a:avLst/>
            <a:gdLst>
              <a:gd name="connsiteX0" fmla="*/ 1939677 w 2860272"/>
              <a:gd name="connsiteY0" fmla="*/ 2382316 h 2860272"/>
              <a:gd name="connsiteX1" fmla="*/ 2117373 w 2860272"/>
              <a:gd name="connsiteY1" fmla="*/ 2690094 h 2860272"/>
              <a:gd name="connsiteX2" fmla="*/ 2114190 w 2860272"/>
              <a:gd name="connsiteY2" fmla="*/ 2692027 h 2860272"/>
              <a:gd name="connsiteX3" fmla="*/ 1576867 w 2860272"/>
              <a:gd name="connsiteY3" fmla="*/ 2857827 h 2860272"/>
              <a:gd name="connsiteX4" fmla="*/ 1528439 w 2860272"/>
              <a:gd name="connsiteY4" fmla="*/ 2860272 h 2860272"/>
              <a:gd name="connsiteX5" fmla="*/ 1528439 w 2860272"/>
              <a:gd name="connsiteY5" fmla="*/ 2505172 h 2860272"/>
              <a:gd name="connsiteX6" fmla="*/ 1540560 w 2860272"/>
              <a:gd name="connsiteY6" fmla="*/ 2504560 h 2860272"/>
              <a:gd name="connsiteX7" fmla="*/ 1850521 w 2860272"/>
              <a:gd name="connsiteY7" fmla="*/ 2425265 h 2860272"/>
              <a:gd name="connsiteX8" fmla="*/ 920596 w 2860272"/>
              <a:gd name="connsiteY8" fmla="*/ 2382316 h 2860272"/>
              <a:gd name="connsiteX9" fmla="*/ 1009751 w 2860272"/>
              <a:gd name="connsiteY9" fmla="*/ 2425265 h 2860272"/>
              <a:gd name="connsiteX10" fmla="*/ 1319712 w 2860272"/>
              <a:gd name="connsiteY10" fmla="*/ 2504560 h 2860272"/>
              <a:gd name="connsiteX11" fmla="*/ 1331833 w 2860272"/>
              <a:gd name="connsiteY11" fmla="*/ 2505172 h 2860272"/>
              <a:gd name="connsiteX12" fmla="*/ 1331833 w 2860272"/>
              <a:gd name="connsiteY12" fmla="*/ 2860272 h 2860272"/>
              <a:gd name="connsiteX13" fmla="*/ 1283406 w 2860272"/>
              <a:gd name="connsiteY13" fmla="*/ 2857827 h 2860272"/>
              <a:gd name="connsiteX14" fmla="*/ 746082 w 2860272"/>
              <a:gd name="connsiteY14" fmla="*/ 2692027 h 2860272"/>
              <a:gd name="connsiteX15" fmla="*/ 742900 w 2860272"/>
              <a:gd name="connsiteY15" fmla="*/ 2690094 h 2860272"/>
              <a:gd name="connsiteX16" fmla="*/ 513629 w 2860272"/>
              <a:gd name="connsiteY16" fmla="*/ 1999483 h 2860272"/>
              <a:gd name="connsiteX17" fmla="*/ 534583 w 2860272"/>
              <a:gd name="connsiteY17" fmla="*/ 2033975 h 2860272"/>
              <a:gd name="connsiteX18" fmla="*/ 826298 w 2860272"/>
              <a:gd name="connsiteY18" fmla="*/ 2325689 h 2860272"/>
              <a:gd name="connsiteX19" fmla="*/ 860790 w 2860272"/>
              <a:gd name="connsiteY19" fmla="*/ 2346644 h 2860272"/>
              <a:gd name="connsiteX20" fmla="*/ 683376 w 2860272"/>
              <a:gd name="connsiteY20" fmla="*/ 2653933 h 2860272"/>
              <a:gd name="connsiteX21" fmla="*/ 627758 w 2860272"/>
              <a:gd name="connsiteY21" fmla="*/ 2620144 h 2860272"/>
              <a:gd name="connsiteX22" fmla="*/ 240129 w 2860272"/>
              <a:gd name="connsiteY22" fmla="*/ 2232514 h 2860272"/>
              <a:gd name="connsiteX23" fmla="*/ 206340 w 2860272"/>
              <a:gd name="connsiteY23" fmla="*/ 2176896 h 2860272"/>
              <a:gd name="connsiteX24" fmla="*/ 2346643 w 2860272"/>
              <a:gd name="connsiteY24" fmla="*/ 1999483 h 2860272"/>
              <a:gd name="connsiteX25" fmla="*/ 2653932 w 2860272"/>
              <a:gd name="connsiteY25" fmla="*/ 2176896 h 2860272"/>
              <a:gd name="connsiteX26" fmla="*/ 2620144 w 2860272"/>
              <a:gd name="connsiteY26" fmla="*/ 2232514 h 2860272"/>
              <a:gd name="connsiteX27" fmla="*/ 2232514 w 2860272"/>
              <a:gd name="connsiteY27" fmla="*/ 2620144 h 2860272"/>
              <a:gd name="connsiteX28" fmla="*/ 2176896 w 2860272"/>
              <a:gd name="connsiteY28" fmla="*/ 2653933 h 2860272"/>
              <a:gd name="connsiteX29" fmla="*/ 1999483 w 2860272"/>
              <a:gd name="connsiteY29" fmla="*/ 2346644 h 2860272"/>
              <a:gd name="connsiteX30" fmla="*/ 2033975 w 2860272"/>
              <a:gd name="connsiteY30" fmla="*/ 2325689 h 2860272"/>
              <a:gd name="connsiteX31" fmla="*/ 2325689 w 2860272"/>
              <a:gd name="connsiteY31" fmla="*/ 2033975 h 2860272"/>
              <a:gd name="connsiteX32" fmla="*/ 2505172 w 2860272"/>
              <a:gd name="connsiteY32" fmla="*/ 1528439 h 2860272"/>
              <a:gd name="connsiteX33" fmla="*/ 2860272 w 2860272"/>
              <a:gd name="connsiteY33" fmla="*/ 1528439 h 2860272"/>
              <a:gd name="connsiteX34" fmla="*/ 2857827 w 2860272"/>
              <a:gd name="connsiteY34" fmla="*/ 1576867 h 2860272"/>
              <a:gd name="connsiteX35" fmla="*/ 2692027 w 2860272"/>
              <a:gd name="connsiteY35" fmla="*/ 2114190 h 2860272"/>
              <a:gd name="connsiteX36" fmla="*/ 2690094 w 2860272"/>
              <a:gd name="connsiteY36" fmla="*/ 2117373 h 2860272"/>
              <a:gd name="connsiteX37" fmla="*/ 2382316 w 2860272"/>
              <a:gd name="connsiteY37" fmla="*/ 1939677 h 2860272"/>
              <a:gd name="connsiteX38" fmla="*/ 2425265 w 2860272"/>
              <a:gd name="connsiteY38" fmla="*/ 1850521 h 2860272"/>
              <a:gd name="connsiteX39" fmla="*/ 2504560 w 2860272"/>
              <a:gd name="connsiteY39" fmla="*/ 1540560 h 2860272"/>
              <a:gd name="connsiteX40" fmla="*/ 355100 w 2860272"/>
              <a:gd name="connsiteY40" fmla="*/ 1528439 h 2860272"/>
              <a:gd name="connsiteX41" fmla="*/ 355712 w 2860272"/>
              <a:gd name="connsiteY41" fmla="*/ 1540560 h 2860272"/>
              <a:gd name="connsiteX42" fmla="*/ 435008 w 2860272"/>
              <a:gd name="connsiteY42" fmla="*/ 1850521 h 2860272"/>
              <a:gd name="connsiteX43" fmla="*/ 477956 w 2860272"/>
              <a:gd name="connsiteY43" fmla="*/ 1939677 h 2860272"/>
              <a:gd name="connsiteX44" fmla="*/ 170178 w 2860272"/>
              <a:gd name="connsiteY44" fmla="*/ 2117372 h 2860272"/>
              <a:gd name="connsiteX45" fmla="*/ 168245 w 2860272"/>
              <a:gd name="connsiteY45" fmla="*/ 2114190 h 2860272"/>
              <a:gd name="connsiteX46" fmla="*/ 2446 w 2860272"/>
              <a:gd name="connsiteY46" fmla="*/ 1576867 h 2860272"/>
              <a:gd name="connsiteX47" fmla="*/ 0 w 2860272"/>
              <a:gd name="connsiteY47" fmla="*/ 1528439 h 2860272"/>
              <a:gd name="connsiteX48" fmla="*/ 2690094 w 2860272"/>
              <a:gd name="connsiteY48" fmla="*/ 742900 h 2860272"/>
              <a:gd name="connsiteX49" fmla="*/ 2692027 w 2860272"/>
              <a:gd name="connsiteY49" fmla="*/ 746082 h 2860272"/>
              <a:gd name="connsiteX50" fmla="*/ 2857827 w 2860272"/>
              <a:gd name="connsiteY50" fmla="*/ 1283406 h 2860272"/>
              <a:gd name="connsiteX51" fmla="*/ 2860272 w 2860272"/>
              <a:gd name="connsiteY51" fmla="*/ 1331833 h 2860272"/>
              <a:gd name="connsiteX52" fmla="*/ 2505172 w 2860272"/>
              <a:gd name="connsiteY52" fmla="*/ 1331833 h 2860272"/>
              <a:gd name="connsiteX53" fmla="*/ 2504560 w 2860272"/>
              <a:gd name="connsiteY53" fmla="*/ 1319712 h 2860272"/>
              <a:gd name="connsiteX54" fmla="*/ 2425265 w 2860272"/>
              <a:gd name="connsiteY54" fmla="*/ 1009751 h 2860272"/>
              <a:gd name="connsiteX55" fmla="*/ 2382316 w 2860272"/>
              <a:gd name="connsiteY55" fmla="*/ 920596 h 2860272"/>
              <a:gd name="connsiteX56" fmla="*/ 170178 w 2860272"/>
              <a:gd name="connsiteY56" fmla="*/ 742900 h 2860272"/>
              <a:gd name="connsiteX57" fmla="*/ 477956 w 2860272"/>
              <a:gd name="connsiteY57" fmla="*/ 920596 h 2860272"/>
              <a:gd name="connsiteX58" fmla="*/ 435008 w 2860272"/>
              <a:gd name="connsiteY58" fmla="*/ 1009751 h 2860272"/>
              <a:gd name="connsiteX59" fmla="*/ 355712 w 2860272"/>
              <a:gd name="connsiteY59" fmla="*/ 1319712 h 2860272"/>
              <a:gd name="connsiteX60" fmla="*/ 355100 w 2860272"/>
              <a:gd name="connsiteY60" fmla="*/ 1331833 h 2860272"/>
              <a:gd name="connsiteX61" fmla="*/ 0 w 2860272"/>
              <a:gd name="connsiteY61" fmla="*/ 1331833 h 2860272"/>
              <a:gd name="connsiteX62" fmla="*/ 2446 w 2860272"/>
              <a:gd name="connsiteY62" fmla="*/ 1283406 h 2860272"/>
              <a:gd name="connsiteX63" fmla="*/ 168245 w 2860272"/>
              <a:gd name="connsiteY63" fmla="*/ 746082 h 2860272"/>
              <a:gd name="connsiteX64" fmla="*/ 683376 w 2860272"/>
              <a:gd name="connsiteY64" fmla="*/ 206340 h 2860272"/>
              <a:gd name="connsiteX65" fmla="*/ 860790 w 2860272"/>
              <a:gd name="connsiteY65" fmla="*/ 513629 h 2860272"/>
              <a:gd name="connsiteX66" fmla="*/ 826298 w 2860272"/>
              <a:gd name="connsiteY66" fmla="*/ 534583 h 2860272"/>
              <a:gd name="connsiteX67" fmla="*/ 534583 w 2860272"/>
              <a:gd name="connsiteY67" fmla="*/ 826298 h 2860272"/>
              <a:gd name="connsiteX68" fmla="*/ 513629 w 2860272"/>
              <a:gd name="connsiteY68" fmla="*/ 860790 h 2860272"/>
              <a:gd name="connsiteX69" fmla="*/ 206340 w 2860272"/>
              <a:gd name="connsiteY69" fmla="*/ 683376 h 2860272"/>
              <a:gd name="connsiteX70" fmla="*/ 240129 w 2860272"/>
              <a:gd name="connsiteY70" fmla="*/ 627758 h 2860272"/>
              <a:gd name="connsiteX71" fmla="*/ 627758 w 2860272"/>
              <a:gd name="connsiteY71" fmla="*/ 240129 h 2860272"/>
              <a:gd name="connsiteX72" fmla="*/ 2176896 w 2860272"/>
              <a:gd name="connsiteY72" fmla="*/ 206340 h 2860272"/>
              <a:gd name="connsiteX73" fmla="*/ 2232514 w 2860272"/>
              <a:gd name="connsiteY73" fmla="*/ 240129 h 2860272"/>
              <a:gd name="connsiteX74" fmla="*/ 2620144 w 2860272"/>
              <a:gd name="connsiteY74" fmla="*/ 627758 h 2860272"/>
              <a:gd name="connsiteX75" fmla="*/ 2653932 w 2860272"/>
              <a:gd name="connsiteY75" fmla="*/ 683376 h 2860272"/>
              <a:gd name="connsiteX76" fmla="*/ 2346644 w 2860272"/>
              <a:gd name="connsiteY76" fmla="*/ 860789 h 2860272"/>
              <a:gd name="connsiteX77" fmla="*/ 2325689 w 2860272"/>
              <a:gd name="connsiteY77" fmla="*/ 826298 h 2860272"/>
              <a:gd name="connsiteX78" fmla="*/ 2033975 w 2860272"/>
              <a:gd name="connsiteY78" fmla="*/ 534583 h 2860272"/>
              <a:gd name="connsiteX79" fmla="*/ 1999483 w 2860272"/>
              <a:gd name="connsiteY79" fmla="*/ 513629 h 2860272"/>
              <a:gd name="connsiteX80" fmla="*/ 1528439 w 2860272"/>
              <a:gd name="connsiteY80" fmla="*/ 0 h 2860272"/>
              <a:gd name="connsiteX81" fmla="*/ 1576867 w 2860272"/>
              <a:gd name="connsiteY81" fmla="*/ 2445 h 2860272"/>
              <a:gd name="connsiteX82" fmla="*/ 2114190 w 2860272"/>
              <a:gd name="connsiteY82" fmla="*/ 168245 h 2860272"/>
              <a:gd name="connsiteX83" fmla="*/ 2117373 w 2860272"/>
              <a:gd name="connsiteY83" fmla="*/ 170178 h 2860272"/>
              <a:gd name="connsiteX84" fmla="*/ 1939677 w 2860272"/>
              <a:gd name="connsiteY84" fmla="*/ 477956 h 2860272"/>
              <a:gd name="connsiteX85" fmla="*/ 1850521 w 2860272"/>
              <a:gd name="connsiteY85" fmla="*/ 435008 h 2860272"/>
              <a:gd name="connsiteX86" fmla="*/ 1540560 w 2860272"/>
              <a:gd name="connsiteY86" fmla="*/ 355712 h 2860272"/>
              <a:gd name="connsiteX87" fmla="*/ 1528440 w 2860272"/>
              <a:gd name="connsiteY87" fmla="*/ 355100 h 2860272"/>
              <a:gd name="connsiteX88" fmla="*/ 1331833 w 2860272"/>
              <a:gd name="connsiteY88" fmla="*/ 0 h 2860272"/>
              <a:gd name="connsiteX89" fmla="*/ 1331833 w 2860272"/>
              <a:gd name="connsiteY89" fmla="*/ 355100 h 2860272"/>
              <a:gd name="connsiteX90" fmla="*/ 1319712 w 2860272"/>
              <a:gd name="connsiteY90" fmla="*/ 355712 h 2860272"/>
              <a:gd name="connsiteX91" fmla="*/ 1009751 w 2860272"/>
              <a:gd name="connsiteY91" fmla="*/ 435008 h 2860272"/>
              <a:gd name="connsiteX92" fmla="*/ 920596 w 2860272"/>
              <a:gd name="connsiteY92" fmla="*/ 477956 h 2860272"/>
              <a:gd name="connsiteX93" fmla="*/ 742900 w 2860272"/>
              <a:gd name="connsiteY93" fmla="*/ 170178 h 2860272"/>
              <a:gd name="connsiteX94" fmla="*/ 746082 w 2860272"/>
              <a:gd name="connsiteY94" fmla="*/ 168245 h 2860272"/>
              <a:gd name="connsiteX95" fmla="*/ 1283406 w 2860272"/>
              <a:gd name="connsiteY95" fmla="*/ 2445 h 286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860272" h="2860272">
                <a:moveTo>
                  <a:pt x="1939677" y="2382316"/>
                </a:moveTo>
                <a:lnTo>
                  <a:pt x="2117373" y="2690094"/>
                </a:lnTo>
                <a:lnTo>
                  <a:pt x="2114190" y="2692027"/>
                </a:lnTo>
                <a:cubicBezTo>
                  <a:pt x="1951515" y="2780398"/>
                  <a:pt x="1769842" y="2838229"/>
                  <a:pt x="1576867" y="2857827"/>
                </a:cubicBezTo>
                <a:lnTo>
                  <a:pt x="1528439" y="2860272"/>
                </a:lnTo>
                <a:lnTo>
                  <a:pt x="1528439" y="2505172"/>
                </a:lnTo>
                <a:lnTo>
                  <a:pt x="1540560" y="2504560"/>
                </a:lnTo>
                <a:cubicBezTo>
                  <a:pt x="1649479" y="2493499"/>
                  <a:pt x="1753614" y="2466253"/>
                  <a:pt x="1850521" y="2425265"/>
                </a:cubicBezTo>
                <a:close/>
                <a:moveTo>
                  <a:pt x="920596" y="2382316"/>
                </a:moveTo>
                <a:lnTo>
                  <a:pt x="1009751" y="2425265"/>
                </a:lnTo>
                <a:cubicBezTo>
                  <a:pt x="1106658" y="2466253"/>
                  <a:pt x="1210793" y="2493499"/>
                  <a:pt x="1319712" y="2504560"/>
                </a:cubicBezTo>
                <a:lnTo>
                  <a:pt x="1331833" y="2505172"/>
                </a:lnTo>
                <a:lnTo>
                  <a:pt x="1331833" y="2860272"/>
                </a:lnTo>
                <a:lnTo>
                  <a:pt x="1283406" y="2857827"/>
                </a:lnTo>
                <a:cubicBezTo>
                  <a:pt x="1090430" y="2838229"/>
                  <a:pt x="908758" y="2780398"/>
                  <a:pt x="746082" y="2692027"/>
                </a:cubicBezTo>
                <a:lnTo>
                  <a:pt x="742900" y="2690094"/>
                </a:lnTo>
                <a:close/>
                <a:moveTo>
                  <a:pt x="513629" y="1999483"/>
                </a:moveTo>
                <a:lnTo>
                  <a:pt x="534583" y="2033975"/>
                </a:lnTo>
                <a:cubicBezTo>
                  <a:pt x="612217" y="2148887"/>
                  <a:pt x="711385" y="2248056"/>
                  <a:pt x="826298" y="2325689"/>
                </a:cubicBezTo>
                <a:lnTo>
                  <a:pt x="860790" y="2346644"/>
                </a:lnTo>
                <a:lnTo>
                  <a:pt x="683376" y="2653933"/>
                </a:lnTo>
                <a:lnTo>
                  <a:pt x="627758" y="2620144"/>
                </a:lnTo>
                <a:cubicBezTo>
                  <a:pt x="475063" y="2516985"/>
                  <a:pt x="343288" y="2385210"/>
                  <a:pt x="240129" y="2232514"/>
                </a:cubicBezTo>
                <a:lnTo>
                  <a:pt x="206340" y="2176896"/>
                </a:lnTo>
                <a:close/>
                <a:moveTo>
                  <a:pt x="2346643" y="1999483"/>
                </a:moveTo>
                <a:lnTo>
                  <a:pt x="2653932" y="2176896"/>
                </a:lnTo>
                <a:lnTo>
                  <a:pt x="2620144" y="2232514"/>
                </a:lnTo>
                <a:cubicBezTo>
                  <a:pt x="2516985" y="2385210"/>
                  <a:pt x="2385210" y="2516985"/>
                  <a:pt x="2232514" y="2620144"/>
                </a:cubicBezTo>
                <a:lnTo>
                  <a:pt x="2176896" y="2653933"/>
                </a:lnTo>
                <a:lnTo>
                  <a:pt x="1999483" y="2346644"/>
                </a:lnTo>
                <a:lnTo>
                  <a:pt x="2033975" y="2325689"/>
                </a:lnTo>
                <a:cubicBezTo>
                  <a:pt x="2148887" y="2248056"/>
                  <a:pt x="2248056" y="2148887"/>
                  <a:pt x="2325689" y="2033975"/>
                </a:cubicBezTo>
                <a:close/>
                <a:moveTo>
                  <a:pt x="2505172" y="1528439"/>
                </a:moveTo>
                <a:lnTo>
                  <a:pt x="2860272" y="1528439"/>
                </a:lnTo>
                <a:lnTo>
                  <a:pt x="2857827" y="1576867"/>
                </a:lnTo>
                <a:cubicBezTo>
                  <a:pt x="2838229" y="1769842"/>
                  <a:pt x="2780398" y="1951515"/>
                  <a:pt x="2692027" y="2114190"/>
                </a:cubicBezTo>
                <a:lnTo>
                  <a:pt x="2690094" y="2117373"/>
                </a:lnTo>
                <a:lnTo>
                  <a:pt x="2382316" y="1939677"/>
                </a:lnTo>
                <a:lnTo>
                  <a:pt x="2425265" y="1850521"/>
                </a:lnTo>
                <a:cubicBezTo>
                  <a:pt x="2466253" y="1753614"/>
                  <a:pt x="2493499" y="1649479"/>
                  <a:pt x="2504560" y="1540560"/>
                </a:cubicBezTo>
                <a:close/>
                <a:moveTo>
                  <a:pt x="355100" y="1528439"/>
                </a:moveTo>
                <a:lnTo>
                  <a:pt x="355712" y="1540560"/>
                </a:lnTo>
                <a:cubicBezTo>
                  <a:pt x="366774" y="1649479"/>
                  <a:pt x="394020" y="1753614"/>
                  <a:pt x="435008" y="1850521"/>
                </a:cubicBezTo>
                <a:lnTo>
                  <a:pt x="477956" y="1939677"/>
                </a:lnTo>
                <a:lnTo>
                  <a:pt x="170178" y="2117372"/>
                </a:lnTo>
                <a:lnTo>
                  <a:pt x="168245" y="2114190"/>
                </a:lnTo>
                <a:cubicBezTo>
                  <a:pt x="79875" y="1951515"/>
                  <a:pt x="22043" y="1769842"/>
                  <a:pt x="2446" y="1576867"/>
                </a:cubicBezTo>
                <a:lnTo>
                  <a:pt x="0" y="1528439"/>
                </a:lnTo>
                <a:close/>
                <a:moveTo>
                  <a:pt x="2690094" y="742900"/>
                </a:moveTo>
                <a:lnTo>
                  <a:pt x="2692027" y="746082"/>
                </a:lnTo>
                <a:cubicBezTo>
                  <a:pt x="2780398" y="908757"/>
                  <a:pt x="2838229" y="1090430"/>
                  <a:pt x="2857827" y="1283406"/>
                </a:cubicBezTo>
                <a:lnTo>
                  <a:pt x="2860272" y="1331833"/>
                </a:lnTo>
                <a:lnTo>
                  <a:pt x="2505172" y="1331833"/>
                </a:lnTo>
                <a:lnTo>
                  <a:pt x="2504560" y="1319712"/>
                </a:lnTo>
                <a:cubicBezTo>
                  <a:pt x="2493499" y="1210793"/>
                  <a:pt x="2466253" y="1106658"/>
                  <a:pt x="2425265" y="1009751"/>
                </a:cubicBezTo>
                <a:lnTo>
                  <a:pt x="2382316" y="920596"/>
                </a:lnTo>
                <a:close/>
                <a:moveTo>
                  <a:pt x="170178" y="742900"/>
                </a:moveTo>
                <a:lnTo>
                  <a:pt x="477956" y="920596"/>
                </a:lnTo>
                <a:lnTo>
                  <a:pt x="435008" y="1009751"/>
                </a:lnTo>
                <a:cubicBezTo>
                  <a:pt x="394020" y="1106658"/>
                  <a:pt x="366774" y="1210793"/>
                  <a:pt x="355712" y="1319712"/>
                </a:cubicBezTo>
                <a:lnTo>
                  <a:pt x="355100" y="1331833"/>
                </a:lnTo>
                <a:lnTo>
                  <a:pt x="0" y="1331833"/>
                </a:lnTo>
                <a:lnTo>
                  <a:pt x="2446" y="1283406"/>
                </a:lnTo>
                <a:cubicBezTo>
                  <a:pt x="22043" y="1090430"/>
                  <a:pt x="79875" y="908757"/>
                  <a:pt x="168245" y="746082"/>
                </a:cubicBezTo>
                <a:close/>
                <a:moveTo>
                  <a:pt x="683376" y="206340"/>
                </a:moveTo>
                <a:lnTo>
                  <a:pt x="860790" y="513629"/>
                </a:lnTo>
                <a:lnTo>
                  <a:pt x="826298" y="534583"/>
                </a:lnTo>
                <a:cubicBezTo>
                  <a:pt x="711385" y="612217"/>
                  <a:pt x="612217" y="711385"/>
                  <a:pt x="534583" y="826298"/>
                </a:cubicBezTo>
                <a:lnTo>
                  <a:pt x="513629" y="860790"/>
                </a:lnTo>
                <a:lnTo>
                  <a:pt x="206340" y="683376"/>
                </a:lnTo>
                <a:lnTo>
                  <a:pt x="240129" y="627758"/>
                </a:lnTo>
                <a:cubicBezTo>
                  <a:pt x="343288" y="475062"/>
                  <a:pt x="475063" y="343288"/>
                  <a:pt x="627758" y="240129"/>
                </a:cubicBezTo>
                <a:close/>
                <a:moveTo>
                  <a:pt x="2176896" y="206340"/>
                </a:moveTo>
                <a:lnTo>
                  <a:pt x="2232514" y="240129"/>
                </a:lnTo>
                <a:cubicBezTo>
                  <a:pt x="2385210" y="343288"/>
                  <a:pt x="2516985" y="475062"/>
                  <a:pt x="2620144" y="627758"/>
                </a:cubicBezTo>
                <a:lnTo>
                  <a:pt x="2653932" y="683376"/>
                </a:lnTo>
                <a:lnTo>
                  <a:pt x="2346644" y="860789"/>
                </a:lnTo>
                <a:lnTo>
                  <a:pt x="2325689" y="826298"/>
                </a:lnTo>
                <a:cubicBezTo>
                  <a:pt x="2248056" y="711385"/>
                  <a:pt x="2148887" y="612217"/>
                  <a:pt x="2033975" y="534583"/>
                </a:cubicBezTo>
                <a:lnTo>
                  <a:pt x="1999483" y="513629"/>
                </a:lnTo>
                <a:close/>
                <a:moveTo>
                  <a:pt x="1528439" y="0"/>
                </a:moveTo>
                <a:lnTo>
                  <a:pt x="1576867" y="2445"/>
                </a:lnTo>
                <a:cubicBezTo>
                  <a:pt x="1769842" y="22043"/>
                  <a:pt x="1951515" y="79874"/>
                  <a:pt x="2114190" y="168245"/>
                </a:cubicBezTo>
                <a:lnTo>
                  <a:pt x="2117373" y="170178"/>
                </a:lnTo>
                <a:lnTo>
                  <a:pt x="1939677" y="477956"/>
                </a:lnTo>
                <a:lnTo>
                  <a:pt x="1850521" y="435008"/>
                </a:lnTo>
                <a:cubicBezTo>
                  <a:pt x="1753614" y="394020"/>
                  <a:pt x="1649479" y="366773"/>
                  <a:pt x="1540560" y="355712"/>
                </a:cubicBezTo>
                <a:lnTo>
                  <a:pt x="1528440" y="355100"/>
                </a:lnTo>
                <a:close/>
                <a:moveTo>
                  <a:pt x="1331833" y="0"/>
                </a:moveTo>
                <a:lnTo>
                  <a:pt x="1331833" y="355100"/>
                </a:lnTo>
                <a:lnTo>
                  <a:pt x="1319712" y="355712"/>
                </a:lnTo>
                <a:cubicBezTo>
                  <a:pt x="1210793" y="366773"/>
                  <a:pt x="1106658" y="394020"/>
                  <a:pt x="1009751" y="435008"/>
                </a:cubicBezTo>
                <a:lnTo>
                  <a:pt x="920596" y="477956"/>
                </a:lnTo>
                <a:lnTo>
                  <a:pt x="742900" y="170178"/>
                </a:lnTo>
                <a:lnTo>
                  <a:pt x="746082" y="168245"/>
                </a:lnTo>
                <a:cubicBezTo>
                  <a:pt x="908758" y="79874"/>
                  <a:pt x="1090430" y="22043"/>
                  <a:pt x="1283406" y="244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defTabSz="481965"/>
            <a:endParaRPr lang="zh-CN" altLang="en-US">
              <a:solidFill>
                <a:prstClr val="white"/>
              </a:solidFill>
            </a:endParaRPr>
          </a:p>
        </p:txBody>
      </p:sp>
      <p:sp>
        <p:nvSpPr>
          <p:cNvPr id="34" name="任意多边形 33"/>
          <p:cNvSpPr/>
          <p:nvPr>
            <p:custDataLst>
              <p:tags r:id="rId6"/>
            </p:custDataLst>
          </p:nvPr>
        </p:nvSpPr>
        <p:spPr>
          <a:xfrm>
            <a:off x="4853189" y="1929164"/>
            <a:ext cx="1998265" cy="1998265"/>
          </a:xfrm>
          <a:custGeom>
            <a:avLst/>
            <a:gdLst>
              <a:gd name="connsiteX0" fmla="*/ 1045745 w 1894885"/>
              <a:gd name="connsiteY0" fmla="*/ 1187338 h 1894885"/>
              <a:gd name="connsiteX1" fmla="*/ 1393115 w 1894885"/>
              <a:gd name="connsiteY1" fmla="*/ 1789001 h 1894885"/>
              <a:gd name="connsiteX2" fmla="*/ 1318198 w 1894885"/>
              <a:gd name="connsiteY2" fmla="*/ 1825090 h 1894885"/>
              <a:gd name="connsiteX3" fmla="*/ 1139404 w 1894885"/>
              <a:gd name="connsiteY3" fmla="*/ 1880591 h 1894885"/>
              <a:gd name="connsiteX4" fmla="*/ 1045745 w 1894885"/>
              <a:gd name="connsiteY4" fmla="*/ 1894885 h 1894885"/>
              <a:gd name="connsiteX5" fmla="*/ 849139 w 1894885"/>
              <a:gd name="connsiteY5" fmla="*/ 1187338 h 1894885"/>
              <a:gd name="connsiteX6" fmla="*/ 849139 w 1894885"/>
              <a:gd name="connsiteY6" fmla="*/ 1894885 h 1894885"/>
              <a:gd name="connsiteX7" fmla="*/ 755480 w 1894885"/>
              <a:gd name="connsiteY7" fmla="*/ 1880591 h 1894885"/>
              <a:gd name="connsiteX8" fmla="*/ 576686 w 1894885"/>
              <a:gd name="connsiteY8" fmla="*/ 1825090 h 1894885"/>
              <a:gd name="connsiteX9" fmla="*/ 501769 w 1894885"/>
              <a:gd name="connsiteY9" fmla="*/ 1789000 h 1894885"/>
              <a:gd name="connsiteX10" fmla="*/ 1048078 w 1894885"/>
              <a:gd name="connsiteY10" fmla="*/ 1045746 h 1894885"/>
              <a:gd name="connsiteX11" fmla="*/ 1753616 w 1894885"/>
              <a:gd name="connsiteY11" fmla="*/ 1453088 h 1894885"/>
              <a:gd name="connsiteX12" fmla="*/ 1737270 w 1894885"/>
              <a:gd name="connsiteY12" fmla="*/ 1479994 h 1894885"/>
              <a:gd name="connsiteX13" fmla="*/ 1479994 w 1894885"/>
              <a:gd name="connsiteY13" fmla="*/ 1737270 h 1894885"/>
              <a:gd name="connsiteX14" fmla="*/ 1453088 w 1894885"/>
              <a:gd name="connsiteY14" fmla="*/ 1753616 h 1894885"/>
              <a:gd name="connsiteX15" fmla="*/ 1045745 w 1894885"/>
              <a:gd name="connsiteY15" fmla="*/ 1048078 h 1894885"/>
              <a:gd name="connsiteX16" fmla="*/ 1045745 w 1894885"/>
              <a:gd name="connsiteY16" fmla="*/ 1045746 h 1894885"/>
              <a:gd name="connsiteX17" fmla="*/ 846808 w 1894885"/>
              <a:gd name="connsiteY17" fmla="*/ 1045746 h 1894885"/>
              <a:gd name="connsiteX18" fmla="*/ 849139 w 1894885"/>
              <a:gd name="connsiteY18" fmla="*/ 1045746 h 1894885"/>
              <a:gd name="connsiteX19" fmla="*/ 849139 w 1894885"/>
              <a:gd name="connsiteY19" fmla="*/ 1048078 h 1894885"/>
              <a:gd name="connsiteX20" fmla="*/ 441797 w 1894885"/>
              <a:gd name="connsiteY20" fmla="*/ 1753616 h 1894885"/>
              <a:gd name="connsiteX21" fmla="*/ 414891 w 1894885"/>
              <a:gd name="connsiteY21" fmla="*/ 1737270 h 1894885"/>
              <a:gd name="connsiteX22" fmla="*/ 157614 w 1894885"/>
              <a:gd name="connsiteY22" fmla="*/ 1479994 h 1894885"/>
              <a:gd name="connsiteX23" fmla="*/ 141269 w 1894885"/>
              <a:gd name="connsiteY23" fmla="*/ 1453088 h 1894885"/>
              <a:gd name="connsiteX24" fmla="*/ 1187338 w 1894885"/>
              <a:gd name="connsiteY24" fmla="*/ 1045745 h 1894885"/>
              <a:gd name="connsiteX25" fmla="*/ 1894885 w 1894885"/>
              <a:gd name="connsiteY25" fmla="*/ 1045745 h 1894885"/>
              <a:gd name="connsiteX26" fmla="*/ 1880591 w 1894885"/>
              <a:gd name="connsiteY26" fmla="*/ 1139404 h 1894885"/>
              <a:gd name="connsiteX27" fmla="*/ 1825090 w 1894885"/>
              <a:gd name="connsiteY27" fmla="*/ 1318198 h 1894885"/>
              <a:gd name="connsiteX28" fmla="*/ 1789000 w 1894885"/>
              <a:gd name="connsiteY28" fmla="*/ 1393116 h 1894885"/>
              <a:gd name="connsiteX29" fmla="*/ 707547 w 1894885"/>
              <a:gd name="connsiteY29" fmla="*/ 1045745 h 1894885"/>
              <a:gd name="connsiteX30" fmla="*/ 105884 w 1894885"/>
              <a:gd name="connsiteY30" fmla="*/ 1393115 h 1894885"/>
              <a:gd name="connsiteX31" fmla="*/ 69795 w 1894885"/>
              <a:gd name="connsiteY31" fmla="*/ 1318198 h 1894885"/>
              <a:gd name="connsiteX32" fmla="*/ 14294 w 1894885"/>
              <a:gd name="connsiteY32" fmla="*/ 1139404 h 1894885"/>
              <a:gd name="connsiteX33" fmla="*/ 0 w 1894885"/>
              <a:gd name="connsiteY33" fmla="*/ 1045745 h 1894885"/>
              <a:gd name="connsiteX34" fmla="*/ 1789001 w 1894885"/>
              <a:gd name="connsiteY34" fmla="*/ 501769 h 1894885"/>
              <a:gd name="connsiteX35" fmla="*/ 1825090 w 1894885"/>
              <a:gd name="connsiteY35" fmla="*/ 576686 h 1894885"/>
              <a:gd name="connsiteX36" fmla="*/ 1880591 w 1894885"/>
              <a:gd name="connsiteY36" fmla="*/ 755480 h 1894885"/>
              <a:gd name="connsiteX37" fmla="*/ 1894885 w 1894885"/>
              <a:gd name="connsiteY37" fmla="*/ 849139 h 1894885"/>
              <a:gd name="connsiteX38" fmla="*/ 1187338 w 1894885"/>
              <a:gd name="connsiteY38" fmla="*/ 849139 h 1894885"/>
              <a:gd name="connsiteX39" fmla="*/ 105884 w 1894885"/>
              <a:gd name="connsiteY39" fmla="*/ 501769 h 1894885"/>
              <a:gd name="connsiteX40" fmla="*/ 707547 w 1894885"/>
              <a:gd name="connsiteY40" fmla="*/ 849139 h 1894885"/>
              <a:gd name="connsiteX41" fmla="*/ 0 w 1894885"/>
              <a:gd name="connsiteY41" fmla="*/ 849139 h 1894885"/>
              <a:gd name="connsiteX42" fmla="*/ 14294 w 1894885"/>
              <a:gd name="connsiteY42" fmla="*/ 755480 h 1894885"/>
              <a:gd name="connsiteX43" fmla="*/ 69795 w 1894885"/>
              <a:gd name="connsiteY43" fmla="*/ 576686 h 1894885"/>
              <a:gd name="connsiteX44" fmla="*/ 441797 w 1894885"/>
              <a:gd name="connsiteY44" fmla="*/ 141268 h 1894885"/>
              <a:gd name="connsiteX45" fmla="*/ 849139 w 1894885"/>
              <a:gd name="connsiteY45" fmla="*/ 846806 h 1894885"/>
              <a:gd name="connsiteX46" fmla="*/ 849139 w 1894885"/>
              <a:gd name="connsiteY46" fmla="*/ 849140 h 1894885"/>
              <a:gd name="connsiteX47" fmla="*/ 846806 w 1894885"/>
              <a:gd name="connsiteY47" fmla="*/ 849139 h 1894885"/>
              <a:gd name="connsiteX48" fmla="*/ 141268 w 1894885"/>
              <a:gd name="connsiteY48" fmla="*/ 441797 h 1894885"/>
              <a:gd name="connsiteX49" fmla="*/ 157614 w 1894885"/>
              <a:gd name="connsiteY49" fmla="*/ 414890 h 1894885"/>
              <a:gd name="connsiteX50" fmla="*/ 414891 w 1894885"/>
              <a:gd name="connsiteY50" fmla="*/ 157614 h 1894885"/>
              <a:gd name="connsiteX51" fmla="*/ 1453088 w 1894885"/>
              <a:gd name="connsiteY51" fmla="*/ 141268 h 1894885"/>
              <a:gd name="connsiteX52" fmla="*/ 1479994 w 1894885"/>
              <a:gd name="connsiteY52" fmla="*/ 157614 h 1894885"/>
              <a:gd name="connsiteX53" fmla="*/ 1737270 w 1894885"/>
              <a:gd name="connsiteY53" fmla="*/ 414890 h 1894885"/>
              <a:gd name="connsiteX54" fmla="*/ 1753616 w 1894885"/>
              <a:gd name="connsiteY54" fmla="*/ 441797 h 1894885"/>
              <a:gd name="connsiteX55" fmla="*/ 1048077 w 1894885"/>
              <a:gd name="connsiteY55" fmla="*/ 849139 h 1894885"/>
              <a:gd name="connsiteX56" fmla="*/ 1045745 w 1894885"/>
              <a:gd name="connsiteY56" fmla="*/ 849140 h 1894885"/>
              <a:gd name="connsiteX57" fmla="*/ 1045745 w 1894885"/>
              <a:gd name="connsiteY57" fmla="*/ 846806 h 1894885"/>
              <a:gd name="connsiteX58" fmla="*/ 1045746 w 1894885"/>
              <a:gd name="connsiteY58" fmla="*/ 0 h 1894885"/>
              <a:gd name="connsiteX59" fmla="*/ 1139404 w 1894885"/>
              <a:gd name="connsiteY59" fmla="*/ 14294 h 1894885"/>
              <a:gd name="connsiteX60" fmla="*/ 1318198 w 1894885"/>
              <a:gd name="connsiteY60" fmla="*/ 69794 h 1894885"/>
              <a:gd name="connsiteX61" fmla="*/ 1393116 w 1894885"/>
              <a:gd name="connsiteY61" fmla="*/ 105884 h 1894885"/>
              <a:gd name="connsiteX62" fmla="*/ 1045746 w 1894885"/>
              <a:gd name="connsiteY62" fmla="*/ 707547 h 1894885"/>
              <a:gd name="connsiteX63" fmla="*/ 849139 w 1894885"/>
              <a:gd name="connsiteY63" fmla="*/ 0 h 1894885"/>
              <a:gd name="connsiteX64" fmla="*/ 849139 w 1894885"/>
              <a:gd name="connsiteY64" fmla="*/ 707547 h 1894885"/>
              <a:gd name="connsiteX65" fmla="*/ 501769 w 1894885"/>
              <a:gd name="connsiteY65" fmla="*/ 105884 h 1894885"/>
              <a:gd name="connsiteX66" fmla="*/ 576686 w 1894885"/>
              <a:gd name="connsiteY66" fmla="*/ 69794 h 1894885"/>
              <a:gd name="connsiteX67" fmla="*/ 755480 w 1894885"/>
              <a:gd name="connsiteY67" fmla="*/ 14294 h 1894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894885" h="1894885">
                <a:moveTo>
                  <a:pt x="1045745" y="1187338"/>
                </a:moveTo>
                <a:lnTo>
                  <a:pt x="1393115" y="1789001"/>
                </a:lnTo>
                <a:lnTo>
                  <a:pt x="1318198" y="1825090"/>
                </a:lnTo>
                <a:cubicBezTo>
                  <a:pt x="1261220" y="1849190"/>
                  <a:pt x="1201410" y="1867903"/>
                  <a:pt x="1139404" y="1880591"/>
                </a:cubicBezTo>
                <a:lnTo>
                  <a:pt x="1045745" y="1894885"/>
                </a:lnTo>
                <a:close/>
                <a:moveTo>
                  <a:pt x="849139" y="1187338"/>
                </a:moveTo>
                <a:lnTo>
                  <a:pt x="849139" y="1894885"/>
                </a:lnTo>
                <a:lnTo>
                  <a:pt x="755480" y="1880591"/>
                </a:lnTo>
                <a:cubicBezTo>
                  <a:pt x="693475" y="1867903"/>
                  <a:pt x="633664" y="1849190"/>
                  <a:pt x="576686" y="1825090"/>
                </a:cubicBezTo>
                <a:lnTo>
                  <a:pt x="501769" y="1789000"/>
                </a:lnTo>
                <a:close/>
                <a:moveTo>
                  <a:pt x="1048078" y="1045746"/>
                </a:moveTo>
                <a:lnTo>
                  <a:pt x="1753616" y="1453088"/>
                </a:lnTo>
                <a:lnTo>
                  <a:pt x="1737270" y="1479994"/>
                </a:lnTo>
                <a:cubicBezTo>
                  <a:pt x="1668802" y="1581341"/>
                  <a:pt x="1581341" y="1668802"/>
                  <a:pt x="1479994" y="1737270"/>
                </a:cubicBezTo>
                <a:lnTo>
                  <a:pt x="1453088" y="1753616"/>
                </a:lnTo>
                <a:lnTo>
                  <a:pt x="1045745" y="1048078"/>
                </a:lnTo>
                <a:lnTo>
                  <a:pt x="1045745" y="1045746"/>
                </a:lnTo>
                <a:close/>
                <a:moveTo>
                  <a:pt x="846808" y="1045746"/>
                </a:moveTo>
                <a:lnTo>
                  <a:pt x="849139" y="1045746"/>
                </a:lnTo>
                <a:lnTo>
                  <a:pt x="849139" y="1048078"/>
                </a:lnTo>
                <a:lnTo>
                  <a:pt x="441797" y="1753616"/>
                </a:lnTo>
                <a:lnTo>
                  <a:pt x="414891" y="1737270"/>
                </a:lnTo>
                <a:cubicBezTo>
                  <a:pt x="313544" y="1668802"/>
                  <a:pt x="226083" y="1581341"/>
                  <a:pt x="157614" y="1479994"/>
                </a:cubicBezTo>
                <a:lnTo>
                  <a:pt x="141269" y="1453088"/>
                </a:lnTo>
                <a:close/>
                <a:moveTo>
                  <a:pt x="1187338" y="1045745"/>
                </a:moveTo>
                <a:lnTo>
                  <a:pt x="1894885" y="1045745"/>
                </a:lnTo>
                <a:lnTo>
                  <a:pt x="1880591" y="1139404"/>
                </a:lnTo>
                <a:cubicBezTo>
                  <a:pt x="1867903" y="1201409"/>
                  <a:pt x="1849190" y="1261220"/>
                  <a:pt x="1825090" y="1318198"/>
                </a:cubicBezTo>
                <a:lnTo>
                  <a:pt x="1789000" y="1393116"/>
                </a:lnTo>
                <a:close/>
                <a:moveTo>
                  <a:pt x="707547" y="1045745"/>
                </a:moveTo>
                <a:lnTo>
                  <a:pt x="105884" y="1393115"/>
                </a:lnTo>
                <a:lnTo>
                  <a:pt x="69795" y="1318198"/>
                </a:lnTo>
                <a:cubicBezTo>
                  <a:pt x="45695" y="1261220"/>
                  <a:pt x="26982" y="1201409"/>
                  <a:pt x="14294" y="1139404"/>
                </a:cubicBezTo>
                <a:lnTo>
                  <a:pt x="0" y="1045745"/>
                </a:lnTo>
                <a:close/>
                <a:moveTo>
                  <a:pt x="1789001" y="501769"/>
                </a:moveTo>
                <a:lnTo>
                  <a:pt x="1825090" y="576686"/>
                </a:lnTo>
                <a:cubicBezTo>
                  <a:pt x="1849190" y="633664"/>
                  <a:pt x="1867903" y="693475"/>
                  <a:pt x="1880591" y="755480"/>
                </a:cubicBezTo>
                <a:lnTo>
                  <a:pt x="1894885" y="849139"/>
                </a:lnTo>
                <a:lnTo>
                  <a:pt x="1187338" y="849139"/>
                </a:lnTo>
                <a:close/>
                <a:moveTo>
                  <a:pt x="105884" y="501769"/>
                </a:moveTo>
                <a:lnTo>
                  <a:pt x="707547" y="849139"/>
                </a:lnTo>
                <a:lnTo>
                  <a:pt x="0" y="849139"/>
                </a:lnTo>
                <a:lnTo>
                  <a:pt x="14294" y="755480"/>
                </a:lnTo>
                <a:cubicBezTo>
                  <a:pt x="26982" y="693475"/>
                  <a:pt x="45695" y="633664"/>
                  <a:pt x="69795" y="576686"/>
                </a:cubicBezTo>
                <a:close/>
                <a:moveTo>
                  <a:pt x="441797" y="141268"/>
                </a:moveTo>
                <a:lnTo>
                  <a:pt x="849139" y="846806"/>
                </a:lnTo>
                <a:lnTo>
                  <a:pt x="849139" y="849140"/>
                </a:lnTo>
                <a:lnTo>
                  <a:pt x="846806" y="849139"/>
                </a:lnTo>
                <a:lnTo>
                  <a:pt x="141268" y="441797"/>
                </a:lnTo>
                <a:lnTo>
                  <a:pt x="157614" y="414890"/>
                </a:lnTo>
                <a:cubicBezTo>
                  <a:pt x="226083" y="313544"/>
                  <a:pt x="313544" y="226083"/>
                  <a:pt x="414891" y="157614"/>
                </a:cubicBezTo>
                <a:close/>
                <a:moveTo>
                  <a:pt x="1453088" y="141268"/>
                </a:moveTo>
                <a:lnTo>
                  <a:pt x="1479994" y="157614"/>
                </a:lnTo>
                <a:cubicBezTo>
                  <a:pt x="1581341" y="226083"/>
                  <a:pt x="1668802" y="313544"/>
                  <a:pt x="1737270" y="414890"/>
                </a:cubicBezTo>
                <a:lnTo>
                  <a:pt x="1753616" y="441797"/>
                </a:lnTo>
                <a:lnTo>
                  <a:pt x="1048077" y="849139"/>
                </a:lnTo>
                <a:lnTo>
                  <a:pt x="1045745" y="849140"/>
                </a:lnTo>
                <a:lnTo>
                  <a:pt x="1045745" y="846806"/>
                </a:lnTo>
                <a:close/>
                <a:moveTo>
                  <a:pt x="1045746" y="0"/>
                </a:moveTo>
                <a:lnTo>
                  <a:pt x="1139404" y="14294"/>
                </a:lnTo>
                <a:cubicBezTo>
                  <a:pt x="1201410" y="26982"/>
                  <a:pt x="1261220" y="45695"/>
                  <a:pt x="1318198" y="69794"/>
                </a:cubicBezTo>
                <a:lnTo>
                  <a:pt x="1393116" y="105884"/>
                </a:lnTo>
                <a:lnTo>
                  <a:pt x="1045746" y="707547"/>
                </a:lnTo>
                <a:close/>
                <a:moveTo>
                  <a:pt x="849139" y="0"/>
                </a:moveTo>
                <a:lnTo>
                  <a:pt x="849139" y="707547"/>
                </a:lnTo>
                <a:lnTo>
                  <a:pt x="501769" y="105884"/>
                </a:lnTo>
                <a:lnTo>
                  <a:pt x="576686" y="69794"/>
                </a:lnTo>
                <a:cubicBezTo>
                  <a:pt x="633664" y="45695"/>
                  <a:pt x="693475" y="26982"/>
                  <a:pt x="755480" y="1429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defTabSz="481965"/>
            <a:endParaRPr lang="zh-CN" altLang="en-US">
              <a:solidFill>
                <a:prstClr val="white"/>
              </a:solidFill>
            </a:endParaRPr>
          </a:p>
        </p:txBody>
      </p:sp>
      <p:sp>
        <p:nvSpPr>
          <p:cNvPr id="13" name="TextBox 41"/>
          <p:cNvSpPr txBox="1"/>
          <p:nvPr>
            <p:custDataLst>
              <p:tags r:id="rId7"/>
            </p:custDataLst>
          </p:nvPr>
        </p:nvSpPr>
        <p:spPr>
          <a:xfrm>
            <a:off x="765810" y="1220470"/>
            <a:ext cx="2244090" cy="638810"/>
          </a:xfrm>
          <a:prstGeom prst="rect">
            <a:avLst/>
          </a:prstGeom>
          <a:noFill/>
        </p:spPr>
        <p:txBody>
          <a:bodyPr wrap="square" lIns="85667" tIns="42834" rIns="85667" bIns="42834" rtlCol="0">
            <a:spAutoFit/>
          </a:bodyPr>
          <a:p>
            <a:pPr>
              <a:lnSpc>
                <a:spcPct val="150000"/>
              </a:lnSpc>
            </a:pPr>
            <a:r>
              <a:rPr lang="zh-CN" altLang="en-US" sz="2400" b="1" dirty="0" smtClean="0">
                <a:latin typeface="华文楷体" panose="02010600040101010101" charset="-122"/>
                <a:sym typeface="+mn-ea"/>
              </a:rPr>
              <a:t>1.故意犯罪的</a:t>
            </a:r>
            <a:endParaRPr lang="zh-CN" altLang="en-US" sz="2400" b="1" dirty="0" smtClean="0">
              <a:solidFill>
                <a:schemeClr val="bg1">
                  <a:lumMod val="65000"/>
                </a:schemeClr>
              </a:solidFill>
              <a:latin typeface="华文楷体" panose="02010600040101010101" charset="-122"/>
              <a:ea typeface="微软雅黑" panose="020B0503020204020204" charset="-122"/>
              <a:cs typeface="+mn-ea"/>
              <a:sym typeface="+mn-ea"/>
            </a:endParaRPr>
          </a:p>
        </p:txBody>
      </p:sp>
      <p:sp>
        <p:nvSpPr>
          <p:cNvPr id="14" name="TextBox 170"/>
          <p:cNvSpPr txBox="1"/>
          <p:nvPr>
            <p:custDataLst>
              <p:tags r:id="rId8"/>
            </p:custDataLst>
          </p:nvPr>
        </p:nvSpPr>
        <p:spPr>
          <a:xfrm>
            <a:off x="0" y="695960"/>
            <a:ext cx="4340225" cy="537845"/>
          </a:xfrm>
          <a:prstGeom prst="rect">
            <a:avLst/>
          </a:prstGeom>
          <a:noFill/>
        </p:spPr>
        <p:txBody>
          <a:bodyPr wrap="square" lIns="96431" tIns="48215" rIns="96431" bIns="48215" rtlCol="0">
            <a:spAutoFit/>
          </a:bodyPr>
          <a:p>
            <a:pPr>
              <a:lnSpc>
                <a:spcPct val="120000"/>
              </a:lnSpc>
            </a:pPr>
            <a:r>
              <a:rPr lang="zh-CN" altLang="en-US" sz="2400" b="1" dirty="0" smtClean="0">
                <a:solidFill>
                  <a:srgbClr val="FF0000"/>
                </a:solidFill>
                <a:latin typeface="宋体" panose="02010600030101010101" pitchFamily="2" charset="-122"/>
                <a:sym typeface="+mn-ea"/>
              </a:rPr>
              <a:t>（</a:t>
            </a:r>
            <a:r>
              <a:rPr lang="en-US" altLang="zh-CN" sz="2400" b="1" dirty="0" smtClean="0">
                <a:solidFill>
                  <a:srgbClr val="FF0000"/>
                </a:solidFill>
                <a:latin typeface="宋体" panose="02010600030101010101" pitchFamily="2" charset="-122"/>
                <a:sym typeface="+mn-ea"/>
              </a:rPr>
              <a:t>3</a:t>
            </a:r>
            <a:r>
              <a:rPr lang="zh-CN" altLang="en-US" sz="2400" b="1" dirty="0" smtClean="0">
                <a:solidFill>
                  <a:srgbClr val="FF0000"/>
                </a:solidFill>
                <a:latin typeface="宋体" panose="02010600030101010101" pitchFamily="2" charset="-122"/>
                <a:sym typeface="+mn-ea"/>
              </a:rPr>
              <a:t>）哪些情况下不可认定工伤</a:t>
            </a:r>
            <a:endParaRPr lang="zh-CN" altLang="en-US" sz="2400" b="1" dirty="0" smtClean="0">
              <a:solidFill>
                <a:srgbClr val="FF0000"/>
              </a:solidFill>
              <a:latin typeface="宋体" panose="02010600030101010101" pitchFamily="2" charset="-122"/>
              <a:ea typeface="微软雅黑" panose="020B0503020204020204" charset="-122"/>
              <a:cs typeface="+mn-ea"/>
              <a:sym typeface="+mn-ea"/>
            </a:endParaRPr>
          </a:p>
        </p:txBody>
      </p:sp>
      <p:sp>
        <p:nvSpPr>
          <p:cNvPr id="15" name="TextBox 41"/>
          <p:cNvSpPr txBox="1"/>
          <p:nvPr>
            <p:custDataLst>
              <p:tags r:id="rId9"/>
            </p:custDataLst>
          </p:nvPr>
        </p:nvSpPr>
        <p:spPr>
          <a:xfrm>
            <a:off x="766796" y="3308807"/>
            <a:ext cx="2651792" cy="638810"/>
          </a:xfrm>
          <a:prstGeom prst="rect">
            <a:avLst/>
          </a:prstGeom>
          <a:noFill/>
        </p:spPr>
        <p:txBody>
          <a:bodyPr wrap="square" lIns="85667" tIns="42834" rIns="85667" bIns="42834" rtlCol="0">
            <a:spAutoFit/>
          </a:bodyPr>
          <a:p>
            <a:pPr>
              <a:lnSpc>
                <a:spcPct val="150000"/>
              </a:lnSpc>
            </a:pPr>
            <a:r>
              <a:rPr lang="zh-CN" altLang="en-US" sz="2400" b="1" dirty="0" smtClean="0">
                <a:latin typeface="华文楷体" panose="02010600040101010101" charset="-122"/>
                <a:sym typeface="+mn-ea"/>
              </a:rPr>
              <a:t>2.醉酒或者吸毒的</a:t>
            </a:r>
            <a:endParaRPr lang="zh-CN" altLang="en-US" sz="2400" b="1" dirty="0" smtClean="0">
              <a:solidFill>
                <a:schemeClr val="bg1">
                  <a:lumMod val="65000"/>
                </a:schemeClr>
              </a:solidFill>
              <a:latin typeface="华文楷体" panose="02010600040101010101" charset="-122"/>
              <a:ea typeface="微软雅黑" panose="020B0503020204020204" charset="-122"/>
              <a:cs typeface="+mn-ea"/>
              <a:sym typeface="+mn-ea"/>
            </a:endParaRPr>
          </a:p>
        </p:txBody>
      </p:sp>
      <p:sp>
        <p:nvSpPr>
          <p:cNvPr id="17" name="TextBox 41"/>
          <p:cNvSpPr txBox="1"/>
          <p:nvPr>
            <p:custDataLst>
              <p:tags r:id="rId10"/>
            </p:custDataLst>
          </p:nvPr>
        </p:nvSpPr>
        <p:spPr>
          <a:xfrm>
            <a:off x="8547451" y="1018997"/>
            <a:ext cx="2651792" cy="638810"/>
          </a:xfrm>
          <a:prstGeom prst="rect">
            <a:avLst/>
          </a:prstGeom>
          <a:noFill/>
        </p:spPr>
        <p:txBody>
          <a:bodyPr wrap="square" lIns="85667" tIns="42834" rIns="85667" bIns="42834" rtlCol="0">
            <a:spAutoFit/>
          </a:bodyPr>
          <a:p>
            <a:pPr>
              <a:lnSpc>
                <a:spcPct val="150000"/>
              </a:lnSpc>
            </a:pPr>
            <a:r>
              <a:rPr lang="zh-CN" altLang="en-US" sz="2400" b="1" dirty="0" smtClean="0">
                <a:latin typeface="华文楷体" panose="02010600040101010101" charset="-122"/>
                <a:sym typeface="+mn-ea"/>
              </a:rPr>
              <a:t>3.自残或者自杀的</a:t>
            </a:r>
            <a:endParaRPr lang="en-GB" altLang="zh-CN" sz="2400" dirty="0">
              <a:solidFill>
                <a:schemeClr val="bg1">
                  <a:lumMod val="65000"/>
                </a:schemeClr>
              </a:solidFill>
              <a:latin typeface="微软雅黑" panose="020B0503020204020204" charset="-122"/>
              <a:ea typeface="微软雅黑" panose="020B0503020204020204" charset="-122"/>
              <a:cs typeface="+mn-ea"/>
              <a:sym typeface="+mn-lt"/>
            </a:endParaRPr>
          </a:p>
        </p:txBody>
      </p:sp>
      <p:sp>
        <p:nvSpPr>
          <p:cNvPr id="19" name="TextBox 41"/>
          <p:cNvSpPr txBox="1"/>
          <p:nvPr>
            <p:custDataLst>
              <p:tags r:id="rId11"/>
            </p:custDataLst>
          </p:nvPr>
        </p:nvSpPr>
        <p:spPr>
          <a:xfrm>
            <a:off x="8547735" y="1859280"/>
            <a:ext cx="2892425" cy="1192530"/>
          </a:xfrm>
          <a:prstGeom prst="rect">
            <a:avLst/>
          </a:prstGeom>
          <a:noFill/>
        </p:spPr>
        <p:txBody>
          <a:bodyPr wrap="square" lIns="85667" tIns="42834" rIns="85667" bIns="42834" rtlCol="0">
            <a:spAutoFit/>
          </a:bodyPr>
          <a:p>
            <a:pPr>
              <a:lnSpc>
                <a:spcPct val="150000"/>
              </a:lnSpc>
            </a:pPr>
            <a:r>
              <a:rPr lang="zh-CN" altLang="en-US" sz="2400" b="1" dirty="0" smtClean="0">
                <a:latin typeface="华文楷体" panose="02010600040101010101" charset="-122"/>
                <a:sym typeface="+mn-ea"/>
              </a:rPr>
              <a:t>4.法律、行政法规规定的其他情形</a:t>
            </a:r>
            <a:endParaRPr lang="zh-CN" altLang="en-US" sz="2400" b="1" dirty="0" smtClean="0">
              <a:solidFill>
                <a:schemeClr val="bg1">
                  <a:lumMod val="65000"/>
                </a:schemeClr>
              </a:solidFill>
              <a:latin typeface="华文楷体" panose="02010600040101010101" charset="-122"/>
              <a:ea typeface="微软雅黑" panose="020B0503020204020204" charset="-122"/>
              <a:cs typeface="+mn-ea"/>
              <a:sym typeface="+mn-ea"/>
            </a:endParaRPr>
          </a:p>
        </p:txBody>
      </p:sp>
      <p:pic>
        <p:nvPicPr>
          <p:cNvPr id="26626" name="Picture 4" descr="W020091223349008593213"/>
          <p:cNvPicPr>
            <a:picLocks noGrp="1" noChangeAspect="1"/>
          </p:cNvPicPr>
          <p:nvPr>
            <p:custDataLst>
              <p:tags r:id="rId12"/>
            </p:custDataLst>
          </p:nvPr>
        </p:nvPicPr>
        <p:blipFill>
          <a:blip r:embed="rId13"/>
          <a:stretch>
            <a:fillRect/>
          </a:stretch>
        </p:blipFill>
        <p:spPr>
          <a:xfrm>
            <a:off x="8253095" y="3051810"/>
            <a:ext cx="3870325" cy="2815590"/>
          </a:xfrm>
          <a:prstGeom prst="rect">
            <a:avLst/>
          </a:prstGeom>
        </p:spPr>
      </p:pic>
    </p:spTree>
    <p:custDataLst>
      <p:tags r:id="rId1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heel(1)">
                                      <p:cBhvr>
                                        <p:cTn id="7" dur="500"/>
                                        <p:tgtEl>
                                          <p:spTgt spid="3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circle(in)">
                                      <p:cBhvr>
                                        <p:cTn id="10" dur="500"/>
                                        <p:tgtEl>
                                          <p:spTgt spid="33"/>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anim calcmode="lin" valueType="num">
                                      <p:cBhvr>
                                        <p:cTn id="14" dur="500" fill="hold"/>
                                        <p:tgtEl>
                                          <p:spTgt spid="32"/>
                                        </p:tgtEl>
                                        <p:attrNameLst>
                                          <p:attrName>ppt_x</p:attrName>
                                        </p:attrNameLst>
                                      </p:cBhvr>
                                      <p:tavLst>
                                        <p:tav tm="0">
                                          <p:val>
                                            <p:strVal val="#ppt_x"/>
                                          </p:val>
                                        </p:tav>
                                        <p:tav tm="100000">
                                          <p:val>
                                            <p:strVal val="#ppt_x"/>
                                          </p:val>
                                        </p:tav>
                                      </p:tavLst>
                                    </p:anim>
                                    <p:anim calcmode="lin" valueType="num">
                                      <p:cBhvr>
                                        <p:cTn id="15" dur="500" fill="hold"/>
                                        <p:tgtEl>
                                          <p:spTgt spid="32"/>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47"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anim calcmode="lin" valueType="num">
                                      <p:cBhvr>
                                        <p:cTn id="20" dur="500" fill="hold"/>
                                        <p:tgtEl>
                                          <p:spTgt spid="14"/>
                                        </p:tgtEl>
                                        <p:attrNameLst>
                                          <p:attrName>ppt_x</p:attrName>
                                        </p:attrNameLst>
                                      </p:cBhvr>
                                      <p:tavLst>
                                        <p:tav tm="0">
                                          <p:val>
                                            <p:strVal val="#ppt_x"/>
                                          </p:val>
                                        </p:tav>
                                        <p:tav tm="100000">
                                          <p:val>
                                            <p:strVal val="#ppt_x"/>
                                          </p:val>
                                        </p:tav>
                                      </p:tavLst>
                                    </p:anim>
                                    <p:anim calcmode="lin" valueType="num">
                                      <p:cBhvr>
                                        <p:cTn id="21" dur="500" fill="hold"/>
                                        <p:tgtEl>
                                          <p:spTgt spid="1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anim calcmode="lin" valueType="num">
                                      <p:cBhvr>
                                        <p:cTn id="25" dur="500" fill="hold"/>
                                        <p:tgtEl>
                                          <p:spTgt spid="13"/>
                                        </p:tgtEl>
                                        <p:attrNameLst>
                                          <p:attrName>ppt_x</p:attrName>
                                        </p:attrNameLst>
                                      </p:cBhvr>
                                      <p:tavLst>
                                        <p:tav tm="0">
                                          <p:val>
                                            <p:strVal val="#ppt_x"/>
                                          </p:val>
                                        </p:tav>
                                        <p:tav tm="100000">
                                          <p:val>
                                            <p:strVal val="#ppt_x"/>
                                          </p:val>
                                        </p:tav>
                                      </p:tavLst>
                                    </p:anim>
                                    <p:anim calcmode="lin" valueType="num">
                                      <p:cBhvr>
                                        <p:cTn id="26" dur="5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anim calcmode="lin" valueType="num">
                                      <p:cBhvr>
                                        <p:cTn id="30" dur="500" fill="hold"/>
                                        <p:tgtEl>
                                          <p:spTgt spid="15"/>
                                        </p:tgtEl>
                                        <p:attrNameLst>
                                          <p:attrName>ppt_x</p:attrName>
                                        </p:attrNameLst>
                                      </p:cBhvr>
                                      <p:tavLst>
                                        <p:tav tm="0">
                                          <p:val>
                                            <p:strVal val="#ppt_x"/>
                                          </p:val>
                                        </p:tav>
                                        <p:tav tm="100000">
                                          <p:val>
                                            <p:strVal val="#ppt_x"/>
                                          </p:val>
                                        </p:tav>
                                      </p:tavLst>
                                    </p:anim>
                                    <p:anim calcmode="lin" valueType="num">
                                      <p:cBhvr>
                                        <p:cTn id="31" dur="5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anim calcmode="lin" valueType="num">
                                      <p:cBhvr>
                                        <p:cTn id="35" dur="500" fill="hold"/>
                                        <p:tgtEl>
                                          <p:spTgt spid="17"/>
                                        </p:tgtEl>
                                        <p:attrNameLst>
                                          <p:attrName>ppt_x</p:attrName>
                                        </p:attrNameLst>
                                      </p:cBhvr>
                                      <p:tavLst>
                                        <p:tav tm="0">
                                          <p:val>
                                            <p:strVal val="#ppt_x"/>
                                          </p:val>
                                        </p:tav>
                                        <p:tav tm="100000">
                                          <p:val>
                                            <p:strVal val="#ppt_x"/>
                                          </p:val>
                                        </p:tav>
                                      </p:tavLst>
                                    </p:anim>
                                    <p:anim calcmode="lin" valueType="num">
                                      <p:cBhvr>
                                        <p:cTn id="36" dur="500" fill="hold"/>
                                        <p:tgtEl>
                                          <p:spTgt spid="1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anim calcmode="lin" valueType="num">
                                      <p:cBhvr>
                                        <p:cTn id="40" dur="500" fill="hold"/>
                                        <p:tgtEl>
                                          <p:spTgt spid="19"/>
                                        </p:tgtEl>
                                        <p:attrNameLst>
                                          <p:attrName>ppt_x</p:attrName>
                                        </p:attrNameLst>
                                      </p:cBhvr>
                                      <p:tavLst>
                                        <p:tav tm="0">
                                          <p:val>
                                            <p:strVal val="#ppt_x"/>
                                          </p:val>
                                        </p:tav>
                                        <p:tav tm="100000">
                                          <p:val>
                                            <p:strVal val="#ppt_x"/>
                                          </p:val>
                                        </p:tav>
                                      </p:tavLst>
                                    </p:anim>
                                    <p:anim calcmode="lin" valueType="num">
                                      <p:cBhvr>
                                        <p:cTn id="41"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ldLvl="0" animBg="1"/>
      <p:bldP spid="33" grpId="0" bldLvl="0" animBg="1"/>
      <p:bldP spid="34" grpId="0" bldLvl="0" animBg="1"/>
      <p:bldP spid="13" grpId="0"/>
      <p:bldP spid="14" grpId="0"/>
      <p:bldP spid="15" grpId="0"/>
      <p:bldP spid="17"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7" name="矩形 6"/>
          <p:cNvSpPr/>
          <p:nvPr>
            <p:custDataLst>
              <p:tags r:id="rId2"/>
            </p:custDataLst>
          </p:nvPr>
        </p:nvSpPr>
        <p:spPr>
          <a:xfrm>
            <a:off x="0" y="518795"/>
            <a:ext cx="11195050" cy="6477635"/>
          </a:xfrm>
          <a:prstGeom prst="rect">
            <a:avLst/>
          </a:prstGeom>
        </p:spPr>
        <p:txBody>
          <a:bodyPr wrap="square">
            <a:spAutoFit/>
          </a:bodyPr>
          <a:p>
            <a:pPr>
              <a:lnSpc>
                <a:spcPct val="150000"/>
              </a:lnSpc>
            </a:pPr>
            <a:r>
              <a:rPr lang="en-US" altLang="zh-CN" sz="2800" b="1" dirty="0" smtClean="0">
                <a:latin typeface="宋体" panose="02010600030101010101" pitchFamily="2" charset="-122"/>
                <a:sym typeface="+mn-ea"/>
              </a:rPr>
              <a:t>      </a:t>
            </a:r>
            <a:r>
              <a:rPr lang="zh-CN" altLang="en-US" sz="2800" b="1" dirty="0" smtClean="0">
                <a:latin typeface="宋体" panose="02010600030101010101" pitchFamily="2" charset="-122"/>
                <a:sym typeface="+mn-ea"/>
              </a:rPr>
              <a:t>哪些情况下不可认定工伤</a:t>
            </a:r>
            <a:endParaRPr lang="zh-CN" altLang="en-US" sz="2800" b="1" dirty="0" smtClean="0">
              <a:latin typeface="宋体" panose="02010600030101010101" pitchFamily="2" charset="-122"/>
              <a:sym typeface="+mn-ea"/>
            </a:endParaRPr>
          </a:p>
          <a:p>
            <a:pPr eaLnBrk="1" latinLnBrk="0" hangingPunct="1">
              <a:lnSpc>
                <a:spcPts val="2900"/>
              </a:lnSpc>
              <a:spcBef>
                <a:spcPts val="1200"/>
              </a:spcBef>
            </a:pPr>
            <a:r>
              <a:rPr lang="zh-CN" altLang="en-US" sz="2400" b="1" dirty="0" smtClean="0">
                <a:latin typeface="微软雅黑" panose="020B0503020204020204" charset="-122"/>
                <a:ea typeface="微软雅黑" panose="020B0503020204020204" charset="-122"/>
                <a:cs typeface="微软雅黑" panose="020B0503020204020204" charset="-122"/>
                <a:sym typeface="+mn-ea"/>
              </a:rPr>
              <a:t>符合前述条件，但存在下列情形的不得认定工伤或者视同工伤</a:t>
            </a:r>
            <a:br>
              <a:rPr lang="zh-CN" altLang="en-US" sz="2400" b="1" dirty="0" smtClean="0">
                <a:latin typeface="微软雅黑" panose="020B0503020204020204" charset="-122"/>
                <a:ea typeface="微软雅黑" panose="020B0503020204020204" charset="-122"/>
                <a:cs typeface="微软雅黑" panose="020B0503020204020204" charset="-122"/>
                <a:sym typeface="+mn-ea"/>
              </a:rPr>
            </a:br>
            <a:r>
              <a:rPr lang="zh-CN" altLang="en-US" sz="2400" b="1" dirty="0" smtClean="0">
                <a:latin typeface="华文楷体" panose="02010600040101010101" charset="-122"/>
                <a:sym typeface="+mn-ea"/>
              </a:rPr>
              <a:t>1.故意犯罪的；</a:t>
            </a:r>
            <a:endParaRPr lang="zh-CN" altLang="en-US" sz="2400" b="1" dirty="0" smtClean="0">
              <a:latin typeface="华文楷体" panose="02010600040101010101" charset="-122"/>
              <a:ea typeface="宋体" panose="02010600030101010101" pitchFamily="2" charset="-122"/>
            </a:endParaRPr>
          </a:p>
          <a:p>
            <a:pPr>
              <a:lnSpc>
                <a:spcPts val="2500"/>
              </a:lnSpc>
              <a:spcBef>
                <a:spcPts val="1200"/>
              </a:spcBef>
            </a:pPr>
            <a:r>
              <a:rPr lang="zh-CN" altLang="en-US" sz="2400" dirty="0" smtClean="0">
                <a:latin typeface="华文楷体" panose="02010600040101010101" charset="-122"/>
                <a:sym typeface="+mn-ea"/>
              </a:rPr>
              <a:t>    以司法机关的生效法律文书或者结论性意见为依据。</a:t>
            </a:r>
            <a:endParaRPr lang="zh-CN" altLang="en-US" sz="2400" dirty="0" smtClean="0">
              <a:latin typeface="华文楷体" panose="02010600040101010101" charset="-122"/>
              <a:ea typeface="宋体" panose="02010600030101010101" pitchFamily="2" charset="-122"/>
            </a:endParaRPr>
          </a:p>
          <a:p>
            <a:pPr>
              <a:lnSpc>
                <a:spcPts val="2500"/>
              </a:lnSpc>
              <a:spcBef>
                <a:spcPts val="1200"/>
              </a:spcBef>
            </a:pPr>
            <a:r>
              <a:rPr lang="zh-CN" altLang="en-US" sz="2400" b="1" dirty="0" smtClean="0">
                <a:latin typeface="华文楷体" panose="02010600040101010101" charset="-122"/>
                <a:sym typeface="+mn-ea"/>
              </a:rPr>
              <a:t>2.醉酒或者吸毒的；</a:t>
            </a:r>
            <a:endParaRPr lang="zh-CN" altLang="en-US" sz="2400" b="1" dirty="0" smtClean="0">
              <a:latin typeface="华文楷体" panose="02010600040101010101" charset="-122"/>
              <a:ea typeface="宋体" panose="02010600030101010101" pitchFamily="2" charset="-122"/>
            </a:endParaRPr>
          </a:p>
          <a:p>
            <a:pPr>
              <a:lnSpc>
                <a:spcPts val="2400"/>
              </a:lnSpc>
              <a:spcBef>
                <a:spcPts val="1200"/>
              </a:spcBef>
            </a:pPr>
            <a:r>
              <a:rPr lang="zh-CN" altLang="en-US" sz="2400" b="1" dirty="0" smtClean="0">
                <a:latin typeface="华文楷体" panose="02010600040101010101" charset="-122"/>
                <a:sym typeface="+mn-ea"/>
              </a:rPr>
              <a:t>    </a:t>
            </a:r>
            <a:r>
              <a:rPr lang="zh-CN" altLang="en-US" sz="2400" dirty="0" smtClean="0">
                <a:latin typeface="华文楷体" panose="02010600040101010101" charset="-122"/>
                <a:sym typeface="+mn-ea"/>
              </a:rPr>
              <a:t>以有关机关出具的法律文书或者人民法院的生效裁决为依据，</a:t>
            </a:r>
            <a:endParaRPr lang="en-US" altLang="zh-CN" sz="2400" dirty="0" smtClean="0">
              <a:latin typeface="华文楷体" panose="02010600040101010101" charset="-122"/>
              <a:ea typeface="宋体" panose="02010600030101010101" pitchFamily="2" charset="-122"/>
            </a:endParaRPr>
          </a:p>
          <a:p>
            <a:pPr>
              <a:lnSpc>
                <a:spcPts val="2400"/>
              </a:lnSpc>
              <a:spcBef>
                <a:spcPts val="1200"/>
              </a:spcBef>
            </a:pPr>
            <a:r>
              <a:rPr lang="zh-CN" altLang="en-US" sz="2400" dirty="0" smtClean="0">
                <a:latin typeface="华文楷体" panose="02010600040101010101" charset="-122"/>
                <a:sym typeface="+mn-ea"/>
              </a:rPr>
              <a:t>无法获得上述证据的，可以结合相关证据认定。</a:t>
            </a:r>
            <a:endParaRPr lang="en-US" altLang="zh-CN" sz="2400" dirty="0" smtClean="0">
              <a:latin typeface="华文楷体" panose="02010600040101010101" charset="-122"/>
              <a:ea typeface="宋体" panose="02010600030101010101" pitchFamily="2" charset="-122"/>
            </a:endParaRPr>
          </a:p>
          <a:p>
            <a:pPr>
              <a:lnSpc>
                <a:spcPts val="2400"/>
              </a:lnSpc>
              <a:spcBef>
                <a:spcPts val="1200"/>
              </a:spcBef>
            </a:pPr>
            <a:r>
              <a:rPr lang="zh-CN" altLang="en-US" sz="2400" dirty="0" smtClean="0">
                <a:latin typeface="华文楷体" panose="02010600040101010101" charset="-122"/>
                <a:sym typeface="+mn-ea"/>
              </a:rPr>
              <a:t>    醉酒标准：血液中酒精含量大于</a:t>
            </a:r>
            <a:r>
              <a:rPr lang="en-US" altLang="zh-CN" sz="2400" dirty="0" smtClean="0">
                <a:latin typeface="华文楷体" panose="02010600040101010101" charset="-122"/>
                <a:sym typeface="+mn-ea"/>
              </a:rPr>
              <a:t>80mg/100ml</a:t>
            </a:r>
            <a:r>
              <a:rPr lang="zh-CN" altLang="en-US" sz="2400" dirty="0" smtClean="0">
                <a:latin typeface="华文楷体" panose="02010600040101010101" charset="-122"/>
                <a:sym typeface="+mn-ea"/>
              </a:rPr>
              <a:t>，公安</a:t>
            </a:r>
            <a:endParaRPr lang="en-US" altLang="zh-CN" sz="2400" dirty="0" smtClean="0">
              <a:latin typeface="华文楷体" panose="02010600040101010101" charset="-122"/>
              <a:ea typeface="宋体" panose="02010600030101010101" pitchFamily="2" charset="-122"/>
            </a:endParaRPr>
          </a:p>
          <a:p>
            <a:pPr>
              <a:lnSpc>
                <a:spcPts val="2400"/>
              </a:lnSpc>
              <a:spcBef>
                <a:spcPts val="1200"/>
              </a:spcBef>
            </a:pPr>
            <a:r>
              <a:rPr lang="zh-CN" altLang="en-US" sz="2400" dirty="0" smtClean="0">
                <a:latin typeface="华文楷体" panose="02010600040101010101" charset="-122"/>
                <a:sym typeface="+mn-ea"/>
              </a:rPr>
              <a:t>机关交通管理部门、医疗机构等有关单位依法出具的</a:t>
            </a:r>
            <a:endParaRPr lang="en-US" altLang="zh-CN" sz="2400" dirty="0" smtClean="0">
              <a:latin typeface="华文楷体" panose="02010600040101010101" charset="-122"/>
              <a:ea typeface="宋体" panose="02010600030101010101" pitchFamily="2" charset="-122"/>
            </a:endParaRPr>
          </a:p>
          <a:p>
            <a:pPr>
              <a:lnSpc>
                <a:spcPts val="2400"/>
              </a:lnSpc>
              <a:spcBef>
                <a:spcPts val="1200"/>
              </a:spcBef>
            </a:pPr>
            <a:r>
              <a:rPr lang="zh-CN" altLang="en-US" sz="2400" dirty="0" smtClean="0">
                <a:latin typeface="华文楷体" panose="02010600040101010101" charset="-122"/>
                <a:sym typeface="+mn-ea"/>
              </a:rPr>
              <a:t>检测结论、诊断证明等材料，可以作为认定醉酒的依据。</a:t>
            </a:r>
            <a:endParaRPr lang="en-US" altLang="zh-CN" sz="2400" dirty="0" smtClean="0">
              <a:latin typeface="华文楷体" panose="02010600040101010101" charset="-122"/>
              <a:ea typeface="宋体" panose="02010600030101010101" pitchFamily="2" charset="-122"/>
            </a:endParaRPr>
          </a:p>
          <a:p>
            <a:pPr>
              <a:lnSpc>
                <a:spcPts val="2880"/>
              </a:lnSpc>
              <a:spcBef>
                <a:spcPts val="1200"/>
              </a:spcBef>
            </a:pPr>
            <a:r>
              <a:rPr lang="zh-CN" altLang="en-US" sz="2400" b="1" dirty="0" smtClean="0">
                <a:latin typeface="华文楷体" panose="02010600040101010101" charset="-122"/>
                <a:sym typeface="+mn-ea"/>
              </a:rPr>
              <a:t>3.自残或者自杀的。</a:t>
            </a:r>
            <a:endParaRPr lang="zh-CN" altLang="en-US" sz="2400" b="1" dirty="0" smtClean="0">
              <a:latin typeface="华文楷体" panose="02010600040101010101" charset="-122"/>
              <a:ea typeface="宋体" panose="02010600030101010101" pitchFamily="2" charset="-122"/>
            </a:endParaRPr>
          </a:p>
          <a:p>
            <a:pPr>
              <a:lnSpc>
                <a:spcPts val="2880"/>
              </a:lnSpc>
              <a:spcBef>
                <a:spcPts val="1200"/>
              </a:spcBef>
            </a:pPr>
            <a:r>
              <a:rPr lang="zh-CN" altLang="en-US" sz="2400" b="1" dirty="0" smtClean="0">
                <a:latin typeface="华文楷体" panose="02010600040101010101" charset="-122"/>
                <a:sym typeface="+mn-ea"/>
              </a:rPr>
              <a:t>4.法律、行政法规规定的其他情形。</a:t>
            </a: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a:p>
            <a:pPr indent="0">
              <a:lnSpc>
                <a:spcPct val="125000"/>
              </a:lnSpc>
              <a:spcAft>
                <a:spcPts val="600"/>
              </a:spcAft>
              <a:buFont typeface="Wingdings" panose="05000000000000000000" charset="0"/>
              <a:buNone/>
            </a:pPr>
            <a:endParaRPr lang="zh-CN" altLang="en-US" sz="2800" dirty="0" smtClean="0">
              <a:latin typeface="微软雅黑" panose="020B0503020204020204" charset="-122"/>
              <a:ea typeface="微软雅黑" panose="020B0503020204020204" charset="-122"/>
              <a:cs typeface="微软雅黑" panose="020B0503020204020204" charset="-122"/>
            </a:endParaRPr>
          </a:p>
        </p:txBody>
      </p:sp>
      <p:pic>
        <p:nvPicPr>
          <p:cNvPr id="11" name="Picture 4" descr="00219b77127b1222b8a14f"/>
          <p:cNvPicPr>
            <a:picLocks noChangeAspect="1" noChangeArrowheads="1"/>
          </p:cNvPicPr>
          <p:nvPr>
            <p:custDataLst>
              <p:tags r:id="rId3"/>
            </p:custDataLst>
          </p:nvPr>
        </p:nvPicPr>
        <p:blipFill>
          <a:blip r:embed="rId4"/>
          <a:srcRect/>
          <a:stretch>
            <a:fillRect/>
          </a:stretch>
        </p:blipFill>
        <p:spPr>
          <a:xfrm>
            <a:off x="7952105" y="3535045"/>
            <a:ext cx="4057650" cy="3322955"/>
          </a:xfrm>
          <a:prstGeom prst="rect">
            <a:avLst/>
          </a:prstGeom>
          <a:noFill/>
        </p:spPr>
      </p:pic>
    </p:spTree>
    <p:custDataLst>
      <p:tags r:id="rId5"/>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6" name="矩形 5"/>
          <p:cNvSpPr/>
          <p:nvPr>
            <p:custDataLst>
              <p:tags r:id="rId4"/>
            </p:custDataLst>
          </p:nvPr>
        </p:nvSpPr>
        <p:spPr>
          <a:xfrm>
            <a:off x="66040" y="727710"/>
            <a:ext cx="10461625" cy="4377690"/>
          </a:xfrm>
          <a:prstGeom prst="rect">
            <a:avLst/>
          </a:prstGeom>
        </p:spPr>
        <p:txBody>
          <a:bodyPr wrap="square">
            <a:spAutoFit/>
          </a:bodyPr>
          <a:p>
            <a:pPr>
              <a:lnSpc>
                <a:spcPct val="150000"/>
              </a:lnSpc>
            </a:pPr>
            <a:r>
              <a:rPr lang="zh-CN" altLang="en-US" sz="2800" b="1" dirty="0" smtClean="0">
                <a:solidFill>
                  <a:srgbClr val="FF0000"/>
                </a:solidFill>
                <a:latin typeface="宋体" panose="02010600030101010101" pitchFamily="2" charset="-122"/>
                <a:sym typeface="+mn-ea"/>
              </a:rPr>
              <a:t>（</a:t>
            </a:r>
            <a:r>
              <a:rPr lang="en-US" altLang="zh-CN" sz="2800" b="1" dirty="0" smtClean="0">
                <a:solidFill>
                  <a:srgbClr val="FF0000"/>
                </a:solidFill>
                <a:latin typeface="宋体" panose="02010600030101010101" pitchFamily="2" charset="-122"/>
                <a:sym typeface="+mn-ea"/>
              </a:rPr>
              <a:t>4</a:t>
            </a:r>
            <a:r>
              <a:rPr lang="zh-CN" altLang="en-US" sz="2800" b="1" dirty="0" smtClean="0">
                <a:solidFill>
                  <a:srgbClr val="FF0000"/>
                </a:solidFill>
                <a:latin typeface="宋体" panose="02010600030101010101" pitchFamily="2" charset="-122"/>
                <a:sym typeface="+mn-ea"/>
              </a:rPr>
              <a:t>）工伤认定的注意事项</a:t>
            </a:r>
            <a:endParaRPr lang="zh-CN" altLang="en-US" sz="2800" b="1" dirty="0" smtClean="0">
              <a:latin typeface="宋体" panose="02010600030101010101" pitchFamily="2" charset="-122"/>
              <a:sym typeface="+mn-ea"/>
            </a:endParaRPr>
          </a:p>
          <a:p>
            <a:pPr>
              <a:lnSpc>
                <a:spcPct val="120000"/>
              </a:lnSpc>
              <a:buNone/>
            </a:pPr>
            <a:r>
              <a:rPr lang="en-US" altLang="zh-CN" sz="2400" b="1" dirty="0" smtClean="0">
                <a:solidFill>
                  <a:srgbClr val="7030A0"/>
                </a:solidFill>
                <a:latin typeface="楷体" panose="02010609060101010101" charset="-122"/>
                <a:ea typeface="楷体" panose="02010609060101010101" charset="-122"/>
                <a:sym typeface="+mn-ea"/>
              </a:rPr>
              <a:t>1.</a:t>
            </a:r>
            <a:r>
              <a:rPr lang="zh-CN" altLang="en-US" sz="2400" b="1" dirty="0" smtClean="0">
                <a:solidFill>
                  <a:srgbClr val="7030A0"/>
                </a:solidFill>
                <a:latin typeface="楷体" panose="02010609060101010101" charset="-122"/>
                <a:ea typeface="楷体" panose="02010609060101010101" charset="-122"/>
                <a:sym typeface="+mn-ea"/>
              </a:rPr>
              <a:t>工伤认定的管辖权</a:t>
            </a:r>
            <a:endParaRPr lang="en-US" altLang="zh-CN" sz="2400" b="1" dirty="0" smtClean="0">
              <a:latin typeface="楷体" panose="02010609060101010101" charset="-122"/>
              <a:ea typeface="楷体" panose="02010609060101010101" charset="-122"/>
            </a:endParaRPr>
          </a:p>
          <a:p>
            <a:pPr indent="535305">
              <a:lnSpc>
                <a:spcPct val="120000"/>
              </a:lnSpc>
            </a:pPr>
            <a:r>
              <a:rPr lang="zh-CN" altLang="en-US" sz="2400" b="1" dirty="0" smtClean="0">
                <a:solidFill>
                  <a:srgbClr val="0B1B4A"/>
                </a:solidFill>
                <a:latin typeface="宋体" panose="02010600030101010101" pitchFamily="2" charset="-122"/>
                <a:sym typeface="+mn-ea"/>
              </a:rPr>
              <a:t>职工受到事故伤害或者患职业病后，在参保地进行工伤认定、劳动能力鉴定，并按照参保地的规定依法享受工伤保险待遇；未参加工伤保险的职工，应当在生产经营地进行工伤认定、劳动能力鉴定，并按照生产经营地的规定依法由用人单位支付工伤保险待遇</a:t>
            </a:r>
            <a:r>
              <a:rPr lang="zh-CN" altLang="en-US" sz="2400" b="1" dirty="0" smtClean="0">
                <a:latin typeface="宋体" panose="02010600030101010101" pitchFamily="2" charset="-122"/>
                <a:sym typeface="+mn-ea"/>
              </a:rPr>
              <a:t>。</a:t>
            </a:r>
            <a:endParaRPr lang="en-US" altLang="zh-CN" sz="2400" b="1" dirty="0" smtClean="0">
              <a:latin typeface="宋体" panose="02010600030101010101" pitchFamily="2" charset="-122"/>
              <a:ea typeface="宋体" panose="02010600030101010101" pitchFamily="2" charset="-122"/>
            </a:endParaRPr>
          </a:p>
          <a:p>
            <a:pPr indent="535305">
              <a:lnSpc>
                <a:spcPct val="120000"/>
              </a:lnSpc>
            </a:pPr>
            <a:r>
              <a:rPr lang="zh-CN" altLang="en-US" sz="2400" b="1" dirty="0" smtClean="0">
                <a:latin typeface="宋体" panose="02010600030101010101" pitchFamily="2" charset="-122"/>
                <a:sym typeface="+mn-ea"/>
              </a:rPr>
              <a:t>参保的，认定与待遇随参保地。</a:t>
            </a:r>
            <a:endParaRPr lang="en-US" altLang="zh-CN" sz="2400" b="1" dirty="0" smtClean="0">
              <a:latin typeface="宋体" panose="02010600030101010101" pitchFamily="2" charset="-122"/>
              <a:ea typeface="宋体" panose="02010600030101010101" pitchFamily="2" charset="-122"/>
            </a:endParaRPr>
          </a:p>
          <a:p>
            <a:pPr indent="535305">
              <a:lnSpc>
                <a:spcPct val="120000"/>
              </a:lnSpc>
            </a:pPr>
            <a:r>
              <a:rPr lang="zh-CN" altLang="en-US" sz="2400" b="1" dirty="0" smtClean="0">
                <a:latin typeface="宋体" panose="02010600030101010101" pitchFamily="2" charset="-122"/>
                <a:sym typeface="+mn-ea"/>
              </a:rPr>
              <a:t>未参保的，认定与待遇随单位所属地区。</a:t>
            </a: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a:p>
            <a:pPr indent="0">
              <a:lnSpc>
                <a:spcPct val="125000"/>
              </a:lnSpc>
              <a:spcAft>
                <a:spcPts val="600"/>
              </a:spcAft>
              <a:buFont typeface="Wingdings" panose="05000000000000000000" charset="0"/>
              <a:buNone/>
            </a:pPr>
            <a:endParaRPr lang="zh-CN" altLang="en-US" sz="2800" dirty="0" smtClean="0">
              <a:latin typeface="微软雅黑" panose="020B0503020204020204" charset="-122"/>
              <a:ea typeface="微软雅黑" panose="020B0503020204020204" charset="-122"/>
              <a:cs typeface="微软雅黑" panose="020B0503020204020204" charset="-122"/>
            </a:endParaRPr>
          </a:p>
        </p:txBody>
      </p:sp>
      <p:pic>
        <p:nvPicPr>
          <p:cNvPr id="7" name="Picture 4" descr="20140406125510567"/>
          <p:cNvPicPr>
            <a:picLocks noChangeAspect="1" noChangeArrowheads="1"/>
          </p:cNvPicPr>
          <p:nvPr>
            <p:custDataLst>
              <p:tags r:id="rId5"/>
            </p:custDataLst>
          </p:nvPr>
        </p:nvPicPr>
        <p:blipFill>
          <a:blip r:embed="rId6"/>
          <a:srcRect/>
          <a:stretch>
            <a:fillRect/>
          </a:stretch>
        </p:blipFill>
        <p:spPr bwMode="auto">
          <a:xfrm>
            <a:off x="8220075" y="3186430"/>
            <a:ext cx="3830320" cy="2847340"/>
          </a:xfrm>
          <a:prstGeom prst="rect">
            <a:avLst/>
          </a:prstGeom>
          <a:noFill/>
          <a:ln w="9525">
            <a:noFill/>
            <a:miter lim="800000"/>
            <a:headEnd/>
            <a:tailEnd/>
          </a:ln>
        </p:spPr>
      </p:pic>
    </p:spTree>
    <p:custDataLst>
      <p:tags r:id="rId7"/>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925195" y="971550"/>
            <a:ext cx="9994900" cy="4328160"/>
          </a:xfrm>
          <a:prstGeom prst="rect">
            <a:avLst/>
          </a:prstGeom>
          <a:noFill/>
        </p:spPr>
        <p:txBody>
          <a:bodyPr wrap="square" rtlCol="0">
            <a:noAutofit/>
          </a:bodyPr>
          <a:p>
            <a:pPr marL="406400" indent="-406400" algn="l" eaLnBrk="1" latinLnBrk="0" hangingPunct="1">
              <a:lnSpc>
                <a:spcPct val="150000"/>
              </a:lnSpc>
            </a:pPr>
            <a:r>
              <a:rPr lang="en-US" sz="3200" b="1">
                <a:solidFill>
                  <a:schemeClr val="tx1"/>
                </a:solidFill>
                <a:latin typeface="+mn-ea"/>
                <a:cs typeface="+mn-ea"/>
                <a:sym typeface="+mn-ea"/>
              </a:rPr>
              <a:t>1</a:t>
            </a:r>
            <a:r>
              <a:rPr lang="zh-CN" sz="3200" b="1">
                <a:solidFill>
                  <a:schemeClr val="tx1"/>
                </a:solidFill>
                <a:latin typeface="+mn-ea"/>
                <a:cs typeface="+mn-ea"/>
                <a:sym typeface="+mn-ea"/>
              </a:rPr>
              <a:t>、小王上班时在车间里不慎跌倒，手部受伤骨折，能认定工伤吗？</a:t>
            </a:r>
            <a:endParaRPr lang="zh-CN" sz="3200" b="1">
              <a:solidFill>
                <a:schemeClr val="tx1"/>
              </a:solidFill>
              <a:latin typeface="+mn-ea"/>
              <a:cs typeface="+mn-ea"/>
            </a:endParaRPr>
          </a:p>
          <a:p>
            <a:pPr marL="406400" indent="-406400" algn="l" eaLnBrk="1" latinLnBrk="0" hangingPunct="1">
              <a:lnSpc>
                <a:spcPct val="150000"/>
              </a:lnSpc>
            </a:pPr>
            <a:r>
              <a:rPr lang="en-US" sz="3200" b="1">
                <a:solidFill>
                  <a:schemeClr val="tx1"/>
                </a:solidFill>
                <a:latin typeface="+mn-ea"/>
                <a:cs typeface="+mn-ea"/>
                <a:sym typeface="+mn-ea"/>
              </a:rPr>
              <a:t>2</a:t>
            </a:r>
            <a:r>
              <a:rPr lang="zh-CN" sz="3200" b="1">
                <a:solidFill>
                  <a:schemeClr val="tx1"/>
                </a:solidFill>
                <a:latin typeface="+mn-ea"/>
                <a:cs typeface="+mn-ea"/>
                <a:sym typeface="+mn-ea"/>
              </a:rPr>
              <a:t>、小张上班时在公司里因私事与小林发生争执，动起手来，被打成鼻骨骨折，能认定工伤吗</a:t>
            </a:r>
            <a:endParaRPr lang="zh-CN" sz="3200" b="1">
              <a:solidFill>
                <a:schemeClr val="tx1"/>
              </a:solidFill>
              <a:latin typeface="+mn-ea"/>
              <a:cs typeface="+mn-ea"/>
            </a:endParaRPr>
          </a:p>
          <a:p>
            <a:pPr marL="406400" indent="-406400" algn="l" eaLnBrk="1" latinLnBrk="0" hangingPunct="1">
              <a:lnSpc>
                <a:spcPct val="150000"/>
              </a:lnSpc>
            </a:pPr>
            <a:r>
              <a:rPr lang="en-US" altLang="zh-CN" sz="3200" b="1">
                <a:solidFill>
                  <a:schemeClr val="tx1"/>
                </a:solidFill>
                <a:latin typeface="+mn-ea"/>
                <a:cs typeface="+mn-ea"/>
                <a:sym typeface="+mn-ea"/>
              </a:rPr>
              <a:t>3</a:t>
            </a:r>
            <a:r>
              <a:rPr lang="zh-CN" sz="3200" b="1">
                <a:solidFill>
                  <a:schemeClr val="tx1"/>
                </a:solidFill>
                <a:latin typeface="+mn-ea"/>
                <a:cs typeface="+mn-ea"/>
                <a:sym typeface="+mn-ea"/>
              </a:rPr>
              <a:t>、小李走路下班途中，不慎摔伤，手部受伤骨折，能认定工伤吗？</a:t>
            </a:r>
            <a:endParaRPr lang="zh-CN" altLang="en-US" sz="3200" b="1">
              <a:solidFill>
                <a:schemeClr val="tx1"/>
              </a:solidFill>
              <a:latin typeface="+mn-ea"/>
              <a:cs typeface="+mn-ea"/>
              <a:sym typeface="+mn-ea"/>
            </a:endParaRPr>
          </a:p>
        </p:txBody>
      </p:sp>
    </p:spTree>
    <p:custDataLst>
      <p:tags r:id="rId4"/>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文本框 1"/>
          <p:cNvSpPr txBox="1"/>
          <p:nvPr/>
        </p:nvSpPr>
        <p:spPr>
          <a:xfrm>
            <a:off x="781050" y="778510"/>
            <a:ext cx="11812905" cy="6078855"/>
          </a:xfrm>
          <a:prstGeom prst="rect">
            <a:avLst/>
          </a:prstGeom>
          <a:noFill/>
        </p:spPr>
        <p:txBody>
          <a:bodyPr wrap="square" rtlCol="0" anchor="t">
            <a:noAutofit/>
          </a:bodyPr>
          <a:p>
            <a:pPr marL="0" indent="0" eaLnBrk="1" latinLnBrk="0" hangingPunct="1">
              <a:lnSpc>
                <a:spcPct val="100000"/>
              </a:lnSpc>
              <a:buFontTx/>
              <a:buNone/>
            </a:pPr>
            <a:r>
              <a:rPr lang="zh-CN" altLang="en-US" sz="2400" b="1" dirty="0">
                <a:latin typeface="黑体" panose="02010609060101010101" charset="-122"/>
                <a:sym typeface="+mn-ea"/>
              </a:rPr>
              <a:t>工伤认定中的工伤保险责任单位</a:t>
            </a:r>
            <a:endParaRPr lang="zh-CN" altLang="en-US" sz="2400" dirty="0">
              <a:solidFill>
                <a:schemeClr val="accent2"/>
              </a:solidFill>
              <a:latin typeface="黑体" panose="02010609060101010101" charset="-122"/>
            </a:endParaRPr>
          </a:p>
          <a:p>
            <a:pPr marL="0" indent="0" eaLnBrk="1" latinLnBrk="0" hangingPunct="1">
              <a:lnSpc>
                <a:spcPct val="100000"/>
              </a:lnSpc>
              <a:buFontTx/>
              <a:buNone/>
            </a:pPr>
            <a:r>
              <a:rPr lang="en-US" altLang="zh-CN" sz="2400" dirty="0">
                <a:latin typeface="仿宋_GB2312" panose="02010609030101010101" charset="-122"/>
                <a:ea typeface="仿宋_GB2312" panose="02010609030101010101" charset="-122"/>
                <a:cs typeface="仿宋_GB2312" panose="02010609030101010101" charset="-122"/>
                <a:sym typeface="+mn-ea"/>
              </a:rPr>
              <a:t>●</a:t>
            </a:r>
            <a:r>
              <a:rPr lang="zh-CN" altLang="en-US" sz="2400" dirty="0">
                <a:latin typeface="仿宋_GB2312" panose="02010609030101010101" charset="-122"/>
                <a:ea typeface="仿宋_GB2312" panose="02010609030101010101" charset="-122"/>
                <a:cs typeface="仿宋_GB2312" panose="02010609030101010101" charset="-122"/>
                <a:sym typeface="+mn-ea"/>
              </a:rPr>
              <a:t>职工与两个或两个以上单位建立劳动关系，工伤事故发生时，职工为之工</a:t>
            </a:r>
            <a:endParaRPr lang="zh-CN" altLang="en-US" sz="2400" dirty="0">
              <a:latin typeface="仿宋_GB2312" panose="02010609030101010101" charset="-122"/>
              <a:ea typeface="仿宋_GB2312" panose="02010609030101010101" charset="-122"/>
              <a:cs typeface="仿宋_GB2312" panose="02010609030101010101" charset="-122"/>
              <a:sym typeface="+mn-ea"/>
            </a:endParaRPr>
          </a:p>
          <a:p>
            <a:pPr marL="0" indent="0" eaLnBrk="1" latinLnBrk="0" hangingPunct="1">
              <a:lnSpc>
                <a:spcPct val="100000"/>
              </a:lnSpc>
              <a:buFontTx/>
              <a:buNone/>
            </a:pPr>
            <a:r>
              <a:rPr lang="en-US" altLang="zh-CN" sz="2400" dirty="0">
                <a:latin typeface="仿宋_GB2312" panose="02010609030101010101" charset="-122"/>
                <a:ea typeface="仿宋_GB2312" panose="02010609030101010101" charset="-122"/>
                <a:cs typeface="仿宋_GB2312" panose="02010609030101010101" charset="-122"/>
                <a:sym typeface="+mn-ea"/>
              </a:rPr>
              <a:t>  </a:t>
            </a:r>
            <a:r>
              <a:rPr lang="zh-CN" altLang="en-US" sz="2400" dirty="0">
                <a:latin typeface="仿宋_GB2312" panose="02010609030101010101" charset="-122"/>
                <a:ea typeface="仿宋_GB2312" panose="02010609030101010101" charset="-122"/>
                <a:cs typeface="仿宋_GB2312" panose="02010609030101010101" charset="-122"/>
                <a:sym typeface="+mn-ea"/>
              </a:rPr>
              <a:t>作的单位为承担工伤保险责任的单位；</a:t>
            </a:r>
            <a:endParaRPr lang="zh-CN" altLang="en-US" sz="2400" dirty="0">
              <a:latin typeface="仿宋_GB2312" panose="02010609030101010101" charset="-122"/>
              <a:ea typeface="仿宋_GB2312" panose="02010609030101010101" charset="-122"/>
              <a:cs typeface="仿宋_GB2312" panose="02010609030101010101" charset="-122"/>
            </a:endParaRPr>
          </a:p>
          <a:p>
            <a:pPr marL="0" indent="0" eaLnBrk="1" latinLnBrk="0" hangingPunct="1">
              <a:lnSpc>
                <a:spcPts val="2560"/>
              </a:lnSpc>
              <a:buFontTx/>
              <a:buNone/>
            </a:pPr>
            <a:r>
              <a:rPr lang="en-US" altLang="zh-CN" sz="2400" dirty="0">
                <a:latin typeface="仿宋_GB2312" panose="02010609030101010101" charset="-122"/>
                <a:ea typeface="仿宋_GB2312" panose="02010609030101010101" charset="-122"/>
                <a:cs typeface="仿宋_GB2312" panose="02010609030101010101" charset="-122"/>
                <a:sym typeface="+mn-ea"/>
              </a:rPr>
              <a:t>●</a:t>
            </a:r>
            <a:r>
              <a:rPr lang="zh-CN" altLang="en-US" sz="2400" dirty="0">
                <a:latin typeface="仿宋_GB2312" panose="02010609030101010101" charset="-122"/>
                <a:ea typeface="仿宋_GB2312" panose="02010609030101010101" charset="-122"/>
                <a:cs typeface="仿宋_GB2312" panose="02010609030101010101" charset="-122"/>
                <a:sym typeface="+mn-ea"/>
              </a:rPr>
              <a:t>劳务派遣单位派遣的职工在用工单位工作期间因工伤亡的，派遣单位为承</a:t>
            </a:r>
            <a:endParaRPr lang="zh-CN" altLang="en-US" sz="2400" dirty="0">
              <a:latin typeface="仿宋_GB2312" panose="02010609030101010101" charset="-122"/>
              <a:ea typeface="仿宋_GB2312" panose="02010609030101010101" charset="-122"/>
              <a:cs typeface="仿宋_GB2312" panose="02010609030101010101" charset="-122"/>
              <a:sym typeface="+mn-ea"/>
            </a:endParaRPr>
          </a:p>
          <a:p>
            <a:pPr marL="0" indent="0" eaLnBrk="1" latinLnBrk="0" hangingPunct="1">
              <a:lnSpc>
                <a:spcPts val="2560"/>
              </a:lnSpc>
              <a:buFontTx/>
              <a:buNone/>
            </a:pPr>
            <a:r>
              <a:rPr lang="en-US" altLang="zh-CN" sz="2400" dirty="0">
                <a:latin typeface="仿宋_GB2312" panose="02010609030101010101" charset="-122"/>
                <a:ea typeface="仿宋_GB2312" panose="02010609030101010101" charset="-122"/>
                <a:cs typeface="仿宋_GB2312" panose="02010609030101010101" charset="-122"/>
                <a:sym typeface="+mn-ea"/>
              </a:rPr>
              <a:t>  </a:t>
            </a:r>
            <a:r>
              <a:rPr lang="zh-CN" altLang="en-US" sz="2400" dirty="0">
                <a:latin typeface="仿宋_GB2312" panose="02010609030101010101" charset="-122"/>
                <a:ea typeface="仿宋_GB2312" panose="02010609030101010101" charset="-122"/>
                <a:cs typeface="仿宋_GB2312" panose="02010609030101010101" charset="-122"/>
                <a:sym typeface="+mn-ea"/>
              </a:rPr>
              <a:t>担工伤保险责任的单位；</a:t>
            </a:r>
            <a:endParaRPr lang="zh-CN" altLang="en-US" sz="2400" dirty="0">
              <a:latin typeface="仿宋_GB2312" panose="02010609030101010101" charset="-122"/>
              <a:ea typeface="仿宋_GB2312" panose="02010609030101010101" charset="-122"/>
              <a:cs typeface="仿宋_GB2312" panose="02010609030101010101" charset="-122"/>
            </a:endParaRPr>
          </a:p>
          <a:p>
            <a:pPr marL="0" indent="0" eaLnBrk="1" latinLnBrk="0" hangingPunct="1">
              <a:lnSpc>
                <a:spcPts val="2560"/>
              </a:lnSpc>
              <a:buFontTx/>
              <a:buNone/>
            </a:pPr>
            <a:r>
              <a:rPr lang="en-US" altLang="zh-CN" sz="2400" dirty="0">
                <a:latin typeface="仿宋_GB2312" panose="02010609030101010101" charset="-122"/>
                <a:ea typeface="仿宋_GB2312" panose="02010609030101010101" charset="-122"/>
                <a:cs typeface="仿宋_GB2312" panose="02010609030101010101" charset="-122"/>
                <a:sym typeface="+mn-ea"/>
              </a:rPr>
              <a:t>●</a:t>
            </a:r>
            <a:r>
              <a:rPr lang="zh-CN" altLang="en-US" sz="2400" dirty="0">
                <a:latin typeface="仿宋_GB2312" panose="02010609030101010101" charset="-122"/>
                <a:ea typeface="仿宋_GB2312" panose="02010609030101010101" charset="-122"/>
                <a:cs typeface="仿宋_GB2312" panose="02010609030101010101" charset="-122"/>
                <a:sym typeface="+mn-ea"/>
              </a:rPr>
              <a:t>单位指派到其他单位工作的职工因工伤亡的，指派单位为承担工伤保险责</a:t>
            </a:r>
            <a:endParaRPr lang="zh-CN" altLang="en-US" sz="2400" dirty="0">
              <a:latin typeface="仿宋_GB2312" panose="02010609030101010101" charset="-122"/>
              <a:ea typeface="仿宋_GB2312" panose="02010609030101010101" charset="-122"/>
              <a:cs typeface="仿宋_GB2312" panose="02010609030101010101" charset="-122"/>
              <a:sym typeface="+mn-ea"/>
            </a:endParaRPr>
          </a:p>
          <a:p>
            <a:pPr marL="0" indent="0" eaLnBrk="1" latinLnBrk="0" hangingPunct="1">
              <a:lnSpc>
                <a:spcPts val="2560"/>
              </a:lnSpc>
              <a:buFontTx/>
              <a:buNone/>
            </a:pPr>
            <a:r>
              <a:rPr lang="zh-CN" altLang="en-US" sz="2400" dirty="0">
                <a:latin typeface="仿宋_GB2312" panose="02010609030101010101" charset="-122"/>
                <a:ea typeface="仿宋_GB2312" panose="02010609030101010101" charset="-122"/>
                <a:cs typeface="仿宋_GB2312" panose="02010609030101010101" charset="-122"/>
                <a:sym typeface="+mn-ea"/>
              </a:rPr>
              <a:t> </a:t>
            </a:r>
            <a:r>
              <a:rPr lang="en-US" altLang="zh-CN" sz="2400" dirty="0">
                <a:latin typeface="仿宋_GB2312" panose="02010609030101010101" charset="-122"/>
                <a:ea typeface="仿宋_GB2312" panose="02010609030101010101" charset="-122"/>
                <a:cs typeface="仿宋_GB2312" panose="02010609030101010101" charset="-122"/>
                <a:sym typeface="+mn-ea"/>
              </a:rPr>
              <a:t> </a:t>
            </a:r>
            <a:r>
              <a:rPr lang="zh-CN" altLang="en-US" sz="2400" dirty="0">
                <a:latin typeface="仿宋_GB2312" panose="02010609030101010101" charset="-122"/>
                <a:ea typeface="仿宋_GB2312" panose="02010609030101010101" charset="-122"/>
                <a:cs typeface="仿宋_GB2312" panose="02010609030101010101" charset="-122"/>
                <a:sym typeface="+mn-ea"/>
              </a:rPr>
              <a:t>任的单位；</a:t>
            </a:r>
            <a:endParaRPr lang="en-US" altLang="zh-CN" sz="2400" dirty="0">
              <a:latin typeface="仿宋_GB2312" panose="02010609030101010101" charset="-122"/>
              <a:ea typeface="仿宋_GB2312" panose="02010609030101010101" charset="-122"/>
              <a:cs typeface="仿宋_GB2312" panose="02010609030101010101" charset="-122"/>
            </a:endParaRPr>
          </a:p>
          <a:p>
            <a:pPr marL="0" indent="0" eaLnBrk="1" latinLnBrk="0" hangingPunct="1">
              <a:lnSpc>
                <a:spcPts val="2560"/>
              </a:lnSpc>
              <a:buFontTx/>
              <a:buNone/>
            </a:pPr>
            <a:r>
              <a:rPr lang="en-US" altLang="zh-CN" sz="2400" dirty="0">
                <a:latin typeface="仿宋_GB2312" panose="02010609030101010101" charset="-122"/>
                <a:ea typeface="仿宋_GB2312" panose="02010609030101010101" charset="-122"/>
                <a:cs typeface="仿宋_GB2312" panose="02010609030101010101" charset="-122"/>
                <a:sym typeface="+mn-ea"/>
              </a:rPr>
              <a:t>●</a:t>
            </a:r>
            <a:r>
              <a:rPr lang="zh-CN" altLang="en-US" sz="2400" dirty="0">
                <a:latin typeface="仿宋_GB2312" panose="02010609030101010101" charset="-122"/>
                <a:ea typeface="仿宋_GB2312" panose="02010609030101010101" charset="-122"/>
                <a:cs typeface="仿宋_GB2312" panose="02010609030101010101" charset="-122"/>
                <a:sym typeface="+mn-ea"/>
              </a:rPr>
              <a:t>用工单位违反法律、法规规定将承包业务转包给不具备用工主体资格的组</a:t>
            </a:r>
            <a:endParaRPr lang="zh-CN" altLang="en-US" sz="2400" dirty="0">
              <a:latin typeface="仿宋_GB2312" panose="02010609030101010101" charset="-122"/>
              <a:ea typeface="仿宋_GB2312" panose="02010609030101010101" charset="-122"/>
              <a:cs typeface="仿宋_GB2312" panose="02010609030101010101" charset="-122"/>
              <a:sym typeface="+mn-ea"/>
            </a:endParaRPr>
          </a:p>
          <a:p>
            <a:pPr marL="0" indent="0" eaLnBrk="1" latinLnBrk="0" hangingPunct="1">
              <a:lnSpc>
                <a:spcPts val="2560"/>
              </a:lnSpc>
              <a:buFontTx/>
              <a:buNone/>
            </a:pPr>
            <a:r>
              <a:rPr lang="zh-CN" altLang="en-US" sz="2400" dirty="0">
                <a:latin typeface="仿宋_GB2312" panose="02010609030101010101" charset="-122"/>
                <a:ea typeface="仿宋_GB2312" panose="02010609030101010101" charset="-122"/>
                <a:cs typeface="仿宋_GB2312" panose="02010609030101010101" charset="-122"/>
                <a:sym typeface="+mn-ea"/>
              </a:rPr>
              <a:t> </a:t>
            </a:r>
            <a:r>
              <a:rPr lang="en-US" altLang="zh-CN" sz="2400" dirty="0">
                <a:latin typeface="仿宋_GB2312" panose="02010609030101010101" charset="-122"/>
                <a:ea typeface="仿宋_GB2312" panose="02010609030101010101" charset="-122"/>
                <a:cs typeface="仿宋_GB2312" panose="02010609030101010101" charset="-122"/>
                <a:sym typeface="+mn-ea"/>
              </a:rPr>
              <a:t> </a:t>
            </a:r>
            <a:r>
              <a:rPr lang="zh-CN" altLang="en-US" sz="2400" dirty="0">
                <a:latin typeface="仿宋_GB2312" panose="02010609030101010101" charset="-122"/>
                <a:ea typeface="仿宋_GB2312" panose="02010609030101010101" charset="-122"/>
                <a:cs typeface="仿宋_GB2312" panose="02010609030101010101" charset="-122"/>
                <a:sym typeface="+mn-ea"/>
              </a:rPr>
              <a:t>织或者自然人，该组织或者自然人聘用的职工从事承包业务时因工伤亡的，</a:t>
            </a:r>
            <a:endParaRPr lang="zh-CN" altLang="en-US" sz="2400" dirty="0">
              <a:latin typeface="仿宋_GB2312" panose="02010609030101010101" charset="-122"/>
              <a:ea typeface="仿宋_GB2312" panose="02010609030101010101" charset="-122"/>
              <a:cs typeface="仿宋_GB2312" panose="02010609030101010101" charset="-122"/>
              <a:sym typeface="+mn-ea"/>
            </a:endParaRPr>
          </a:p>
          <a:p>
            <a:pPr marL="0" indent="0" eaLnBrk="1" latinLnBrk="0" hangingPunct="1">
              <a:lnSpc>
                <a:spcPts val="2560"/>
              </a:lnSpc>
              <a:buFontTx/>
              <a:buNone/>
            </a:pPr>
            <a:r>
              <a:rPr lang="zh-CN" altLang="en-US" sz="2400" dirty="0">
                <a:latin typeface="仿宋_GB2312" panose="02010609030101010101" charset="-122"/>
                <a:ea typeface="仿宋_GB2312" panose="02010609030101010101" charset="-122"/>
                <a:cs typeface="仿宋_GB2312" panose="02010609030101010101" charset="-122"/>
                <a:sym typeface="+mn-ea"/>
              </a:rPr>
              <a:t> </a:t>
            </a:r>
            <a:r>
              <a:rPr lang="en-US" altLang="zh-CN" sz="2400" dirty="0">
                <a:latin typeface="仿宋_GB2312" panose="02010609030101010101" charset="-122"/>
                <a:ea typeface="仿宋_GB2312" panose="02010609030101010101" charset="-122"/>
                <a:cs typeface="仿宋_GB2312" panose="02010609030101010101" charset="-122"/>
                <a:sym typeface="+mn-ea"/>
              </a:rPr>
              <a:t> </a:t>
            </a:r>
            <a:r>
              <a:rPr lang="zh-CN" altLang="en-US" sz="2400" dirty="0">
                <a:latin typeface="仿宋_GB2312" panose="02010609030101010101" charset="-122"/>
                <a:ea typeface="仿宋_GB2312" panose="02010609030101010101" charset="-122"/>
                <a:cs typeface="仿宋_GB2312" panose="02010609030101010101" charset="-122"/>
                <a:sym typeface="+mn-ea"/>
              </a:rPr>
              <a:t>用工单位为承担工伤保险责任的单位；</a:t>
            </a:r>
            <a:endParaRPr lang="zh-CN" altLang="en-US" sz="2400" dirty="0">
              <a:latin typeface="仿宋_GB2312" panose="02010609030101010101" charset="-122"/>
              <a:ea typeface="仿宋_GB2312" panose="02010609030101010101" charset="-122"/>
              <a:cs typeface="仿宋_GB2312" panose="02010609030101010101" charset="-122"/>
              <a:sym typeface="+mn-ea"/>
            </a:endParaRPr>
          </a:p>
          <a:p>
            <a:pPr marL="0" indent="0" eaLnBrk="1" latinLnBrk="0" hangingPunct="1">
              <a:lnSpc>
                <a:spcPts val="2560"/>
              </a:lnSpc>
              <a:buFontTx/>
              <a:buNone/>
            </a:pPr>
            <a:r>
              <a:rPr lang="en-US" altLang="zh-CN" sz="2400" dirty="0">
                <a:latin typeface="仿宋_GB2312" panose="02010609030101010101" charset="-122"/>
                <a:ea typeface="仿宋_GB2312" panose="02010609030101010101" charset="-122"/>
                <a:cs typeface="仿宋_GB2312" panose="02010609030101010101" charset="-122"/>
                <a:sym typeface="+mn-ea"/>
              </a:rPr>
              <a:t>●</a:t>
            </a:r>
            <a:r>
              <a:rPr lang="zh-CN" altLang="en-US" sz="2400" dirty="0">
                <a:latin typeface="仿宋_GB2312" panose="02010609030101010101" charset="-122"/>
                <a:ea typeface="仿宋_GB2312" panose="02010609030101010101" charset="-122"/>
                <a:cs typeface="仿宋_GB2312" panose="02010609030101010101" charset="-122"/>
                <a:sym typeface="+mn-ea"/>
              </a:rPr>
              <a:t>个人挂靠其他单位对外经营，其聘用的人员因工伤亡的，被挂靠单位承担</a:t>
            </a:r>
            <a:endParaRPr lang="zh-CN" altLang="en-US" sz="2400" dirty="0">
              <a:latin typeface="仿宋_GB2312" panose="02010609030101010101" charset="-122"/>
              <a:ea typeface="仿宋_GB2312" panose="02010609030101010101" charset="-122"/>
              <a:cs typeface="仿宋_GB2312" panose="02010609030101010101" charset="-122"/>
              <a:sym typeface="+mn-ea"/>
            </a:endParaRPr>
          </a:p>
          <a:p>
            <a:pPr marL="0" indent="0" eaLnBrk="1" latinLnBrk="0" hangingPunct="1">
              <a:lnSpc>
                <a:spcPts val="2560"/>
              </a:lnSpc>
              <a:buFontTx/>
              <a:buNone/>
            </a:pPr>
            <a:r>
              <a:rPr lang="zh-CN" altLang="en-US" sz="2400" dirty="0">
                <a:latin typeface="仿宋_GB2312" panose="02010609030101010101" charset="-122"/>
                <a:ea typeface="仿宋_GB2312" panose="02010609030101010101" charset="-122"/>
                <a:cs typeface="仿宋_GB2312" panose="02010609030101010101" charset="-122"/>
                <a:sym typeface="+mn-ea"/>
              </a:rPr>
              <a:t> </a:t>
            </a:r>
            <a:r>
              <a:rPr lang="en-US" altLang="zh-CN" sz="2400" dirty="0">
                <a:latin typeface="仿宋_GB2312" panose="02010609030101010101" charset="-122"/>
                <a:ea typeface="仿宋_GB2312" panose="02010609030101010101" charset="-122"/>
                <a:cs typeface="仿宋_GB2312" panose="02010609030101010101" charset="-122"/>
                <a:sym typeface="+mn-ea"/>
              </a:rPr>
              <a:t> </a:t>
            </a:r>
            <a:r>
              <a:rPr lang="zh-CN" altLang="en-US" sz="2400" dirty="0">
                <a:latin typeface="仿宋_GB2312" panose="02010609030101010101" charset="-122"/>
                <a:ea typeface="仿宋_GB2312" panose="02010609030101010101" charset="-122"/>
                <a:cs typeface="仿宋_GB2312" panose="02010609030101010101" charset="-122"/>
                <a:sym typeface="+mn-ea"/>
              </a:rPr>
              <a:t>工伤保险责任。</a:t>
            </a:r>
            <a:endParaRPr lang="zh-CN" altLang="en-US" sz="2400" dirty="0">
              <a:latin typeface="仿宋_GB2312" panose="02010609030101010101" charset="-122"/>
              <a:ea typeface="仿宋_GB2312" panose="02010609030101010101" charset="-122"/>
              <a:cs typeface="仿宋_GB2312" panose="02010609030101010101" charset="-122"/>
            </a:endParaRPr>
          </a:p>
          <a:p>
            <a:pPr marL="0" indent="0" eaLnBrk="1" latinLnBrk="0" hangingPunct="1">
              <a:lnSpc>
                <a:spcPts val="2560"/>
              </a:lnSpc>
              <a:buFontTx/>
              <a:buNone/>
            </a:pPr>
            <a:r>
              <a:rPr lang="en-US" altLang="zh-CN" sz="2400" dirty="0">
                <a:latin typeface="仿宋_GB2312" panose="02010609030101010101" charset="-122"/>
                <a:ea typeface="仿宋_GB2312" panose="02010609030101010101" charset="-122"/>
                <a:cs typeface="仿宋_GB2312" panose="02010609030101010101" charset="-122"/>
                <a:sym typeface="+mn-ea"/>
              </a:rPr>
              <a:t>●</a:t>
            </a:r>
            <a:r>
              <a:rPr lang="zh-CN" altLang="en-US" sz="2400" dirty="0">
                <a:latin typeface="仿宋_GB2312" panose="02010609030101010101" charset="-122"/>
                <a:ea typeface="仿宋_GB2312" panose="02010609030101010101" charset="-122"/>
                <a:cs typeface="仿宋_GB2312" panose="02010609030101010101" charset="-122"/>
                <a:sym typeface="+mn-ea"/>
              </a:rPr>
              <a:t>从业人员与用人单位解除或者终止劳动合同后发生工伤，被确认属于在原</a:t>
            </a:r>
            <a:endParaRPr lang="zh-CN" altLang="en-US" sz="2400" dirty="0">
              <a:latin typeface="仿宋_GB2312" panose="02010609030101010101" charset="-122"/>
              <a:ea typeface="仿宋_GB2312" panose="02010609030101010101" charset="-122"/>
              <a:cs typeface="仿宋_GB2312" panose="02010609030101010101" charset="-122"/>
              <a:sym typeface="+mn-ea"/>
            </a:endParaRPr>
          </a:p>
          <a:p>
            <a:pPr marL="0" indent="0" eaLnBrk="1" latinLnBrk="0" hangingPunct="1">
              <a:lnSpc>
                <a:spcPts val="2560"/>
              </a:lnSpc>
              <a:buFontTx/>
              <a:buNone/>
            </a:pPr>
            <a:r>
              <a:rPr lang="zh-CN" altLang="en-US" sz="2400" dirty="0">
                <a:latin typeface="仿宋_GB2312" panose="02010609030101010101" charset="-122"/>
                <a:ea typeface="仿宋_GB2312" panose="02010609030101010101" charset="-122"/>
                <a:cs typeface="仿宋_GB2312" panose="02010609030101010101" charset="-122"/>
                <a:sym typeface="+mn-ea"/>
              </a:rPr>
              <a:t> </a:t>
            </a:r>
            <a:r>
              <a:rPr lang="en-US" altLang="zh-CN" sz="2400" dirty="0">
                <a:latin typeface="仿宋_GB2312" panose="02010609030101010101" charset="-122"/>
                <a:ea typeface="仿宋_GB2312" panose="02010609030101010101" charset="-122"/>
                <a:cs typeface="仿宋_GB2312" panose="02010609030101010101" charset="-122"/>
                <a:sym typeface="+mn-ea"/>
              </a:rPr>
              <a:t> </a:t>
            </a:r>
            <a:r>
              <a:rPr lang="zh-CN" altLang="en-US" sz="2400" dirty="0">
                <a:latin typeface="仿宋_GB2312" panose="02010609030101010101" charset="-122"/>
                <a:ea typeface="仿宋_GB2312" panose="02010609030101010101" charset="-122"/>
                <a:cs typeface="仿宋_GB2312" panose="02010609030101010101" charset="-122"/>
                <a:sym typeface="+mn-ea"/>
              </a:rPr>
              <a:t>单位因工作原因导致的，原用人单位应当承担工伤保险责任。</a:t>
            </a:r>
            <a:endParaRPr lang="en-US" altLang="zh-CN" sz="2400" dirty="0">
              <a:latin typeface="仿宋_GB2312" panose="02010609030101010101" charset="-122"/>
              <a:ea typeface="仿宋_GB2312" panose="02010609030101010101" charset="-122"/>
              <a:cs typeface="仿宋_GB2312" panose="02010609030101010101" charset="-122"/>
            </a:endParaRPr>
          </a:p>
          <a:p>
            <a:pPr marL="0" indent="0" eaLnBrk="1" latinLnBrk="0" hangingPunct="1">
              <a:lnSpc>
                <a:spcPts val="2560"/>
              </a:lnSpc>
              <a:buFontTx/>
              <a:buNone/>
            </a:pPr>
            <a:r>
              <a:rPr lang="en-US" altLang="zh-CN" sz="2400" dirty="0">
                <a:latin typeface="仿宋_GB2312" panose="02010609030101010101" charset="-122"/>
                <a:ea typeface="仿宋_GB2312" panose="02010609030101010101" charset="-122"/>
                <a:cs typeface="仿宋_GB2312" panose="02010609030101010101" charset="-122"/>
                <a:sym typeface="+mn-ea"/>
              </a:rPr>
              <a:t>●</a:t>
            </a:r>
            <a:r>
              <a:rPr lang="zh-CN" altLang="en-US" sz="2400" dirty="0">
                <a:latin typeface="仿宋_GB2312" panose="02010609030101010101" charset="-122"/>
                <a:ea typeface="仿宋_GB2312" panose="02010609030101010101" charset="-122"/>
                <a:cs typeface="仿宋_GB2312" panose="02010609030101010101" charset="-122"/>
                <a:sym typeface="+mn-ea"/>
              </a:rPr>
              <a:t>用人单位分立、合并、转让的，承继单位应当承担原用人单位的工伤保险</a:t>
            </a:r>
            <a:endParaRPr lang="zh-CN" altLang="en-US" sz="2400" dirty="0">
              <a:latin typeface="仿宋_GB2312" panose="02010609030101010101" charset="-122"/>
              <a:ea typeface="仿宋_GB2312" panose="02010609030101010101" charset="-122"/>
              <a:cs typeface="仿宋_GB2312" panose="02010609030101010101" charset="-122"/>
              <a:sym typeface="+mn-ea"/>
            </a:endParaRPr>
          </a:p>
          <a:p>
            <a:pPr marL="0" indent="0" eaLnBrk="1" latinLnBrk="0" hangingPunct="1">
              <a:lnSpc>
                <a:spcPts val="2560"/>
              </a:lnSpc>
              <a:buFontTx/>
              <a:buNone/>
            </a:pPr>
            <a:r>
              <a:rPr lang="zh-CN" altLang="en-US" sz="2400" dirty="0">
                <a:latin typeface="仿宋_GB2312" panose="02010609030101010101" charset="-122"/>
                <a:ea typeface="仿宋_GB2312" panose="02010609030101010101" charset="-122"/>
                <a:cs typeface="仿宋_GB2312" panose="02010609030101010101" charset="-122"/>
                <a:sym typeface="+mn-ea"/>
              </a:rPr>
              <a:t> </a:t>
            </a:r>
            <a:r>
              <a:rPr lang="en-US" altLang="zh-CN" sz="2400" dirty="0">
                <a:latin typeface="仿宋_GB2312" panose="02010609030101010101" charset="-122"/>
                <a:ea typeface="仿宋_GB2312" panose="02010609030101010101" charset="-122"/>
                <a:cs typeface="仿宋_GB2312" panose="02010609030101010101" charset="-122"/>
                <a:sym typeface="+mn-ea"/>
              </a:rPr>
              <a:t> </a:t>
            </a:r>
            <a:r>
              <a:rPr lang="zh-CN" altLang="en-US" sz="2400" dirty="0">
                <a:latin typeface="仿宋_GB2312" panose="02010609030101010101" charset="-122"/>
                <a:ea typeface="仿宋_GB2312" panose="02010609030101010101" charset="-122"/>
                <a:cs typeface="仿宋_GB2312" panose="02010609030101010101" charset="-122"/>
                <a:sym typeface="+mn-ea"/>
              </a:rPr>
              <a:t>责任；原用人单位已经参加工伤保险的，承继单位应当到当地经办机构办</a:t>
            </a:r>
            <a:endParaRPr lang="zh-CN" altLang="en-US" sz="2400" dirty="0">
              <a:latin typeface="仿宋_GB2312" panose="02010609030101010101" charset="-122"/>
              <a:ea typeface="仿宋_GB2312" panose="02010609030101010101" charset="-122"/>
              <a:cs typeface="仿宋_GB2312" panose="02010609030101010101" charset="-122"/>
              <a:sym typeface="+mn-ea"/>
            </a:endParaRPr>
          </a:p>
          <a:p>
            <a:pPr marL="0" indent="0" eaLnBrk="1" latinLnBrk="0" hangingPunct="1">
              <a:lnSpc>
                <a:spcPts val="2560"/>
              </a:lnSpc>
              <a:buFontTx/>
              <a:buNone/>
            </a:pPr>
            <a:r>
              <a:rPr lang="zh-CN" altLang="en-US" sz="2400" dirty="0">
                <a:latin typeface="仿宋_GB2312" panose="02010609030101010101" charset="-122"/>
                <a:ea typeface="仿宋_GB2312" panose="02010609030101010101" charset="-122"/>
                <a:cs typeface="仿宋_GB2312" panose="02010609030101010101" charset="-122"/>
                <a:sym typeface="+mn-ea"/>
              </a:rPr>
              <a:t> </a:t>
            </a:r>
            <a:r>
              <a:rPr lang="en-US" altLang="zh-CN" sz="2400" dirty="0">
                <a:latin typeface="仿宋_GB2312" panose="02010609030101010101" charset="-122"/>
                <a:ea typeface="仿宋_GB2312" panose="02010609030101010101" charset="-122"/>
                <a:cs typeface="仿宋_GB2312" panose="02010609030101010101" charset="-122"/>
                <a:sym typeface="+mn-ea"/>
              </a:rPr>
              <a:t> </a:t>
            </a:r>
            <a:r>
              <a:rPr lang="zh-CN" altLang="en-US" sz="2400" dirty="0">
                <a:latin typeface="仿宋_GB2312" panose="02010609030101010101" charset="-122"/>
                <a:ea typeface="仿宋_GB2312" panose="02010609030101010101" charset="-122"/>
                <a:cs typeface="仿宋_GB2312" panose="02010609030101010101" charset="-122"/>
                <a:sym typeface="+mn-ea"/>
              </a:rPr>
              <a:t>理工伤保险变更登记。 </a:t>
            </a:r>
            <a:endParaRPr lang="zh-CN" altLang="en-US" sz="2400" dirty="0">
              <a:latin typeface="仿宋_GB2312" panose="02010609030101010101" charset="-122"/>
              <a:ea typeface="仿宋_GB2312" panose="02010609030101010101" charset="-122"/>
              <a:cs typeface="仿宋_GB2312" panose="02010609030101010101" charset="-122"/>
            </a:endParaRPr>
          </a:p>
          <a:p>
            <a:pPr marL="0" indent="0" eaLnBrk="1" latinLnBrk="0" hangingPunct="1">
              <a:lnSpc>
                <a:spcPts val="2560"/>
              </a:lnSpc>
              <a:buFontTx/>
              <a:buNone/>
            </a:pPr>
            <a:r>
              <a:rPr lang="en-US" altLang="zh-CN" sz="2400" dirty="0">
                <a:latin typeface="仿宋_GB2312" panose="02010609030101010101" charset="-122"/>
                <a:ea typeface="仿宋_GB2312" panose="02010609030101010101" charset="-122"/>
                <a:cs typeface="仿宋_GB2312" panose="02010609030101010101" charset="-122"/>
                <a:sym typeface="+mn-ea"/>
              </a:rPr>
              <a:t>●</a:t>
            </a:r>
            <a:r>
              <a:rPr lang="zh-CN" altLang="en-US" sz="2400" dirty="0">
                <a:latin typeface="仿宋_GB2312" panose="02010609030101010101" charset="-122"/>
                <a:ea typeface="仿宋_GB2312" panose="02010609030101010101" charset="-122"/>
                <a:cs typeface="仿宋_GB2312" panose="02010609030101010101" charset="-122"/>
                <a:sym typeface="+mn-ea"/>
              </a:rPr>
              <a:t>用人单位实行承包经营的，工伤保险责任由职工劳动关系所在单位承担。</a:t>
            </a:r>
            <a:endParaRPr lang="zh-CN" altLang="en-US" sz="2400" dirty="0">
              <a:latin typeface="仿宋_GB2312" panose="02010609030101010101" charset="-122"/>
              <a:ea typeface="仿宋_GB2312" panose="02010609030101010101" charset="-122"/>
              <a:cs typeface="仿宋_GB2312" panose="02010609030101010101" charset="-122"/>
              <a:sym typeface="+mn-ea"/>
            </a:endParaRPr>
          </a:p>
        </p:txBody>
      </p:sp>
    </p:spTree>
    <p:custDataLst>
      <p:tags r:id="rId2"/>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451485" y="1316990"/>
            <a:ext cx="10640060" cy="2846070"/>
          </a:xfrm>
          <a:prstGeom prst="rect">
            <a:avLst/>
          </a:prstGeom>
          <a:noFill/>
        </p:spPr>
        <p:txBody>
          <a:bodyPr wrap="square" rtlCol="0" anchor="t">
            <a:spAutoFit/>
          </a:bodyPr>
          <a:p>
            <a:pPr eaLnBrk="1" latinLnBrk="0" hangingPunct="1">
              <a:lnSpc>
                <a:spcPts val="3580"/>
              </a:lnSpc>
              <a:buFont typeface="Wingdings" panose="05000000000000000000" pitchFamily="2" charset="2"/>
              <a:buNone/>
            </a:pPr>
            <a:r>
              <a:rPr lang="zh-CN" altLang="en-US" sz="2400" b="1" dirty="0">
                <a:sym typeface="+mn-ea"/>
              </a:rPr>
              <a:t>工伤认定纠纷的处理</a:t>
            </a:r>
            <a:endParaRPr lang="en-US" altLang="zh-CN" sz="2400" dirty="0">
              <a:solidFill>
                <a:schemeClr val="accent2"/>
              </a:solidFill>
            </a:endParaRPr>
          </a:p>
          <a:p>
            <a:pPr eaLnBrk="1" latinLnBrk="0" hangingPunct="1">
              <a:lnSpc>
                <a:spcPts val="3580"/>
              </a:lnSpc>
              <a:buFontTx/>
              <a:buNone/>
            </a:pP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职工（亲属、工会）认为是工伤，用人单位认为不是工伤，由用人单位承担举证责任。用人单位不举证的，由工伤认定机构根据职工</a:t>
            </a:r>
            <a:r>
              <a:rPr lang="zh-CN" altLang="zh-CN" sz="2400" dirty="0">
                <a:latin typeface="宋体" panose="02010600030101010101" pitchFamily="2" charset="-122"/>
                <a:sym typeface="+mn-ea"/>
              </a:rPr>
              <a:t>(</a:t>
            </a:r>
            <a:r>
              <a:rPr lang="zh-CN" altLang="en-US" sz="2400" dirty="0">
                <a:latin typeface="宋体" panose="02010600030101010101" pitchFamily="2" charset="-122"/>
                <a:sym typeface="+mn-ea"/>
              </a:rPr>
              <a:t>亲属、工会</a:t>
            </a:r>
            <a:r>
              <a:rPr lang="zh-CN" altLang="zh-CN" sz="2400" dirty="0">
                <a:latin typeface="宋体" panose="02010600030101010101" pitchFamily="2" charset="-122"/>
                <a:sym typeface="+mn-ea"/>
              </a:rPr>
              <a:t>)</a:t>
            </a:r>
            <a:r>
              <a:rPr lang="zh-CN" altLang="en-US" sz="2400" dirty="0">
                <a:latin typeface="宋体" panose="02010600030101010101" pitchFamily="2" charset="-122"/>
                <a:sym typeface="+mn-ea"/>
              </a:rPr>
              <a:t>提供的证据依法作出工伤认定决定。</a:t>
            </a:r>
            <a:endParaRPr lang="en-US" altLang="zh-CN" sz="2400" dirty="0">
              <a:latin typeface="宋体" panose="02010600030101010101" pitchFamily="2" charset="-122"/>
            </a:endParaRPr>
          </a:p>
          <a:p>
            <a:pPr eaLnBrk="1" latinLnBrk="0" hangingPunct="1">
              <a:lnSpc>
                <a:spcPts val="3580"/>
              </a:lnSpc>
              <a:buFontTx/>
              <a:buNone/>
            </a:pP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职工或者亲属、用人单位对不受理决定或者对工伤认定决定不服的，可以依法申请行政复议或者提起行政诉讼。</a:t>
            </a:r>
            <a:endParaRPr lang="zh-CN" altLang="en-US" sz="2400" dirty="0">
              <a:latin typeface="宋体" panose="02010600030101010101" pitchFamily="2" charset="-122"/>
              <a:sym typeface="+mn-ea"/>
            </a:endParaRPr>
          </a:p>
        </p:txBody>
      </p:sp>
    </p:spTree>
    <p:custDataLst>
      <p:tags r:id="rId4"/>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文本框 1"/>
          <p:cNvSpPr txBox="1"/>
          <p:nvPr/>
        </p:nvSpPr>
        <p:spPr>
          <a:xfrm>
            <a:off x="189230" y="478790"/>
            <a:ext cx="12002770" cy="6173470"/>
          </a:xfrm>
          <a:prstGeom prst="rect">
            <a:avLst/>
          </a:prstGeom>
          <a:noFill/>
        </p:spPr>
        <p:txBody>
          <a:bodyPr wrap="square" rtlCol="0" anchor="t">
            <a:noAutofit/>
          </a:bodyPr>
          <a:p>
            <a:pPr fontAlgn="auto">
              <a:lnSpc>
                <a:spcPts val="4580"/>
              </a:lnSpc>
              <a:buNone/>
            </a:pPr>
            <a:r>
              <a:rPr lang="en-US" altLang="zh-CN" sz="2400" b="1" dirty="0" smtClean="0">
                <a:solidFill>
                  <a:srgbClr val="002060"/>
                </a:solidFill>
                <a:latin typeface="宋体" panose="02010600030101010101" pitchFamily="2" charset="-122"/>
                <a:cs typeface="宋体" panose="02010600030101010101" pitchFamily="2" charset="-122"/>
                <a:sym typeface="+mn-ea"/>
              </a:rPr>
              <a:t>2.</a:t>
            </a:r>
            <a:r>
              <a:rPr lang="zh-CN" altLang="en-US" sz="2400" b="1" dirty="0" smtClean="0">
                <a:solidFill>
                  <a:srgbClr val="002060"/>
                </a:solidFill>
                <a:latin typeface="宋体" panose="02010600030101010101" pitchFamily="2" charset="-122"/>
                <a:cs typeface="宋体" panose="02010600030101010101" pitchFamily="2" charset="-122"/>
                <a:sym typeface="+mn-ea"/>
              </a:rPr>
              <a:t>工伤申请时限</a:t>
            </a:r>
            <a:endParaRPr lang="en-US" altLang="zh-CN" sz="2800" b="1" dirty="0" smtClean="0">
              <a:latin typeface="宋体" panose="02010600030101010101" pitchFamily="2" charset="-122"/>
              <a:ea typeface="宋体" panose="02010600030101010101" pitchFamily="2" charset="-122"/>
              <a:cs typeface="宋体" panose="02010600030101010101" pitchFamily="2" charset="-122"/>
            </a:endParaRPr>
          </a:p>
          <a:p>
            <a:pPr fontAlgn="auto">
              <a:lnSpc>
                <a:spcPts val="4580"/>
              </a:lnSpc>
              <a:buNone/>
            </a:pPr>
            <a:r>
              <a:rPr lang="en-US" altLang="zh-CN" sz="2400" b="1" dirty="0" smtClean="0">
                <a:solidFill>
                  <a:srgbClr val="C00000"/>
                </a:solidFill>
                <a:latin typeface="宋体" panose="02010600030101010101" pitchFamily="2" charset="-122"/>
                <a:cs typeface="宋体" panose="02010600030101010101" pitchFamily="2" charset="-122"/>
                <a:sym typeface="+mn-ea"/>
              </a:rPr>
              <a:t>2.1 </a:t>
            </a:r>
            <a:r>
              <a:rPr lang="zh-CN" altLang="en-US" sz="2400" b="1" dirty="0" smtClean="0">
                <a:solidFill>
                  <a:srgbClr val="C00000"/>
                </a:solidFill>
                <a:latin typeface="宋体" panose="02010600030101010101" pitchFamily="2" charset="-122"/>
                <a:cs typeface="宋体" panose="02010600030101010101" pitchFamily="2" charset="-122"/>
                <a:sym typeface="+mn-ea"/>
              </a:rPr>
              <a:t>单位申报时限</a:t>
            </a:r>
            <a:endParaRPr lang="en-US" altLang="zh-CN" sz="2400" b="1" dirty="0" smtClean="0">
              <a:latin typeface="宋体" panose="02010600030101010101" pitchFamily="2" charset="-122"/>
              <a:ea typeface="宋体" panose="02010600030101010101" pitchFamily="2" charset="-122"/>
              <a:cs typeface="宋体" panose="02010600030101010101" pitchFamily="2" charset="-122"/>
            </a:endParaRPr>
          </a:p>
          <a:p>
            <a:pPr indent="489585">
              <a:spcBef>
                <a:spcPts val="1200"/>
              </a:spcBef>
            </a:pPr>
            <a:r>
              <a:rPr lang="zh-CN" altLang="en-US" sz="2400" dirty="0" smtClean="0">
                <a:latin typeface="宋体" panose="02010600030101010101" pitchFamily="2" charset="-122"/>
                <a:cs typeface="宋体" panose="02010600030101010101" pitchFamily="2" charset="-122"/>
                <a:sym typeface="+mn-ea"/>
              </a:rPr>
              <a:t>单位应当自事故伤害发生之日或者被诊断、鉴定为职业病之日起</a:t>
            </a:r>
            <a:r>
              <a:rPr lang="zh-CN" altLang="en-US" sz="2400" dirty="0" smtClean="0">
                <a:solidFill>
                  <a:srgbClr val="FF0000"/>
                </a:solidFill>
                <a:latin typeface="宋体" panose="02010600030101010101" pitchFamily="2" charset="-122"/>
                <a:cs typeface="宋体" panose="02010600030101010101" pitchFamily="2" charset="-122"/>
                <a:sym typeface="+mn-ea"/>
              </a:rPr>
              <a:t>30日</a:t>
            </a:r>
            <a:r>
              <a:rPr lang="zh-CN" altLang="en-US" sz="2400" dirty="0" smtClean="0">
                <a:latin typeface="宋体" panose="02010600030101010101" pitchFamily="2" charset="-122"/>
                <a:cs typeface="宋体" panose="02010600030101010101" pitchFamily="2" charset="-122"/>
                <a:sym typeface="+mn-ea"/>
              </a:rPr>
              <a:t>内，</a:t>
            </a:r>
            <a:endParaRPr lang="en-US" altLang="zh-CN" sz="2400" dirty="0" smtClean="0">
              <a:latin typeface="宋体" panose="02010600030101010101" pitchFamily="2" charset="-122"/>
              <a:ea typeface="宋体" panose="02010600030101010101" pitchFamily="2" charset="-122"/>
              <a:cs typeface="宋体" panose="02010600030101010101" pitchFamily="2" charset="-122"/>
            </a:endParaRPr>
          </a:p>
          <a:p>
            <a:pPr indent="489585">
              <a:spcBef>
                <a:spcPts val="1200"/>
              </a:spcBef>
            </a:pPr>
            <a:r>
              <a:rPr lang="zh-CN" altLang="en-US" sz="2400" dirty="0" smtClean="0">
                <a:latin typeface="宋体" panose="02010600030101010101" pitchFamily="2" charset="-122"/>
                <a:cs typeface="宋体" panose="02010600030101010101" pitchFamily="2" charset="-122"/>
                <a:sym typeface="+mn-ea"/>
              </a:rPr>
              <a:t>向统筹地区社会保险行政部门提出工伤认定申请。</a:t>
            </a:r>
            <a:endParaRPr lang="en-US" altLang="zh-CN" sz="2400" dirty="0" smtClean="0">
              <a:latin typeface="宋体" panose="02010600030101010101" pitchFamily="2" charset="-122"/>
              <a:ea typeface="宋体" panose="02010600030101010101" pitchFamily="2" charset="-122"/>
              <a:cs typeface="宋体" panose="02010600030101010101" pitchFamily="2" charset="-122"/>
            </a:endParaRPr>
          </a:p>
          <a:p>
            <a:pPr indent="489585">
              <a:spcBef>
                <a:spcPts val="1200"/>
              </a:spcBef>
            </a:pPr>
            <a:r>
              <a:rPr lang="zh-CN" altLang="en-US" sz="2400" dirty="0" smtClean="0">
                <a:latin typeface="宋体" panose="02010600030101010101" pitchFamily="2" charset="-122"/>
                <a:cs typeface="宋体" panose="02010600030101010101" pitchFamily="2" charset="-122"/>
                <a:sym typeface="+mn-ea"/>
              </a:rPr>
              <a:t>用人单位未在规定的时限内提交工伤认定申请，在此期间发生符合规定</a:t>
            </a:r>
            <a:endParaRPr lang="en-US" altLang="zh-CN" sz="2400" dirty="0" smtClean="0">
              <a:latin typeface="宋体" panose="02010600030101010101" pitchFamily="2" charset="-122"/>
              <a:ea typeface="宋体" panose="02010600030101010101" pitchFamily="2" charset="-122"/>
              <a:cs typeface="宋体" panose="02010600030101010101" pitchFamily="2" charset="-122"/>
            </a:endParaRPr>
          </a:p>
          <a:p>
            <a:pPr indent="489585">
              <a:spcBef>
                <a:spcPts val="1200"/>
              </a:spcBef>
            </a:pPr>
            <a:r>
              <a:rPr lang="zh-CN" altLang="en-US" sz="2400" dirty="0" smtClean="0">
                <a:latin typeface="宋体" panose="02010600030101010101" pitchFamily="2" charset="-122"/>
                <a:cs typeface="宋体" panose="02010600030101010101" pitchFamily="2" charset="-122"/>
                <a:sym typeface="+mn-ea"/>
              </a:rPr>
              <a:t>的工伤待遇等有关费用由该用人单位负担。“此期间”是指从事故伤害</a:t>
            </a:r>
            <a:endParaRPr lang="en-US" altLang="zh-CN" sz="2400" dirty="0" smtClean="0">
              <a:latin typeface="宋体" panose="02010600030101010101" pitchFamily="2" charset="-122"/>
              <a:ea typeface="宋体" panose="02010600030101010101" pitchFamily="2" charset="-122"/>
              <a:cs typeface="宋体" panose="02010600030101010101" pitchFamily="2" charset="-122"/>
            </a:endParaRPr>
          </a:p>
          <a:p>
            <a:pPr indent="489585">
              <a:spcBef>
                <a:spcPts val="1200"/>
              </a:spcBef>
            </a:pPr>
            <a:r>
              <a:rPr lang="zh-CN" altLang="en-US" sz="2400" dirty="0" smtClean="0">
                <a:latin typeface="宋体" panose="02010600030101010101" pitchFamily="2" charset="-122"/>
                <a:cs typeface="宋体" panose="02010600030101010101" pitchFamily="2" charset="-122"/>
                <a:sym typeface="+mn-ea"/>
              </a:rPr>
              <a:t>发生之日或职业病确诊之日起到社会保险行政部门受理工伤认定申请之日止。</a:t>
            </a:r>
            <a:endParaRPr lang="en-US" altLang="zh-CN" sz="2400" dirty="0" smtClean="0">
              <a:latin typeface="宋体" panose="02010600030101010101" pitchFamily="2" charset="-122"/>
              <a:ea typeface="宋体" panose="02010600030101010101" pitchFamily="2" charset="-122"/>
              <a:cs typeface="宋体" panose="02010600030101010101" pitchFamily="2" charset="-122"/>
            </a:endParaRPr>
          </a:p>
          <a:p>
            <a:pPr>
              <a:spcBef>
                <a:spcPts val="1200"/>
              </a:spcBef>
            </a:pPr>
            <a:r>
              <a:rPr lang="en-US" altLang="zh-CN" sz="2400" b="1" dirty="0" smtClean="0">
                <a:solidFill>
                  <a:srgbClr val="C709C5"/>
                </a:solidFill>
                <a:latin typeface="宋体" panose="02010600030101010101" pitchFamily="2" charset="-122"/>
                <a:cs typeface="宋体" panose="02010600030101010101" pitchFamily="2" charset="-122"/>
                <a:sym typeface="+mn-ea"/>
              </a:rPr>
              <a:t>2.2</a:t>
            </a:r>
            <a:r>
              <a:rPr lang="zh-CN" altLang="en-US" sz="2400" b="1" dirty="0" smtClean="0">
                <a:solidFill>
                  <a:srgbClr val="C709C5"/>
                </a:solidFill>
                <a:latin typeface="宋体" panose="02010600030101010101" pitchFamily="2" charset="-122"/>
                <a:cs typeface="宋体" panose="02010600030101010101" pitchFamily="2" charset="-122"/>
                <a:sym typeface="+mn-ea"/>
              </a:rPr>
              <a:t> 个人申报时限</a:t>
            </a:r>
            <a:endParaRPr lang="zh-CN" altLang="en-US" sz="2400" b="1" dirty="0" smtClean="0">
              <a:solidFill>
                <a:srgbClr val="3399FF"/>
              </a:solidFill>
              <a:latin typeface="宋体" panose="02010600030101010101" pitchFamily="2" charset="-122"/>
              <a:ea typeface="宋体" panose="02010600030101010101" pitchFamily="2" charset="-122"/>
              <a:cs typeface="宋体" panose="02010600030101010101" pitchFamily="2" charset="-122"/>
            </a:endParaRPr>
          </a:p>
          <a:p>
            <a:pPr>
              <a:spcBef>
                <a:spcPts val="1200"/>
              </a:spcBef>
            </a:pPr>
            <a:r>
              <a:rPr lang="zh-CN" altLang="en-US" sz="2400" dirty="0" smtClean="0">
                <a:latin typeface="宋体" panose="02010600030101010101" pitchFamily="2" charset="-122"/>
                <a:cs typeface="宋体" panose="02010600030101010101" pitchFamily="2" charset="-122"/>
                <a:sym typeface="+mn-ea"/>
              </a:rPr>
              <a:t>   用人单位未按前款规定提出工伤认定申请的，工伤职工或者其近亲属、</a:t>
            </a:r>
            <a:endParaRPr lang="en-US" altLang="zh-CN" sz="2400" dirty="0" smtClean="0">
              <a:latin typeface="宋体" panose="02010600030101010101" pitchFamily="2" charset="-122"/>
              <a:ea typeface="宋体" panose="02010600030101010101" pitchFamily="2" charset="-122"/>
              <a:cs typeface="宋体" panose="02010600030101010101" pitchFamily="2" charset="-122"/>
            </a:endParaRPr>
          </a:p>
          <a:p>
            <a:pPr>
              <a:spcBef>
                <a:spcPts val="1200"/>
              </a:spcBef>
            </a:pPr>
            <a:r>
              <a:rPr lang="zh-CN" altLang="en-US" sz="2400" dirty="0" smtClean="0">
                <a:latin typeface="宋体" panose="02010600030101010101" pitchFamily="2" charset="-122"/>
                <a:cs typeface="宋体" panose="02010600030101010101" pitchFamily="2" charset="-122"/>
                <a:sym typeface="+mn-ea"/>
              </a:rPr>
              <a:t>   工会组织在事故伤害发生之日或者被诊断、鉴定为职业病之日起</a:t>
            </a:r>
            <a:r>
              <a:rPr lang="zh-CN" altLang="en-US" sz="2400" dirty="0" smtClean="0">
                <a:solidFill>
                  <a:srgbClr val="FF0000"/>
                </a:solidFill>
                <a:latin typeface="宋体" panose="02010600030101010101" pitchFamily="2" charset="-122"/>
                <a:cs typeface="宋体" panose="02010600030101010101" pitchFamily="2" charset="-122"/>
                <a:sym typeface="+mn-ea"/>
              </a:rPr>
              <a:t>1年</a:t>
            </a:r>
            <a:r>
              <a:rPr lang="zh-CN" altLang="en-US" sz="2400" dirty="0" smtClean="0">
                <a:latin typeface="宋体" panose="02010600030101010101" pitchFamily="2" charset="-122"/>
                <a:cs typeface="宋体" panose="02010600030101010101" pitchFamily="2" charset="-122"/>
                <a:sym typeface="+mn-ea"/>
              </a:rPr>
              <a:t>内，</a:t>
            </a:r>
            <a:endParaRPr lang="en-US" altLang="zh-CN" sz="2400" dirty="0" smtClean="0">
              <a:latin typeface="宋体" panose="02010600030101010101" pitchFamily="2" charset="-122"/>
              <a:ea typeface="宋体" panose="02010600030101010101" pitchFamily="2" charset="-122"/>
              <a:cs typeface="宋体" panose="02010600030101010101" pitchFamily="2" charset="-122"/>
            </a:endParaRPr>
          </a:p>
          <a:p>
            <a:pPr>
              <a:spcBef>
                <a:spcPts val="1200"/>
              </a:spcBef>
            </a:pPr>
            <a:r>
              <a:rPr lang="zh-CN" altLang="en-US" sz="2400" dirty="0" smtClean="0">
                <a:latin typeface="宋体" panose="02010600030101010101" pitchFamily="2" charset="-122"/>
                <a:cs typeface="宋体" panose="02010600030101010101" pitchFamily="2" charset="-122"/>
                <a:sym typeface="+mn-ea"/>
              </a:rPr>
              <a:t>   可以直接向统筹地区社会保险行政部门提出工伤认定申请。</a:t>
            </a: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a:p>
            <a:pPr indent="0">
              <a:lnSpc>
                <a:spcPct val="125000"/>
              </a:lnSpc>
              <a:spcAft>
                <a:spcPts val="600"/>
              </a:spcAft>
              <a:buFont typeface="Wingdings" panose="05000000000000000000" charset="0"/>
              <a:buNone/>
            </a:pP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p:txBody>
      </p:sp>
    </p:spTree>
    <p:custDataLst>
      <p:tags r:id="rId2"/>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180340" y="697865"/>
            <a:ext cx="12012295" cy="4333875"/>
          </a:xfrm>
          <a:prstGeom prst="rect">
            <a:avLst/>
          </a:prstGeom>
          <a:noFill/>
        </p:spPr>
        <p:txBody>
          <a:bodyPr wrap="square" rtlCol="0" anchor="t">
            <a:noAutofit/>
          </a:bodyPr>
          <a:p>
            <a:pPr>
              <a:lnSpc>
                <a:spcPct val="120000"/>
              </a:lnSpc>
            </a:pPr>
            <a:r>
              <a:rPr lang="en-US" altLang="zh-CN" sz="2400" b="1" dirty="0" smtClean="0">
                <a:solidFill>
                  <a:srgbClr val="006AB6"/>
                </a:solidFill>
                <a:latin typeface="宋体" panose="02010600030101010101" pitchFamily="2" charset="-122"/>
                <a:cs typeface="宋体" panose="02010600030101010101" pitchFamily="2" charset="-122"/>
                <a:sym typeface="+mn-ea"/>
              </a:rPr>
              <a:t>3.</a:t>
            </a:r>
            <a:r>
              <a:rPr lang="zh-CN" altLang="en-US" sz="2400" b="1" dirty="0" smtClean="0">
                <a:solidFill>
                  <a:srgbClr val="006AB6"/>
                </a:solidFill>
                <a:latin typeface="宋体" panose="02010600030101010101" pitchFamily="2" charset="-122"/>
                <a:cs typeface="宋体" panose="02010600030101010101" pitchFamily="2" charset="-122"/>
                <a:sym typeface="+mn-ea"/>
              </a:rPr>
              <a:t>工伤认定办理时限</a:t>
            </a:r>
            <a:endParaRPr lang="en-US" altLang="zh-CN" sz="2400" b="1" dirty="0" smtClean="0">
              <a:latin typeface="宋体" panose="02010600030101010101" pitchFamily="2" charset="-122"/>
              <a:ea typeface="宋体" panose="02010600030101010101" pitchFamily="2" charset="-122"/>
              <a:cs typeface="宋体" panose="02010600030101010101" pitchFamily="2" charset="-122"/>
            </a:endParaRPr>
          </a:p>
          <a:p>
            <a:pPr indent="679450">
              <a:lnSpc>
                <a:spcPct val="120000"/>
              </a:lnSpc>
              <a:spcBef>
                <a:spcPts val="1200"/>
              </a:spcBef>
            </a:pPr>
            <a:r>
              <a:rPr lang="en-US" altLang="zh-CN" sz="2400" b="1" dirty="0" smtClean="0">
                <a:latin typeface="宋体" panose="02010600030101010101" pitchFamily="2" charset="-122"/>
                <a:cs typeface="宋体" panose="02010600030101010101" pitchFamily="2" charset="-122"/>
                <a:sym typeface="+mn-ea"/>
              </a:rPr>
              <a:t>3.1</a:t>
            </a:r>
            <a:r>
              <a:rPr lang="zh-CN" altLang="en-US" sz="2400" b="1" dirty="0" smtClean="0">
                <a:latin typeface="宋体" panose="02010600030101010101" pitchFamily="2" charset="-122"/>
                <a:cs typeface="宋体" panose="02010600030101010101" pitchFamily="2" charset="-122"/>
                <a:sym typeface="+mn-ea"/>
              </a:rPr>
              <a:t>申请办理时限：</a:t>
            </a:r>
            <a:r>
              <a:rPr lang="zh-CN" altLang="en-US" sz="2400" dirty="0" smtClean="0">
                <a:latin typeface="宋体" panose="02010600030101010101" pitchFamily="2" charset="-122"/>
                <a:cs typeface="宋体" panose="02010600030101010101" pitchFamily="2" charset="-122"/>
                <a:sym typeface="+mn-ea"/>
              </a:rPr>
              <a:t>社会保险行政部门收到工伤认定申请后，应当在</a:t>
            </a:r>
            <a:r>
              <a:rPr lang="zh-CN" altLang="zh-CN" sz="2400" dirty="0" smtClean="0">
                <a:latin typeface="宋体" panose="02010600030101010101" pitchFamily="2" charset="-122"/>
                <a:cs typeface="宋体" panose="02010600030101010101" pitchFamily="2" charset="-122"/>
                <a:sym typeface="+mn-ea"/>
              </a:rPr>
              <a:t>15</a:t>
            </a:r>
            <a:r>
              <a:rPr lang="zh-CN" altLang="en-US" sz="2400" dirty="0" smtClean="0">
                <a:latin typeface="宋体" panose="02010600030101010101" pitchFamily="2" charset="-122"/>
                <a:cs typeface="宋体" panose="02010600030101010101" pitchFamily="2" charset="-122"/>
                <a:sym typeface="+mn-ea"/>
              </a:rPr>
              <a:t>日内对申请人提交的材料进行审核，材料完整的，作出受理或者不予受理的决定；材料不完整的，应当以书面形式一次性告知申请人需要补正的全部材料。社会保险行政部门收到申请人提交的全部补正材料后，应当在</a:t>
            </a:r>
            <a:r>
              <a:rPr lang="zh-CN" altLang="zh-CN" sz="2400" dirty="0" smtClean="0">
                <a:latin typeface="宋体" panose="02010600030101010101" pitchFamily="2" charset="-122"/>
                <a:cs typeface="宋体" panose="02010600030101010101" pitchFamily="2" charset="-122"/>
                <a:sym typeface="+mn-ea"/>
              </a:rPr>
              <a:t>15</a:t>
            </a:r>
            <a:r>
              <a:rPr lang="zh-CN" altLang="en-US" sz="2400" dirty="0" smtClean="0">
                <a:latin typeface="宋体" panose="02010600030101010101" pitchFamily="2" charset="-122"/>
                <a:cs typeface="宋体" panose="02010600030101010101" pitchFamily="2" charset="-122"/>
                <a:sym typeface="+mn-ea"/>
              </a:rPr>
              <a:t>日内作出受理或者不予受理的决定。 </a:t>
            </a:r>
            <a:endParaRPr lang="zh-CN" altLang="en-US" sz="2400" dirty="0" smtClean="0">
              <a:latin typeface="宋体" panose="02010600030101010101" pitchFamily="2" charset="-122"/>
              <a:ea typeface="宋体" panose="02010600030101010101" pitchFamily="2" charset="-122"/>
              <a:cs typeface="宋体" panose="02010600030101010101" pitchFamily="2" charset="-122"/>
            </a:endParaRPr>
          </a:p>
          <a:p>
            <a:pPr indent="679450">
              <a:lnSpc>
                <a:spcPct val="120000"/>
              </a:lnSpc>
              <a:spcBef>
                <a:spcPts val="1200"/>
              </a:spcBef>
            </a:pPr>
            <a:r>
              <a:rPr lang="en-US" altLang="zh-CN" sz="2400" b="1" dirty="0" smtClean="0">
                <a:latin typeface="宋体" panose="02010600030101010101" pitchFamily="2" charset="-122"/>
                <a:cs typeface="宋体" panose="02010600030101010101" pitchFamily="2" charset="-122"/>
                <a:sym typeface="+mn-ea"/>
              </a:rPr>
              <a:t>3.2</a:t>
            </a:r>
            <a:r>
              <a:rPr lang="zh-CN" altLang="en-US" sz="2400" b="1" dirty="0" smtClean="0">
                <a:latin typeface="宋体" panose="02010600030101010101" pitchFamily="2" charset="-122"/>
                <a:cs typeface="宋体" panose="02010600030101010101" pitchFamily="2" charset="-122"/>
                <a:sym typeface="+mn-ea"/>
              </a:rPr>
              <a:t>认定结论办理时限：</a:t>
            </a:r>
            <a:r>
              <a:rPr lang="zh-CN" altLang="en-US" sz="2400" dirty="0" smtClean="0">
                <a:latin typeface="宋体" panose="02010600030101010101" pitchFamily="2" charset="-122"/>
                <a:cs typeface="宋体" panose="02010600030101010101" pitchFamily="2" charset="-122"/>
                <a:sym typeface="+mn-ea"/>
              </a:rPr>
              <a:t>社会保险行政部门应当自受理工伤认定申请之日起</a:t>
            </a:r>
            <a:r>
              <a:rPr lang="zh-CN" altLang="zh-CN" sz="2400" dirty="0" smtClean="0">
                <a:latin typeface="宋体" panose="02010600030101010101" pitchFamily="2" charset="-122"/>
                <a:cs typeface="宋体" panose="02010600030101010101" pitchFamily="2" charset="-122"/>
                <a:sym typeface="+mn-ea"/>
              </a:rPr>
              <a:t>60</a:t>
            </a:r>
            <a:r>
              <a:rPr lang="zh-CN" altLang="en-US" sz="2400" dirty="0" smtClean="0">
                <a:latin typeface="宋体" panose="02010600030101010101" pitchFamily="2" charset="-122"/>
                <a:cs typeface="宋体" panose="02010600030101010101" pitchFamily="2" charset="-122"/>
                <a:sym typeface="+mn-ea"/>
              </a:rPr>
              <a:t>日内作出工伤认定决定，出具</a:t>
            </a:r>
            <a:r>
              <a:rPr lang="zh-CN" altLang="zh-CN" sz="2400" dirty="0" smtClean="0">
                <a:latin typeface="宋体" panose="02010600030101010101" pitchFamily="2" charset="-122"/>
                <a:cs typeface="宋体" panose="02010600030101010101" pitchFamily="2" charset="-122"/>
                <a:sym typeface="+mn-ea"/>
              </a:rPr>
              <a:t>《</a:t>
            </a:r>
            <a:r>
              <a:rPr lang="zh-CN" altLang="en-US" sz="2400" dirty="0" smtClean="0">
                <a:latin typeface="宋体" panose="02010600030101010101" pitchFamily="2" charset="-122"/>
                <a:cs typeface="宋体" panose="02010600030101010101" pitchFamily="2" charset="-122"/>
                <a:sym typeface="+mn-ea"/>
              </a:rPr>
              <a:t>认定工伤决定书</a:t>
            </a:r>
            <a:r>
              <a:rPr lang="zh-CN" altLang="zh-CN" sz="2400" dirty="0" smtClean="0">
                <a:latin typeface="宋体" panose="02010600030101010101" pitchFamily="2" charset="-122"/>
                <a:cs typeface="宋体" panose="02010600030101010101" pitchFamily="2" charset="-122"/>
                <a:sym typeface="+mn-ea"/>
              </a:rPr>
              <a:t>》</a:t>
            </a:r>
            <a:r>
              <a:rPr lang="zh-CN" altLang="en-US" sz="2400" dirty="0" smtClean="0">
                <a:latin typeface="宋体" panose="02010600030101010101" pitchFamily="2" charset="-122"/>
                <a:cs typeface="宋体" panose="02010600030101010101" pitchFamily="2" charset="-122"/>
                <a:sym typeface="+mn-ea"/>
              </a:rPr>
              <a:t>或者</a:t>
            </a:r>
            <a:r>
              <a:rPr lang="zh-CN" altLang="zh-CN" sz="2400" dirty="0" smtClean="0">
                <a:latin typeface="宋体" panose="02010600030101010101" pitchFamily="2" charset="-122"/>
                <a:cs typeface="宋体" panose="02010600030101010101" pitchFamily="2" charset="-122"/>
                <a:sym typeface="+mn-ea"/>
              </a:rPr>
              <a:t>《</a:t>
            </a:r>
            <a:r>
              <a:rPr lang="zh-CN" altLang="en-US" sz="2400" dirty="0" smtClean="0">
                <a:latin typeface="宋体" panose="02010600030101010101" pitchFamily="2" charset="-122"/>
                <a:cs typeface="宋体" panose="02010600030101010101" pitchFamily="2" charset="-122"/>
                <a:sym typeface="+mn-ea"/>
              </a:rPr>
              <a:t>不予认定工伤决定书</a:t>
            </a:r>
            <a:r>
              <a:rPr lang="zh-CN" altLang="zh-CN" sz="2400" dirty="0" smtClean="0">
                <a:latin typeface="宋体" panose="02010600030101010101" pitchFamily="2" charset="-122"/>
                <a:cs typeface="宋体" panose="02010600030101010101" pitchFamily="2" charset="-122"/>
                <a:sym typeface="+mn-ea"/>
              </a:rPr>
              <a:t>》</a:t>
            </a:r>
            <a:endParaRPr lang="zh-CN" altLang="zh-CN" sz="2400" dirty="0" smtClean="0">
              <a:latin typeface="宋体" panose="02010600030101010101" pitchFamily="2" charset="-122"/>
              <a:cs typeface="宋体" panose="02010600030101010101" pitchFamily="2" charset="-122"/>
              <a:sym typeface="+mn-ea"/>
            </a:endParaRPr>
          </a:p>
        </p:txBody>
      </p:sp>
    </p:spTree>
    <p:custDataLst>
      <p:tags r:id="rId4"/>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5" name="矩形 4"/>
          <p:cNvSpPr/>
          <p:nvPr>
            <p:custDataLst>
              <p:tags r:id="rId2"/>
            </p:custDataLst>
          </p:nvPr>
        </p:nvSpPr>
        <p:spPr>
          <a:xfrm>
            <a:off x="4088826" y="568558"/>
            <a:ext cx="3408680" cy="480060"/>
          </a:xfrm>
          <a:prstGeom prst="rect">
            <a:avLst/>
          </a:prstGeom>
        </p:spPr>
        <p:txBody>
          <a:bodyPr wrap="none">
            <a:spAutoFit/>
          </a:bodyPr>
          <a:lstStyle/>
          <a:p>
            <a:r>
              <a:rPr lang="zh-CN" altLang="en-US" sz="2530" b="1" dirty="0" smtClean="0">
                <a:latin typeface="黑体" panose="02010609060101010101" charset="-122"/>
                <a:ea typeface="黑体" panose="02010609060101010101" charset="-122"/>
              </a:rPr>
              <a:t>申请工伤的业务流程图</a:t>
            </a:r>
            <a:endParaRPr lang="zh-CN" altLang="en-US" sz="2530" dirty="0">
              <a:latin typeface="黑体" panose="02010609060101010101" charset="-122"/>
              <a:ea typeface="黑体" panose="02010609060101010101" charset="-122"/>
            </a:endParaRPr>
          </a:p>
        </p:txBody>
      </p:sp>
      <p:sp>
        <p:nvSpPr>
          <p:cNvPr id="45" name="标题 1"/>
          <p:cNvSpPr txBox="1"/>
          <p:nvPr>
            <p:custDataLst>
              <p:tags r:id="rId3"/>
            </p:custDataLst>
          </p:nvPr>
        </p:nvSpPr>
        <p:spPr>
          <a:xfrm>
            <a:off x="2210467" y="904062"/>
            <a:ext cx="7875552" cy="602725"/>
          </a:xfrm>
          <a:prstGeom prst="rect">
            <a:avLst/>
          </a:prstGeom>
        </p:spPr>
        <p:txBody>
          <a:bodyPr vert="horz" lIns="96435" tIns="48217" rIns="96435" bIns="48217"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2955" b="1" i="0" u="none" strike="noStrike" kern="1200" cap="none" spc="0" normalizeH="0" baseline="0" noProof="0" dirty="0">
              <a:ln>
                <a:noFill/>
              </a:ln>
              <a:solidFill>
                <a:srgbClr val="4C72B2"/>
              </a:solidFill>
              <a:effectLst/>
              <a:uLnTx/>
              <a:uFillTx/>
              <a:latin typeface="+mj-lt"/>
              <a:ea typeface="+mj-ea"/>
              <a:cs typeface="+mj-cs"/>
            </a:endParaRPr>
          </a:p>
        </p:txBody>
      </p:sp>
      <p:sp>
        <p:nvSpPr>
          <p:cNvPr id="46" name="AutoShape 2"/>
          <p:cNvSpPr>
            <a:spLocks noChangeArrowheads="1"/>
          </p:cNvSpPr>
          <p:nvPr>
            <p:custDataLst>
              <p:tags r:id="rId4"/>
            </p:custDataLst>
          </p:nvPr>
        </p:nvSpPr>
        <p:spPr bwMode="auto">
          <a:xfrm>
            <a:off x="701183" y="2335888"/>
            <a:ext cx="304709" cy="1443182"/>
          </a:xfrm>
          <a:prstGeom prst="flowChartProcess">
            <a:avLst/>
          </a:prstGeom>
          <a:solidFill>
            <a:schemeClr val="accent1"/>
          </a:solidFill>
          <a:ln w="9525">
            <a:solidFill>
              <a:schemeClr val="tx1"/>
            </a:solidFill>
            <a:miter lim="800000"/>
          </a:ln>
        </p:spPr>
        <p:txBody>
          <a:bodyPr anchor="ctr"/>
          <a:lstStyle/>
          <a:p>
            <a:r>
              <a:rPr lang="zh-CN" altLang="en-US" sz="100" dirty="0">
                <a:sym typeface="+mn-ea"/>
              </a:rPr>
              <a:t>事故发生事故</a:t>
            </a:r>
            <a:r>
              <a:rPr lang="en-US" altLang="zh-CN" sz="100" dirty="0">
                <a:sym typeface="+mn-ea"/>
              </a:rPr>
              <a:t> </a:t>
            </a:r>
            <a:r>
              <a:rPr lang="zh-CN" altLang="en-US" sz="100" dirty="0">
                <a:sym typeface="+mn-ea"/>
              </a:rPr>
              <a:t>发生</a:t>
            </a:r>
            <a:endParaRPr lang="zh-CN" altLang="en-US" sz="100" dirty="0">
              <a:sym typeface="+mn-ea"/>
            </a:endParaRPr>
          </a:p>
        </p:txBody>
      </p:sp>
      <p:sp>
        <p:nvSpPr>
          <p:cNvPr id="47" name="AutoShape 4"/>
          <p:cNvSpPr>
            <a:spLocks noChangeArrowheads="1"/>
          </p:cNvSpPr>
          <p:nvPr>
            <p:custDataLst>
              <p:tags r:id="rId5"/>
            </p:custDataLst>
          </p:nvPr>
        </p:nvSpPr>
        <p:spPr bwMode="auto">
          <a:xfrm>
            <a:off x="702889" y="2493142"/>
            <a:ext cx="303034" cy="1198880"/>
          </a:xfrm>
          <a:prstGeom prst="flowChartProcess">
            <a:avLst/>
          </a:prstGeom>
          <a:noFill/>
          <a:ln w="9525">
            <a:noFill/>
            <a:miter lim="800000"/>
          </a:ln>
        </p:spPr>
        <p:txBody>
          <a:bodyPr wrap="square">
            <a:spAutoFit/>
          </a:bodyPr>
          <a:lstStyle/>
          <a:p>
            <a:pPr algn="ctr"/>
            <a:r>
              <a:rPr lang="zh-CN" altLang="en-US" sz="1800" dirty="0">
                <a:sym typeface="+mn-ea"/>
              </a:rPr>
              <a:t>事故发生</a:t>
            </a:r>
            <a:endParaRPr lang="zh-CN" altLang="en-US" sz="1800" dirty="0">
              <a:sym typeface="+mn-ea"/>
            </a:endParaRPr>
          </a:p>
        </p:txBody>
      </p:sp>
      <p:sp>
        <p:nvSpPr>
          <p:cNvPr id="48" name="AutoShape 5"/>
          <p:cNvSpPr>
            <a:spLocks noChangeArrowheads="1"/>
          </p:cNvSpPr>
          <p:nvPr>
            <p:custDataLst>
              <p:tags r:id="rId6"/>
            </p:custDataLst>
          </p:nvPr>
        </p:nvSpPr>
        <p:spPr bwMode="auto">
          <a:xfrm>
            <a:off x="1461281" y="1123749"/>
            <a:ext cx="1215487" cy="984444"/>
          </a:xfrm>
          <a:prstGeom prst="flowChartProcess">
            <a:avLst/>
          </a:prstGeom>
          <a:solidFill>
            <a:schemeClr val="accent1"/>
          </a:solidFill>
          <a:ln w="9525">
            <a:solidFill>
              <a:schemeClr val="tx1"/>
            </a:solidFill>
            <a:miter lim="800000"/>
          </a:ln>
        </p:spPr>
        <p:txBody>
          <a:bodyPr anchor="ctr"/>
          <a:lstStyle/>
          <a:p>
            <a:endParaRPr lang="zh-CN" altLang="en-US" sz="100"/>
          </a:p>
        </p:txBody>
      </p:sp>
      <p:sp>
        <p:nvSpPr>
          <p:cNvPr id="49" name="AutoShape 6"/>
          <p:cNvSpPr>
            <a:spLocks noChangeArrowheads="1"/>
          </p:cNvSpPr>
          <p:nvPr>
            <p:custDataLst>
              <p:tags r:id="rId7"/>
            </p:custDataLst>
          </p:nvPr>
        </p:nvSpPr>
        <p:spPr bwMode="auto">
          <a:xfrm>
            <a:off x="1385940" y="4234458"/>
            <a:ext cx="1290828" cy="1063132"/>
          </a:xfrm>
          <a:prstGeom prst="flowChartProcess">
            <a:avLst/>
          </a:prstGeom>
          <a:solidFill>
            <a:schemeClr val="accent1"/>
          </a:solidFill>
          <a:ln w="9525">
            <a:solidFill>
              <a:schemeClr val="tx1"/>
            </a:solidFill>
            <a:miter lim="800000"/>
          </a:ln>
        </p:spPr>
        <p:txBody>
          <a:bodyPr anchor="ctr"/>
          <a:lstStyle/>
          <a:p>
            <a:endParaRPr lang="zh-CN" altLang="en-US" sz="100"/>
          </a:p>
        </p:txBody>
      </p:sp>
      <p:sp>
        <p:nvSpPr>
          <p:cNvPr id="50" name="Text Box 7"/>
          <p:cNvSpPr txBox="1">
            <a:spLocks noChangeArrowheads="1"/>
          </p:cNvSpPr>
          <p:nvPr>
            <p:custDataLst>
              <p:tags r:id="rId8"/>
            </p:custDataLst>
          </p:nvPr>
        </p:nvSpPr>
        <p:spPr bwMode="auto">
          <a:xfrm>
            <a:off x="1461281" y="1197415"/>
            <a:ext cx="1140146" cy="869950"/>
          </a:xfrm>
          <a:prstGeom prst="rect">
            <a:avLst/>
          </a:prstGeom>
          <a:noFill/>
          <a:ln w="9525">
            <a:noFill/>
            <a:miter lim="800000"/>
          </a:ln>
        </p:spPr>
        <p:txBody>
          <a:bodyPr>
            <a:spAutoFit/>
          </a:bodyPr>
          <a:lstStyle/>
          <a:p>
            <a:r>
              <a:rPr lang="zh-CN" altLang="en-US" sz="1685"/>
              <a:t>用人单位30日内提出申请</a:t>
            </a:r>
            <a:endParaRPr lang="zh-CN" altLang="en-US" sz="1685"/>
          </a:p>
        </p:txBody>
      </p:sp>
      <p:sp>
        <p:nvSpPr>
          <p:cNvPr id="51" name="Text Box 8"/>
          <p:cNvSpPr txBox="1">
            <a:spLocks noChangeArrowheads="1"/>
          </p:cNvSpPr>
          <p:nvPr>
            <p:custDataLst>
              <p:tags r:id="rId9"/>
            </p:custDataLst>
          </p:nvPr>
        </p:nvSpPr>
        <p:spPr bwMode="auto">
          <a:xfrm>
            <a:off x="1385940" y="4311473"/>
            <a:ext cx="1289153" cy="869950"/>
          </a:xfrm>
          <a:prstGeom prst="rect">
            <a:avLst/>
          </a:prstGeom>
          <a:noFill/>
          <a:ln w="9525">
            <a:noFill/>
            <a:miter lim="800000"/>
          </a:ln>
        </p:spPr>
        <p:txBody>
          <a:bodyPr>
            <a:spAutoFit/>
          </a:bodyPr>
          <a:lstStyle/>
          <a:p>
            <a:r>
              <a:rPr lang="zh-CN" altLang="en-US" sz="1685"/>
              <a:t>职工、亲属、工会1年内提出申请</a:t>
            </a:r>
            <a:endParaRPr lang="zh-CN" altLang="en-US" sz="1685"/>
          </a:p>
        </p:txBody>
      </p:sp>
      <p:sp>
        <p:nvSpPr>
          <p:cNvPr id="52" name="AutoShape 9"/>
          <p:cNvSpPr>
            <a:spLocks noChangeArrowheads="1"/>
          </p:cNvSpPr>
          <p:nvPr>
            <p:custDataLst>
              <p:tags r:id="rId10"/>
            </p:custDataLst>
          </p:nvPr>
        </p:nvSpPr>
        <p:spPr bwMode="auto">
          <a:xfrm>
            <a:off x="3210845" y="2335888"/>
            <a:ext cx="304709" cy="1290827"/>
          </a:xfrm>
          <a:prstGeom prst="flowChartProcess">
            <a:avLst/>
          </a:prstGeom>
          <a:solidFill>
            <a:schemeClr val="accent1"/>
          </a:solidFill>
          <a:ln w="9525">
            <a:solidFill>
              <a:schemeClr val="tx1"/>
            </a:solidFill>
            <a:miter lim="800000"/>
          </a:ln>
        </p:spPr>
        <p:txBody>
          <a:bodyPr anchor="ctr"/>
          <a:lstStyle/>
          <a:p>
            <a:endParaRPr lang="zh-CN" altLang="en-US" sz="100"/>
          </a:p>
        </p:txBody>
      </p:sp>
      <p:sp>
        <p:nvSpPr>
          <p:cNvPr id="53" name="AutoShape 10"/>
          <p:cNvSpPr>
            <a:spLocks noChangeArrowheads="1"/>
          </p:cNvSpPr>
          <p:nvPr>
            <p:custDataLst>
              <p:tags r:id="rId11"/>
            </p:custDataLst>
          </p:nvPr>
        </p:nvSpPr>
        <p:spPr bwMode="auto">
          <a:xfrm>
            <a:off x="3969269" y="2335888"/>
            <a:ext cx="303034" cy="1290827"/>
          </a:xfrm>
          <a:prstGeom prst="flowChartProcess">
            <a:avLst/>
          </a:prstGeom>
          <a:solidFill>
            <a:schemeClr val="accent1"/>
          </a:solidFill>
          <a:ln w="9525">
            <a:solidFill>
              <a:schemeClr val="tx1"/>
            </a:solidFill>
            <a:miter lim="800000"/>
          </a:ln>
        </p:spPr>
        <p:txBody>
          <a:bodyPr anchor="ctr"/>
          <a:lstStyle/>
          <a:p>
            <a:endParaRPr lang="zh-CN" altLang="en-US" sz="100"/>
          </a:p>
        </p:txBody>
      </p:sp>
      <p:sp>
        <p:nvSpPr>
          <p:cNvPr id="54" name="AutoShape 11"/>
          <p:cNvSpPr>
            <a:spLocks noChangeArrowheads="1"/>
          </p:cNvSpPr>
          <p:nvPr>
            <p:custDataLst>
              <p:tags r:id="rId12"/>
            </p:custDataLst>
          </p:nvPr>
        </p:nvSpPr>
        <p:spPr bwMode="auto">
          <a:xfrm>
            <a:off x="4803033" y="1195740"/>
            <a:ext cx="1367841" cy="380049"/>
          </a:xfrm>
          <a:prstGeom prst="flowChartProcess">
            <a:avLst/>
          </a:prstGeom>
          <a:solidFill>
            <a:schemeClr val="accent1"/>
          </a:solidFill>
          <a:ln w="9525">
            <a:solidFill>
              <a:schemeClr val="tx1"/>
            </a:solidFill>
            <a:miter lim="800000"/>
          </a:ln>
        </p:spPr>
        <p:txBody>
          <a:bodyPr anchor="ctr"/>
          <a:lstStyle/>
          <a:p>
            <a:endParaRPr lang="zh-CN" altLang="en-US" sz="100"/>
          </a:p>
        </p:txBody>
      </p:sp>
      <p:sp>
        <p:nvSpPr>
          <p:cNvPr id="55" name="AutoShape 12"/>
          <p:cNvSpPr>
            <a:spLocks noChangeArrowheads="1"/>
          </p:cNvSpPr>
          <p:nvPr>
            <p:custDataLst>
              <p:tags r:id="rId13"/>
            </p:custDataLst>
          </p:nvPr>
        </p:nvSpPr>
        <p:spPr bwMode="auto">
          <a:xfrm>
            <a:off x="5112764" y="2709239"/>
            <a:ext cx="760098" cy="380049"/>
          </a:xfrm>
          <a:prstGeom prst="flowChartProcess">
            <a:avLst/>
          </a:prstGeom>
          <a:solidFill>
            <a:schemeClr val="accent1"/>
          </a:solidFill>
          <a:ln w="9525">
            <a:solidFill>
              <a:schemeClr val="tx1"/>
            </a:solidFill>
            <a:miter lim="800000"/>
          </a:ln>
        </p:spPr>
        <p:txBody>
          <a:bodyPr anchor="ctr"/>
          <a:lstStyle/>
          <a:p>
            <a:endParaRPr lang="zh-CN" altLang="en-US" sz="100"/>
          </a:p>
        </p:txBody>
      </p:sp>
      <p:sp>
        <p:nvSpPr>
          <p:cNvPr id="57" name="AutoShape 13"/>
          <p:cNvSpPr>
            <a:spLocks noChangeArrowheads="1"/>
          </p:cNvSpPr>
          <p:nvPr>
            <p:custDataLst>
              <p:tags r:id="rId14"/>
            </p:custDataLst>
          </p:nvPr>
        </p:nvSpPr>
        <p:spPr bwMode="auto">
          <a:xfrm>
            <a:off x="4878372" y="4385139"/>
            <a:ext cx="1215487" cy="380048"/>
          </a:xfrm>
          <a:prstGeom prst="flowChartProcess">
            <a:avLst/>
          </a:prstGeom>
          <a:solidFill>
            <a:schemeClr val="accent1"/>
          </a:solidFill>
          <a:ln w="9525">
            <a:solidFill>
              <a:schemeClr val="tx1"/>
            </a:solidFill>
            <a:miter lim="800000"/>
          </a:ln>
        </p:spPr>
        <p:txBody>
          <a:bodyPr anchor="ctr"/>
          <a:lstStyle/>
          <a:p>
            <a:endParaRPr lang="zh-CN" altLang="en-US" sz="100"/>
          </a:p>
        </p:txBody>
      </p:sp>
      <p:sp>
        <p:nvSpPr>
          <p:cNvPr id="58" name="AutoShape 14"/>
          <p:cNvSpPr>
            <a:spLocks noChangeArrowheads="1"/>
          </p:cNvSpPr>
          <p:nvPr>
            <p:custDataLst>
              <p:tags r:id="rId15"/>
            </p:custDataLst>
          </p:nvPr>
        </p:nvSpPr>
        <p:spPr bwMode="auto">
          <a:xfrm>
            <a:off x="8980222" y="2342585"/>
            <a:ext cx="455389" cy="1593862"/>
          </a:xfrm>
          <a:prstGeom prst="flowChartProcess">
            <a:avLst/>
          </a:prstGeom>
          <a:solidFill>
            <a:schemeClr val="accent1"/>
          </a:solidFill>
          <a:ln w="9525">
            <a:solidFill>
              <a:schemeClr val="tx1"/>
            </a:solidFill>
            <a:miter lim="800000"/>
          </a:ln>
        </p:spPr>
        <p:txBody>
          <a:bodyPr anchor="ctr"/>
          <a:lstStyle/>
          <a:p>
            <a:endParaRPr lang="zh-CN" altLang="en-US" sz="100"/>
          </a:p>
        </p:txBody>
      </p:sp>
      <p:sp>
        <p:nvSpPr>
          <p:cNvPr id="59" name="AutoShape 15"/>
          <p:cNvSpPr>
            <a:spLocks noChangeArrowheads="1"/>
          </p:cNvSpPr>
          <p:nvPr>
            <p:custDataLst>
              <p:tags r:id="rId16"/>
            </p:custDataLst>
          </p:nvPr>
        </p:nvSpPr>
        <p:spPr bwMode="auto">
          <a:xfrm>
            <a:off x="6396894" y="3094311"/>
            <a:ext cx="984444" cy="380049"/>
          </a:xfrm>
          <a:prstGeom prst="flowChartProcess">
            <a:avLst/>
          </a:prstGeom>
          <a:solidFill>
            <a:schemeClr val="accent1"/>
          </a:solidFill>
          <a:ln w="9525">
            <a:solidFill>
              <a:schemeClr val="tx1"/>
            </a:solidFill>
            <a:miter lim="800000"/>
          </a:ln>
        </p:spPr>
        <p:txBody>
          <a:bodyPr wrap="none" anchor="ctr"/>
          <a:lstStyle/>
          <a:p>
            <a:pPr algn="ctr"/>
            <a:endParaRPr lang="zh-CN" altLang="en-US" sz="100"/>
          </a:p>
        </p:txBody>
      </p:sp>
      <p:sp>
        <p:nvSpPr>
          <p:cNvPr id="60" name="AutoShape 16"/>
          <p:cNvSpPr>
            <a:spLocks noChangeArrowheads="1"/>
          </p:cNvSpPr>
          <p:nvPr>
            <p:custDataLst>
              <p:tags r:id="rId17"/>
            </p:custDataLst>
          </p:nvPr>
        </p:nvSpPr>
        <p:spPr bwMode="auto">
          <a:xfrm>
            <a:off x="6396894" y="4994556"/>
            <a:ext cx="912452" cy="380048"/>
          </a:xfrm>
          <a:prstGeom prst="flowChartProcess">
            <a:avLst/>
          </a:prstGeom>
          <a:solidFill>
            <a:schemeClr val="accent1"/>
          </a:solidFill>
          <a:ln w="9525">
            <a:solidFill>
              <a:schemeClr val="tx1"/>
            </a:solidFill>
            <a:miter lim="800000"/>
          </a:ln>
        </p:spPr>
        <p:txBody>
          <a:bodyPr anchor="ctr"/>
          <a:lstStyle/>
          <a:p>
            <a:endParaRPr lang="zh-CN" altLang="en-US" sz="100"/>
          </a:p>
        </p:txBody>
      </p:sp>
      <p:sp>
        <p:nvSpPr>
          <p:cNvPr id="61" name="AutoShape 17"/>
          <p:cNvSpPr>
            <a:spLocks noChangeArrowheads="1"/>
          </p:cNvSpPr>
          <p:nvPr>
            <p:custDataLst>
              <p:tags r:id="rId18"/>
            </p:custDataLst>
          </p:nvPr>
        </p:nvSpPr>
        <p:spPr bwMode="auto">
          <a:xfrm>
            <a:off x="7915416" y="2340910"/>
            <a:ext cx="455389" cy="1595537"/>
          </a:xfrm>
          <a:prstGeom prst="flowChartProcess">
            <a:avLst/>
          </a:prstGeom>
          <a:solidFill>
            <a:schemeClr val="accent1"/>
          </a:solidFill>
          <a:ln w="9525">
            <a:solidFill>
              <a:schemeClr val="tx1"/>
            </a:solidFill>
            <a:miter lim="800000"/>
          </a:ln>
        </p:spPr>
        <p:txBody>
          <a:bodyPr anchor="ctr"/>
          <a:lstStyle/>
          <a:p>
            <a:endParaRPr lang="zh-CN" altLang="en-US" sz="100"/>
          </a:p>
        </p:txBody>
      </p:sp>
      <p:sp>
        <p:nvSpPr>
          <p:cNvPr id="62" name="Text Box 18"/>
          <p:cNvSpPr txBox="1">
            <a:spLocks noChangeArrowheads="1"/>
          </p:cNvSpPr>
          <p:nvPr>
            <p:custDataLst>
              <p:tags r:id="rId19"/>
            </p:custDataLst>
          </p:nvPr>
        </p:nvSpPr>
        <p:spPr bwMode="auto">
          <a:xfrm>
            <a:off x="3185265" y="2443380"/>
            <a:ext cx="326474" cy="1076325"/>
          </a:xfrm>
          <a:prstGeom prst="rect">
            <a:avLst/>
          </a:prstGeom>
          <a:noFill/>
          <a:ln w="9525">
            <a:noFill/>
            <a:miter lim="800000"/>
          </a:ln>
        </p:spPr>
        <p:txBody>
          <a:bodyPr>
            <a:spAutoFit/>
          </a:bodyPr>
          <a:lstStyle/>
          <a:p>
            <a:r>
              <a:rPr lang="zh-CN" altLang="en-US" sz="1600"/>
              <a:t>提交材料</a:t>
            </a:r>
            <a:endParaRPr lang="zh-CN" altLang="en-US" sz="1600"/>
          </a:p>
        </p:txBody>
      </p:sp>
      <p:sp>
        <p:nvSpPr>
          <p:cNvPr id="63" name="Text Box 19"/>
          <p:cNvSpPr txBox="1">
            <a:spLocks noChangeArrowheads="1"/>
          </p:cNvSpPr>
          <p:nvPr>
            <p:custDataLst>
              <p:tags r:id="rId20"/>
            </p:custDataLst>
          </p:nvPr>
        </p:nvSpPr>
        <p:spPr bwMode="auto">
          <a:xfrm>
            <a:off x="3943746" y="2437600"/>
            <a:ext cx="328148" cy="1076325"/>
          </a:xfrm>
          <a:prstGeom prst="rect">
            <a:avLst/>
          </a:prstGeom>
          <a:noFill/>
          <a:ln w="9525">
            <a:noFill/>
            <a:miter lim="800000"/>
          </a:ln>
        </p:spPr>
        <p:txBody>
          <a:bodyPr>
            <a:spAutoFit/>
          </a:bodyPr>
          <a:lstStyle/>
          <a:p>
            <a:r>
              <a:rPr lang="zh-CN" altLang="en-US" sz="1600"/>
              <a:t>受理审查</a:t>
            </a:r>
            <a:endParaRPr lang="zh-CN" altLang="en-US" sz="1600"/>
          </a:p>
        </p:txBody>
      </p:sp>
      <p:sp>
        <p:nvSpPr>
          <p:cNvPr id="64" name="Text Box 20"/>
          <p:cNvSpPr txBox="1">
            <a:spLocks noChangeArrowheads="1"/>
          </p:cNvSpPr>
          <p:nvPr>
            <p:custDataLst>
              <p:tags r:id="rId21"/>
            </p:custDataLst>
          </p:nvPr>
        </p:nvSpPr>
        <p:spPr bwMode="auto">
          <a:xfrm>
            <a:off x="4985399" y="4430051"/>
            <a:ext cx="1741194" cy="337185"/>
          </a:xfrm>
          <a:prstGeom prst="rect">
            <a:avLst/>
          </a:prstGeom>
          <a:noFill/>
          <a:ln w="9525">
            <a:noFill/>
            <a:miter lim="800000"/>
          </a:ln>
        </p:spPr>
        <p:txBody>
          <a:bodyPr>
            <a:spAutoFit/>
          </a:bodyPr>
          <a:lstStyle/>
          <a:p>
            <a:r>
              <a:rPr lang="zh-CN" altLang="en-US" sz="1600"/>
              <a:t>材料完整</a:t>
            </a:r>
            <a:endParaRPr lang="zh-CN" altLang="en-US" sz="1600"/>
          </a:p>
        </p:txBody>
      </p:sp>
      <p:sp>
        <p:nvSpPr>
          <p:cNvPr id="65" name="Text Box 21"/>
          <p:cNvSpPr txBox="1">
            <a:spLocks noChangeArrowheads="1"/>
          </p:cNvSpPr>
          <p:nvPr>
            <p:custDataLst>
              <p:tags r:id="rId22"/>
            </p:custDataLst>
          </p:nvPr>
        </p:nvSpPr>
        <p:spPr bwMode="auto">
          <a:xfrm>
            <a:off x="4878075" y="1241001"/>
            <a:ext cx="1623998" cy="337185"/>
          </a:xfrm>
          <a:prstGeom prst="rect">
            <a:avLst/>
          </a:prstGeom>
          <a:noFill/>
          <a:ln w="9525">
            <a:noFill/>
            <a:miter lim="800000"/>
          </a:ln>
        </p:spPr>
        <p:txBody>
          <a:bodyPr>
            <a:spAutoFit/>
          </a:bodyPr>
          <a:lstStyle/>
          <a:p>
            <a:r>
              <a:rPr lang="zh-CN" altLang="en-US" sz="1600"/>
              <a:t>材料不完整</a:t>
            </a:r>
            <a:endParaRPr lang="zh-CN" altLang="en-US" sz="1600"/>
          </a:p>
        </p:txBody>
      </p:sp>
      <p:sp>
        <p:nvSpPr>
          <p:cNvPr id="66" name="Text Box 22"/>
          <p:cNvSpPr txBox="1">
            <a:spLocks noChangeArrowheads="1"/>
          </p:cNvSpPr>
          <p:nvPr>
            <p:custDataLst>
              <p:tags r:id="rId23"/>
            </p:custDataLst>
          </p:nvPr>
        </p:nvSpPr>
        <p:spPr bwMode="auto">
          <a:xfrm>
            <a:off x="5173324" y="2757264"/>
            <a:ext cx="699826" cy="337185"/>
          </a:xfrm>
          <a:prstGeom prst="rect">
            <a:avLst/>
          </a:prstGeom>
          <a:noFill/>
          <a:ln w="9525">
            <a:noFill/>
            <a:miter lim="800000"/>
          </a:ln>
        </p:spPr>
        <p:txBody>
          <a:bodyPr>
            <a:spAutoFit/>
          </a:bodyPr>
          <a:lstStyle/>
          <a:p>
            <a:r>
              <a:rPr lang="zh-CN" altLang="en-US" sz="1600"/>
              <a:t>补正</a:t>
            </a:r>
            <a:endParaRPr lang="zh-CN" altLang="en-US" sz="1600"/>
          </a:p>
        </p:txBody>
      </p:sp>
      <p:sp>
        <p:nvSpPr>
          <p:cNvPr id="67" name="Text Box 23"/>
          <p:cNvSpPr txBox="1">
            <a:spLocks noChangeArrowheads="1"/>
          </p:cNvSpPr>
          <p:nvPr>
            <p:custDataLst>
              <p:tags r:id="rId24"/>
            </p:custDataLst>
          </p:nvPr>
        </p:nvSpPr>
        <p:spPr bwMode="auto">
          <a:xfrm>
            <a:off x="6353368" y="3137432"/>
            <a:ext cx="1053088" cy="337185"/>
          </a:xfrm>
          <a:prstGeom prst="rect">
            <a:avLst/>
          </a:prstGeom>
          <a:noFill/>
          <a:ln w="9525">
            <a:noFill/>
            <a:miter lim="800000"/>
          </a:ln>
        </p:spPr>
        <p:txBody>
          <a:bodyPr>
            <a:spAutoFit/>
          </a:bodyPr>
          <a:lstStyle/>
          <a:p>
            <a:pPr algn="ctr"/>
            <a:r>
              <a:rPr lang="zh-CN" altLang="en-US" sz="1600"/>
              <a:t>受理</a:t>
            </a:r>
            <a:endParaRPr lang="zh-CN" altLang="en-US" sz="1600"/>
          </a:p>
        </p:txBody>
      </p:sp>
      <p:sp>
        <p:nvSpPr>
          <p:cNvPr id="68" name="Text Box 24"/>
          <p:cNvSpPr txBox="1">
            <a:spLocks noChangeArrowheads="1"/>
          </p:cNvSpPr>
          <p:nvPr>
            <p:custDataLst>
              <p:tags r:id="rId25"/>
            </p:custDataLst>
          </p:nvPr>
        </p:nvSpPr>
        <p:spPr bwMode="auto">
          <a:xfrm>
            <a:off x="6425873" y="5016146"/>
            <a:ext cx="1063133" cy="337185"/>
          </a:xfrm>
          <a:prstGeom prst="rect">
            <a:avLst/>
          </a:prstGeom>
          <a:noFill/>
          <a:ln w="9525">
            <a:noFill/>
            <a:miter lim="800000"/>
          </a:ln>
        </p:spPr>
        <p:txBody>
          <a:bodyPr>
            <a:spAutoFit/>
          </a:bodyPr>
          <a:lstStyle/>
          <a:p>
            <a:r>
              <a:rPr lang="zh-CN" altLang="en-US" sz="1600"/>
              <a:t>不受理</a:t>
            </a:r>
            <a:endParaRPr lang="zh-CN" altLang="en-US" sz="1600"/>
          </a:p>
        </p:txBody>
      </p:sp>
      <p:sp>
        <p:nvSpPr>
          <p:cNvPr id="69" name="Text Box 25"/>
          <p:cNvSpPr txBox="1">
            <a:spLocks noChangeArrowheads="1"/>
          </p:cNvSpPr>
          <p:nvPr>
            <p:custDataLst>
              <p:tags r:id="rId26"/>
            </p:custDataLst>
          </p:nvPr>
        </p:nvSpPr>
        <p:spPr bwMode="auto">
          <a:xfrm>
            <a:off x="7937641" y="2586610"/>
            <a:ext cx="443670" cy="1076325"/>
          </a:xfrm>
          <a:prstGeom prst="rect">
            <a:avLst/>
          </a:prstGeom>
          <a:noFill/>
          <a:ln w="9525">
            <a:noFill/>
            <a:miter lim="800000"/>
          </a:ln>
        </p:spPr>
        <p:txBody>
          <a:bodyPr>
            <a:spAutoFit/>
          </a:bodyPr>
          <a:lstStyle/>
          <a:p>
            <a:r>
              <a:rPr lang="zh-CN" altLang="en-US" sz="1600"/>
              <a:t>调查核实</a:t>
            </a:r>
            <a:endParaRPr lang="zh-CN" altLang="en-US" sz="1600"/>
          </a:p>
        </p:txBody>
      </p:sp>
      <p:sp>
        <p:nvSpPr>
          <p:cNvPr id="70" name="Text Box 26"/>
          <p:cNvSpPr txBox="1">
            <a:spLocks noChangeArrowheads="1"/>
          </p:cNvSpPr>
          <p:nvPr>
            <p:custDataLst>
              <p:tags r:id="rId27"/>
            </p:custDataLst>
          </p:nvPr>
        </p:nvSpPr>
        <p:spPr bwMode="auto">
          <a:xfrm>
            <a:off x="9017399" y="2586551"/>
            <a:ext cx="371678" cy="1076325"/>
          </a:xfrm>
          <a:prstGeom prst="rect">
            <a:avLst/>
          </a:prstGeom>
          <a:noFill/>
          <a:ln w="9525">
            <a:noFill/>
            <a:miter lim="800000"/>
          </a:ln>
        </p:spPr>
        <p:txBody>
          <a:bodyPr>
            <a:spAutoFit/>
          </a:bodyPr>
          <a:lstStyle/>
          <a:p>
            <a:r>
              <a:rPr lang="zh-CN" altLang="en-US" sz="1600"/>
              <a:t>作出决定</a:t>
            </a:r>
            <a:endParaRPr lang="zh-CN" altLang="en-US" sz="1600"/>
          </a:p>
        </p:txBody>
      </p:sp>
      <p:sp>
        <p:nvSpPr>
          <p:cNvPr id="71" name="Line 27"/>
          <p:cNvSpPr>
            <a:spLocks noChangeShapeType="1"/>
          </p:cNvSpPr>
          <p:nvPr>
            <p:custDataLst>
              <p:tags r:id="rId28"/>
            </p:custDataLst>
          </p:nvPr>
        </p:nvSpPr>
        <p:spPr bwMode="auto">
          <a:xfrm>
            <a:off x="1005891" y="3018971"/>
            <a:ext cx="227695" cy="1674"/>
          </a:xfrm>
          <a:prstGeom prst="line">
            <a:avLst/>
          </a:prstGeom>
          <a:noFill/>
          <a:ln w="9525">
            <a:solidFill>
              <a:schemeClr val="tx1"/>
            </a:solidFill>
            <a:round/>
          </a:ln>
        </p:spPr>
        <p:txBody>
          <a:bodyPr/>
          <a:lstStyle/>
          <a:p>
            <a:endParaRPr lang="zh-CN" altLang="en-US" sz="100"/>
          </a:p>
        </p:txBody>
      </p:sp>
      <p:sp>
        <p:nvSpPr>
          <p:cNvPr id="72" name="Line 28"/>
          <p:cNvSpPr>
            <a:spLocks noChangeShapeType="1"/>
          </p:cNvSpPr>
          <p:nvPr>
            <p:custDataLst>
              <p:tags r:id="rId29"/>
            </p:custDataLst>
          </p:nvPr>
        </p:nvSpPr>
        <p:spPr bwMode="auto">
          <a:xfrm>
            <a:off x="1233586" y="1577464"/>
            <a:ext cx="0" cy="3189398"/>
          </a:xfrm>
          <a:prstGeom prst="line">
            <a:avLst/>
          </a:prstGeom>
          <a:noFill/>
          <a:ln w="9525">
            <a:solidFill>
              <a:schemeClr val="tx1"/>
            </a:solidFill>
            <a:round/>
          </a:ln>
        </p:spPr>
        <p:txBody>
          <a:bodyPr/>
          <a:lstStyle/>
          <a:p>
            <a:endParaRPr lang="zh-CN" altLang="en-US" sz="100"/>
          </a:p>
        </p:txBody>
      </p:sp>
      <p:sp>
        <p:nvSpPr>
          <p:cNvPr id="73" name="箭头 325"/>
          <p:cNvSpPr>
            <a:spLocks noChangeShapeType="1"/>
          </p:cNvSpPr>
          <p:nvPr>
            <p:custDataLst>
              <p:tags r:id="rId30"/>
            </p:custDataLst>
          </p:nvPr>
        </p:nvSpPr>
        <p:spPr bwMode="auto">
          <a:xfrm>
            <a:off x="1233586" y="1575790"/>
            <a:ext cx="227695" cy="1674"/>
          </a:xfrm>
          <a:prstGeom prst="line">
            <a:avLst/>
          </a:prstGeom>
          <a:noFill/>
          <a:ln w="9525">
            <a:solidFill>
              <a:schemeClr val="tx1"/>
            </a:solidFill>
            <a:round/>
            <a:tailEnd type="triangle" w="med" len="med"/>
          </a:ln>
        </p:spPr>
        <p:txBody>
          <a:bodyPr/>
          <a:lstStyle/>
          <a:p>
            <a:endParaRPr lang="zh-CN" altLang="en-US" sz="100"/>
          </a:p>
        </p:txBody>
      </p:sp>
      <p:sp>
        <p:nvSpPr>
          <p:cNvPr id="74" name="箭头 326"/>
          <p:cNvSpPr>
            <a:spLocks noChangeShapeType="1"/>
          </p:cNvSpPr>
          <p:nvPr>
            <p:custDataLst>
              <p:tags r:id="rId31"/>
            </p:custDataLst>
          </p:nvPr>
        </p:nvSpPr>
        <p:spPr bwMode="auto">
          <a:xfrm>
            <a:off x="1233586" y="4765187"/>
            <a:ext cx="152354" cy="0"/>
          </a:xfrm>
          <a:prstGeom prst="line">
            <a:avLst/>
          </a:prstGeom>
          <a:noFill/>
          <a:ln w="9525">
            <a:solidFill>
              <a:schemeClr val="tx1"/>
            </a:solidFill>
            <a:round/>
            <a:tailEnd type="triangle" w="med" len="med"/>
          </a:ln>
        </p:spPr>
        <p:txBody>
          <a:bodyPr/>
          <a:lstStyle/>
          <a:p>
            <a:endParaRPr lang="zh-CN" altLang="en-US" sz="100"/>
          </a:p>
        </p:txBody>
      </p:sp>
      <p:sp>
        <p:nvSpPr>
          <p:cNvPr id="75" name="Line 31"/>
          <p:cNvSpPr>
            <a:spLocks noChangeShapeType="1"/>
          </p:cNvSpPr>
          <p:nvPr>
            <p:custDataLst>
              <p:tags r:id="rId32"/>
            </p:custDataLst>
          </p:nvPr>
        </p:nvSpPr>
        <p:spPr bwMode="auto">
          <a:xfrm flipH="1">
            <a:off x="2829121" y="1577464"/>
            <a:ext cx="0" cy="3189398"/>
          </a:xfrm>
          <a:prstGeom prst="line">
            <a:avLst/>
          </a:prstGeom>
          <a:noFill/>
          <a:ln w="9525">
            <a:solidFill>
              <a:schemeClr val="tx1"/>
            </a:solidFill>
            <a:round/>
          </a:ln>
        </p:spPr>
        <p:txBody>
          <a:bodyPr/>
          <a:lstStyle/>
          <a:p>
            <a:endParaRPr lang="zh-CN" altLang="en-US" sz="100"/>
          </a:p>
        </p:txBody>
      </p:sp>
      <p:sp>
        <p:nvSpPr>
          <p:cNvPr id="76" name="Line 32"/>
          <p:cNvSpPr>
            <a:spLocks noChangeShapeType="1"/>
          </p:cNvSpPr>
          <p:nvPr>
            <p:custDataLst>
              <p:tags r:id="rId33"/>
            </p:custDataLst>
          </p:nvPr>
        </p:nvSpPr>
        <p:spPr bwMode="auto">
          <a:xfrm>
            <a:off x="2676768" y="1575790"/>
            <a:ext cx="152354" cy="1674"/>
          </a:xfrm>
          <a:prstGeom prst="line">
            <a:avLst/>
          </a:prstGeom>
          <a:noFill/>
          <a:ln w="9525">
            <a:solidFill>
              <a:schemeClr val="tx1"/>
            </a:solidFill>
            <a:round/>
          </a:ln>
        </p:spPr>
        <p:txBody>
          <a:bodyPr/>
          <a:lstStyle/>
          <a:p>
            <a:endParaRPr lang="zh-CN" altLang="en-US" sz="100"/>
          </a:p>
        </p:txBody>
      </p:sp>
      <p:sp>
        <p:nvSpPr>
          <p:cNvPr id="77" name="Line 33"/>
          <p:cNvSpPr>
            <a:spLocks noChangeShapeType="1"/>
          </p:cNvSpPr>
          <p:nvPr>
            <p:custDataLst>
              <p:tags r:id="rId34"/>
            </p:custDataLst>
          </p:nvPr>
        </p:nvSpPr>
        <p:spPr bwMode="auto">
          <a:xfrm>
            <a:off x="2676768" y="4765187"/>
            <a:ext cx="152354" cy="1675"/>
          </a:xfrm>
          <a:prstGeom prst="line">
            <a:avLst/>
          </a:prstGeom>
          <a:noFill/>
          <a:ln w="9525">
            <a:solidFill>
              <a:schemeClr val="tx1"/>
            </a:solidFill>
            <a:round/>
          </a:ln>
        </p:spPr>
        <p:txBody>
          <a:bodyPr/>
          <a:lstStyle/>
          <a:p>
            <a:endParaRPr lang="zh-CN" altLang="en-US" sz="100"/>
          </a:p>
        </p:txBody>
      </p:sp>
      <p:sp>
        <p:nvSpPr>
          <p:cNvPr id="78" name="箭头 330"/>
          <p:cNvSpPr>
            <a:spLocks noChangeShapeType="1"/>
          </p:cNvSpPr>
          <p:nvPr>
            <p:custDataLst>
              <p:tags r:id="rId35"/>
            </p:custDataLst>
          </p:nvPr>
        </p:nvSpPr>
        <p:spPr bwMode="auto">
          <a:xfrm>
            <a:off x="2829121" y="3018971"/>
            <a:ext cx="378375" cy="1674"/>
          </a:xfrm>
          <a:prstGeom prst="line">
            <a:avLst/>
          </a:prstGeom>
          <a:noFill/>
          <a:ln w="9525">
            <a:solidFill>
              <a:schemeClr val="tx1"/>
            </a:solidFill>
            <a:round/>
            <a:tailEnd type="triangle" w="med" len="med"/>
          </a:ln>
        </p:spPr>
        <p:txBody>
          <a:bodyPr/>
          <a:lstStyle/>
          <a:p>
            <a:endParaRPr lang="zh-CN" altLang="en-US" sz="100"/>
          </a:p>
        </p:txBody>
      </p:sp>
      <p:sp>
        <p:nvSpPr>
          <p:cNvPr id="79" name="箭头 330"/>
          <p:cNvSpPr>
            <a:spLocks noChangeShapeType="1"/>
          </p:cNvSpPr>
          <p:nvPr>
            <p:custDataLst>
              <p:tags r:id="rId36"/>
            </p:custDataLst>
          </p:nvPr>
        </p:nvSpPr>
        <p:spPr bwMode="auto">
          <a:xfrm>
            <a:off x="3567455" y="3002229"/>
            <a:ext cx="380048" cy="0"/>
          </a:xfrm>
          <a:prstGeom prst="line">
            <a:avLst/>
          </a:prstGeom>
          <a:noFill/>
          <a:ln w="9525">
            <a:solidFill>
              <a:schemeClr val="tx1"/>
            </a:solidFill>
            <a:round/>
            <a:tailEnd type="triangle" w="med" len="med"/>
          </a:ln>
        </p:spPr>
        <p:txBody>
          <a:bodyPr/>
          <a:lstStyle/>
          <a:p>
            <a:endParaRPr lang="zh-CN" altLang="en-US" sz="100"/>
          </a:p>
        </p:txBody>
      </p:sp>
      <p:sp>
        <p:nvSpPr>
          <p:cNvPr id="80" name="Line 36"/>
          <p:cNvSpPr>
            <a:spLocks noChangeShapeType="1"/>
          </p:cNvSpPr>
          <p:nvPr>
            <p:custDataLst>
              <p:tags r:id="rId37"/>
            </p:custDataLst>
          </p:nvPr>
        </p:nvSpPr>
        <p:spPr bwMode="auto">
          <a:xfrm flipH="1">
            <a:off x="4551899" y="1410041"/>
            <a:ext cx="0" cy="3187724"/>
          </a:xfrm>
          <a:prstGeom prst="line">
            <a:avLst/>
          </a:prstGeom>
          <a:noFill/>
          <a:ln w="9525">
            <a:solidFill>
              <a:schemeClr val="tx1"/>
            </a:solidFill>
            <a:round/>
          </a:ln>
        </p:spPr>
        <p:txBody>
          <a:bodyPr/>
          <a:lstStyle/>
          <a:p>
            <a:endParaRPr lang="zh-CN" altLang="en-US" sz="100"/>
          </a:p>
        </p:txBody>
      </p:sp>
      <p:sp>
        <p:nvSpPr>
          <p:cNvPr id="81" name="箭头 333"/>
          <p:cNvSpPr>
            <a:spLocks noChangeShapeType="1"/>
          </p:cNvSpPr>
          <p:nvPr>
            <p:custDataLst>
              <p:tags r:id="rId38"/>
            </p:custDataLst>
          </p:nvPr>
        </p:nvSpPr>
        <p:spPr bwMode="auto">
          <a:xfrm>
            <a:off x="4345969" y="3018971"/>
            <a:ext cx="227695" cy="1674"/>
          </a:xfrm>
          <a:prstGeom prst="line">
            <a:avLst/>
          </a:prstGeom>
          <a:noFill/>
          <a:ln w="9525">
            <a:solidFill>
              <a:schemeClr val="tx1"/>
            </a:solidFill>
            <a:round/>
            <a:tailEnd type="triangle" w="med" len="med"/>
          </a:ln>
        </p:spPr>
        <p:txBody>
          <a:bodyPr/>
          <a:lstStyle/>
          <a:p>
            <a:endParaRPr lang="zh-CN" altLang="en-US" sz="100"/>
          </a:p>
        </p:txBody>
      </p:sp>
      <p:sp>
        <p:nvSpPr>
          <p:cNvPr id="82" name="箭头 333"/>
          <p:cNvSpPr>
            <a:spLocks noChangeShapeType="1"/>
          </p:cNvSpPr>
          <p:nvPr>
            <p:custDataLst>
              <p:tags r:id="rId39"/>
            </p:custDataLst>
          </p:nvPr>
        </p:nvSpPr>
        <p:spPr bwMode="auto">
          <a:xfrm>
            <a:off x="4575338" y="4614507"/>
            <a:ext cx="227695" cy="0"/>
          </a:xfrm>
          <a:prstGeom prst="line">
            <a:avLst/>
          </a:prstGeom>
          <a:noFill/>
          <a:ln w="9525">
            <a:solidFill>
              <a:schemeClr val="tx1"/>
            </a:solidFill>
            <a:round/>
            <a:tailEnd type="triangle" w="med" len="med"/>
          </a:ln>
        </p:spPr>
        <p:txBody>
          <a:bodyPr/>
          <a:lstStyle/>
          <a:p>
            <a:endParaRPr lang="zh-CN" altLang="en-US" sz="100"/>
          </a:p>
        </p:txBody>
      </p:sp>
      <p:sp>
        <p:nvSpPr>
          <p:cNvPr id="83" name="箭头 333"/>
          <p:cNvSpPr>
            <a:spLocks noChangeShapeType="1"/>
          </p:cNvSpPr>
          <p:nvPr>
            <p:custDataLst>
              <p:tags r:id="rId40"/>
            </p:custDataLst>
          </p:nvPr>
        </p:nvSpPr>
        <p:spPr bwMode="auto">
          <a:xfrm>
            <a:off x="4573663" y="1423435"/>
            <a:ext cx="227695" cy="1675"/>
          </a:xfrm>
          <a:prstGeom prst="line">
            <a:avLst/>
          </a:prstGeom>
          <a:noFill/>
          <a:ln w="9525">
            <a:solidFill>
              <a:schemeClr val="tx1"/>
            </a:solidFill>
            <a:round/>
            <a:tailEnd type="triangle" w="med" len="med"/>
          </a:ln>
        </p:spPr>
        <p:txBody>
          <a:bodyPr/>
          <a:lstStyle/>
          <a:p>
            <a:endParaRPr lang="zh-CN" altLang="en-US" sz="100"/>
          </a:p>
        </p:txBody>
      </p:sp>
      <p:sp>
        <p:nvSpPr>
          <p:cNvPr id="84" name="箭头 336"/>
          <p:cNvSpPr>
            <a:spLocks noChangeShapeType="1"/>
          </p:cNvSpPr>
          <p:nvPr>
            <p:custDataLst>
              <p:tags r:id="rId41"/>
            </p:custDataLst>
          </p:nvPr>
        </p:nvSpPr>
        <p:spPr bwMode="auto">
          <a:xfrm>
            <a:off x="5486116" y="1575790"/>
            <a:ext cx="1674" cy="1063132"/>
          </a:xfrm>
          <a:prstGeom prst="line">
            <a:avLst/>
          </a:prstGeom>
          <a:noFill/>
          <a:ln w="9525">
            <a:solidFill>
              <a:schemeClr val="tx1"/>
            </a:solidFill>
            <a:round/>
            <a:tailEnd type="triangle" w="med" len="med"/>
          </a:ln>
        </p:spPr>
        <p:txBody>
          <a:bodyPr/>
          <a:lstStyle/>
          <a:p>
            <a:endParaRPr lang="zh-CN" altLang="en-US" sz="100"/>
          </a:p>
        </p:txBody>
      </p:sp>
      <p:sp>
        <p:nvSpPr>
          <p:cNvPr id="85" name="箭头 336"/>
          <p:cNvSpPr>
            <a:spLocks noChangeShapeType="1"/>
          </p:cNvSpPr>
          <p:nvPr>
            <p:custDataLst>
              <p:tags r:id="rId42"/>
            </p:custDataLst>
          </p:nvPr>
        </p:nvSpPr>
        <p:spPr bwMode="auto">
          <a:xfrm>
            <a:off x="5469374" y="3147886"/>
            <a:ext cx="0" cy="1063133"/>
          </a:xfrm>
          <a:prstGeom prst="line">
            <a:avLst/>
          </a:prstGeom>
          <a:noFill/>
          <a:ln w="9525">
            <a:solidFill>
              <a:schemeClr val="tx1"/>
            </a:solidFill>
            <a:round/>
            <a:tailEnd type="triangle" w="med" len="med"/>
          </a:ln>
        </p:spPr>
        <p:txBody>
          <a:bodyPr/>
          <a:lstStyle/>
          <a:p>
            <a:endParaRPr lang="zh-CN" altLang="en-US" sz="100"/>
          </a:p>
        </p:txBody>
      </p:sp>
      <p:sp>
        <p:nvSpPr>
          <p:cNvPr id="86" name="箭头 330"/>
          <p:cNvSpPr>
            <a:spLocks noChangeShapeType="1"/>
          </p:cNvSpPr>
          <p:nvPr>
            <p:custDataLst>
              <p:tags r:id="rId43"/>
            </p:custDataLst>
          </p:nvPr>
        </p:nvSpPr>
        <p:spPr bwMode="auto">
          <a:xfrm>
            <a:off x="6093859" y="4537493"/>
            <a:ext cx="760098" cy="1675"/>
          </a:xfrm>
          <a:prstGeom prst="line">
            <a:avLst/>
          </a:prstGeom>
          <a:noFill/>
          <a:ln w="9525">
            <a:solidFill>
              <a:schemeClr val="tx1"/>
            </a:solidFill>
            <a:round/>
            <a:tailEnd type="triangle" w="med" len="med"/>
          </a:ln>
        </p:spPr>
        <p:txBody>
          <a:bodyPr/>
          <a:lstStyle/>
          <a:p>
            <a:endParaRPr lang="zh-CN" altLang="en-US" sz="100"/>
          </a:p>
        </p:txBody>
      </p:sp>
      <p:cxnSp>
        <p:nvCxnSpPr>
          <p:cNvPr id="87" name="AutoShape 43"/>
          <p:cNvCxnSpPr>
            <a:cxnSpLocks noChangeShapeType="1"/>
          </p:cNvCxnSpPr>
          <p:nvPr>
            <p:custDataLst>
              <p:tags r:id="rId44"/>
            </p:custDataLst>
          </p:nvPr>
        </p:nvCxnSpPr>
        <p:spPr bwMode="auto">
          <a:xfrm>
            <a:off x="6853957" y="3551375"/>
            <a:ext cx="0" cy="1366167"/>
          </a:xfrm>
          <a:prstGeom prst="straightConnector1">
            <a:avLst/>
          </a:prstGeom>
          <a:noFill/>
          <a:ln w="9525">
            <a:solidFill>
              <a:schemeClr val="tx1"/>
            </a:solidFill>
            <a:round/>
            <a:headEnd type="triangle" w="med" len="med"/>
            <a:tailEnd type="triangle" w="med" len="med"/>
          </a:ln>
        </p:spPr>
      </p:cxnSp>
      <p:sp>
        <p:nvSpPr>
          <p:cNvPr id="88" name="箭头 330"/>
          <p:cNvSpPr>
            <a:spLocks noChangeShapeType="1"/>
          </p:cNvSpPr>
          <p:nvPr>
            <p:custDataLst>
              <p:tags r:id="rId45"/>
            </p:custDataLst>
          </p:nvPr>
        </p:nvSpPr>
        <p:spPr bwMode="auto">
          <a:xfrm>
            <a:off x="7485140" y="3286847"/>
            <a:ext cx="380048" cy="1674"/>
          </a:xfrm>
          <a:prstGeom prst="line">
            <a:avLst/>
          </a:prstGeom>
          <a:noFill/>
          <a:ln w="9525">
            <a:solidFill>
              <a:schemeClr val="tx1"/>
            </a:solidFill>
            <a:round/>
            <a:tailEnd type="triangle" w="med" len="med"/>
          </a:ln>
        </p:spPr>
        <p:txBody>
          <a:bodyPr/>
          <a:lstStyle/>
          <a:p>
            <a:endParaRPr lang="zh-CN" altLang="en-US" sz="100"/>
          </a:p>
        </p:txBody>
      </p:sp>
      <p:sp>
        <p:nvSpPr>
          <p:cNvPr id="89" name="箭头 330"/>
          <p:cNvSpPr>
            <a:spLocks noChangeShapeType="1"/>
          </p:cNvSpPr>
          <p:nvPr>
            <p:custDataLst>
              <p:tags r:id="rId46"/>
            </p:custDataLst>
          </p:nvPr>
        </p:nvSpPr>
        <p:spPr bwMode="auto">
          <a:xfrm>
            <a:off x="8528182" y="3270105"/>
            <a:ext cx="378375" cy="0"/>
          </a:xfrm>
          <a:prstGeom prst="line">
            <a:avLst/>
          </a:prstGeom>
          <a:noFill/>
          <a:ln w="9525">
            <a:solidFill>
              <a:schemeClr val="tx1"/>
            </a:solidFill>
            <a:round/>
            <a:tailEnd type="triangle" w="med" len="med"/>
          </a:ln>
        </p:spPr>
        <p:txBody>
          <a:bodyPr/>
          <a:lstStyle/>
          <a:p>
            <a:endParaRPr lang="zh-CN" altLang="en-US" sz="100"/>
          </a:p>
        </p:txBody>
      </p:sp>
      <p:sp>
        <p:nvSpPr>
          <p:cNvPr id="90" name="Line 47"/>
          <p:cNvSpPr>
            <a:spLocks noChangeShapeType="1"/>
          </p:cNvSpPr>
          <p:nvPr>
            <p:custDataLst>
              <p:tags r:id="rId47"/>
            </p:custDataLst>
          </p:nvPr>
        </p:nvSpPr>
        <p:spPr bwMode="auto">
          <a:xfrm>
            <a:off x="6854368" y="5722281"/>
            <a:ext cx="0" cy="380048"/>
          </a:xfrm>
          <a:prstGeom prst="line">
            <a:avLst/>
          </a:prstGeom>
          <a:noFill/>
          <a:ln w="9525">
            <a:solidFill>
              <a:schemeClr val="tx1"/>
            </a:solidFill>
            <a:round/>
          </a:ln>
        </p:spPr>
        <p:txBody>
          <a:bodyPr/>
          <a:lstStyle/>
          <a:p>
            <a:endParaRPr lang="zh-CN" altLang="en-US" sz="100"/>
          </a:p>
        </p:txBody>
      </p:sp>
      <p:sp>
        <p:nvSpPr>
          <p:cNvPr id="91" name="Text Box 48"/>
          <p:cNvSpPr txBox="1">
            <a:spLocks noChangeArrowheads="1"/>
          </p:cNvSpPr>
          <p:nvPr>
            <p:custDataLst>
              <p:tags r:id="rId48"/>
            </p:custDataLst>
          </p:nvPr>
        </p:nvSpPr>
        <p:spPr bwMode="auto">
          <a:xfrm>
            <a:off x="5567957" y="5824135"/>
            <a:ext cx="785211" cy="337185"/>
          </a:xfrm>
          <a:prstGeom prst="rect">
            <a:avLst/>
          </a:prstGeom>
          <a:noFill/>
          <a:ln w="9525">
            <a:noFill/>
            <a:miter lim="800000"/>
          </a:ln>
        </p:spPr>
        <p:txBody>
          <a:bodyPr>
            <a:spAutoFit/>
          </a:bodyPr>
          <a:lstStyle/>
          <a:p>
            <a:r>
              <a:rPr lang="zh-CN" altLang="en-US" sz="1600" dirty="0"/>
              <a:t>15日</a:t>
            </a:r>
            <a:endParaRPr lang="zh-CN" altLang="en-US" sz="1600" dirty="0"/>
          </a:p>
        </p:txBody>
      </p:sp>
      <p:sp>
        <p:nvSpPr>
          <p:cNvPr id="92" name="Text Box 49"/>
          <p:cNvSpPr txBox="1">
            <a:spLocks noChangeArrowheads="1"/>
          </p:cNvSpPr>
          <p:nvPr>
            <p:custDataLst>
              <p:tags r:id="rId49"/>
            </p:custDataLst>
          </p:nvPr>
        </p:nvSpPr>
        <p:spPr bwMode="auto">
          <a:xfrm>
            <a:off x="7380988" y="5824135"/>
            <a:ext cx="785212" cy="337185"/>
          </a:xfrm>
          <a:prstGeom prst="rect">
            <a:avLst/>
          </a:prstGeom>
          <a:noFill/>
          <a:ln w="9525">
            <a:noFill/>
            <a:miter lim="800000"/>
          </a:ln>
        </p:spPr>
        <p:txBody>
          <a:bodyPr>
            <a:spAutoFit/>
          </a:bodyPr>
          <a:lstStyle/>
          <a:p>
            <a:r>
              <a:rPr lang="zh-CN" altLang="en-US" sz="1600" dirty="0"/>
              <a:t>60日</a:t>
            </a:r>
            <a:endParaRPr lang="zh-CN" altLang="en-US" sz="1600" dirty="0"/>
          </a:p>
        </p:txBody>
      </p:sp>
      <p:sp>
        <p:nvSpPr>
          <p:cNvPr id="93" name="Line 46"/>
          <p:cNvSpPr>
            <a:spLocks noChangeShapeType="1"/>
          </p:cNvSpPr>
          <p:nvPr>
            <p:custDataLst>
              <p:tags r:id="rId50"/>
            </p:custDataLst>
          </p:nvPr>
        </p:nvSpPr>
        <p:spPr bwMode="auto">
          <a:xfrm>
            <a:off x="4108770" y="5720220"/>
            <a:ext cx="5695712" cy="1674"/>
          </a:xfrm>
          <a:prstGeom prst="line">
            <a:avLst/>
          </a:prstGeom>
          <a:noFill/>
          <a:ln w="9525">
            <a:solidFill>
              <a:schemeClr val="tx1"/>
            </a:solidFill>
            <a:round/>
          </a:ln>
        </p:spPr>
        <p:txBody>
          <a:bodyPr/>
          <a:lstStyle/>
          <a:p>
            <a:endParaRPr lang="zh-CN" altLang="en-US" sz="100"/>
          </a:p>
        </p:txBody>
      </p:sp>
    </p:spTree>
    <p:custDataLst>
      <p:tags r:id="rId5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170180" y="673735"/>
            <a:ext cx="11929745" cy="4509770"/>
          </a:xfrm>
          <a:prstGeom prst="rect">
            <a:avLst/>
          </a:prstGeom>
          <a:noFill/>
        </p:spPr>
        <p:txBody>
          <a:bodyPr wrap="square" rtlCol="0" anchor="t">
            <a:noAutofit/>
          </a:bodyPr>
          <a:p>
            <a:pPr>
              <a:lnSpc>
                <a:spcPct val="120000"/>
              </a:lnSpc>
            </a:pPr>
            <a:r>
              <a:rPr lang="zh-CN" altLang="en-US" sz="2400" b="1" dirty="0" smtClean="0">
                <a:solidFill>
                  <a:srgbClr val="FF0000"/>
                </a:solidFill>
                <a:latin typeface="微软雅黑" panose="020B0503020204020204" charset="-122"/>
                <a:ea typeface="微软雅黑" panose="020B0503020204020204" charset="-122"/>
                <a:sym typeface="+mn-ea"/>
              </a:rPr>
              <a:t>（</a:t>
            </a:r>
            <a:r>
              <a:rPr lang="en-US" altLang="zh-CN" sz="2400" b="1" dirty="0" smtClean="0">
                <a:solidFill>
                  <a:srgbClr val="FF0000"/>
                </a:solidFill>
                <a:latin typeface="微软雅黑" panose="020B0503020204020204" charset="-122"/>
                <a:ea typeface="微软雅黑" panose="020B0503020204020204" charset="-122"/>
                <a:sym typeface="+mn-ea"/>
              </a:rPr>
              <a:t>5</a:t>
            </a:r>
            <a:r>
              <a:rPr lang="zh-CN" altLang="en-US" sz="2400" b="1" dirty="0" smtClean="0">
                <a:solidFill>
                  <a:srgbClr val="FF0000"/>
                </a:solidFill>
                <a:latin typeface="微软雅黑" panose="020B0503020204020204" charset="-122"/>
                <a:ea typeface="微软雅黑" panose="020B0503020204020204" charset="-122"/>
                <a:sym typeface="+mn-ea"/>
              </a:rPr>
              <a:t>）劳动能力鉴定政策</a:t>
            </a:r>
            <a:endParaRPr lang="en-US" altLang="zh-CN" sz="2400" b="1" dirty="0" smtClean="0">
              <a:latin typeface="宋体" panose="02010600030101010101" pitchFamily="2" charset="-122"/>
              <a:ea typeface="宋体" panose="02010600030101010101" pitchFamily="2" charset="-122"/>
              <a:cs typeface="宋体" panose="02010600030101010101" pitchFamily="2" charset="-122"/>
            </a:endParaRPr>
          </a:p>
          <a:p>
            <a:pPr indent="679450">
              <a:lnSpc>
                <a:spcPct val="120000"/>
              </a:lnSpc>
              <a:spcBef>
                <a:spcPts val="1200"/>
              </a:spcBef>
            </a:pPr>
            <a:r>
              <a:rPr lang="zh-CN" altLang="en-US" sz="2400" b="1" dirty="0" smtClean="0">
                <a:latin typeface="宋体" panose="02010600030101010101" pitchFamily="2" charset="-122"/>
                <a:sym typeface="+mn-ea"/>
              </a:rPr>
              <a:t>（一）什么是劳动能力鉴定</a:t>
            </a:r>
            <a:r>
              <a:rPr lang="zh-CN" altLang="en-US" sz="2400" dirty="0" smtClean="0">
                <a:latin typeface="宋体" panose="02010600030101010101" pitchFamily="2" charset="-122"/>
                <a:cs typeface="宋体" panose="02010600030101010101" pitchFamily="2" charset="-122"/>
                <a:sym typeface="+mn-ea"/>
              </a:rPr>
              <a:t> </a:t>
            </a:r>
            <a:endParaRPr lang="zh-CN" altLang="en-US" sz="2400" dirty="0" smtClean="0">
              <a:latin typeface="宋体" panose="02010600030101010101" pitchFamily="2" charset="-122"/>
              <a:ea typeface="宋体" panose="02010600030101010101" pitchFamily="2" charset="-122"/>
              <a:cs typeface="宋体" panose="02010600030101010101" pitchFamily="2" charset="-122"/>
            </a:endParaRPr>
          </a:p>
          <a:p>
            <a:pPr indent="679450">
              <a:lnSpc>
                <a:spcPct val="120000"/>
              </a:lnSpc>
              <a:spcBef>
                <a:spcPts val="1200"/>
              </a:spcBef>
            </a:pPr>
            <a:r>
              <a:rPr lang="zh-CN" altLang="en-US" sz="2400" b="1" spc="100" dirty="0" smtClean="0">
                <a:latin typeface="宋体" panose="02010600030101010101" pitchFamily="2" charset="-122"/>
                <a:sym typeface="+mn-ea"/>
              </a:rPr>
              <a:t>劳动能力鉴定是指劳动者因工或非因工负伤后，劳动鉴定机构根据国家标准运用有关政策和医学科学技术方法、手段确定劳动者伤残程度和丧失劳动能力程度的一种综合评定。劳动鉴定属于技术鉴定工作，并非行政行为。</a:t>
            </a:r>
            <a:endParaRPr lang="zh-CN" altLang="en-US" sz="2400" b="1" spc="100" dirty="0" smtClean="0">
              <a:latin typeface="宋体" panose="02010600030101010101" pitchFamily="2" charset="-122"/>
              <a:sym typeface="+mn-ea"/>
            </a:endParaRPr>
          </a:p>
          <a:p>
            <a:pPr indent="679450">
              <a:lnSpc>
                <a:spcPct val="120000"/>
              </a:lnSpc>
              <a:spcBef>
                <a:spcPts val="1200"/>
              </a:spcBef>
            </a:pPr>
            <a:r>
              <a:rPr lang="zh-CN" altLang="en-US" sz="2400" b="1" spc="100" dirty="0" smtClean="0">
                <a:latin typeface="宋体" panose="02010600030101010101" pitchFamily="2" charset="-122"/>
                <a:sym typeface="+mn-ea"/>
              </a:rPr>
              <a:t>劳动能力鉴定委员会由社会保险行政部门、卫生行政部门、工会组织、经办机构代表以及用人单位代表组成。</a:t>
            </a: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a:p>
            <a:pPr indent="0">
              <a:lnSpc>
                <a:spcPct val="125000"/>
              </a:lnSpc>
              <a:spcAft>
                <a:spcPts val="600"/>
              </a:spcAft>
              <a:buFont typeface="Wingdings" panose="05000000000000000000" charset="0"/>
              <a:buNone/>
            </a:pP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p:txBody>
      </p:sp>
    </p:spTree>
    <p:custDataLst>
      <p:tags r:id="rId4"/>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grpSp>
        <p:nvGrpSpPr>
          <p:cNvPr id="4" name="Group 3"/>
          <p:cNvGrpSpPr/>
          <p:nvPr/>
        </p:nvGrpSpPr>
        <p:grpSpPr>
          <a:xfrm>
            <a:off x="857216" y="2343064"/>
            <a:ext cx="10641398" cy="2288575"/>
            <a:chOff x="1050566" y="2772576"/>
            <a:chExt cx="10090868" cy="2170176"/>
          </a:xfrm>
          <a:solidFill>
            <a:srgbClr val="0170C1"/>
          </a:solidFill>
        </p:grpSpPr>
        <p:sp>
          <p:nvSpPr>
            <p:cNvPr id="50" name="Block Arc 49"/>
            <p:cNvSpPr/>
            <p:nvPr>
              <p:custDataLst>
                <p:tags r:id="rId4"/>
              </p:custDataLst>
            </p:nvPr>
          </p:nvSpPr>
          <p:spPr>
            <a:xfrm>
              <a:off x="1050566" y="2786644"/>
              <a:ext cx="2156108" cy="2156108"/>
            </a:xfrm>
            <a:prstGeom prst="blockArc">
              <a:avLst>
                <a:gd name="adj1" fmla="val 10800000"/>
                <a:gd name="adj2" fmla="val 0"/>
                <a:gd name="adj3" fmla="val 807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Franklin Gothic Medium" panose="020B0603020102020204" pitchFamily="34" charset="0"/>
                <a:ea typeface="微软雅黑" panose="020B0503020204020204" charset="-122"/>
                <a:cs typeface="Arial" panose="020B0604020202020204" pitchFamily="34" charset="0"/>
              </a:endParaRPr>
            </a:p>
          </p:txBody>
        </p:sp>
        <p:sp>
          <p:nvSpPr>
            <p:cNvPr id="51" name="Block Arc 50"/>
            <p:cNvSpPr/>
            <p:nvPr>
              <p:custDataLst>
                <p:tags r:id="rId5"/>
              </p:custDataLst>
            </p:nvPr>
          </p:nvSpPr>
          <p:spPr>
            <a:xfrm flipV="1">
              <a:off x="3034256" y="2772576"/>
              <a:ext cx="2156108" cy="2156108"/>
            </a:xfrm>
            <a:prstGeom prst="blockArc">
              <a:avLst>
                <a:gd name="adj1" fmla="val 10800000"/>
                <a:gd name="adj2" fmla="val 0"/>
                <a:gd name="adj3" fmla="val 807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Franklin Gothic Medium" panose="020B0603020102020204" pitchFamily="34" charset="0"/>
                <a:ea typeface="微软雅黑" panose="020B0503020204020204" charset="-122"/>
                <a:cs typeface="Arial" panose="020B0604020202020204" pitchFamily="34" charset="0"/>
              </a:endParaRPr>
            </a:p>
          </p:txBody>
        </p:sp>
        <p:sp>
          <p:nvSpPr>
            <p:cNvPr id="52" name="Block Arc 51"/>
            <p:cNvSpPr/>
            <p:nvPr>
              <p:custDataLst>
                <p:tags r:id="rId6"/>
              </p:custDataLst>
            </p:nvPr>
          </p:nvSpPr>
          <p:spPr>
            <a:xfrm>
              <a:off x="5017946" y="2786644"/>
              <a:ext cx="2156108" cy="2156108"/>
            </a:xfrm>
            <a:prstGeom prst="blockArc">
              <a:avLst>
                <a:gd name="adj1" fmla="val 10800000"/>
                <a:gd name="adj2" fmla="val 0"/>
                <a:gd name="adj3" fmla="val 807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Franklin Gothic Medium" panose="020B0603020102020204" pitchFamily="34" charset="0"/>
                <a:ea typeface="微软雅黑" panose="020B0503020204020204" charset="-122"/>
                <a:cs typeface="Arial" panose="020B0604020202020204" pitchFamily="34" charset="0"/>
              </a:endParaRPr>
            </a:p>
          </p:txBody>
        </p:sp>
        <p:sp>
          <p:nvSpPr>
            <p:cNvPr id="53" name="Block Arc 52"/>
            <p:cNvSpPr/>
            <p:nvPr>
              <p:custDataLst>
                <p:tags r:id="rId7"/>
              </p:custDataLst>
            </p:nvPr>
          </p:nvSpPr>
          <p:spPr>
            <a:xfrm flipV="1">
              <a:off x="7001636" y="2772576"/>
              <a:ext cx="2156108" cy="2156108"/>
            </a:xfrm>
            <a:prstGeom prst="blockArc">
              <a:avLst>
                <a:gd name="adj1" fmla="val 10800000"/>
                <a:gd name="adj2" fmla="val 0"/>
                <a:gd name="adj3" fmla="val 807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Franklin Gothic Medium" panose="020B0603020102020204" pitchFamily="34" charset="0"/>
                <a:ea typeface="微软雅黑" panose="020B0503020204020204" charset="-122"/>
                <a:cs typeface="Arial" panose="020B0604020202020204" pitchFamily="34" charset="0"/>
              </a:endParaRPr>
            </a:p>
          </p:txBody>
        </p:sp>
        <p:sp>
          <p:nvSpPr>
            <p:cNvPr id="54" name="Block Arc 53"/>
            <p:cNvSpPr/>
            <p:nvPr>
              <p:custDataLst>
                <p:tags r:id="rId8"/>
              </p:custDataLst>
            </p:nvPr>
          </p:nvSpPr>
          <p:spPr>
            <a:xfrm>
              <a:off x="8985326" y="2786644"/>
              <a:ext cx="2156108" cy="2156108"/>
            </a:xfrm>
            <a:prstGeom prst="blockArc">
              <a:avLst>
                <a:gd name="adj1" fmla="val 10800000"/>
                <a:gd name="adj2" fmla="val 0"/>
                <a:gd name="adj3" fmla="val 807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Franklin Gothic Medium" panose="020B0603020102020204" pitchFamily="34" charset="0"/>
                <a:ea typeface="微软雅黑" panose="020B0503020204020204" charset="-122"/>
                <a:cs typeface="Arial" panose="020B0604020202020204" pitchFamily="34" charset="0"/>
              </a:endParaRPr>
            </a:p>
          </p:txBody>
        </p:sp>
      </p:grpSp>
      <p:grpSp>
        <p:nvGrpSpPr>
          <p:cNvPr id="8" name="Group 7"/>
          <p:cNvGrpSpPr/>
          <p:nvPr/>
        </p:nvGrpSpPr>
        <p:grpSpPr>
          <a:xfrm>
            <a:off x="7628097" y="2838200"/>
            <a:ext cx="1283466" cy="1283466"/>
            <a:chOff x="7471157" y="3242097"/>
            <a:chExt cx="1217066" cy="1217066"/>
          </a:xfrm>
        </p:grpSpPr>
        <p:sp>
          <p:nvSpPr>
            <p:cNvPr id="59" name="Oval 58"/>
            <p:cNvSpPr/>
            <p:nvPr>
              <p:custDataLst>
                <p:tags r:id="rId9"/>
              </p:custDataLst>
            </p:nvPr>
          </p:nvSpPr>
          <p:spPr>
            <a:xfrm>
              <a:off x="7471157" y="3242097"/>
              <a:ext cx="1217066" cy="121706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61" name="Freeform 60"/>
            <p:cNvSpPr>
              <a:spLocks noEditPoints="1"/>
            </p:cNvSpPr>
            <p:nvPr>
              <p:custDataLst>
                <p:tags r:id="rId10"/>
              </p:custDataLst>
            </p:nvPr>
          </p:nvSpPr>
          <p:spPr bwMode="auto">
            <a:xfrm>
              <a:off x="7885731" y="3639946"/>
              <a:ext cx="387918" cy="438717"/>
            </a:xfrm>
            <a:custGeom>
              <a:avLst/>
              <a:gdLst>
                <a:gd name="T0" fmla="*/ 20 w 78"/>
                <a:gd name="T1" fmla="*/ 7 h 88"/>
                <a:gd name="T2" fmla="*/ 20 w 78"/>
                <a:gd name="T3" fmla="*/ 11 h 88"/>
                <a:gd name="T4" fmla="*/ 5 w 78"/>
                <a:gd name="T5" fmla="*/ 6 h 88"/>
                <a:gd name="T6" fmla="*/ 1 w 78"/>
                <a:gd name="T7" fmla="*/ 8 h 88"/>
                <a:gd name="T8" fmla="*/ 0 w 78"/>
                <a:gd name="T9" fmla="*/ 20 h 88"/>
                <a:gd name="T10" fmla="*/ 3 w 78"/>
                <a:gd name="T11" fmla="*/ 38 h 88"/>
                <a:gd name="T12" fmla="*/ 17 w 78"/>
                <a:gd name="T13" fmla="*/ 49 h 88"/>
                <a:gd name="T14" fmla="*/ 20 w 78"/>
                <a:gd name="T15" fmla="*/ 50 h 88"/>
                <a:gd name="T16" fmla="*/ 20 w 78"/>
                <a:gd name="T17" fmla="*/ 49 h 88"/>
                <a:gd name="T18" fmla="*/ 31 w 78"/>
                <a:gd name="T19" fmla="*/ 52 h 88"/>
                <a:gd name="T20" fmla="*/ 31 w 78"/>
                <a:gd name="T21" fmla="*/ 64 h 88"/>
                <a:gd name="T22" fmla="*/ 27 w 78"/>
                <a:gd name="T23" fmla="*/ 64 h 88"/>
                <a:gd name="T24" fmla="*/ 27 w 78"/>
                <a:gd name="T25" fmla="*/ 68 h 88"/>
                <a:gd name="T26" fmla="*/ 15 w 78"/>
                <a:gd name="T27" fmla="*/ 68 h 88"/>
                <a:gd name="T28" fmla="*/ 15 w 78"/>
                <a:gd name="T29" fmla="*/ 88 h 88"/>
                <a:gd name="T30" fmla="*/ 64 w 78"/>
                <a:gd name="T31" fmla="*/ 88 h 88"/>
                <a:gd name="T32" fmla="*/ 64 w 78"/>
                <a:gd name="T33" fmla="*/ 68 h 88"/>
                <a:gd name="T34" fmla="*/ 52 w 78"/>
                <a:gd name="T35" fmla="*/ 68 h 88"/>
                <a:gd name="T36" fmla="*/ 52 w 78"/>
                <a:gd name="T37" fmla="*/ 64 h 88"/>
                <a:gd name="T38" fmla="*/ 47 w 78"/>
                <a:gd name="T39" fmla="*/ 64 h 88"/>
                <a:gd name="T40" fmla="*/ 47 w 78"/>
                <a:gd name="T41" fmla="*/ 52 h 88"/>
                <a:gd name="T42" fmla="*/ 58 w 78"/>
                <a:gd name="T43" fmla="*/ 49 h 88"/>
                <a:gd name="T44" fmla="*/ 58 w 78"/>
                <a:gd name="T45" fmla="*/ 50 h 88"/>
                <a:gd name="T46" fmla="*/ 61 w 78"/>
                <a:gd name="T47" fmla="*/ 49 h 88"/>
                <a:gd name="T48" fmla="*/ 75 w 78"/>
                <a:gd name="T49" fmla="*/ 38 h 88"/>
                <a:gd name="T50" fmla="*/ 78 w 78"/>
                <a:gd name="T51" fmla="*/ 20 h 88"/>
                <a:gd name="T52" fmla="*/ 77 w 78"/>
                <a:gd name="T53" fmla="*/ 8 h 88"/>
                <a:gd name="T54" fmla="*/ 73 w 78"/>
                <a:gd name="T55" fmla="*/ 6 h 88"/>
                <a:gd name="T56" fmla="*/ 58 w 78"/>
                <a:gd name="T57" fmla="*/ 11 h 88"/>
                <a:gd name="T58" fmla="*/ 58 w 78"/>
                <a:gd name="T59" fmla="*/ 7 h 88"/>
                <a:gd name="T60" fmla="*/ 60 w 78"/>
                <a:gd name="T61" fmla="*/ 7 h 88"/>
                <a:gd name="T62" fmla="*/ 60 w 78"/>
                <a:gd name="T63" fmla="*/ 0 h 88"/>
                <a:gd name="T64" fmla="*/ 17 w 78"/>
                <a:gd name="T65" fmla="*/ 0 h 88"/>
                <a:gd name="T66" fmla="*/ 17 w 78"/>
                <a:gd name="T67" fmla="*/ 7 h 88"/>
                <a:gd name="T68" fmla="*/ 20 w 78"/>
                <a:gd name="T69" fmla="*/ 7 h 88"/>
                <a:gd name="T70" fmla="*/ 63 w 78"/>
                <a:gd name="T71" fmla="*/ 42 h 88"/>
                <a:gd name="T72" fmla="*/ 59 w 78"/>
                <a:gd name="T73" fmla="*/ 20 h 88"/>
                <a:gd name="T74" fmla="*/ 61 w 78"/>
                <a:gd name="T75" fmla="*/ 22 h 88"/>
                <a:gd name="T76" fmla="*/ 66 w 78"/>
                <a:gd name="T77" fmla="*/ 18 h 88"/>
                <a:gd name="T78" fmla="*/ 64 w 78"/>
                <a:gd name="T79" fmla="*/ 16 h 88"/>
                <a:gd name="T80" fmla="*/ 71 w 78"/>
                <a:gd name="T81" fmla="*/ 13 h 88"/>
                <a:gd name="T82" fmla="*/ 72 w 78"/>
                <a:gd name="T83" fmla="*/ 20 h 88"/>
                <a:gd name="T84" fmla="*/ 69 w 78"/>
                <a:gd name="T85" fmla="*/ 36 h 88"/>
                <a:gd name="T86" fmla="*/ 63 w 78"/>
                <a:gd name="T87" fmla="*/ 42 h 88"/>
                <a:gd name="T88" fmla="*/ 19 w 78"/>
                <a:gd name="T89" fmla="*/ 20 h 88"/>
                <a:gd name="T90" fmla="*/ 15 w 78"/>
                <a:gd name="T91" fmla="*/ 42 h 88"/>
                <a:gd name="T92" fmla="*/ 9 w 78"/>
                <a:gd name="T93" fmla="*/ 36 h 88"/>
                <a:gd name="T94" fmla="*/ 6 w 78"/>
                <a:gd name="T95" fmla="*/ 20 h 88"/>
                <a:gd name="T96" fmla="*/ 7 w 78"/>
                <a:gd name="T97" fmla="*/ 13 h 88"/>
                <a:gd name="T98" fmla="*/ 14 w 78"/>
                <a:gd name="T99" fmla="*/ 16 h 88"/>
                <a:gd name="T100" fmla="*/ 12 w 78"/>
                <a:gd name="T101" fmla="*/ 18 h 88"/>
                <a:gd name="T102" fmla="*/ 17 w 78"/>
                <a:gd name="T103" fmla="*/ 22 h 88"/>
                <a:gd name="T104" fmla="*/ 19 w 78"/>
                <a:gd name="T105" fmla="*/ 20 h 88"/>
                <a:gd name="T106" fmla="*/ 32 w 78"/>
                <a:gd name="T107" fmla="*/ 10 h 88"/>
                <a:gd name="T108" fmla="*/ 32 w 78"/>
                <a:gd name="T109" fmla="*/ 45 h 88"/>
                <a:gd name="T110" fmla="*/ 25 w 78"/>
                <a:gd name="T111" fmla="*/ 41 h 88"/>
                <a:gd name="T112" fmla="*/ 28 w 78"/>
                <a:gd name="T113" fmla="*/ 14 h 88"/>
                <a:gd name="T114" fmla="*/ 28 w 78"/>
                <a:gd name="T115" fmla="*/ 10 h 88"/>
                <a:gd name="T116" fmla="*/ 32 w 78"/>
                <a:gd name="T117" fmla="*/ 1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8" h="88">
                  <a:moveTo>
                    <a:pt x="20" y="7"/>
                  </a:moveTo>
                  <a:cubicBezTo>
                    <a:pt x="20" y="8"/>
                    <a:pt x="21" y="10"/>
                    <a:pt x="20" y="11"/>
                  </a:cubicBezTo>
                  <a:cubicBezTo>
                    <a:pt x="5" y="6"/>
                    <a:pt x="5" y="6"/>
                    <a:pt x="5" y="6"/>
                  </a:cubicBezTo>
                  <a:cubicBezTo>
                    <a:pt x="1" y="8"/>
                    <a:pt x="1" y="8"/>
                    <a:pt x="1" y="8"/>
                  </a:cubicBezTo>
                  <a:cubicBezTo>
                    <a:pt x="0" y="11"/>
                    <a:pt x="0" y="16"/>
                    <a:pt x="0" y="20"/>
                  </a:cubicBezTo>
                  <a:cubicBezTo>
                    <a:pt x="0" y="26"/>
                    <a:pt x="1" y="33"/>
                    <a:pt x="3" y="38"/>
                  </a:cubicBezTo>
                  <a:cubicBezTo>
                    <a:pt x="6" y="44"/>
                    <a:pt x="10" y="48"/>
                    <a:pt x="17" y="49"/>
                  </a:cubicBezTo>
                  <a:cubicBezTo>
                    <a:pt x="18" y="50"/>
                    <a:pt x="19" y="50"/>
                    <a:pt x="20" y="50"/>
                  </a:cubicBezTo>
                  <a:cubicBezTo>
                    <a:pt x="20" y="49"/>
                    <a:pt x="20" y="49"/>
                    <a:pt x="20" y="49"/>
                  </a:cubicBezTo>
                  <a:cubicBezTo>
                    <a:pt x="22" y="51"/>
                    <a:pt x="26" y="52"/>
                    <a:pt x="31" y="52"/>
                  </a:cubicBezTo>
                  <a:cubicBezTo>
                    <a:pt x="31" y="64"/>
                    <a:pt x="31" y="64"/>
                    <a:pt x="31" y="64"/>
                  </a:cubicBezTo>
                  <a:cubicBezTo>
                    <a:pt x="27" y="64"/>
                    <a:pt x="27" y="64"/>
                    <a:pt x="27" y="64"/>
                  </a:cubicBezTo>
                  <a:cubicBezTo>
                    <a:pt x="27" y="68"/>
                    <a:pt x="27" y="68"/>
                    <a:pt x="27" y="68"/>
                  </a:cubicBezTo>
                  <a:cubicBezTo>
                    <a:pt x="15" y="68"/>
                    <a:pt x="15" y="68"/>
                    <a:pt x="15" y="68"/>
                  </a:cubicBezTo>
                  <a:cubicBezTo>
                    <a:pt x="15" y="88"/>
                    <a:pt x="15" y="88"/>
                    <a:pt x="15" y="88"/>
                  </a:cubicBezTo>
                  <a:cubicBezTo>
                    <a:pt x="64" y="88"/>
                    <a:pt x="64" y="88"/>
                    <a:pt x="64" y="88"/>
                  </a:cubicBezTo>
                  <a:cubicBezTo>
                    <a:pt x="64" y="68"/>
                    <a:pt x="64" y="68"/>
                    <a:pt x="64" y="68"/>
                  </a:cubicBezTo>
                  <a:cubicBezTo>
                    <a:pt x="52" y="68"/>
                    <a:pt x="52" y="68"/>
                    <a:pt x="52" y="68"/>
                  </a:cubicBezTo>
                  <a:cubicBezTo>
                    <a:pt x="52" y="64"/>
                    <a:pt x="52" y="64"/>
                    <a:pt x="52" y="64"/>
                  </a:cubicBezTo>
                  <a:cubicBezTo>
                    <a:pt x="47" y="64"/>
                    <a:pt x="47" y="64"/>
                    <a:pt x="47" y="64"/>
                  </a:cubicBezTo>
                  <a:cubicBezTo>
                    <a:pt x="47" y="52"/>
                    <a:pt x="47" y="52"/>
                    <a:pt x="47" y="52"/>
                  </a:cubicBezTo>
                  <a:cubicBezTo>
                    <a:pt x="52" y="52"/>
                    <a:pt x="56" y="51"/>
                    <a:pt x="58" y="49"/>
                  </a:cubicBezTo>
                  <a:cubicBezTo>
                    <a:pt x="58" y="50"/>
                    <a:pt x="58" y="50"/>
                    <a:pt x="58" y="50"/>
                  </a:cubicBezTo>
                  <a:cubicBezTo>
                    <a:pt x="59" y="50"/>
                    <a:pt x="60" y="50"/>
                    <a:pt x="61" y="49"/>
                  </a:cubicBezTo>
                  <a:cubicBezTo>
                    <a:pt x="68" y="48"/>
                    <a:pt x="72" y="44"/>
                    <a:pt x="75" y="38"/>
                  </a:cubicBezTo>
                  <a:cubicBezTo>
                    <a:pt x="77" y="33"/>
                    <a:pt x="78" y="26"/>
                    <a:pt x="78" y="20"/>
                  </a:cubicBezTo>
                  <a:cubicBezTo>
                    <a:pt x="78" y="16"/>
                    <a:pt x="78" y="11"/>
                    <a:pt x="77" y="8"/>
                  </a:cubicBezTo>
                  <a:cubicBezTo>
                    <a:pt x="73" y="6"/>
                    <a:pt x="73" y="6"/>
                    <a:pt x="73" y="6"/>
                  </a:cubicBezTo>
                  <a:cubicBezTo>
                    <a:pt x="58" y="11"/>
                    <a:pt x="58" y="11"/>
                    <a:pt x="58" y="11"/>
                  </a:cubicBezTo>
                  <a:cubicBezTo>
                    <a:pt x="57" y="10"/>
                    <a:pt x="58" y="8"/>
                    <a:pt x="58" y="7"/>
                  </a:cubicBezTo>
                  <a:cubicBezTo>
                    <a:pt x="60" y="7"/>
                    <a:pt x="60" y="7"/>
                    <a:pt x="60" y="7"/>
                  </a:cubicBezTo>
                  <a:cubicBezTo>
                    <a:pt x="60" y="0"/>
                    <a:pt x="60" y="0"/>
                    <a:pt x="60" y="0"/>
                  </a:cubicBezTo>
                  <a:cubicBezTo>
                    <a:pt x="17" y="0"/>
                    <a:pt x="17" y="0"/>
                    <a:pt x="17" y="0"/>
                  </a:cubicBezTo>
                  <a:cubicBezTo>
                    <a:pt x="17" y="7"/>
                    <a:pt x="17" y="7"/>
                    <a:pt x="17" y="7"/>
                  </a:cubicBezTo>
                  <a:cubicBezTo>
                    <a:pt x="20" y="7"/>
                    <a:pt x="20" y="7"/>
                    <a:pt x="20" y="7"/>
                  </a:cubicBezTo>
                  <a:close/>
                  <a:moveTo>
                    <a:pt x="63" y="42"/>
                  </a:moveTo>
                  <a:cubicBezTo>
                    <a:pt x="64" y="36"/>
                    <a:pt x="60" y="28"/>
                    <a:pt x="59" y="20"/>
                  </a:cubicBezTo>
                  <a:cubicBezTo>
                    <a:pt x="61" y="22"/>
                    <a:pt x="61" y="22"/>
                    <a:pt x="61" y="22"/>
                  </a:cubicBezTo>
                  <a:cubicBezTo>
                    <a:pt x="66" y="18"/>
                    <a:pt x="66" y="18"/>
                    <a:pt x="66" y="18"/>
                  </a:cubicBezTo>
                  <a:cubicBezTo>
                    <a:pt x="64" y="16"/>
                    <a:pt x="64" y="16"/>
                    <a:pt x="64" y="16"/>
                  </a:cubicBezTo>
                  <a:cubicBezTo>
                    <a:pt x="71" y="13"/>
                    <a:pt x="71" y="13"/>
                    <a:pt x="71" y="13"/>
                  </a:cubicBezTo>
                  <a:cubicBezTo>
                    <a:pt x="72" y="15"/>
                    <a:pt x="72" y="18"/>
                    <a:pt x="72" y="20"/>
                  </a:cubicBezTo>
                  <a:cubicBezTo>
                    <a:pt x="71" y="26"/>
                    <a:pt x="71" y="31"/>
                    <a:pt x="69" y="36"/>
                  </a:cubicBezTo>
                  <a:cubicBezTo>
                    <a:pt x="67" y="39"/>
                    <a:pt x="65" y="41"/>
                    <a:pt x="63" y="42"/>
                  </a:cubicBezTo>
                  <a:close/>
                  <a:moveTo>
                    <a:pt x="19" y="20"/>
                  </a:moveTo>
                  <a:cubicBezTo>
                    <a:pt x="17" y="28"/>
                    <a:pt x="14" y="36"/>
                    <a:pt x="15" y="42"/>
                  </a:cubicBezTo>
                  <a:cubicBezTo>
                    <a:pt x="13" y="41"/>
                    <a:pt x="11" y="39"/>
                    <a:pt x="9" y="36"/>
                  </a:cubicBezTo>
                  <a:cubicBezTo>
                    <a:pt x="7" y="31"/>
                    <a:pt x="6" y="26"/>
                    <a:pt x="6" y="20"/>
                  </a:cubicBezTo>
                  <a:cubicBezTo>
                    <a:pt x="6" y="18"/>
                    <a:pt x="6" y="15"/>
                    <a:pt x="7" y="13"/>
                  </a:cubicBezTo>
                  <a:cubicBezTo>
                    <a:pt x="14" y="16"/>
                    <a:pt x="14" y="16"/>
                    <a:pt x="14" y="16"/>
                  </a:cubicBezTo>
                  <a:cubicBezTo>
                    <a:pt x="12" y="18"/>
                    <a:pt x="12" y="18"/>
                    <a:pt x="12" y="18"/>
                  </a:cubicBezTo>
                  <a:cubicBezTo>
                    <a:pt x="17" y="22"/>
                    <a:pt x="17" y="22"/>
                    <a:pt x="17" y="22"/>
                  </a:cubicBezTo>
                  <a:cubicBezTo>
                    <a:pt x="19" y="20"/>
                    <a:pt x="19" y="20"/>
                    <a:pt x="19" y="20"/>
                  </a:cubicBezTo>
                  <a:close/>
                  <a:moveTo>
                    <a:pt x="32" y="10"/>
                  </a:moveTo>
                  <a:cubicBezTo>
                    <a:pt x="32" y="45"/>
                    <a:pt x="32" y="45"/>
                    <a:pt x="32" y="45"/>
                  </a:cubicBezTo>
                  <a:cubicBezTo>
                    <a:pt x="32" y="45"/>
                    <a:pt x="27" y="45"/>
                    <a:pt x="25" y="41"/>
                  </a:cubicBezTo>
                  <a:cubicBezTo>
                    <a:pt x="24" y="37"/>
                    <a:pt x="28" y="16"/>
                    <a:pt x="28" y="14"/>
                  </a:cubicBezTo>
                  <a:cubicBezTo>
                    <a:pt x="28" y="13"/>
                    <a:pt x="28" y="10"/>
                    <a:pt x="28" y="10"/>
                  </a:cubicBezTo>
                  <a:lnTo>
                    <a:pt x="32" y="10"/>
                  </a:lnTo>
                  <a:close/>
                </a:path>
              </a:pathLst>
            </a:custGeom>
            <a:solidFill>
              <a:schemeClr val="bg1"/>
            </a:solidFill>
            <a:ln>
              <a:noFill/>
            </a:ln>
          </p:spPr>
          <p:txBody>
            <a:bodyPr vert="horz" wrap="square" lIns="96429" tIns="48214" rIns="96429" bIns="48214"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900">
                <a:solidFill>
                  <a:prstClr val="black"/>
                </a:solidFill>
                <a:latin typeface="Franklin Gothic Medium" panose="020B0603020102020204" pitchFamily="34" charset="0"/>
                <a:ea typeface="微软雅黑" panose="020B0503020204020204" charset="-122"/>
                <a:cs typeface="Arial" panose="020B0604020202020204" pitchFamily="34" charset="0"/>
              </a:endParaRPr>
            </a:p>
          </p:txBody>
        </p:sp>
      </p:grpSp>
      <p:grpSp>
        <p:nvGrpSpPr>
          <p:cNvPr id="9" name="Group 8"/>
          <p:cNvGrpSpPr/>
          <p:nvPr/>
        </p:nvGrpSpPr>
        <p:grpSpPr>
          <a:xfrm>
            <a:off x="9720012" y="2838200"/>
            <a:ext cx="1283466" cy="1283466"/>
            <a:chOff x="9454847" y="3242097"/>
            <a:chExt cx="1217066" cy="1217066"/>
          </a:xfrm>
        </p:grpSpPr>
        <p:sp>
          <p:nvSpPr>
            <p:cNvPr id="60" name="Oval 59"/>
            <p:cNvSpPr/>
            <p:nvPr>
              <p:custDataLst>
                <p:tags r:id="rId11"/>
              </p:custDataLst>
            </p:nvPr>
          </p:nvSpPr>
          <p:spPr>
            <a:xfrm>
              <a:off x="9454847" y="3242097"/>
              <a:ext cx="1217066" cy="121706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62" name="Freeform 61"/>
            <p:cNvSpPr>
              <a:spLocks noEditPoints="1"/>
            </p:cNvSpPr>
            <p:nvPr>
              <p:custDataLst>
                <p:tags r:id="rId12"/>
              </p:custDataLst>
            </p:nvPr>
          </p:nvSpPr>
          <p:spPr bwMode="auto">
            <a:xfrm>
              <a:off x="9854412" y="3611644"/>
              <a:ext cx="417935" cy="477972"/>
            </a:xfrm>
            <a:custGeom>
              <a:avLst/>
              <a:gdLst>
                <a:gd name="T0" fmla="*/ 50 w 84"/>
                <a:gd name="T1" fmla="*/ 92 h 96"/>
                <a:gd name="T2" fmla="*/ 57 w 84"/>
                <a:gd name="T3" fmla="*/ 81 h 96"/>
                <a:gd name="T4" fmla="*/ 56 w 84"/>
                <a:gd name="T5" fmla="*/ 75 h 96"/>
                <a:gd name="T6" fmla="*/ 43 w 84"/>
                <a:gd name="T7" fmla="*/ 63 h 96"/>
                <a:gd name="T8" fmla="*/ 38 w 84"/>
                <a:gd name="T9" fmla="*/ 62 h 96"/>
                <a:gd name="T10" fmla="*/ 30 w 84"/>
                <a:gd name="T11" fmla="*/ 67 h 96"/>
                <a:gd name="T12" fmla="*/ 17 w 84"/>
                <a:gd name="T13" fmla="*/ 35 h 96"/>
                <a:gd name="T14" fmla="*/ 26 w 84"/>
                <a:gd name="T15" fmla="*/ 31 h 96"/>
                <a:gd name="T16" fmla="*/ 27 w 84"/>
                <a:gd name="T17" fmla="*/ 25 h 96"/>
                <a:gd name="T18" fmla="*/ 22 w 84"/>
                <a:gd name="T19" fmla="*/ 8 h 96"/>
                <a:gd name="T20" fmla="*/ 18 w 84"/>
                <a:gd name="T21" fmla="*/ 4 h 96"/>
                <a:gd name="T22" fmla="*/ 4 w 84"/>
                <a:gd name="T23" fmla="*/ 6 h 96"/>
                <a:gd name="T24" fmla="*/ 0 w 84"/>
                <a:gd name="T25" fmla="*/ 10 h 96"/>
                <a:gd name="T26" fmla="*/ 43 w 84"/>
                <a:gd name="T27" fmla="*/ 94 h 96"/>
                <a:gd name="T28" fmla="*/ 50 w 84"/>
                <a:gd name="T29" fmla="*/ 92 h 96"/>
                <a:gd name="T30" fmla="*/ 45 w 84"/>
                <a:gd name="T31" fmla="*/ 53 h 96"/>
                <a:gd name="T32" fmla="*/ 32 w 84"/>
                <a:gd name="T33" fmla="*/ 53 h 96"/>
                <a:gd name="T34" fmla="*/ 32 w 84"/>
                <a:gd name="T35" fmla="*/ 50 h 96"/>
                <a:gd name="T36" fmla="*/ 40 w 84"/>
                <a:gd name="T37" fmla="*/ 38 h 96"/>
                <a:gd name="T38" fmla="*/ 42 w 84"/>
                <a:gd name="T39" fmla="*/ 32 h 96"/>
                <a:gd name="T40" fmla="*/ 41 w 84"/>
                <a:gd name="T41" fmla="*/ 30 h 96"/>
                <a:gd name="T42" fmla="*/ 40 w 84"/>
                <a:gd name="T43" fmla="*/ 31 h 96"/>
                <a:gd name="T44" fmla="*/ 39 w 84"/>
                <a:gd name="T45" fmla="*/ 36 h 96"/>
                <a:gd name="T46" fmla="*/ 34 w 84"/>
                <a:gd name="T47" fmla="*/ 36 h 96"/>
                <a:gd name="T48" fmla="*/ 34 w 84"/>
                <a:gd name="T49" fmla="*/ 31 h 96"/>
                <a:gd name="T50" fmla="*/ 42 w 84"/>
                <a:gd name="T51" fmla="*/ 26 h 96"/>
                <a:gd name="T52" fmla="*/ 47 w 84"/>
                <a:gd name="T53" fmla="*/ 28 h 96"/>
                <a:gd name="T54" fmla="*/ 47 w 84"/>
                <a:gd name="T55" fmla="*/ 34 h 96"/>
                <a:gd name="T56" fmla="*/ 47 w 84"/>
                <a:gd name="T57" fmla="*/ 37 h 96"/>
                <a:gd name="T58" fmla="*/ 38 w 84"/>
                <a:gd name="T59" fmla="*/ 50 h 96"/>
                <a:gd name="T60" fmla="*/ 46 w 84"/>
                <a:gd name="T61" fmla="*/ 50 h 96"/>
                <a:gd name="T62" fmla="*/ 45 w 84"/>
                <a:gd name="T63" fmla="*/ 53 h 96"/>
                <a:gd name="T64" fmla="*/ 63 w 84"/>
                <a:gd name="T65" fmla="*/ 50 h 96"/>
                <a:gd name="T66" fmla="*/ 60 w 84"/>
                <a:gd name="T67" fmla="*/ 50 h 96"/>
                <a:gd name="T68" fmla="*/ 60 w 84"/>
                <a:gd name="T69" fmla="*/ 53 h 96"/>
                <a:gd name="T70" fmla="*/ 54 w 84"/>
                <a:gd name="T71" fmla="*/ 53 h 96"/>
                <a:gd name="T72" fmla="*/ 54 w 84"/>
                <a:gd name="T73" fmla="*/ 50 h 96"/>
                <a:gd name="T74" fmla="*/ 46 w 84"/>
                <a:gd name="T75" fmla="*/ 50 h 96"/>
                <a:gd name="T76" fmla="*/ 47 w 84"/>
                <a:gd name="T77" fmla="*/ 46 h 96"/>
                <a:gd name="T78" fmla="*/ 55 w 84"/>
                <a:gd name="T79" fmla="*/ 26 h 96"/>
                <a:gd name="T80" fmla="*/ 63 w 84"/>
                <a:gd name="T81" fmla="*/ 26 h 96"/>
                <a:gd name="T82" fmla="*/ 61 w 84"/>
                <a:gd name="T83" fmla="*/ 46 h 96"/>
                <a:gd name="T84" fmla="*/ 63 w 84"/>
                <a:gd name="T85" fmla="*/ 46 h 96"/>
                <a:gd name="T86" fmla="*/ 63 w 84"/>
                <a:gd name="T87" fmla="*/ 50 h 96"/>
                <a:gd name="T88" fmla="*/ 55 w 84"/>
                <a:gd name="T89" fmla="*/ 46 h 96"/>
                <a:gd name="T90" fmla="*/ 52 w 84"/>
                <a:gd name="T91" fmla="*/ 46 h 96"/>
                <a:gd name="T92" fmla="*/ 56 w 84"/>
                <a:gd name="T93" fmla="*/ 35 h 96"/>
                <a:gd name="T94" fmla="*/ 55 w 84"/>
                <a:gd name="T95" fmla="*/ 46 h 96"/>
                <a:gd name="T96" fmla="*/ 43 w 84"/>
                <a:gd name="T97" fmla="*/ 0 h 96"/>
                <a:gd name="T98" fmla="*/ 72 w 84"/>
                <a:gd name="T99" fmla="*/ 12 h 96"/>
                <a:gd name="T100" fmla="*/ 84 w 84"/>
                <a:gd name="T101" fmla="*/ 41 h 96"/>
                <a:gd name="T102" fmla="*/ 72 w 84"/>
                <a:gd name="T103" fmla="*/ 71 h 96"/>
                <a:gd name="T104" fmla="*/ 65 w 84"/>
                <a:gd name="T105" fmla="*/ 76 h 96"/>
                <a:gd name="T106" fmla="*/ 63 w 84"/>
                <a:gd name="T107" fmla="*/ 73 h 96"/>
                <a:gd name="T108" fmla="*/ 59 w 84"/>
                <a:gd name="T109" fmla="*/ 69 h 96"/>
                <a:gd name="T110" fmla="*/ 66 w 84"/>
                <a:gd name="T111" fmla="*/ 64 h 96"/>
                <a:gd name="T112" fmla="*/ 75 w 84"/>
                <a:gd name="T113" fmla="*/ 41 h 96"/>
                <a:gd name="T114" fmla="*/ 66 w 84"/>
                <a:gd name="T115" fmla="*/ 19 h 96"/>
                <a:gd name="T116" fmla="*/ 43 w 84"/>
                <a:gd name="T117" fmla="*/ 10 h 96"/>
                <a:gd name="T118" fmla="*/ 31 w 84"/>
                <a:gd name="T119" fmla="*/ 12 h 96"/>
                <a:gd name="T120" fmla="*/ 29 w 84"/>
                <a:gd name="T121" fmla="*/ 6 h 96"/>
                <a:gd name="T122" fmla="*/ 28 w 84"/>
                <a:gd name="T123" fmla="*/ 3 h 96"/>
                <a:gd name="T124" fmla="*/ 43 w 84"/>
                <a:gd name="T125"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4" h="96">
                  <a:moveTo>
                    <a:pt x="50" y="92"/>
                  </a:moveTo>
                  <a:cubicBezTo>
                    <a:pt x="52" y="88"/>
                    <a:pt x="55" y="84"/>
                    <a:pt x="57" y="81"/>
                  </a:cubicBezTo>
                  <a:cubicBezTo>
                    <a:pt x="58" y="79"/>
                    <a:pt x="58" y="77"/>
                    <a:pt x="56" y="75"/>
                  </a:cubicBezTo>
                  <a:cubicBezTo>
                    <a:pt x="52" y="71"/>
                    <a:pt x="48" y="67"/>
                    <a:pt x="43" y="63"/>
                  </a:cubicBezTo>
                  <a:cubicBezTo>
                    <a:pt x="41" y="61"/>
                    <a:pt x="40" y="61"/>
                    <a:pt x="38" y="62"/>
                  </a:cubicBezTo>
                  <a:cubicBezTo>
                    <a:pt x="35" y="63"/>
                    <a:pt x="33" y="65"/>
                    <a:pt x="30" y="67"/>
                  </a:cubicBezTo>
                  <a:cubicBezTo>
                    <a:pt x="21" y="53"/>
                    <a:pt x="19" y="45"/>
                    <a:pt x="17" y="35"/>
                  </a:cubicBezTo>
                  <a:cubicBezTo>
                    <a:pt x="20" y="34"/>
                    <a:pt x="23" y="32"/>
                    <a:pt x="26" y="31"/>
                  </a:cubicBezTo>
                  <a:cubicBezTo>
                    <a:pt x="27" y="30"/>
                    <a:pt x="28" y="28"/>
                    <a:pt x="27" y="25"/>
                  </a:cubicBezTo>
                  <a:cubicBezTo>
                    <a:pt x="26" y="20"/>
                    <a:pt x="24" y="14"/>
                    <a:pt x="22" y="8"/>
                  </a:cubicBezTo>
                  <a:cubicBezTo>
                    <a:pt x="22" y="6"/>
                    <a:pt x="20" y="4"/>
                    <a:pt x="18" y="4"/>
                  </a:cubicBezTo>
                  <a:cubicBezTo>
                    <a:pt x="14" y="5"/>
                    <a:pt x="9" y="5"/>
                    <a:pt x="4" y="6"/>
                  </a:cubicBezTo>
                  <a:cubicBezTo>
                    <a:pt x="0" y="6"/>
                    <a:pt x="0" y="7"/>
                    <a:pt x="0" y="10"/>
                  </a:cubicBezTo>
                  <a:cubicBezTo>
                    <a:pt x="1" y="46"/>
                    <a:pt x="15" y="78"/>
                    <a:pt x="43" y="94"/>
                  </a:cubicBezTo>
                  <a:cubicBezTo>
                    <a:pt x="46" y="96"/>
                    <a:pt x="47" y="96"/>
                    <a:pt x="50" y="92"/>
                  </a:cubicBezTo>
                  <a:close/>
                  <a:moveTo>
                    <a:pt x="45" y="53"/>
                  </a:moveTo>
                  <a:cubicBezTo>
                    <a:pt x="32" y="53"/>
                    <a:pt x="32" y="53"/>
                    <a:pt x="32" y="53"/>
                  </a:cubicBezTo>
                  <a:cubicBezTo>
                    <a:pt x="32" y="50"/>
                    <a:pt x="32" y="50"/>
                    <a:pt x="32" y="50"/>
                  </a:cubicBezTo>
                  <a:cubicBezTo>
                    <a:pt x="40" y="38"/>
                    <a:pt x="40" y="38"/>
                    <a:pt x="40" y="38"/>
                  </a:cubicBezTo>
                  <a:cubicBezTo>
                    <a:pt x="41" y="36"/>
                    <a:pt x="42" y="34"/>
                    <a:pt x="42" y="32"/>
                  </a:cubicBezTo>
                  <a:cubicBezTo>
                    <a:pt x="42" y="31"/>
                    <a:pt x="42" y="30"/>
                    <a:pt x="41" y="30"/>
                  </a:cubicBezTo>
                  <a:cubicBezTo>
                    <a:pt x="40" y="30"/>
                    <a:pt x="40" y="31"/>
                    <a:pt x="40" y="31"/>
                  </a:cubicBezTo>
                  <a:cubicBezTo>
                    <a:pt x="39" y="36"/>
                    <a:pt x="39" y="36"/>
                    <a:pt x="39" y="36"/>
                  </a:cubicBezTo>
                  <a:cubicBezTo>
                    <a:pt x="34" y="36"/>
                    <a:pt x="34" y="36"/>
                    <a:pt x="34" y="36"/>
                  </a:cubicBezTo>
                  <a:cubicBezTo>
                    <a:pt x="34" y="31"/>
                    <a:pt x="34" y="31"/>
                    <a:pt x="34" y="31"/>
                  </a:cubicBezTo>
                  <a:cubicBezTo>
                    <a:pt x="35" y="28"/>
                    <a:pt x="37" y="26"/>
                    <a:pt x="42" y="26"/>
                  </a:cubicBezTo>
                  <a:cubicBezTo>
                    <a:pt x="44" y="26"/>
                    <a:pt x="46" y="27"/>
                    <a:pt x="47" y="28"/>
                  </a:cubicBezTo>
                  <a:cubicBezTo>
                    <a:pt x="48" y="29"/>
                    <a:pt x="48" y="31"/>
                    <a:pt x="47" y="34"/>
                  </a:cubicBezTo>
                  <a:cubicBezTo>
                    <a:pt x="47" y="35"/>
                    <a:pt x="47" y="36"/>
                    <a:pt x="47" y="37"/>
                  </a:cubicBezTo>
                  <a:cubicBezTo>
                    <a:pt x="38" y="50"/>
                    <a:pt x="38" y="50"/>
                    <a:pt x="38" y="50"/>
                  </a:cubicBezTo>
                  <a:cubicBezTo>
                    <a:pt x="46" y="50"/>
                    <a:pt x="46" y="50"/>
                    <a:pt x="46" y="50"/>
                  </a:cubicBezTo>
                  <a:cubicBezTo>
                    <a:pt x="45" y="53"/>
                    <a:pt x="45" y="53"/>
                    <a:pt x="45" y="53"/>
                  </a:cubicBezTo>
                  <a:close/>
                  <a:moveTo>
                    <a:pt x="63" y="50"/>
                  </a:moveTo>
                  <a:cubicBezTo>
                    <a:pt x="60" y="50"/>
                    <a:pt x="60" y="50"/>
                    <a:pt x="60" y="50"/>
                  </a:cubicBezTo>
                  <a:cubicBezTo>
                    <a:pt x="60" y="53"/>
                    <a:pt x="60" y="53"/>
                    <a:pt x="60" y="53"/>
                  </a:cubicBezTo>
                  <a:cubicBezTo>
                    <a:pt x="54" y="53"/>
                    <a:pt x="54" y="53"/>
                    <a:pt x="54" y="53"/>
                  </a:cubicBezTo>
                  <a:cubicBezTo>
                    <a:pt x="54" y="50"/>
                    <a:pt x="54" y="50"/>
                    <a:pt x="54" y="50"/>
                  </a:cubicBezTo>
                  <a:cubicBezTo>
                    <a:pt x="46" y="50"/>
                    <a:pt x="46" y="50"/>
                    <a:pt x="46" y="50"/>
                  </a:cubicBezTo>
                  <a:cubicBezTo>
                    <a:pt x="47" y="46"/>
                    <a:pt x="47" y="46"/>
                    <a:pt x="47" y="46"/>
                  </a:cubicBezTo>
                  <a:cubicBezTo>
                    <a:pt x="55" y="26"/>
                    <a:pt x="55" y="26"/>
                    <a:pt x="55" y="26"/>
                  </a:cubicBezTo>
                  <a:cubicBezTo>
                    <a:pt x="63" y="26"/>
                    <a:pt x="63" y="26"/>
                    <a:pt x="63" y="26"/>
                  </a:cubicBezTo>
                  <a:cubicBezTo>
                    <a:pt x="61" y="46"/>
                    <a:pt x="61" y="46"/>
                    <a:pt x="61" y="46"/>
                  </a:cubicBezTo>
                  <a:cubicBezTo>
                    <a:pt x="63" y="46"/>
                    <a:pt x="63" y="46"/>
                    <a:pt x="63" y="46"/>
                  </a:cubicBezTo>
                  <a:cubicBezTo>
                    <a:pt x="63" y="50"/>
                    <a:pt x="63" y="50"/>
                    <a:pt x="63" y="50"/>
                  </a:cubicBezTo>
                  <a:close/>
                  <a:moveTo>
                    <a:pt x="55" y="46"/>
                  </a:moveTo>
                  <a:cubicBezTo>
                    <a:pt x="52" y="46"/>
                    <a:pt x="52" y="46"/>
                    <a:pt x="52" y="46"/>
                  </a:cubicBezTo>
                  <a:cubicBezTo>
                    <a:pt x="56" y="35"/>
                    <a:pt x="56" y="35"/>
                    <a:pt x="56" y="35"/>
                  </a:cubicBezTo>
                  <a:cubicBezTo>
                    <a:pt x="55" y="46"/>
                    <a:pt x="55" y="46"/>
                    <a:pt x="55" y="46"/>
                  </a:cubicBezTo>
                  <a:close/>
                  <a:moveTo>
                    <a:pt x="43" y="0"/>
                  </a:moveTo>
                  <a:cubicBezTo>
                    <a:pt x="54" y="0"/>
                    <a:pt x="65" y="5"/>
                    <a:pt x="72" y="12"/>
                  </a:cubicBezTo>
                  <a:cubicBezTo>
                    <a:pt x="80" y="20"/>
                    <a:pt x="84" y="30"/>
                    <a:pt x="84" y="41"/>
                  </a:cubicBezTo>
                  <a:cubicBezTo>
                    <a:pt x="84" y="53"/>
                    <a:pt x="80" y="63"/>
                    <a:pt x="72" y="71"/>
                  </a:cubicBezTo>
                  <a:cubicBezTo>
                    <a:pt x="70" y="73"/>
                    <a:pt x="68" y="75"/>
                    <a:pt x="65" y="76"/>
                  </a:cubicBezTo>
                  <a:cubicBezTo>
                    <a:pt x="65" y="75"/>
                    <a:pt x="64" y="74"/>
                    <a:pt x="63" y="73"/>
                  </a:cubicBezTo>
                  <a:cubicBezTo>
                    <a:pt x="59" y="69"/>
                    <a:pt x="59" y="69"/>
                    <a:pt x="59" y="69"/>
                  </a:cubicBezTo>
                  <a:cubicBezTo>
                    <a:pt x="61" y="68"/>
                    <a:pt x="64" y="66"/>
                    <a:pt x="66" y="64"/>
                  </a:cubicBezTo>
                  <a:cubicBezTo>
                    <a:pt x="71" y="58"/>
                    <a:pt x="75" y="50"/>
                    <a:pt x="75" y="41"/>
                  </a:cubicBezTo>
                  <a:cubicBezTo>
                    <a:pt x="75" y="33"/>
                    <a:pt x="71" y="25"/>
                    <a:pt x="66" y="19"/>
                  </a:cubicBezTo>
                  <a:cubicBezTo>
                    <a:pt x="60" y="13"/>
                    <a:pt x="52" y="10"/>
                    <a:pt x="43" y="10"/>
                  </a:cubicBezTo>
                  <a:cubicBezTo>
                    <a:pt x="39" y="10"/>
                    <a:pt x="35" y="11"/>
                    <a:pt x="31" y="12"/>
                  </a:cubicBezTo>
                  <a:cubicBezTo>
                    <a:pt x="29" y="6"/>
                    <a:pt x="29" y="6"/>
                    <a:pt x="29" y="6"/>
                  </a:cubicBezTo>
                  <a:cubicBezTo>
                    <a:pt x="29" y="5"/>
                    <a:pt x="28" y="4"/>
                    <a:pt x="28" y="3"/>
                  </a:cubicBezTo>
                  <a:cubicBezTo>
                    <a:pt x="33" y="1"/>
                    <a:pt x="38" y="0"/>
                    <a:pt x="43" y="0"/>
                  </a:cubicBezTo>
                  <a:close/>
                </a:path>
              </a:pathLst>
            </a:custGeom>
            <a:solidFill>
              <a:schemeClr val="bg1"/>
            </a:solidFill>
            <a:ln>
              <a:noFill/>
            </a:ln>
          </p:spPr>
          <p:txBody>
            <a:bodyPr vert="horz" wrap="square" lIns="96429" tIns="48214" rIns="96429" bIns="48214"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900">
                <a:solidFill>
                  <a:prstClr val="black"/>
                </a:solidFill>
                <a:latin typeface="Franklin Gothic Medium" panose="020B0603020102020204" pitchFamily="34" charset="0"/>
                <a:ea typeface="微软雅黑" panose="020B0503020204020204" charset="-122"/>
                <a:cs typeface="Arial" panose="020B0604020202020204" pitchFamily="34" charset="0"/>
              </a:endParaRPr>
            </a:p>
          </p:txBody>
        </p:sp>
      </p:grpSp>
      <p:grpSp>
        <p:nvGrpSpPr>
          <p:cNvPr id="6" name="Group 5"/>
          <p:cNvGrpSpPr/>
          <p:nvPr/>
        </p:nvGrpSpPr>
        <p:grpSpPr>
          <a:xfrm>
            <a:off x="3444267" y="2838200"/>
            <a:ext cx="1283466" cy="1283466"/>
            <a:chOff x="3503777" y="3242097"/>
            <a:chExt cx="1217066" cy="1217066"/>
          </a:xfrm>
        </p:grpSpPr>
        <p:sp>
          <p:nvSpPr>
            <p:cNvPr id="57" name="Oval 56"/>
            <p:cNvSpPr/>
            <p:nvPr>
              <p:custDataLst>
                <p:tags r:id="rId13"/>
              </p:custDataLst>
            </p:nvPr>
          </p:nvSpPr>
          <p:spPr>
            <a:xfrm>
              <a:off x="3503777" y="3242097"/>
              <a:ext cx="1217066" cy="121706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63" name="Freeform 62"/>
            <p:cNvSpPr>
              <a:spLocks noEditPoints="1"/>
            </p:cNvSpPr>
            <p:nvPr>
              <p:custDataLst>
                <p:tags r:id="rId14"/>
              </p:custDataLst>
            </p:nvPr>
          </p:nvSpPr>
          <p:spPr bwMode="auto">
            <a:xfrm>
              <a:off x="3944905" y="3598612"/>
              <a:ext cx="334809" cy="528770"/>
            </a:xfrm>
            <a:custGeom>
              <a:avLst/>
              <a:gdLst>
                <a:gd name="T0" fmla="*/ 57 w 67"/>
                <a:gd name="T1" fmla="*/ 10 h 106"/>
                <a:gd name="T2" fmla="*/ 62 w 67"/>
                <a:gd name="T3" fmla="*/ 51 h 106"/>
                <a:gd name="T4" fmla="*/ 51 w 67"/>
                <a:gd name="T5" fmla="*/ 66 h 106"/>
                <a:gd name="T6" fmla="*/ 55 w 67"/>
                <a:gd name="T7" fmla="*/ 65 h 106"/>
                <a:gd name="T8" fmla="*/ 57 w 67"/>
                <a:gd name="T9" fmla="*/ 73 h 106"/>
                <a:gd name="T10" fmla="*/ 56 w 67"/>
                <a:gd name="T11" fmla="*/ 80 h 106"/>
                <a:gd name="T12" fmla="*/ 57 w 67"/>
                <a:gd name="T13" fmla="*/ 86 h 106"/>
                <a:gd name="T14" fmla="*/ 55 w 67"/>
                <a:gd name="T15" fmla="*/ 93 h 106"/>
                <a:gd name="T16" fmla="*/ 15 w 67"/>
                <a:gd name="T17" fmla="*/ 97 h 106"/>
                <a:gd name="T18" fmla="*/ 12 w 67"/>
                <a:gd name="T19" fmla="*/ 95 h 106"/>
                <a:gd name="T20" fmla="*/ 12 w 67"/>
                <a:gd name="T21" fmla="*/ 83 h 106"/>
                <a:gd name="T22" fmla="*/ 12 w 67"/>
                <a:gd name="T23" fmla="*/ 82 h 106"/>
                <a:gd name="T24" fmla="*/ 12 w 67"/>
                <a:gd name="T25" fmla="*/ 71 h 106"/>
                <a:gd name="T26" fmla="*/ 15 w 67"/>
                <a:gd name="T27" fmla="*/ 69 h 106"/>
                <a:gd name="T28" fmla="*/ 16 w 67"/>
                <a:gd name="T29" fmla="*/ 63 h 106"/>
                <a:gd name="T30" fmla="*/ 0 w 67"/>
                <a:gd name="T31" fmla="*/ 34 h 106"/>
                <a:gd name="T32" fmla="*/ 33 w 67"/>
                <a:gd name="T33" fmla="*/ 0 h 106"/>
                <a:gd name="T34" fmla="*/ 28 w 67"/>
                <a:gd name="T35" fmla="*/ 41 h 106"/>
                <a:gd name="T36" fmla="*/ 30 w 67"/>
                <a:gd name="T37" fmla="*/ 39 h 106"/>
                <a:gd name="T38" fmla="*/ 33 w 67"/>
                <a:gd name="T39" fmla="*/ 41 h 106"/>
                <a:gd name="T40" fmla="*/ 36 w 67"/>
                <a:gd name="T41" fmla="*/ 39 h 106"/>
                <a:gd name="T42" fmla="*/ 39 w 67"/>
                <a:gd name="T43" fmla="*/ 41 h 106"/>
                <a:gd name="T44" fmla="*/ 43 w 67"/>
                <a:gd name="T45" fmla="*/ 38 h 106"/>
                <a:gd name="T46" fmla="*/ 39 w 67"/>
                <a:gd name="T47" fmla="*/ 52 h 106"/>
                <a:gd name="T48" fmla="*/ 44 w 67"/>
                <a:gd name="T49" fmla="*/ 66 h 106"/>
                <a:gd name="T50" fmla="*/ 44 w 67"/>
                <a:gd name="T51" fmla="*/ 58 h 106"/>
                <a:gd name="T52" fmla="*/ 56 w 67"/>
                <a:gd name="T53" fmla="*/ 47 h 106"/>
                <a:gd name="T54" fmla="*/ 52 w 67"/>
                <a:gd name="T55" fmla="*/ 15 h 106"/>
                <a:gd name="T56" fmla="*/ 15 w 67"/>
                <a:gd name="T57" fmla="*/ 15 h 106"/>
                <a:gd name="T58" fmla="*/ 11 w 67"/>
                <a:gd name="T59" fmla="*/ 48 h 106"/>
                <a:gd name="T60" fmla="*/ 23 w 67"/>
                <a:gd name="T61" fmla="*/ 59 h 106"/>
                <a:gd name="T62" fmla="*/ 23 w 67"/>
                <a:gd name="T63" fmla="*/ 67 h 106"/>
                <a:gd name="T64" fmla="*/ 29 w 67"/>
                <a:gd name="T65" fmla="*/ 52 h 106"/>
                <a:gd name="T66" fmla="*/ 25 w 67"/>
                <a:gd name="T67" fmla="*/ 38 h 106"/>
                <a:gd name="T68" fmla="*/ 40 w 67"/>
                <a:gd name="T69" fmla="*/ 43 h 106"/>
                <a:gd name="T70" fmla="*/ 36 w 67"/>
                <a:gd name="T71" fmla="*/ 42 h 106"/>
                <a:gd name="T72" fmla="*/ 30 w 67"/>
                <a:gd name="T73" fmla="*/ 42 h 106"/>
                <a:gd name="T74" fmla="*/ 27 w 67"/>
                <a:gd name="T75" fmla="*/ 42 h 106"/>
                <a:gd name="T76" fmla="*/ 32 w 67"/>
                <a:gd name="T77" fmla="*/ 51 h 106"/>
                <a:gd name="T78" fmla="*/ 32 w 67"/>
                <a:gd name="T79" fmla="*/ 67 h 106"/>
                <a:gd name="T80" fmla="*/ 35 w 67"/>
                <a:gd name="T81" fmla="*/ 51 h 106"/>
                <a:gd name="T82" fmla="*/ 35 w 67"/>
                <a:gd name="T83" fmla="*/ 50 h 106"/>
                <a:gd name="T84" fmla="*/ 43 w 67"/>
                <a:gd name="T85" fmla="*/ 96 h 106"/>
                <a:gd name="T86" fmla="*/ 34 w 67"/>
                <a:gd name="T87" fmla="*/ 106 h 106"/>
                <a:gd name="T88" fmla="*/ 43 w 67"/>
                <a:gd name="T89" fmla="*/ 96 h 106"/>
                <a:gd name="T90" fmla="*/ 17 w 67"/>
                <a:gd name="T91" fmla="*/ 88 h 106"/>
                <a:gd name="T92" fmla="*/ 17 w 67"/>
                <a:gd name="T93" fmla="*/ 90 h 106"/>
                <a:gd name="T94" fmla="*/ 50 w 67"/>
                <a:gd name="T95" fmla="*/ 86 h 106"/>
                <a:gd name="T96" fmla="*/ 50 w 67"/>
                <a:gd name="T97" fmla="*/ 73 h 106"/>
                <a:gd name="T98" fmla="*/ 17 w 67"/>
                <a:gd name="T99" fmla="*/ 77 h 106"/>
                <a:gd name="T100" fmla="*/ 50 w 67"/>
                <a:gd name="T101" fmla="*/ 74 h 106"/>
                <a:gd name="T102" fmla="*/ 50 w 67"/>
                <a:gd name="T103" fmla="*/ 7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7" h="106">
                  <a:moveTo>
                    <a:pt x="33" y="0"/>
                  </a:moveTo>
                  <a:cubicBezTo>
                    <a:pt x="43" y="0"/>
                    <a:pt x="51" y="4"/>
                    <a:pt x="57" y="10"/>
                  </a:cubicBezTo>
                  <a:cubicBezTo>
                    <a:pt x="63" y="16"/>
                    <a:pt x="67" y="25"/>
                    <a:pt x="67" y="34"/>
                  </a:cubicBezTo>
                  <a:cubicBezTo>
                    <a:pt x="67" y="40"/>
                    <a:pt x="65" y="46"/>
                    <a:pt x="62" y="51"/>
                  </a:cubicBezTo>
                  <a:cubicBezTo>
                    <a:pt x="59" y="56"/>
                    <a:pt x="56" y="59"/>
                    <a:pt x="51" y="62"/>
                  </a:cubicBezTo>
                  <a:cubicBezTo>
                    <a:pt x="51" y="66"/>
                    <a:pt x="51" y="66"/>
                    <a:pt x="51" y="66"/>
                  </a:cubicBezTo>
                  <a:cubicBezTo>
                    <a:pt x="53" y="66"/>
                    <a:pt x="53" y="66"/>
                    <a:pt x="53" y="66"/>
                  </a:cubicBezTo>
                  <a:cubicBezTo>
                    <a:pt x="55" y="65"/>
                    <a:pt x="55" y="65"/>
                    <a:pt x="55" y="65"/>
                  </a:cubicBezTo>
                  <a:cubicBezTo>
                    <a:pt x="56" y="68"/>
                    <a:pt x="56" y="68"/>
                    <a:pt x="56" y="68"/>
                  </a:cubicBezTo>
                  <a:cubicBezTo>
                    <a:pt x="57" y="70"/>
                    <a:pt x="57" y="72"/>
                    <a:pt x="57" y="73"/>
                  </a:cubicBezTo>
                  <a:cubicBezTo>
                    <a:pt x="57" y="75"/>
                    <a:pt x="57" y="77"/>
                    <a:pt x="56" y="79"/>
                  </a:cubicBezTo>
                  <a:cubicBezTo>
                    <a:pt x="56" y="80"/>
                    <a:pt x="56" y="80"/>
                    <a:pt x="56" y="80"/>
                  </a:cubicBezTo>
                  <a:cubicBezTo>
                    <a:pt x="56" y="80"/>
                    <a:pt x="56" y="80"/>
                    <a:pt x="56" y="80"/>
                  </a:cubicBezTo>
                  <a:cubicBezTo>
                    <a:pt x="57" y="82"/>
                    <a:pt x="57" y="84"/>
                    <a:pt x="57" y="86"/>
                  </a:cubicBezTo>
                  <a:cubicBezTo>
                    <a:pt x="57" y="88"/>
                    <a:pt x="57" y="90"/>
                    <a:pt x="56" y="92"/>
                  </a:cubicBezTo>
                  <a:cubicBezTo>
                    <a:pt x="55" y="93"/>
                    <a:pt x="55" y="93"/>
                    <a:pt x="55" y="93"/>
                  </a:cubicBezTo>
                  <a:cubicBezTo>
                    <a:pt x="53" y="94"/>
                    <a:pt x="53" y="94"/>
                    <a:pt x="53" y="94"/>
                  </a:cubicBezTo>
                  <a:cubicBezTo>
                    <a:pt x="15" y="97"/>
                    <a:pt x="15" y="97"/>
                    <a:pt x="15" y="97"/>
                  </a:cubicBezTo>
                  <a:cubicBezTo>
                    <a:pt x="13" y="97"/>
                    <a:pt x="13" y="97"/>
                    <a:pt x="13" y="97"/>
                  </a:cubicBezTo>
                  <a:cubicBezTo>
                    <a:pt x="12" y="95"/>
                    <a:pt x="12" y="95"/>
                    <a:pt x="12" y="95"/>
                  </a:cubicBezTo>
                  <a:cubicBezTo>
                    <a:pt x="11" y="93"/>
                    <a:pt x="11" y="91"/>
                    <a:pt x="10" y="90"/>
                  </a:cubicBezTo>
                  <a:cubicBezTo>
                    <a:pt x="10" y="88"/>
                    <a:pt x="11" y="86"/>
                    <a:pt x="12" y="83"/>
                  </a:cubicBezTo>
                  <a:cubicBezTo>
                    <a:pt x="12" y="83"/>
                    <a:pt x="12" y="83"/>
                    <a:pt x="12" y="83"/>
                  </a:cubicBezTo>
                  <a:cubicBezTo>
                    <a:pt x="12" y="82"/>
                    <a:pt x="12" y="82"/>
                    <a:pt x="12" y="82"/>
                  </a:cubicBezTo>
                  <a:cubicBezTo>
                    <a:pt x="11" y="81"/>
                    <a:pt x="11" y="79"/>
                    <a:pt x="10" y="77"/>
                  </a:cubicBezTo>
                  <a:cubicBezTo>
                    <a:pt x="10" y="75"/>
                    <a:pt x="11" y="73"/>
                    <a:pt x="12" y="71"/>
                  </a:cubicBezTo>
                  <a:cubicBezTo>
                    <a:pt x="13" y="69"/>
                    <a:pt x="13" y="69"/>
                    <a:pt x="13" y="69"/>
                  </a:cubicBezTo>
                  <a:cubicBezTo>
                    <a:pt x="15" y="69"/>
                    <a:pt x="15" y="69"/>
                    <a:pt x="15" y="69"/>
                  </a:cubicBezTo>
                  <a:cubicBezTo>
                    <a:pt x="16" y="69"/>
                    <a:pt x="16" y="69"/>
                    <a:pt x="16" y="69"/>
                  </a:cubicBezTo>
                  <a:cubicBezTo>
                    <a:pt x="16" y="63"/>
                    <a:pt x="16" y="63"/>
                    <a:pt x="16" y="63"/>
                  </a:cubicBezTo>
                  <a:cubicBezTo>
                    <a:pt x="11" y="60"/>
                    <a:pt x="7" y="56"/>
                    <a:pt x="5" y="51"/>
                  </a:cubicBezTo>
                  <a:cubicBezTo>
                    <a:pt x="2" y="46"/>
                    <a:pt x="0" y="40"/>
                    <a:pt x="0" y="34"/>
                  </a:cubicBezTo>
                  <a:cubicBezTo>
                    <a:pt x="0" y="25"/>
                    <a:pt x="4" y="16"/>
                    <a:pt x="10" y="10"/>
                  </a:cubicBezTo>
                  <a:cubicBezTo>
                    <a:pt x="16" y="4"/>
                    <a:pt x="24" y="0"/>
                    <a:pt x="33" y="0"/>
                  </a:cubicBezTo>
                  <a:close/>
                  <a:moveTo>
                    <a:pt x="26" y="40"/>
                  </a:moveTo>
                  <a:cubicBezTo>
                    <a:pt x="27" y="41"/>
                    <a:pt x="27" y="41"/>
                    <a:pt x="28" y="41"/>
                  </a:cubicBezTo>
                  <a:cubicBezTo>
                    <a:pt x="28" y="41"/>
                    <a:pt x="29" y="41"/>
                    <a:pt x="30" y="40"/>
                  </a:cubicBezTo>
                  <a:cubicBezTo>
                    <a:pt x="30" y="39"/>
                    <a:pt x="30" y="39"/>
                    <a:pt x="30" y="39"/>
                  </a:cubicBezTo>
                  <a:cubicBezTo>
                    <a:pt x="31" y="40"/>
                    <a:pt x="31" y="40"/>
                    <a:pt x="31" y="40"/>
                  </a:cubicBezTo>
                  <a:cubicBezTo>
                    <a:pt x="32" y="41"/>
                    <a:pt x="32" y="41"/>
                    <a:pt x="33" y="41"/>
                  </a:cubicBezTo>
                  <a:cubicBezTo>
                    <a:pt x="34" y="41"/>
                    <a:pt x="35" y="41"/>
                    <a:pt x="35" y="40"/>
                  </a:cubicBezTo>
                  <a:cubicBezTo>
                    <a:pt x="36" y="39"/>
                    <a:pt x="36" y="39"/>
                    <a:pt x="36" y="39"/>
                  </a:cubicBezTo>
                  <a:cubicBezTo>
                    <a:pt x="36" y="40"/>
                    <a:pt x="36" y="40"/>
                    <a:pt x="36" y="40"/>
                  </a:cubicBezTo>
                  <a:cubicBezTo>
                    <a:pt x="37" y="41"/>
                    <a:pt x="38" y="41"/>
                    <a:pt x="39" y="41"/>
                  </a:cubicBezTo>
                  <a:cubicBezTo>
                    <a:pt x="40" y="41"/>
                    <a:pt x="41" y="41"/>
                    <a:pt x="42" y="40"/>
                  </a:cubicBezTo>
                  <a:cubicBezTo>
                    <a:pt x="43" y="38"/>
                    <a:pt x="43" y="38"/>
                    <a:pt x="43" y="38"/>
                  </a:cubicBezTo>
                  <a:cubicBezTo>
                    <a:pt x="46" y="40"/>
                    <a:pt x="46" y="40"/>
                    <a:pt x="46" y="40"/>
                  </a:cubicBezTo>
                  <a:cubicBezTo>
                    <a:pt x="39" y="52"/>
                    <a:pt x="39" y="52"/>
                    <a:pt x="39" y="52"/>
                  </a:cubicBezTo>
                  <a:cubicBezTo>
                    <a:pt x="39" y="67"/>
                    <a:pt x="39" y="67"/>
                    <a:pt x="39" y="67"/>
                  </a:cubicBezTo>
                  <a:cubicBezTo>
                    <a:pt x="44" y="66"/>
                    <a:pt x="44" y="66"/>
                    <a:pt x="44" y="66"/>
                  </a:cubicBezTo>
                  <a:cubicBezTo>
                    <a:pt x="44" y="60"/>
                    <a:pt x="44" y="60"/>
                    <a:pt x="44" y="60"/>
                  </a:cubicBezTo>
                  <a:cubicBezTo>
                    <a:pt x="44" y="58"/>
                    <a:pt x="44" y="58"/>
                    <a:pt x="44" y="58"/>
                  </a:cubicBezTo>
                  <a:cubicBezTo>
                    <a:pt x="46" y="57"/>
                    <a:pt x="46" y="57"/>
                    <a:pt x="46" y="57"/>
                  </a:cubicBezTo>
                  <a:cubicBezTo>
                    <a:pt x="50" y="55"/>
                    <a:pt x="54" y="52"/>
                    <a:pt x="56" y="47"/>
                  </a:cubicBezTo>
                  <a:cubicBezTo>
                    <a:pt x="59" y="44"/>
                    <a:pt x="60" y="39"/>
                    <a:pt x="60" y="34"/>
                  </a:cubicBezTo>
                  <a:cubicBezTo>
                    <a:pt x="60" y="27"/>
                    <a:pt x="57" y="20"/>
                    <a:pt x="52" y="15"/>
                  </a:cubicBezTo>
                  <a:cubicBezTo>
                    <a:pt x="47" y="10"/>
                    <a:pt x="41" y="7"/>
                    <a:pt x="33" y="7"/>
                  </a:cubicBezTo>
                  <a:cubicBezTo>
                    <a:pt x="26" y="7"/>
                    <a:pt x="19" y="10"/>
                    <a:pt x="15" y="15"/>
                  </a:cubicBezTo>
                  <a:cubicBezTo>
                    <a:pt x="10" y="20"/>
                    <a:pt x="7" y="27"/>
                    <a:pt x="7" y="34"/>
                  </a:cubicBezTo>
                  <a:cubicBezTo>
                    <a:pt x="7" y="39"/>
                    <a:pt x="8" y="44"/>
                    <a:pt x="11" y="48"/>
                  </a:cubicBezTo>
                  <a:cubicBezTo>
                    <a:pt x="13" y="52"/>
                    <a:pt x="17" y="55"/>
                    <a:pt x="21" y="58"/>
                  </a:cubicBezTo>
                  <a:cubicBezTo>
                    <a:pt x="23" y="59"/>
                    <a:pt x="23" y="59"/>
                    <a:pt x="23" y="59"/>
                  </a:cubicBezTo>
                  <a:cubicBezTo>
                    <a:pt x="23" y="61"/>
                    <a:pt x="23" y="61"/>
                    <a:pt x="23" y="61"/>
                  </a:cubicBezTo>
                  <a:cubicBezTo>
                    <a:pt x="23" y="67"/>
                    <a:pt x="23" y="67"/>
                    <a:pt x="23" y="67"/>
                  </a:cubicBezTo>
                  <a:cubicBezTo>
                    <a:pt x="29" y="67"/>
                    <a:pt x="29" y="67"/>
                    <a:pt x="29" y="67"/>
                  </a:cubicBezTo>
                  <a:cubicBezTo>
                    <a:pt x="29" y="52"/>
                    <a:pt x="29" y="52"/>
                    <a:pt x="29" y="52"/>
                  </a:cubicBezTo>
                  <a:cubicBezTo>
                    <a:pt x="22" y="40"/>
                    <a:pt x="22" y="40"/>
                    <a:pt x="22" y="40"/>
                  </a:cubicBezTo>
                  <a:cubicBezTo>
                    <a:pt x="25" y="38"/>
                    <a:pt x="25" y="38"/>
                    <a:pt x="25" y="38"/>
                  </a:cubicBezTo>
                  <a:cubicBezTo>
                    <a:pt x="26" y="40"/>
                    <a:pt x="26" y="40"/>
                    <a:pt x="26" y="40"/>
                  </a:cubicBezTo>
                  <a:close/>
                  <a:moveTo>
                    <a:pt x="40" y="43"/>
                  </a:moveTo>
                  <a:cubicBezTo>
                    <a:pt x="40" y="43"/>
                    <a:pt x="40" y="43"/>
                    <a:pt x="39" y="43"/>
                  </a:cubicBezTo>
                  <a:cubicBezTo>
                    <a:pt x="38" y="43"/>
                    <a:pt x="37" y="43"/>
                    <a:pt x="36" y="42"/>
                  </a:cubicBezTo>
                  <a:cubicBezTo>
                    <a:pt x="35" y="42"/>
                    <a:pt x="34" y="43"/>
                    <a:pt x="33" y="43"/>
                  </a:cubicBezTo>
                  <a:cubicBezTo>
                    <a:pt x="32" y="43"/>
                    <a:pt x="31" y="42"/>
                    <a:pt x="30" y="42"/>
                  </a:cubicBezTo>
                  <a:cubicBezTo>
                    <a:pt x="29" y="42"/>
                    <a:pt x="28" y="43"/>
                    <a:pt x="28" y="43"/>
                  </a:cubicBezTo>
                  <a:cubicBezTo>
                    <a:pt x="27" y="43"/>
                    <a:pt x="27" y="43"/>
                    <a:pt x="27" y="42"/>
                  </a:cubicBezTo>
                  <a:cubicBezTo>
                    <a:pt x="32" y="50"/>
                    <a:pt x="32" y="50"/>
                    <a:pt x="32" y="50"/>
                  </a:cubicBezTo>
                  <a:cubicBezTo>
                    <a:pt x="32" y="51"/>
                    <a:pt x="32" y="51"/>
                    <a:pt x="32" y="51"/>
                  </a:cubicBezTo>
                  <a:cubicBezTo>
                    <a:pt x="32" y="51"/>
                    <a:pt x="32" y="51"/>
                    <a:pt x="32" y="51"/>
                  </a:cubicBezTo>
                  <a:cubicBezTo>
                    <a:pt x="32" y="67"/>
                    <a:pt x="32" y="67"/>
                    <a:pt x="32" y="67"/>
                  </a:cubicBezTo>
                  <a:cubicBezTo>
                    <a:pt x="35" y="67"/>
                    <a:pt x="35" y="67"/>
                    <a:pt x="35" y="67"/>
                  </a:cubicBezTo>
                  <a:cubicBezTo>
                    <a:pt x="35" y="51"/>
                    <a:pt x="35" y="51"/>
                    <a:pt x="35" y="51"/>
                  </a:cubicBezTo>
                  <a:cubicBezTo>
                    <a:pt x="35" y="51"/>
                    <a:pt x="35" y="51"/>
                    <a:pt x="35" y="51"/>
                  </a:cubicBezTo>
                  <a:cubicBezTo>
                    <a:pt x="35" y="50"/>
                    <a:pt x="35" y="50"/>
                    <a:pt x="35" y="50"/>
                  </a:cubicBezTo>
                  <a:cubicBezTo>
                    <a:pt x="40" y="43"/>
                    <a:pt x="40" y="43"/>
                    <a:pt x="40" y="43"/>
                  </a:cubicBezTo>
                  <a:close/>
                  <a:moveTo>
                    <a:pt x="43" y="96"/>
                  </a:moveTo>
                  <a:cubicBezTo>
                    <a:pt x="24" y="98"/>
                    <a:pt x="24" y="98"/>
                    <a:pt x="24" y="98"/>
                  </a:cubicBezTo>
                  <a:cubicBezTo>
                    <a:pt x="25" y="103"/>
                    <a:pt x="29" y="106"/>
                    <a:pt x="34" y="106"/>
                  </a:cubicBezTo>
                  <a:cubicBezTo>
                    <a:pt x="39" y="106"/>
                    <a:pt x="43" y="102"/>
                    <a:pt x="43" y="97"/>
                  </a:cubicBezTo>
                  <a:cubicBezTo>
                    <a:pt x="43" y="97"/>
                    <a:pt x="43" y="97"/>
                    <a:pt x="43" y="96"/>
                  </a:cubicBezTo>
                  <a:close/>
                  <a:moveTo>
                    <a:pt x="50" y="85"/>
                  </a:moveTo>
                  <a:cubicBezTo>
                    <a:pt x="17" y="88"/>
                    <a:pt x="17" y="88"/>
                    <a:pt x="17" y="88"/>
                  </a:cubicBezTo>
                  <a:cubicBezTo>
                    <a:pt x="17" y="89"/>
                    <a:pt x="17" y="89"/>
                    <a:pt x="17" y="89"/>
                  </a:cubicBezTo>
                  <a:cubicBezTo>
                    <a:pt x="17" y="89"/>
                    <a:pt x="17" y="90"/>
                    <a:pt x="17" y="90"/>
                  </a:cubicBezTo>
                  <a:cubicBezTo>
                    <a:pt x="50" y="87"/>
                    <a:pt x="50" y="87"/>
                    <a:pt x="50" y="87"/>
                  </a:cubicBezTo>
                  <a:cubicBezTo>
                    <a:pt x="50" y="87"/>
                    <a:pt x="50" y="86"/>
                    <a:pt x="50" y="86"/>
                  </a:cubicBezTo>
                  <a:cubicBezTo>
                    <a:pt x="50" y="86"/>
                    <a:pt x="50" y="86"/>
                    <a:pt x="50" y="85"/>
                  </a:cubicBezTo>
                  <a:close/>
                  <a:moveTo>
                    <a:pt x="50" y="73"/>
                  </a:moveTo>
                  <a:cubicBezTo>
                    <a:pt x="17" y="76"/>
                    <a:pt x="17" y="76"/>
                    <a:pt x="17" y="76"/>
                  </a:cubicBezTo>
                  <a:cubicBezTo>
                    <a:pt x="17" y="76"/>
                    <a:pt x="17" y="76"/>
                    <a:pt x="17" y="77"/>
                  </a:cubicBezTo>
                  <a:cubicBezTo>
                    <a:pt x="17" y="77"/>
                    <a:pt x="17" y="77"/>
                    <a:pt x="17" y="77"/>
                  </a:cubicBezTo>
                  <a:cubicBezTo>
                    <a:pt x="50" y="74"/>
                    <a:pt x="50" y="74"/>
                    <a:pt x="50" y="74"/>
                  </a:cubicBezTo>
                  <a:cubicBezTo>
                    <a:pt x="50" y="74"/>
                    <a:pt x="50" y="74"/>
                    <a:pt x="50" y="73"/>
                  </a:cubicBezTo>
                  <a:cubicBezTo>
                    <a:pt x="50" y="73"/>
                    <a:pt x="50" y="73"/>
                    <a:pt x="50" y="73"/>
                  </a:cubicBezTo>
                  <a:close/>
                </a:path>
              </a:pathLst>
            </a:custGeom>
            <a:solidFill>
              <a:schemeClr val="bg1"/>
            </a:solidFill>
            <a:ln>
              <a:noFill/>
            </a:ln>
          </p:spPr>
          <p:txBody>
            <a:bodyPr vert="horz" wrap="square" lIns="96429" tIns="48214" rIns="96429" bIns="48214"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900">
                <a:solidFill>
                  <a:prstClr val="black"/>
                </a:solidFill>
                <a:latin typeface="Franklin Gothic Medium" panose="020B0603020102020204" pitchFamily="34" charset="0"/>
                <a:ea typeface="微软雅黑" panose="020B0503020204020204" charset="-122"/>
                <a:cs typeface="Arial" panose="020B0604020202020204" pitchFamily="34" charset="0"/>
              </a:endParaRPr>
            </a:p>
          </p:txBody>
        </p:sp>
      </p:grpSp>
      <p:grpSp>
        <p:nvGrpSpPr>
          <p:cNvPr id="7" name="Group 6"/>
          <p:cNvGrpSpPr/>
          <p:nvPr/>
        </p:nvGrpSpPr>
        <p:grpSpPr>
          <a:xfrm>
            <a:off x="5536182" y="2838200"/>
            <a:ext cx="1283466" cy="1283466"/>
            <a:chOff x="5487467" y="3242097"/>
            <a:chExt cx="1217066" cy="1217066"/>
          </a:xfrm>
        </p:grpSpPr>
        <p:sp>
          <p:nvSpPr>
            <p:cNvPr id="58" name="Oval 57"/>
            <p:cNvSpPr/>
            <p:nvPr>
              <p:custDataLst>
                <p:tags r:id="rId15"/>
              </p:custDataLst>
            </p:nvPr>
          </p:nvSpPr>
          <p:spPr>
            <a:xfrm>
              <a:off x="5487467" y="3242097"/>
              <a:ext cx="1217066" cy="1217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64" name="Freeform 63"/>
            <p:cNvSpPr>
              <a:spLocks noEditPoints="1"/>
            </p:cNvSpPr>
            <p:nvPr>
              <p:custDataLst>
                <p:tags r:id="rId16"/>
              </p:custDataLst>
            </p:nvPr>
          </p:nvSpPr>
          <p:spPr bwMode="auto">
            <a:xfrm>
              <a:off x="5862422" y="3626092"/>
              <a:ext cx="468733" cy="466426"/>
            </a:xfrm>
            <a:custGeom>
              <a:avLst/>
              <a:gdLst>
                <a:gd name="T0" fmla="*/ 6 w 94"/>
                <a:gd name="T1" fmla="*/ 28 h 94"/>
                <a:gd name="T2" fmla="*/ 32 w 94"/>
                <a:gd name="T3" fmla="*/ 4 h 94"/>
                <a:gd name="T4" fmla="*/ 67 w 94"/>
                <a:gd name="T5" fmla="*/ 6 h 94"/>
                <a:gd name="T6" fmla="*/ 90 w 94"/>
                <a:gd name="T7" fmla="*/ 32 h 94"/>
                <a:gd name="T8" fmla="*/ 88 w 94"/>
                <a:gd name="T9" fmla="*/ 67 h 94"/>
                <a:gd name="T10" fmla="*/ 88 w 94"/>
                <a:gd name="T11" fmla="*/ 67 h 94"/>
                <a:gd name="T12" fmla="*/ 62 w 94"/>
                <a:gd name="T13" fmla="*/ 90 h 94"/>
                <a:gd name="T14" fmla="*/ 27 w 94"/>
                <a:gd name="T15" fmla="*/ 89 h 94"/>
                <a:gd name="T16" fmla="*/ 27 w 94"/>
                <a:gd name="T17" fmla="*/ 89 h 94"/>
                <a:gd name="T18" fmla="*/ 4 w 94"/>
                <a:gd name="T19" fmla="*/ 62 h 94"/>
                <a:gd name="T20" fmla="*/ 6 w 94"/>
                <a:gd name="T21" fmla="*/ 28 h 94"/>
                <a:gd name="T22" fmla="*/ 6 w 94"/>
                <a:gd name="T23" fmla="*/ 28 h 94"/>
                <a:gd name="T24" fmla="*/ 20 w 94"/>
                <a:gd name="T25" fmla="*/ 27 h 94"/>
                <a:gd name="T26" fmla="*/ 16 w 94"/>
                <a:gd name="T27" fmla="*/ 32 h 94"/>
                <a:gd name="T28" fmla="*/ 16 w 94"/>
                <a:gd name="T29" fmla="*/ 32 h 94"/>
                <a:gd name="T30" fmla="*/ 15 w 94"/>
                <a:gd name="T31" fmla="*/ 35 h 94"/>
                <a:gd name="T32" fmla="*/ 36 w 94"/>
                <a:gd name="T33" fmla="*/ 37 h 94"/>
                <a:gd name="T34" fmla="*/ 34 w 94"/>
                <a:gd name="T35" fmla="*/ 40 h 94"/>
                <a:gd name="T36" fmla="*/ 32 w 94"/>
                <a:gd name="T37" fmla="*/ 45 h 94"/>
                <a:gd name="T38" fmla="*/ 13 w 94"/>
                <a:gd name="T39" fmla="*/ 53 h 94"/>
                <a:gd name="T40" fmla="*/ 15 w 94"/>
                <a:gd name="T41" fmla="*/ 59 h 94"/>
                <a:gd name="T42" fmla="*/ 15 w 94"/>
                <a:gd name="T43" fmla="*/ 59 h 94"/>
                <a:gd name="T44" fmla="*/ 16 w 94"/>
                <a:gd name="T45" fmla="*/ 60 h 94"/>
                <a:gd name="T46" fmla="*/ 29 w 94"/>
                <a:gd name="T47" fmla="*/ 54 h 94"/>
                <a:gd name="T48" fmla="*/ 26 w 94"/>
                <a:gd name="T49" fmla="*/ 74 h 94"/>
                <a:gd name="T50" fmla="*/ 32 w 94"/>
                <a:gd name="T51" fmla="*/ 78 h 94"/>
                <a:gd name="T52" fmla="*/ 32 w 94"/>
                <a:gd name="T53" fmla="*/ 78 h 94"/>
                <a:gd name="T54" fmla="*/ 33 w 94"/>
                <a:gd name="T55" fmla="*/ 79 h 94"/>
                <a:gd name="T56" fmla="*/ 34 w 94"/>
                <a:gd name="T57" fmla="*/ 78 h 94"/>
                <a:gd name="T58" fmla="*/ 36 w 94"/>
                <a:gd name="T59" fmla="*/ 55 h 94"/>
                <a:gd name="T60" fmla="*/ 48 w 94"/>
                <a:gd name="T61" fmla="*/ 67 h 94"/>
                <a:gd name="T62" fmla="*/ 60 w 94"/>
                <a:gd name="T63" fmla="*/ 79 h 94"/>
                <a:gd name="T64" fmla="*/ 65 w 94"/>
                <a:gd name="T65" fmla="*/ 77 h 94"/>
                <a:gd name="T66" fmla="*/ 66 w 94"/>
                <a:gd name="T67" fmla="*/ 74 h 94"/>
                <a:gd name="T68" fmla="*/ 54 w 94"/>
                <a:gd name="T69" fmla="*/ 62 h 94"/>
                <a:gd name="T70" fmla="*/ 39 w 94"/>
                <a:gd name="T71" fmla="*/ 48 h 94"/>
                <a:gd name="T72" fmla="*/ 41 w 94"/>
                <a:gd name="T73" fmla="*/ 43 h 94"/>
                <a:gd name="T74" fmla="*/ 43 w 94"/>
                <a:gd name="T75" fmla="*/ 39 h 94"/>
                <a:gd name="T76" fmla="*/ 49 w 94"/>
                <a:gd name="T77" fmla="*/ 42 h 94"/>
                <a:gd name="T78" fmla="*/ 77 w 94"/>
                <a:gd name="T79" fmla="*/ 64 h 94"/>
                <a:gd name="T80" fmla="*/ 78 w 94"/>
                <a:gd name="T81" fmla="*/ 62 h 94"/>
                <a:gd name="T82" fmla="*/ 78 w 94"/>
                <a:gd name="T83" fmla="*/ 62 h 94"/>
                <a:gd name="T84" fmla="*/ 80 w 94"/>
                <a:gd name="T85" fmla="*/ 56 h 94"/>
                <a:gd name="T86" fmla="*/ 53 w 94"/>
                <a:gd name="T87" fmla="*/ 35 h 94"/>
                <a:gd name="T88" fmla="*/ 47 w 94"/>
                <a:gd name="T89" fmla="*/ 32 h 94"/>
                <a:gd name="T90" fmla="*/ 50 w 94"/>
                <a:gd name="T91" fmla="*/ 28 h 94"/>
                <a:gd name="T92" fmla="*/ 56 w 94"/>
                <a:gd name="T93" fmla="*/ 30 h 94"/>
                <a:gd name="T94" fmla="*/ 74 w 94"/>
                <a:gd name="T95" fmla="*/ 28 h 94"/>
                <a:gd name="T96" fmla="*/ 71 w 94"/>
                <a:gd name="T97" fmla="*/ 23 h 94"/>
                <a:gd name="T98" fmla="*/ 70 w 94"/>
                <a:gd name="T99" fmla="*/ 22 h 94"/>
                <a:gd name="T100" fmla="*/ 58 w 94"/>
                <a:gd name="T101" fmla="*/ 23 h 94"/>
                <a:gd name="T102" fmla="*/ 55 w 94"/>
                <a:gd name="T103" fmla="*/ 22 h 94"/>
                <a:gd name="T104" fmla="*/ 62 w 94"/>
                <a:gd name="T105" fmla="*/ 16 h 94"/>
                <a:gd name="T106" fmla="*/ 53 w 94"/>
                <a:gd name="T107" fmla="*/ 14 h 94"/>
                <a:gd name="T108" fmla="*/ 49 w 94"/>
                <a:gd name="T109" fmla="*/ 18 h 94"/>
                <a:gd name="T110" fmla="*/ 43 w 94"/>
                <a:gd name="T111" fmla="*/ 13 h 94"/>
                <a:gd name="T112" fmla="*/ 37 w 94"/>
                <a:gd name="T113" fmla="*/ 15 h 94"/>
                <a:gd name="T114" fmla="*/ 35 w 94"/>
                <a:gd name="T115" fmla="*/ 16 h 94"/>
                <a:gd name="T116" fmla="*/ 44 w 94"/>
                <a:gd name="T117" fmla="*/ 24 h 94"/>
                <a:gd name="T118" fmla="*/ 40 w 94"/>
                <a:gd name="T119" fmla="*/ 30 h 94"/>
                <a:gd name="T120" fmla="*/ 20 w 94"/>
                <a:gd name="T121" fmla="*/ 2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4" h="94">
                  <a:moveTo>
                    <a:pt x="6" y="28"/>
                  </a:moveTo>
                  <a:cubicBezTo>
                    <a:pt x="11" y="16"/>
                    <a:pt x="21" y="8"/>
                    <a:pt x="32" y="4"/>
                  </a:cubicBezTo>
                  <a:cubicBezTo>
                    <a:pt x="43" y="0"/>
                    <a:pt x="56" y="1"/>
                    <a:pt x="67" y="6"/>
                  </a:cubicBezTo>
                  <a:cubicBezTo>
                    <a:pt x="78" y="12"/>
                    <a:pt x="86" y="21"/>
                    <a:pt x="90" y="32"/>
                  </a:cubicBezTo>
                  <a:cubicBezTo>
                    <a:pt x="94" y="43"/>
                    <a:pt x="94" y="56"/>
                    <a:pt x="88" y="67"/>
                  </a:cubicBezTo>
                  <a:cubicBezTo>
                    <a:pt x="88" y="67"/>
                    <a:pt x="88" y="67"/>
                    <a:pt x="88" y="67"/>
                  </a:cubicBezTo>
                  <a:cubicBezTo>
                    <a:pt x="83" y="78"/>
                    <a:pt x="73" y="87"/>
                    <a:pt x="62" y="90"/>
                  </a:cubicBezTo>
                  <a:cubicBezTo>
                    <a:pt x="51" y="94"/>
                    <a:pt x="39" y="94"/>
                    <a:pt x="27" y="89"/>
                  </a:cubicBezTo>
                  <a:cubicBezTo>
                    <a:pt x="27" y="89"/>
                    <a:pt x="27" y="89"/>
                    <a:pt x="27" y="89"/>
                  </a:cubicBezTo>
                  <a:cubicBezTo>
                    <a:pt x="16" y="83"/>
                    <a:pt x="8" y="73"/>
                    <a:pt x="4" y="62"/>
                  </a:cubicBezTo>
                  <a:cubicBezTo>
                    <a:pt x="0" y="51"/>
                    <a:pt x="1" y="39"/>
                    <a:pt x="6" y="28"/>
                  </a:cubicBezTo>
                  <a:cubicBezTo>
                    <a:pt x="6" y="28"/>
                    <a:pt x="6" y="28"/>
                    <a:pt x="6" y="28"/>
                  </a:cubicBezTo>
                  <a:close/>
                  <a:moveTo>
                    <a:pt x="20" y="27"/>
                  </a:moveTo>
                  <a:cubicBezTo>
                    <a:pt x="18" y="29"/>
                    <a:pt x="17" y="30"/>
                    <a:pt x="16" y="32"/>
                  </a:cubicBezTo>
                  <a:cubicBezTo>
                    <a:pt x="16" y="32"/>
                    <a:pt x="16" y="32"/>
                    <a:pt x="16" y="32"/>
                  </a:cubicBezTo>
                  <a:cubicBezTo>
                    <a:pt x="16" y="33"/>
                    <a:pt x="15" y="34"/>
                    <a:pt x="15" y="35"/>
                  </a:cubicBezTo>
                  <a:cubicBezTo>
                    <a:pt x="21" y="34"/>
                    <a:pt x="28" y="34"/>
                    <a:pt x="36" y="37"/>
                  </a:cubicBezTo>
                  <a:cubicBezTo>
                    <a:pt x="35" y="38"/>
                    <a:pt x="35" y="39"/>
                    <a:pt x="34" y="40"/>
                  </a:cubicBezTo>
                  <a:cubicBezTo>
                    <a:pt x="33" y="42"/>
                    <a:pt x="32" y="43"/>
                    <a:pt x="32" y="45"/>
                  </a:cubicBezTo>
                  <a:cubicBezTo>
                    <a:pt x="26" y="45"/>
                    <a:pt x="20" y="47"/>
                    <a:pt x="13" y="53"/>
                  </a:cubicBezTo>
                  <a:cubicBezTo>
                    <a:pt x="14" y="55"/>
                    <a:pt x="14" y="57"/>
                    <a:pt x="15" y="59"/>
                  </a:cubicBezTo>
                  <a:cubicBezTo>
                    <a:pt x="15" y="59"/>
                    <a:pt x="15" y="59"/>
                    <a:pt x="15" y="59"/>
                  </a:cubicBezTo>
                  <a:cubicBezTo>
                    <a:pt x="16" y="60"/>
                    <a:pt x="16" y="60"/>
                    <a:pt x="16" y="60"/>
                  </a:cubicBezTo>
                  <a:cubicBezTo>
                    <a:pt x="21" y="56"/>
                    <a:pt x="25" y="54"/>
                    <a:pt x="29" y="54"/>
                  </a:cubicBezTo>
                  <a:cubicBezTo>
                    <a:pt x="27" y="61"/>
                    <a:pt x="26" y="68"/>
                    <a:pt x="26" y="74"/>
                  </a:cubicBezTo>
                  <a:cubicBezTo>
                    <a:pt x="28" y="76"/>
                    <a:pt x="30" y="77"/>
                    <a:pt x="32" y="78"/>
                  </a:cubicBezTo>
                  <a:cubicBezTo>
                    <a:pt x="32" y="78"/>
                    <a:pt x="32" y="78"/>
                    <a:pt x="32" y="78"/>
                  </a:cubicBezTo>
                  <a:cubicBezTo>
                    <a:pt x="33" y="78"/>
                    <a:pt x="33" y="78"/>
                    <a:pt x="33" y="79"/>
                  </a:cubicBezTo>
                  <a:cubicBezTo>
                    <a:pt x="34" y="78"/>
                    <a:pt x="34" y="78"/>
                    <a:pt x="34" y="78"/>
                  </a:cubicBezTo>
                  <a:cubicBezTo>
                    <a:pt x="33" y="72"/>
                    <a:pt x="34" y="64"/>
                    <a:pt x="36" y="55"/>
                  </a:cubicBezTo>
                  <a:cubicBezTo>
                    <a:pt x="41" y="58"/>
                    <a:pt x="44" y="62"/>
                    <a:pt x="48" y="67"/>
                  </a:cubicBezTo>
                  <a:cubicBezTo>
                    <a:pt x="52" y="71"/>
                    <a:pt x="56" y="76"/>
                    <a:pt x="60" y="79"/>
                  </a:cubicBezTo>
                  <a:cubicBezTo>
                    <a:pt x="62" y="78"/>
                    <a:pt x="63" y="78"/>
                    <a:pt x="65" y="77"/>
                  </a:cubicBezTo>
                  <a:cubicBezTo>
                    <a:pt x="66" y="74"/>
                    <a:pt x="66" y="74"/>
                    <a:pt x="66" y="74"/>
                  </a:cubicBezTo>
                  <a:cubicBezTo>
                    <a:pt x="62" y="71"/>
                    <a:pt x="58" y="67"/>
                    <a:pt x="54" y="62"/>
                  </a:cubicBezTo>
                  <a:cubicBezTo>
                    <a:pt x="49" y="56"/>
                    <a:pt x="44" y="51"/>
                    <a:pt x="39" y="48"/>
                  </a:cubicBezTo>
                  <a:cubicBezTo>
                    <a:pt x="40" y="46"/>
                    <a:pt x="40" y="45"/>
                    <a:pt x="41" y="43"/>
                  </a:cubicBezTo>
                  <a:cubicBezTo>
                    <a:pt x="42" y="42"/>
                    <a:pt x="42" y="40"/>
                    <a:pt x="43" y="39"/>
                  </a:cubicBezTo>
                  <a:cubicBezTo>
                    <a:pt x="45" y="40"/>
                    <a:pt x="47" y="41"/>
                    <a:pt x="49" y="42"/>
                  </a:cubicBezTo>
                  <a:cubicBezTo>
                    <a:pt x="61" y="47"/>
                    <a:pt x="71" y="55"/>
                    <a:pt x="77" y="64"/>
                  </a:cubicBezTo>
                  <a:cubicBezTo>
                    <a:pt x="77" y="63"/>
                    <a:pt x="78" y="63"/>
                    <a:pt x="78" y="62"/>
                  </a:cubicBezTo>
                  <a:cubicBezTo>
                    <a:pt x="78" y="62"/>
                    <a:pt x="78" y="62"/>
                    <a:pt x="78" y="62"/>
                  </a:cubicBezTo>
                  <a:cubicBezTo>
                    <a:pt x="79" y="60"/>
                    <a:pt x="80" y="58"/>
                    <a:pt x="80" y="56"/>
                  </a:cubicBezTo>
                  <a:cubicBezTo>
                    <a:pt x="74" y="47"/>
                    <a:pt x="63" y="40"/>
                    <a:pt x="53" y="35"/>
                  </a:cubicBezTo>
                  <a:cubicBezTo>
                    <a:pt x="51" y="34"/>
                    <a:pt x="49" y="33"/>
                    <a:pt x="47" y="32"/>
                  </a:cubicBezTo>
                  <a:cubicBezTo>
                    <a:pt x="48" y="31"/>
                    <a:pt x="49" y="29"/>
                    <a:pt x="50" y="28"/>
                  </a:cubicBezTo>
                  <a:cubicBezTo>
                    <a:pt x="52" y="29"/>
                    <a:pt x="54" y="30"/>
                    <a:pt x="56" y="30"/>
                  </a:cubicBezTo>
                  <a:cubicBezTo>
                    <a:pt x="66" y="32"/>
                    <a:pt x="73" y="28"/>
                    <a:pt x="74" y="28"/>
                  </a:cubicBezTo>
                  <a:cubicBezTo>
                    <a:pt x="71" y="23"/>
                    <a:pt x="71" y="23"/>
                    <a:pt x="71" y="23"/>
                  </a:cubicBezTo>
                  <a:cubicBezTo>
                    <a:pt x="71" y="22"/>
                    <a:pt x="70" y="22"/>
                    <a:pt x="70" y="22"/>
                  </a:cubicBezTo>
                  <a:cubicBezTo>
                    <a:pt x="68" y="22"/>
                    <a:pt x="63" y="24"/>
                    <a:pt x="58" y="23"/>
                  </a:cubicBezTo>
                  <a:cubicBezTo>
                    <a:pt x="57" y="23"/>
                    <a:pt x="56" y="22"/>
                    <a:pt x="55" y="22"/>
                  </a:cubicBezTo>
                  <a:cubicBezTo>
                    <a:pt x="57" y="20"/>
                    <a:pt x="60" y="18"/>
                    <a:pt x="62" y="16"/>
                  </a:cubicBezTo>
                  <a:cubicBezTo>
                    <a:pt x="59" y="15"/>
                    <a:pt x="56" y="14"/>
                    <a:pt x="53" y="14"/>
                  </a:cubicBezTo>
                  <a:cubicBezTo>
                    <a:pt x="52" y="15"/>
                    <a:pt x="50" y="16"/>
                    <a:pt x="49" y="18"/>
                  </a:cubicBezTo>
                  <a:cubicBezTo>
                    <a:pt x="47" y="16"/>
                    <a:pt x="45" y="15"/>
                    <a:pt x="43" y="13"/>
                  </a:cubicBezTo>
                  <a:cubicBezTo>
                    <a:pt x="41" y="14"/>
                    <a:pt x="39" y="14"/>
                    <a:pt x="37" y="15"/>
                  </a:cubicBezTo>
                  <a:cubicBezTo>
                    <a:pt x="35" y="16"/>
                    <a:pt x="35" y="16"/>
                    <a:pt x="35" y="16"/>
                  </a:cubicBezTo>
                  <a:cubicBezTo>
                    <a:pt x="35" y="16"/>
                    <a:pt x="39" y="20"/>
                    <a:pt x="44" y="24"/>
                  </a:cubicBezTo>
                  <a:cubicBezTo>
                    <a:pt x="42" y="26"/>
                    <a:pt x="41" y="28"/>
                    <a:pt x="40" y="30"/>
                  </a:cubicBezTo>
                  <a:cubicBezTo>
                    <a:pt x="33" y="28"/>
                    <a:pt x="26" y="27"/>
                    <a:pt x="20" y="27"/>
                  </a:cubicBezTo>
                  <a:close/>
                </a:path>
              </a:pathLst>
            </a:custGeom>
            <a:solidFill>
              <a:schemeClr val="bg1"/>
            </a:solidFill>
            <a:ln>
              <a:noFill/>
            </a:ln>
          </p:spPr>
          <p:txBody>
            <a:bodyPr vert="horz" wrap="square" lIns="96429" tIns="48214" rIns="96429" bIns="48214"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900">
                <a:solidFill>
                  <a:prstClr val="black"/>
                </a:solidFill>
                <a:latin typeface="Franklin Gothic Medium" panose="020B0603020102020204" pitchFamily="34" charset="0"/>
                <a:ea typeface="微软雅黑" panose="020B0503020204020204" charset="-122"/>
                <a:cs typeface="Arial" panose="020B0604020202020204" pitchFamily="34" charset="0"/>
              </a:endParaRPr>
            </a:p>
          </p:txBody>
        </p:sp>
      </p:grpSp>
      <p:grpSp>
        <p:nvGrpSpPr>
          <p:cNvPr id="5" name="Group 4"/>
          <p:cNvGrpSpPr/>
          <p:nvPr/>
        </p:nvGrpSpPr>
        <p:grpSpPr>
          <a:xfrm>
            <a:off x="1352352" y="2838200"/>
            <a:ext cx="1283466" cy="1283466"/>
            <a:chOff x="1520087" y="3242097"/>
            <a:chExt cx="1217066" cy="1217066"/>
          </a:xfrm>
        </p:grpSpPr>
        <p:sp>
          <p:nvSpPr>
            <p:cNvPr id="56" name="Oval 55"/>
            <p:cNvSpPr/>
            <p:nvPr>
              <p:custDataLst>
                <p:tags r:id="rId17"/>
              </p:custDataLst>
            </p:nvPr>
          </p:nvSpPr>
          <p:spPr>
            <a:xfrm>
              <a:off x="1520087" y="3242097"/>
              <a:ext cx="1217066" cy="121706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65" name="Freeform 64"/>
            <p:cNvSpPr>
              <a:spLocks noEditPoints="1"/>
            </p:cNvSpPr>
            <p:nvPr>
              <p:custDataLst>
                <p:tags r:id="rId18"/>
              </p:custDataLst>
            </p:nvPr>
          </p:nvSpPr>
          <p:spPr bwMode="auto">
            <a:xfrm>
              <a:off x="1892065" y="3591229"/>
              <a:ext cx="460437" cy="536153"/>
            </a:xfrm>
            <a:custGeom>
              <a:avLst/>
              <a:gdLst>
                <a:gd name="T0" fmla="*/ 233 w 233"/>
                <a:gd name="T1" fmla="*/ 118 h 271"/>
                <a:gd name="T2" fmla="*/ 205 w 233"/>
                <a:gd name="T3" fmla="*/ 262 h 271"/>
                <a:gd name="T4" fmla="*/ 200 w 233"/>
                <a:gd name="T5" fmla="*/ 271 h 271"/>
                <a:gd name="T6" fmla="*/ 175 w 233"/>
                <a:gd name="T7" fmla="*/ 262 h 271"/>
                <a:gd name="T8" fmla="*/ 57 w 233"/>
                <a:gd name="T9" fmla="*/ 271 h 271"/>
                <a:gd name="T10" fmla="*/ 32 w 233"/>
                <a:gd name="T11" fmla="*/ 262 h 271"/>
                <a:gd name="T12" fmla="*/ 0 w 233"/>
                <a:gd name="T13" fmla="*/ 234 h 271"/>
                <a:gd name="T14" fmla="*/ 28 w 233"/>
                <a:gd name="T15" fmla="*/ 90 h 271"/>
                <a:gd name="T16" fmla="*/ 56 w 233"/>
                <a:gd name="T17" fmla="*/ 20 h 271"/>
                <a:gd name="T18" fmla="*/ 122 w 233"/>
                <a:gd name="T19" fmla="*/ 0 h 271"/>
                <a:gd name="T20" fmla="*/ 103 w 233"/>
                <a:gd name="T21" fmla="*/ 65 h 271"/>
                <a:gd name="T22" fmla="*/ 61 w 233"/>
                <a:gd name="T23" fmla="*/ 84 h 271"/>
                <a:gd name="T24" fmla="*/ 43 w 233"/>
                <a:gd name="T25" fmla="*/ 31 h 271"/>
                <a:gd name="T26" fmla="*/ 80 w 233"/>
                <a:gd name="T27" fmla="*/ 137 h 271"/>
                <a:gd name="T28" fmla="*/ 55 w 233"/>
                <a:gd name="T29" fmla="*/ 181 h 271"/>
                <a:gd name="T30" fmla="*/ 80 w 233"/>
                <a:gd name="T31" fmla="*/ 137 h 271"/>
                <a:gd name="T32" fmla="*/ 180 w 233"/>
                <a:gd name="T33" fmla="*/ 126 h 271"/>
                <a:gd name="T34" fmla="*/ 214 w 233"/>
                <a:gd name="T35" fmla="*/ 119 h 271"/>
                <a:gd name="T36" fmla="*/ 196 w 233"/>
                <a:gd name="T37" fmla="*/ 205 h 271"/>
                <a:gd name="T38" fmla="*/ 196 w 233"/>
                <a:gd name="T39" fmla="*/ 225 h 271"/>
                <a:gd name="T40" fmla="*/ 196 w 233"/>
                <a:gd name="T41" fmla="*/ 205 h 271"/>
                <a:gd name="T42" fmla="*/ 187 w 233"/>
                <a:gd name="T43" fmla="*/ 185 h 271"/>
                <a:gd name="T44" fmla="*/ 206 w 233"/>
                <a:gd name="T45" fmla="*/ 185 h 271"/>
                <a:gd name="T46" fmla="*/ 180 w 233"/>
                <a:gd name="T47" fmla="*/ 151 h 271"/>
                <a:gd name="T48" fmla="*/ 214 w 233"/>
                <a:gd name="T49" fmla="*/ 158 h 271"/>
                <a:gd name="T50" fmla="*/ 180 w 233"/>
                <a:gd name="T51" fmla="*/ 151 h 271"/>
                <a:gd name="T52" fmla="*/ 180 w 233"/>
                <a:gd name="T53" fmla="*/ 147 h 271"/>
                <a:gd name="T54" fmla="*/ 214 w 233"/>
                <a:gd name="T55" fmla="*/ 141 h 271"/>
                <a:gd name="T56" fmla="*/ 180 w 233"/>
                <a:gd name="T57" fmla="*/ 130 h 271"/>
                <a:gd name="T58" fmla="*/ 214 w 233"/>
                <a:gd name="T59" fmla="*/ 136 h 271"/>
                <a:gd name="T60" fmla="*/ 180 w 233"/>
                <a:gd name="T61" fmla="*/ 130 h 271"/>
                <a:gd name="T62" fmla="*/ 34 w 233"/>
                <a:gd name="T63" fmla="*/ 159 h 271"/>
                <a:gd name="T64" fmla="*/ 71 w 233"/>
                <a:gd name="T65" fmla="*/ 226 h 271"/>
                <a:gd name="T66" fmla="*/ 170 w 233"/>
                <a:gd name="T67" fmla="*/ 189 h 271"/>
                <a:gd name="T68" fmla="*/ 133 w 233"/>
                <a:gd name="T69" fmla="*/ 122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3" h="271">
                  <a:moveTo>
                    <a:pt x="205" y="90"/>
                  </a:moveTo>
                  <a:cubicBezTo>
                    <a:pt x="221" y="90"/>
                    <a:pt x="233" y="103"/>
                    <a:pt x="233" y="118"/>
                  </a:cubicBezTo>
                  <a:cubicBezTo>
                    <a:pt x="233" y="234"/>
                    <a:pt x="233" y="234"/>
                    <a:pt x="233" y="234"/>
                  </a:cubicBezTo>
                  <a:cubicBezTo>
                    <a:pt x="233" y="250"/>
                    <a:pt x="221" y="262"/>
                    <a:pt x="205" y="262"/>
                  </a:cubicBezTo>
                  <a:cubicBezTo>
                    <a:pt x="200" y="262"/>
                    <a:pt x="200" y="262"/>
                    <a:pt x="200" y="262"/>
                  </a:cubicBezTo>
                  <a:cubicBezTo>
                    <a:pt x="200" y="271"/>
                    <a:pt x="200" y="271"/>
                    <a:pt x="200" y="271"/>
                  </a:cubicBezTo>
                  <a:cubicBezTo>
                    <a:pt x="175" y="271"/>
                    <a:pt x="175" y="271"/>
                    <a:pt x="175" y="271"/>
                  </a:cubicBezTo>
                  <a:cubicBezTo>
                    <a:pt x="175" y="262"/>
                    <a:pt x="175" y="262"/>
                    <a:pt x="175" y="262"/>
                  </a:cubicBezTo>
                  <a:cubicBezTo>
                    <a:pt x="57" y="262"/>
                    <a:pt x="57" y="262"/>
                    <a:pt x="57" y="262"/>
                  </a:cubicBezTo>
                  <a:cubicBezTo>
                    <a:pt x="57" y="271"/>
                    <a:pt x="57" y="271"/>
                    <a:pt x="57" y="271"/>
                  </a:cubicBezTo>
                  <a:cubicBezTo>
                    <a:pt x="32" y="271"/>
                    <a:pt x="32" y="271"/>
                    <a:pt x="32" y="271"/>
                  </a:cubicBezTo>
                  <a:cubicBezTo>
                    <a:pt x="32" y="262"/>
                    <a:pt x="32" y="262"/>
                    <a:pt x="32" y="262"/>
                  </a:cubicBezTo>
                  <a:cubicBezTo>
                    <a:pt x="28" y="262"/>
                    <a:pt x="28" y="262"/>
                    <a:pt x="28" y="262"/>
                  </a:cubicBezTo>
                  <a:cubicBezTo>
                    <a:pt x="13" y="262"/>
                    <a:pt x="0" y="250"/>
                    <a:pt x="0" y="234"/>
                  </a:cubicBezTo>
                  <a:cubicBezTo>
                    <a:pt x="0" y="118"/>
                    <a:pt x="0" y="118"/>
                    <a:pt x="0" y="118"/>
                  </a:cubicBezTo>
                  <a:cubicBezTo>
                    <a:pt x="0" y="103"/>
                    <a:pt x="13" y="90"/>
                    <a:pt x="28" y="90"/>
                  </a:cubicBezTo>
                  <a:cubicBezTo>
                    <a:pt x="91" y="90"/>
                    <a:pt x="155" y="90"/>
                    <a:pt x="205" y="90"/>
                  </a:cubicBezTo>
                  <a:close/>
                  <a:moveTo>
                    <a:pt x="56" y="20"/>
                  </a:moveTo>
                  <a:cubicBezTo>
                    <a:pt x="87" y="57"/>
                    <a:pt x="87" y="57"/>
                    <a:pt x="87" y="57"/>
                  </a:cubicBezTo>
                  <a:cubicBezTo>
                    <a:pt x="122" y="0"/>
                    <a:pt x="122" y="0"/>
                    <a:pt x="122" y="0"/>
                  </a:cubicBezTo>
                  <a:cubicBezTo>
                    <a:pt x="137" y="9"/>
                    <a:pt x="137" y="9"/>
                    <a:pt x="137" y="9"/>
                  </a:cubicBezTo>
                  <a:cubicBezTo>
                    <a:pt x="103" y="65"/>
                    <a:pt x="103" y="65"/>
                    <a:pt x="103" y="65"/>
                  </a:cubicBezTo>
                  <a:cubicBezTo>
                    <a:pt x="110" y="69"/>
                    <a:pt x="114" y="76"/>
                    <a:pt x="116" y="84"/>
                  </a:cubicBezTo>
                  <a:cubicBezTo>
                    <a:pt x="61" y="84"/>
                    <a:pt x="61" y="84"/>
                    <a:pt x="61" y="84"/>
                  </a:cubicBezTo>
                  <a:cubicBezTo>
                    <a:pt x="62" y="77"/>
                    <a:pt x="66" y="70"/>
                    <a:pt x="72" y="66"/>
                  </a:cubicBezTo>
                  <a:cubicBezTo>
                    <a:pt x="43" y="31"/>
                    <a:pt x="43" y="31"/>
                    <a:pt x="43" y="31"/>
                  </a:cubicBezTo>
                  <a:cubicBezTo>
                    <a:pt x="56" y="20"/>
                    <a:pt x="56" y="20"/>
                    <a:pt x="56" y="20"/>
                  </a:cubicBezTo>
                  <a:close/>
                  <a:moveTo>
                    <a:pt x="80" y="137"/>
                  </a:moveTo>
                  <a:cubicBezTo>
                    <a:pt x="71" y="132"/>
                    <a:pt x="58" y="137"/>
                    <a:pt x="51" y="149"/>
                  </a:cubicBezTo>
                  <a:cubicBezTo>
                    <a:pt x="44" y="161"/>
                    <a:pt x="46" y="175"/>
                    <a:pt x="55" y="181"/>
                  </a:cubicBezTo>
                  <a:cubicBezTo>
                    <a:pt x="64" y="186"/>
                    <a:pt x="69" y="175"/>
                    <a:pt x="76" y="163"/>
                  </a:cubicBezTo>
                  <a:cubicBezTo>
                    <a:pt x="83" y="151"/>
                    <a:pt x="89" y="142"/>
                    <a:pt x="80" y="137"/>
                  </a:cubicBezTo>
                  <a:close/>
                  <a:moveTo>
                    <a:pt x="180" y="119"/>
                  </a:moveTo>
                  <a:cubicBezTo>
                    <a:pt x="180" y="126"/>
                    <a:pt x="180" y="126"/>
                    <a:pt x="180" y="126"/>
                  </a:cubicBezTo>
                  <a:cubicBezTo>
                    <a:pt x="214" y="126"/>
                    <a:pt x="214" y="126"/>
                    <a:pt x="214" y="126"/>
                  </a:cubicBezTo>
                  <a:cubicBezTo>
                    <a:pt x="214" y="119"/>
                    <a:pt x="214" y="119"/>
                    <a:pt x="214" y="119"/>
                  </a:cubicBezTo>
                  <a:cubicBezTo>
                    <a:pt x="180" y="119"/>
                    <a:pt x="180" y="119"/>
                    <a:pt x="180" y="119"/>
                  </a:cubicBezTo>
                  <a:close/>
                  <a:moveTo>
                    <a:pt x="196" y="205"/>
                  </a:moveTo>
                  <a:cubicBezTo>
                    <a:pt x="191" y="205"/>
                    <a:pt x="187" y="210"/>
                    <a:pt x="187" y="215"/>
                  </a:cubicBezTo>
                  <a:cubicBezTo>
                    <a:pt x="187" y="220"/>
                    <a:pt x="191" y="225"/>
                    <a:pt x="196" y="225"/>
                  </a:cubicBezTo>
                  <a:cubicBezTo>
                    <a:pt x="202" y="225"/>
                    <a:pt x="206" y="220"/>
                    <a:pt x="206" y="215"/>
                  </a:cubicBezTo>
                  <a:cubicBezTo>
                    <a:pt x="206" y="210"/>
                    <a:pt x="202" y="205"/>
                    <a:pt x="196" y="205"/>
                  </a:cubicBezTo>
                  <a:close/>
                  <a:moveTo>
                    <a:pt x="196" y="176"/>
                  </a:moveTo>
                  <a:cubicBezTo>
                    <a:pt x="191" y="176"/>
                    <a:pt x="187" y="180"/>
                    <a:pt x="187" y="185"/>
                  </a:cubicBezTo>
                  <a:cubicBezTo>
                    <a:pt x="187" y="191"/>
                    <a:pt x="191" y="195"/>
                    <a:pt x="196" y="195"/>
                  </a:cubicBezTo>
                  <a:cubicBezTo>
                    <a:pt x="202" y="195"/>
                    <a:pt x="206" y="191"/>
                    <a:pt x="206" y="185"/>
                  </a:cubicBezTo>
                  <a:cubicBezTo>
                    <a:pt x="206" y="180"/>
                    <a:pt x="202" y="176"/>
                    <a:pt x="196" y="176"/>
                  </a:cubicBezTo>
                  <a:close/>
                  <a:moveTo>
                    <a:pt x="180" y="151"/>
                  </a:moveTo>
                  <a:cubicBezTo>
                    <a:pt x="180" y="158"/>
                    <a:pt x="180" y="158"/>
                    <a:pt x="180" y="158"/>
                  </a:cubicBezTo>
                  <a:cubicBezTo>
                    <a:pt x="214" y="158"/>
                    <a:pt x="214" y="158"/>
                    <a:pt x="214" y="158"/>
                  </a:cubicBezTo>
                  <a:cubicBezTo>
                    <a:pt x="214" y="151"/>
                    <a:pt x="214" y="151"/>
                    <a:pt x="214" y="151"/>
                  </a:cubicBezTo>
                  <a:cubicBezTo>
                    <a:pt x="180" y="151"/>
                    <a:pt x="180" y="151"/>
                    <a:pt x="180" y="151"/>
                  </a:cubicBezTo>
                  <a:close/>
                  <a:moveTo>
                    <a:pt x="180" y="141"/>
                  </a:moveTo>
                  <a:cubicBezTo>
                    <a:pt x="180" y="147"/>
                    <a:pt x="180" y="147"/>
                    <a:pt x="180" y="147"/>
                  </a:cubicBezTo>
                  <a:cubicBezTo>
                    <a:pt x="214" y="147"/>
                    <a:pt x="214" y="147"/>
                    <a:pt x="214" y="147"/>
                  </a:cubicBezTo>
                  <a:cubicBezTo>
                    <a:pt x="214" y="141"/>
                    <a:pt x="214" y="141"/>
                    <a:pt x="214" y="141"/>
                  </a:cubicBezTo>
                  <a:cubicBezTo>
                    <a:pt x="180" y="141"/>
                    <a:pt x="180" y="141"/>
                    <a:pt x="180" y="141"/>
                  </a:cubicBezTo>
                  <a:close/>
                  <a:moveTo>
                    <a:pt x="180" y="130"/>
                  </a:moveTo>
                  <a:cubicBezTo>
                    <a:pt x="180" y="136"/>
                    <a:pt x="180" y="136"/>
                    <a:pt x="180" y="136"/>
                  </a:cubicBezTo>
                  <a:cubicBezTo>
                    <a:pt x="214" y="136"/>
                    <a:pt x="214" y="136"/>
                    <a:pt x="214" y="136"/>
                  </a:cubicBezTo>
                  <a:cubicBezTo>
                    <a:pt x="214" y="130"/>
                    <a:pt x="214" y="130"/>
                    <a:pt x="214" y="130"/>
                  </a:cubicBezTo>
                  <a:cubicBezTo>
                    <a:pt x="180" y="130"/>
                    <a:pt x="180" y="130"/>
                    <a:pt x="180" y="130"/>
                  </a:cubicBezTo>
                  <a:close/>
                  <a:moveTo>
                    <a:pt x="71" y="122"/>
                  </a:moveTo>
                  <a:cubicBezTo>
                    <a:pt x="51" y="122"/>
                    <a:pt x="34" y="139"/>
                    <a:pt x="34" y="159"/>
                  </a:cubicBezTo>
                  <a:cubicBezTo>
                    <a:pt x="34" y="189"/>
                    <a:pt x="34" y="189"/>
                    <a:pt x="34" y="189"/>
                  </a:cubicBezTo>
                  <a:cubicBezTo>
                    <a:pt x="34" y="210"/>
                    <a:pt x="51" y="226"/>
                    <a:pt x="71" y="226"/>
                  </a:cubicBezTo>
                  <a:cubicBezTo>
                    <a:pt x="133" y="226"/>
                    <a:pt x="133" y="226"/>
                    <a:pt x="133" y="226"/>
                  </a:cubicBezTo>
                  <a:cubicBezTo>
                    <a:pt x="153" y="226"/>
                    <a:pt x="170" y="210"/>
                    <a:pt x="170" y="189"/>
                  </a:cubicBezTo>
                  <a:cubicBezTo>
                    <a:pt x="170" y="159"/>
                    <a:pt x="170" y="159"/>
                    <a:pt x="170" y="159"/>
                  </a:cubicBezTo>
                  <a:cubicBezTo>
                    <a:pt x="170" y="139"/>
                    <a:pt x="153" y="122"/>
                    <a:pt x="133" y="122"/>
                  </a:cubicBezTo>
                  <a:lnTo>
                    <a:pt x="71" y="122"/>
                  </a:lnTo>
                  <a:close/>
                </a:path>
              </a:pathLst>
            </a:custGeom>
            <a:solidFill>
              <a:schemeClr val="bg1"/>
            </a:solidFill>
            <a:ln>
              <a:noFill/>
            </a:ln>
          </p:spPr>
          <p:txBody>
            <a:bodyPr vert="horz" wrap="square" lIns="96429" tIns="48214" rIns="96429" bIns="48214"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900">
                <a:solidFill>
                  <a:prstClr val="black"/>
                </a:solidFill>
                <a:latin typeface="Franklin Gothic Medium" panose="020B0603020102020204" pitchFamily="34" charset="0"/>
                <a:ea typeface="微软雅黑" panose="020B0503020204020204" charset="-122"/>
                <a:cs typeface="Arial" panose="020B0604020202020204" pitchFamily="34" charset="0"/>
              </a:endParaRPr>
            </a:p>
          </p:txBody>
        </p:sp>
      </p:grpSp>
      <p:grpSp>
        <p:nvGrpSpPr>
          <p:cNvPr id="69" name="Group 68"/>
          <p:cNvGrpSpPr/>
          <p:nvPr/>
        </p:nvGrpSpPr>
        <p:grpSpPr>
          <a:xfrm>
            <a:off x="1908569" y="4252476"/>
            <a:ext cx="157669" cy="554104"/>
            <a:chOff x="8243431" y="1672074"/>
            <a:chExt cx="199000" cy="699358"/>
          </a:xfrm>
          <a:solidFill>
            <a:schemeClr val="accent1"/>
          </a:solidFill>
        </p:grpSpPr>
        <p:sp>
          <p:nvSpPr>
            <p:cNvPr id="66" name="Oval 65"/>
            <p:cNvSpPr/>
            <p:nvPr>
              <p:custDataLst>
                <p:tags r:id="rId19"/>
              </p:custDataLst>
            </p:nvPr>
          </p:nvSpPr>
          <p:spPr>
            <a:xfrm>
              <a:off x="8243431" y="2172432"/>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67" name="Oval 66"/>
            <p:cNvSpPr/>
            <p:nvPr>
              <p:custDataLst>
                <p:tags r:id="rId20"/>
              </p:custDataLst>
            </p:nvPr>
          </p:nvSpPr>
          <p:spPr>
            <a:xfrm>
              <a:off x="8243431" y="1921597"/>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68" name="Oval 67"/>
            <p:cNvSpPr/>
            <p:nvPr>
              <p:custDataLst>
                <p:tags r:id="rId21"/>
              </p:custDataLst>
            </p:nvPr>
          </p:nvSpPr>
          <p:spPr>
            <a:xfrm>
              <a:off x="8243431" y="1672074"/>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grpSp>
      <p:grpSp>
        <p:nvGrpSpPr>
          <p:cNvPr id="70" name="Group 69"/>
          <p:cNvGrpSpPr/>
          <p:nvPr/>
        </p:nvGrpSpPr>
        <p:grpSpPr>
          <a:xfrm>
            <a:off x="6099082" y="4252476"/>
            <a:ext cx="157669" cy="554104"/>
            <a:chOff x="8243431" y="1672074"/>
            <a:chExt cx="199000" cy="699358"/>
          </a:xfrm>
          <a:solidFill>
            <a:schemeClr val="accent3"/>
          </a:solidFill>
        </p:grpSpPr>
        <p:sp>
          <p:nvSpPr>
            <p:cNvPr id="71" name="Oval 70"/>
            <p:cNvSpPr/>
            <p:nvPr>
              <p:custDataLst>
                <p:tags r:id="rId22"/>
              </p:custDataLst>
            </p:nvPr>
          </p:nvSpPr>
          <p:spPr>
            <a:xfrm>
              <a:off x="8243431" y="2172432"/>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72" name="Oval 71"/>
            <p:cNvSpPr/>
            <p:nvPr>
              <p:custDataLst>
                <p:tags r:id="rId23"/>
              </p:custDataLst>
            </p:nvPr>
          </p:nvSpPr>
          <p:spPr>
            <a:xfrm>
              <a:off x="8243431" y="1921597"/>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73" name="Oval 72"/>
            <p:cNvSpPr/>
            <p:nvPr>
              <p:custDataLst>
                <p:tags r:id="rId24"/>
              </p:custDataLst>
            </p:nvPr>
          </p:nvSpPr>
          <p:spPr>
            <a:xfrm>
              <a:off x="8243431" y="1672074"/>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grpSp>
      <p:grpSp>
        <p:nvGrpSpPr>
          <p:cNvPr id="74" name="Group 73"/>
          <p:cNvGrpSpPr/>
          <p:nvPr/>
        </p:nvGrpSpPr>
        <p:grpSpPr>
          <a:xfrm>
            <a:off x="10282910" y="4252476"/>
            <a:ext cx="157669" cy="554104"/>
            <a:chOff x="8243431" y="1672074"/>
            <a:chExt cx="199000" cy="699358"/>
          </a:xfrm>
          <a:solidFill>
            <a:schemeClr val="accent1"/>
          </a:solidFill>
        </p:grpSpPr>
        <p:sp>
          <p:nvSpPr>
            <p:cNvPr id="75" name="Oval 74"/>
            <p:cNvSpPr/>
            <p:nvPr>
              <p:custDataLst>
                <p:tags r:id="rId25"/>
              </p:custDataLst>
            </p:nvPr>
          </p:nvSpPr>
          <p:spPr>
            <a:xfrm>
              <a:off x="8243431" y="2172432"/>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76" name="Oval 75"/>
            <p:cNvSpPr/>
            <p:nvPr>
              <p:custDataLst>
                <p:tags r:id="rId26"/>
              </p:custDataLst>
            </p:nvPr>
          </p:nvSpPr>
          <p:spPr>
            <a:xfrm>
              <a:off x="8243431" y="1921597"/>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77" name="Oval 76"/>
            <p:cNvSpPr/>
            <p:nvPr>
              <p:custDataLst>
                <p:tags r:id="rId27"/>
              </p:custDataLst>
            </p:nvPr>
          </p:nvSpPr>
          <p:spPr>
            <a:xfrm>
              <a:off x="8243431" y="1672074"/>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grpSp>
      <p:grpSp>
        <p:nvGrpSpPr>
          <p:cNvPr id="78" name="Group 77"/>
          <p:cNvGrpSpPr/>
          <p:nvPr/>
        </p:nvGrpSpPr>
        <p:grpSpPr>
          <a:xfrm>
            <a:off x="4007166" y="2153286"/>
            <a:ext cx="157669" cy="554104"/>
            <a:chOff x="8243431" y="1672074"/>
            <a:chExt cx="199000" cy="699358"/>
          </a:xfrm>
          <a:solidFill>
            <a:schemeClr val="accent2"/>
          </a:solidFill>
        </p:grpSpPr>
        <p:sp>
          <p:nvSpPr>
            <p:cNvPr id="79" name="Oval 78"/>
            <p:cNvSpPr/>
            <p:nvPr>
              <p:custDataLst>
                <p:tags r:id="rId28"/>
              </p:custDataLst>
            </p:nvPr>
          </p:nvSpPr>
          <p:spPr>
            <a:xfrm>
              <a:off x="8243431" y="2172432"/>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80" name="Oval 79"/>
            <p:cNvSpPr/>
            <p:nvPr>
              <p:custDataLst>
                <p:tags r:id="rId29"/>
              </p:custDataLst>
            </p:nvPr>
          </p:nvSpPr>
          <p:spPr>
            <a:xfrm>
              <a:off x="8243431" y="1921597"/>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81" name="Oval 80"/>
            <p:cNvSpPr/>
            <p:nvPr>
              <p:custDataLst>
                <p:tags r:id="rId30"/>
              </p:custDataLst>
            </p:nvPr>
          </p:nvSpPr>
          <p:spPr>
            <a:xfrm>
              <a:off x="8243431" y="1672074"/>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grpSp>
      <p:grpSp>
        <p:nvGrpSpPr>
          <p:cNvPr id="82" name="Group 81"/>
          <p:cNvGrpSpPr/>
          <p:nvPr/>
        </p:nvGrpSpPr>
        <p:grpSpPr>
          <a:xfrm>
            <a:off x="8190996" y="2153286"/>
            <a:ext cx="157669" cy="554104"/>
            <a:chOff x="8243431" y="1672074"/>
            <a:chExt cx="199000" cy="699358"/>
          </a:xfrm>
          <a:solidFill>
            <a:schemeClr val="accent4"/>
          </a:solidFill>
        </p:grpSpPr>
        <p:sp>
          <p:nvSpPr>
            <p:cNvPr id="83" name="Oval 82"/>
            <p:cNvSpPr/>
            <p:nvPr>
              <p:custDataLst>
                <p:tags r:id="rId31"/>
              </p:custDataLst>
            </p:nvPr>
          </p:nvSpPr>
          <p:spPr>
            <a:xfrm>
              <a:off x="8243431" y="2172432"/>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84" name="Oval 83"/>
            <p:cNvSpPr/>
            <p:nvPr>
              <p:custDataLst>
                <p:tags r:id="rId32"/>
              </p:custDataLst>
            </p:nvPr>
          </p:nvSpPr>
          <p:spPr>
            <a:xfrm>
              <a:off x="8243431" y="1921597"/>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sp>
          <p:nvSpPr>
            <p:cNvPr id="85" name="Oval 84"/>
            <p:cNvSpPr/>
            <p:nvPr>
              <p:custDataLst>
                <p:tags r:id="rId33"/>
              </p:custDataLst>
            </p:nvPr>
          </p:nvSpPr>
          <p:spPr>
            <a:xfrm>
              <a:off x="8243431" y="1672074"/>
              <a:ext cx="199000" cy="199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Franklin Gothic Medium" panose="020B0603020102020204" pitchFamily="34" charset="0"/>
                <a:ea typeface="微软雅黑" panose="020B0503020204020204" charset="-122"/>
                <a:cs typeface="Arial" panose="020B0604020202020204" pitchFamily="34" charset="0"/>
              </a:endParaRPr>
            </a:p>
          </p:txBody>
        </p:sp>
      </p:grpSp>
      <p:sp>
        <p:nvSpPr>
          <p:cNvPr id="86" name="Rectangle 85"/>
          <p:cNvSpPr/>
          <p:nvPr>
            <p:custDataLst>
              <p:tags r:id="rId34"/>
            </p:custDataLst>
          </p:nvPr>
        </p:nvSpPr>
        <p:spPr>
          <a:xfrm>
            <a:off x="591185" y="4917440"/>
            <a:ext cx="2853055" cy="553085"/>
          </a:xfrm>
          <a:prstGeom prst="rect">
            <a:avLst/>
          </a:prstGeom>
        </p:spPr>
        <p:txBody>
          <a:bodyPr wrap="square">
            <a:spAutoFit/>
          </a:bodyPr>
          <a:lstStyle/>
          <a:p>
            <a:pPr>
              <a:lnSpc>
                <a:spcPct val="150000"/>
              </a:lnSpc>
            </a:pPr>
            <a:r>
              <a:rPr lang="zh-CN" altLang="en-US" sz="2000" b="1" dirty="0" smtClean="0">
                <a:sym typeface="+mn-ea"/>
              </a:rPr>
              <a:t>工伤职工伤残等级鉴定</a:t>
            </a:r>
            <a:endParaRPr lang="en-GB" altLang="zh-CN" sz="2000" b="1" dirty="0">
              <a:solidFill>
                <a:schemeClr val="bg1">
                  <a:lumMod val="65000"/>
                </a:schemeClr>
              </a:solidFill>
              <a:latin typeface="Franklin Gothic Medium" panose="020B0603020102020204" pitchFamily="34" charset="0"/>
              <a:ea typeface="微软雅黑" panose="020B0503020204020204" charset="-122"/>
              <a:cs typeface="+mn-ea"/>
              <a:sym typeface="+mn-lt"/>
            </a:endParaRPr>
          </a:p>
        </p:txBody>
      </p:sp>
      <p:sp>
        <p:nvSpPr>
          <p:cNvPr id="87" name="Rectangle 86"/>
          <p:cNvSpPr/>
          <p:nvPr>
            <p:custDataLst>
              <p:tags r:id="rId35"/>
            </p:custDataLst>
          </p:nvPr>
        </p:nvSpPr>
        <p:spPr>
          <a:xfrm>
            <a:off x="8112760" y="4916805"/>
            <a:ext cx="4079240" cy="553085"/>
          </a:xfrm>
          <a:prstGeom prst="rect">
            <a:avLst/>
          </a:prstGeom>
        </p:spPr>
        <p:txBody>
          <a:bodyPr wrap="square">
            <a:spAutoFit/>
          </a:bodyPr>
          <a:lstStyle/>
          <a:p>
            <a:pPr>
              <a:lnSpc>
                <a:spcPct val="150000"/>
              </a:lnSpc>
            </a:pPr>
            <a:r>
              <a:rPr lang="zh-CN" altLang="en-US" sz="2000" b="1" dirty="0" smtClean="0">
                <a:sym typeface="+mn-ea"/>
              </a:rPr>
              <a:t>非因工伤职工的劳动能力程度确认</a:t>
            </a:r>
            <a:endParaRPr lang="zh-CN" altLang="en-US" sz="2000" b="1" dirty="0" smtClean="0">
              <a:solidFill>
                <a:schemeClr val="bg1">
                  <a:lumMod val="65000"/>
                </a:schemeClr>
              </a:solidFill>
              <a:latin typeface="Franklin Gothic Medium" panose="020B0603020102020204" pitchFamily="34" charset="0"/>
              <a:ea typeface="微软雅黑" panose="020B0503020204020204" charset="-122"/>
              <a:cs typeface="+mn-ea"/>
              <a:sym typeface="+mn-ea"/>
            </a:endParaRPr>
          </a:p>
        </p:txBody>
      </p:sp>
      <p:sp>
        <p:nvSpPr>
          <p:cNvPr id="88" name="Rectangle 87"/>
          <p:cNvSpPr/>
          <p:nvPr>
            <p:custDataLst>
              <p:tags r:id="rId36"/>
            </p:custDataLst>
          </p:nvPr>
        </p:nvSpPr>
        <p:spPr>
          <a:xfrm>
            <a:off x="4749800" y="4917440"/>
            <a:ext cx="2856865" cy="553085"/>
          </a:xfrm>
          <a:prstGeom prst="rect">
            <a:avLst/>
          </a:prstGeom>
        </p:spPr>
        <p:txBody>
          <a:bodyPr wrap="square">
            <a:spAutoFit/>
          </a:bodyPr>
          <a:lstStyle/>
          <a:p>
            <a:pPr>
              <a:lnSpc>
                <a:spcPct val="150000"/>
              </a:lnSpc>
            </a:pPr>
            <a:r>
              <a:rPr lang="zh-CN" altLang="en-US" sz="2000" b="1" dirty="0" smtClean="0">
                <a:sym typeface="+mn-ea"/>
              </a:rPr>
              <a:t>工伤职工旧伤复发确认</a:t>
            </a:r>
            <a:endParaRPr lang="zh-CN" altLang="en-US" sz="2000" b="1" dirty="0" smtClean="0">
              <a:solidFill>
                <a:schemeClr val="bg1">
                  <a:lumMod val="65000"/>
                </a:schemeClr>
              </a:solidFill>
              <a:latin typeface="Franklin Gothic Medium" panose="020B0603020102020204" pitchFamily="34" charset="0"/>
              <a:ea typeface="微软雅黑" panose="020B0503020204020204" charset="-122"/>
              <a:cs typeface="+mn-ea"/>
              <a:sym typeface="+mn-ea"/>
            </a:endParaRPr>
          </a:p>
        </p:txBody>
      </p:sp>
      <p:sp>
        <p:nvSpPr>
          <p:cNvPr id="89" name="Rectangle 88"/>
          <p:cNvSpPr/>
          <p:nvPr>
            <p:custDataLst>
              <p:tags r:id="rId37"/>
            </p:custDataLst>
          </p:nvPr>
        </p:nvSpPr>
        <p:spPr>
          <a:xfrm>
            <a:off x="6819900" y="1479550"/>
            <a:ext cx="3120390" cy="553085"/>
          </a:xfrm>
          <a:prstGeom prst="rect">
            <a:avLst/>
          </a:prstGeom>
        </p:spPr>
        <p:txBody>
          <a:bodyPr wrap="square">
            <a:spAutoFit/>
          </a:bodyPr>
          <a:lstStyle/>
          <a:p>
            <a:pPr>
              <a:lnSpc>
                <a:spcPct val="150000"/>
              </a:lnSpc>
            </a:pPr>
            <a:r>
              <a:rPr lang="zh-CN" altLang="en-US" sz="2000" b="1" dirty="0" smtClean="0">
                <a:sym typeface="+mn-ea"/>
              </a:rPr>
              <a:t>工伤职工停工留薪期确认</a:t>
            </a:r>
            <a:endParaRPr lang="zh-CN" altLang="en-US" sz="2000" b="1" dirty="0" smtClean="0">
              <a:solidFill>
                <a:schemeClr val="bg1">
                  <a:lumMod val="65000"/>
                </a:schemeClr>
              </a:solidFill>
              <a:latin typeface="Franklin Gothic Medium" panose="020B0603020102020204" pitchFamily="34" charset="0"/>
              <a:ea typeface="微软雅黑" panose="020B0503020204020204" charset="-122"/>
              <a:cs typeface="+mn-ea"/>
              <a:sym typeface="+mn-ea"/>
            </a:endParaRPr>
          </a:p>
        </p:txBody>
      </p:sp>
      <p:sp>
        <p:nvSpPr>
          <p:cNvPr id="90" name="Rectangle 89"/>
          <p:cNvSpPr/>
          <p:nvPr>
            <p:custDataLst>
              <p:tags r:id="rId38"/>
            </p:custDataLst>
          </p:nvPr>
        </p:nvSpPr>
        <p:spPr>
          <a:xfrm>
            <a:off x="2230120" y="1489710"/>
            <a:ext cx="3832225" cy="553085"/>
          </a:xfrm>
          <a:prstGeom prst="rect">
            <a:avLst/>
          </a:prstGeom>
        </p:spPr>
        <p:txBody>
          <a:bodyPr wrap="square">
            <a:spAutoFit/>
          </a:bodyPr>
          <a:lstStyle/>
          <a:p>
            <a:pPr>
              <a:lnSpc>
                <a:spcPct val="150000"/>
              </a:lnSpc>
            </a:pPr>
            <a:r>
              <a:rPr lang="zh-CN" altLang="en-US" sz="2000" b="1" dirty="0" smtClean="0">
                <a:sym typeface="+mn-ea"/>
              </a:rPr>
              <a:t>工伤职工生活护理依赖程度鉴定</a:t>
            </a:r>
            <a:endParaRPr lang="zh-CN" altLang="en-US" sz="2000" b="1" dirty="0" smtClean="0">
              <a:solidFill>
                <a:schemeClr val="bg1">
                  <a:lumMod val="65000"/>
                </a:schemeClr>
              </a:solidFill>
              <a:latin typeface="Franklin Gothic Medium" panose="020B0603020102020204" pitchFamily="34" charset="0"/>
              <a:ea typeface="微软雅黑" panose="020B0503020204020204" charset="-122"/>
              <a:cs typeface="+mn-ea"/>
              <a:sym typeface="+mn-ea"/>
            </a:endParaRPr>
          </a:p>
        </p:txBody>
      </p:sp>
      <p:sp>
        <p:nvSpPr>
          <p:cNvPr id="55" name="文本框 54"/>
          <p:cNvSpPr txBox="1"/>
          <p:nvPr>
            <p:custDataLst>
              <p:tags r:id="rId39"/>
            </p:custDataLst>
          </p:nvPr>
        </p:nvSpPr>
        <p:spPr>
          <a:xfrm>
            <a:off x="228" y="701947"/>
            <a:ext cx="4782820" cy="464185"/>
          </a:xfrm>
          <a:prstGeom prst="rect">
            <a:avLst/>
          </a:prstGeom>
          <a:noFill/>
        </p:spPr>
        <p:txBody>
          <a:bodyPr wrap="none" lIns="96434" tIns="48217" rIns="96434" bIns="48217" rtlCol="0">
            <a:spAutoFit/>
          </a:bodyPr>
          <a:lstStyle/>
          <a:p>
            <a:pPr algn="l" defTabSz="964565"/>
            <a:r>
              <a:rPr lang="zh-CN" altLang="en-US" sz="2400" b="1" dirty="0" smtClean="0">
                <a:sym typeface="+mn-ea"/>
              </a:rPr>
              <a:t>劳动能力鉴定委员会的工作范围：</a:t>
            </a:r>
            <a:endParaRPr lang="zh-CN" altLang="en-US" sz="2400" b="1" dirty="0" smtClean="0">
              <a:solidFill>
                <a:srgbClr val="E7E6E6">
                  <a:lumMod val="25000"/>
                </a:srgbClr>
              </a:solidFill>
              <a:cs typeface="+mn-ea"/>
              <a:sym typeface="+mn-ea"/>
            </a:endParaRPr>
          </a:p>
        </p:txBody>
      </p:sp>
    </p:spTree>
    <p:custDataLst>
      <p:tags r:id="rId4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par>
                          <p:cTn id="14" fill="hold">
                            <p:stCondLst>
                              <p:cond delay="1000"/>
                            </p:stCondLst>
                            <p:childTnLst>
                              <p:par>
                                <p:cTn id="15" presetID="12" presetClass="entr" presetSubtype="1" fill="hold" nodeType="afterEffect">
                                  <p:stCondLst>
                                    <p:cond delay="0"/>
                                  </p:stCondLst>
                                  <p:childTnLst>
                                    <p:set>
                                      <p:cBhvr>
                                        <p:cTn id="16" dur="1" fill="hold">
                                          <p:stCondLst>
                                            <p:cond delay="0"/>
                                          </p:stCondLst>
                                        </p:cTn>
                                        <p:tgtEl>
                                          <p:spTgt spid="69"/>
                                        </p:tgtEl>
                                        <p:attrNameLst>
                                          <p:attrName>style.visibility</p:attrName>
                                        </p:attrNameLst>
                                      </p:cBhvr>
                                      <p:to>
                                        <p:strVal val="visible"/>
                                      </p:to>
                                    </p:set>
                                    <p:anim calcmode="lin" valueType="num">
                                      <p:cBhvr additive="base">
                                        <p:cTn id="17" dur="500"/>
                                        <p:tgtEl>
                                          <p:spTgt spid="69"/>
                                        </p:tgtEl>
                                        <p:attrNameLst>
                                          <p:attrName>ppt_y</p:attrName>
                                        </p:attrNameLst>
                                      </p:cBhvr>
                                      <p:tavLst>
                                        <p:tav tm="0">
                                          <p:val>
                                            <p:strVal val="#ppt_y-#ppt_h*1.125000"/>
                                          </p:val>
                                        </p:tav>
                                        <p:tav tm="100000">
                                          <p:val>
                                            <p:strVal val="#ppt_y"/>
                                          </p:val>
                                        </p:tav>
                                      </p:tavLst>
                                    </p:anim>
                                    <p:animEffect transition="in" filter="wipe(down)">
                                      <p:cBhvr>
                                        <p:cTn id="18" dur="500"/>
                                        <p:tgtEl>
                                          <p:spTgt spid="69"/>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86"/>
                                        </p:tgtEl>
                                        <p:attrNameLst>
                                          <p:attrName>style.visibility</p:attrName>
                                        </p:attrNameLst>
                                      </p:cBhvr>
                                      <p:to>
                                        <p:strVal val="visible"/>
                                      </p:to>
                                    </p:set>
                                    <p:animEffect transition="in" filter="fade">
                                      <p:cBhvr>
                                        <p:cTn id="22" dur="500"/>
                                        <p:tgtEl>
                                          <p:spTgt spid="86"/>
                                        </p:tgtEl>
                                      </p:cBhvr>
                                    </p:animEffect>
                                  </p:childTnLst>
                                </p:cTn>
                              </p:par>
                            </p:childTnLst>
                          </p:cTn>
                        </p:par>
                        <p:par>
                          <p:cTn id="23" fill="hold">
                            <p:stCondLst>
                              <p:cond delay="2000"/>
                            </p:stCondLst>
                            <p:childTnLst>
                              <p:par>
                                <p:cTn id="24" presetID="53" presetClass="entr" presetSubtype="16"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childTnLst>
                          </p:cTn>
                        </p:par>
                        <p:par>
                          <p:cTn id="29" fill="hold">
                            <p:stCondLst>
                              <p:cond delay="2500"/>
                            </p:stCondLst>
                            <p:childTnLst>
                              <p:par>
                                <p:cTn id="30" presetID="12" presetClass="entr" presetSubtype="4" fill="hold" nodeType="afterEffect">
                                  <p:stCondLst>
                                    <p:cond delay="0"/>
                                  </p:stCondLst>
                                  <p:childTnLst>
                                    <p:set>
                                      <p:cBhvr>
                                        <p:cTn id="31" dur="1" fill="hold">
                                          <p:stCondLst>
                                            <p:cond delay="0"/>
                                          </p:stCondLst>
                                        </p:cTn>
                                        <p:tgtEl>
                                          <p:spTgt spid="78"/>
                                        </p:tgtEl>
                                        <p:attrNameLst>
                                          <p:attrName>style.visibility</p:attrName>
                                        </p:attrNameLst>
                                      </p:cBhvr>
                                      <p:to>
                                        <p:strVal val="visible"/>
                                      </p:to>
                                    </p:set>
                                    <p:anim calcmode="lin" valueType="num">
                                      <p:cBhvr additive="base">
                                        <p:cTn id="32" dur="500"/>
                                        <p:tgtEl>
                                          <p:spTgt spid="78"/>
                                        </p:tgtEl>
                                        <p:attrNameLst>
                                          <p:attrName>ppt_y</p:attrName>
                                        </p:attrNameLst>
                                      </p:cBhvr>
                                      <p:tavLst>
                                        <p:tav tm="0">
                                          <p:val>
                                            <p:strVal val="#ppt_y+#ppt_h*1.125000"/>
                                          </p:val>
                                        </p:tav>
                                        <p:tav tm="100000">
                                          <p:val>
                                            <p:strVal val="#ppt_y"/>
                                          </p:val>
                                        </p:tav>
                                      </p:tavLst>
                                    </p:anim>
                                    <p:animEffect transition="in" filter="wipe(up)">
                                      <p:cBhvr>
                                        <p:cTn id="33" dur="500"/>
                                        <p:tgtEl>
                                          <p:spTgt spid="78"/>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90"/>
                                        </p:tgtEl>
                                        <p:attrNameLst>
                                          <p:attrName>style.visibility</p:attrName>
                                        </p:attrNameLst>
                                      </p:cBhvr>
                                      <p:to>
                                        <p:strVal val="visible"/>
                                      </p:to>
                                    </p:set>
                                    <p:animEffect transition="in" filter="fade">
                                      <p:cBhvr>
                                        <p:cTn id="37" dur="500"/>
                                        <p:tgtEl>
                                          <p:spTgt spid="90"/>
                                        </p:tgtEl>
                                      </p:cBhvr>
                                    </p:animEffect>
                                  </p:childTnLst>
                                </p:cTn>
                              </p:par>
                            </p:childTnLst>
                          </p:cTn>
                        </p:par>
                        <p:par>
                          <p:cTn id="38" fill="hold">
                            <p:stCondLst>
                              <p:cond delay="3500"/>
                            </p:stCondLst>
                            <p:childTnLst>
                              <p:par>
                                <p:cTn id="39" presetID="53" presetClass="entr" presetSubtype="16" fill="hold" nodeType="after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fltVal val="0"/>
                                          </p:val>
                                        </p:tav>
                                        <p:tav tm="100000">
                                          <p:val>
                                            <p:strVal val="#ppt_w"/>
                                          </p:val>
                                        </p:tav>
                                      </p:tavLst>
                                    </p:anim>
                                    <p:anim calcmode="lin" valueType="num">
                                      <p:cBhvr>
                                        <p:cTn id="42" dur="500" fill="hold"/>
                                        <p:tgtEl>
                                          <p:spTgt spid="7"/>
                                        </p:tgtEl>
                                        <p:attrNameLst>
                                          <p:attrName>ppt_h</p:attrName>
                                        </p:attrNameLst>
                                      </p:cBhvr>
                                      <p:tavLst>
                                        <p:tav tm="0">
                                          <p:val>
                                            <p:fltVal val="0"/>
                                          </p:val>
                                        </p:tav>
                                        <p:tav tm="100000">
                                          <p:val>
                                            <p:strVal val="#ppt_h"/>
                                          </p:val>
                                        </p:tav>
                                      </p:tavLst>
                                    </p:anim>
                                    <p:animEffect transition="in" filter="fade">
                                      <p:cBhvr>
                                        <p:cTn id="43" dur="500"/>
                                        <p:tgtEl>
                                          <p:spTgt spid="7"/>
                                        </p:tgtEl>
                                      </p:cBhvr>
                                    </p:animEffect>
                                  </p:childTnLst>
                                </p:cTn>
                              </p:par>
                            </p:childTnLst>
                          </p:cTn>
                        </p:par>
                        <p:par>
                          <p:cTn id="44" fill="hold">
                            <p:stCondLst>
                              <p:cond delay="4000"/>
                            </p:stCondLst>
                            <p:childTnLst>
                              <p:par>
                                <p:cTn id="45" presetID="12" presetClass="entr" presetSubtype="1" fill="hold" nodeType="afterEffect">
                                  <p:stCondLst>
                                    <p:cond delay="0"/>
                                  </p:stCondLst>
                                  <p:childTnLst>
                                    <p:set>
                                      <p:cBhvr>
                                        <p:cTn id="46" dur="1" fill="hold">
                                          <p:stCondLst>
                                            <p:cond delay="0"/>
                                          </p:stCondLst>
                                        </p:cTn>
                                        <p:tgtEl>
                                          <p:spTgt spid="70"/>
                                        </p:tgtEl>
                                        <p:attrNameLst>
                                          <p:attrName>style.visibility</p:attrName>
                                        </p:attrNameLst>
                                      </p:cBhvr>
                                      <p:to>
                                        <p:strVal val="visible"/>
                                      </p:to>
                                    </p:set>
                                    <p:anim calcmode="lin" valueType="num">
                                      <p:cBhvr additive="base">
                                        <p:cTn id="47" dur="500"/>
                                        <p:tgtEl>
                                          <p:spTgt spid="70"/>
                                        </p:tgtEl>
                                        <p:attrNameLst>
                                          <p:attrName>ppt_y</p:attrName>
                                        </p:attrNameLst>
                                      </p:cBhvr>
                                      <p:tavLst>
                                        <p:tav tm="0">
                                          <p:val>
                                            <p:strVal val="#ppt_y-#ppt_h*1.125000"/>
                                          </p:val>
                                        </p:tav>
                                        <p:tav tm="100000">
                                          <p:val>
                                            <p:strVal val="#ppt_y"/>
                                          </p:val>
                                        </p:tav>
                                      </p:tavLst>
                                    </p:anim>
                                    <p:animEffect transition="in" filter="wipe(down)">
                                      <p:cBhvr>
                                        <p:cTn id="48" dur="500"/>
                                        <p:tgtEl>
                                          <p:spTgt spid="70"/>
                                        </p:tgtEl>
                                      </p:cBhvr>
                                    </p:animEffect>
                                  </p:childTnLst>
                                </p:cTn>
                              </p:par>
                            </p:childTnLst>
                          </p:cTn>
                        </p:par>
                        <p:par>
                          <p:cTn id="49" fill="hold">
                            <p:stCondLst>
                              <p:cond delay="4500"/>
                            </p:stCondLst>
                            <p:childTnLst>
                              <p:par>
                                <p:cTn id="50" presetID="10" presetClass="entr" presetSubtype="0" fill="hold" grpId="0" nodeType="afterEffect">
                                  <p:stCondLst>
                                    <p:cond delay="0"/>
                                  </p:stCondLst>
                                  <p:childTnLst>
                                    <p:set>
                                      <p:cBhvr>
                                        <p:cTn id="51" dur="1" fill="hold">
                                          <p:stCondLst>
                                            <p:cond delay="0"/>
                                          </p:stCondLst>
                                        </p:cTn>
                                        <p:tgtEl>
                                          <p:spTgt spid="88"/>
                                        </p:tgtEl>
                                        <p:attrNameLst>
                                          <p:attrName>style.visibility</p:attrName>
                                        </p:attrNameLst>
                                      </p:cBhvr>
                                      <p:to>
                                        <p:strVal val="visible"/>
                                      </p:to>
                                    </p:set>
                                    <p:animEffect transition="in" filter="fade">
                                      <p:cBhvr>
                                        <p:cTn id="52" dur="500"/>
                                        <p:tgtEl>
                                          <p:spTgt spid="88"/>
                                        </p:tgtEl>
                                      </p:cBhvr>
                                    </p:animEffect>
                                  </p:childTnLst>
                                </p:cTn>
                              </p:par>
                            </p:childTnLst>
                          </p:cTn>
                        </p:par>
                        <p:par>
                          <p:cTn id="53" fill="hold">
                            <p:stCondLst>
                              <p:cond delay="5000"/>
                            </p:stCondLst>
                            <p:childTnLst>
                              <p:par>
                                <p:cTn id="54" presetID="53" presetClass="entr" presetSubtype="16"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500" fill="hold"/>
                                        <p:tgtEl>
                                          <p:spTgt spid="8"/>
                                        </p:tgtEl>
                                        <p:attrNameLst>
                                          <p:attrName>ppt_w</p:attrName>
                                        </p:attrNameLst>
                                      </p:cBhvr>
                                      <p:tavLst>
                                        <p:tav tm="0">
                                          <p:val>
                                            <p:fltVal val="0"/>
                                          </p:val>
                                        </p:tav>
                                        <p:tav tm="100000">
                                          <p:val>
                                            <p:strVal val="#ppt_w"/>
                                          </p:val>
                                        </p:tav>
                                      </p:tavLst>
                                    </p:anim>
                                    <p:anim calcmode="lin" valueType="num">
                                      <p:cBhvr>
                                        <p:cTn id="57" dur="500" fill="hold"/>
                                        <p:tgtEl>
                                          <p:spTgt spid="8"/>
                                        </p:tgtEl>
                                        <p:attrNameLst>
                                          <p:attrName>ppt_h</p:attrName>
                                        </p:attrNameLst>
                                      </p:cBhvr>
                                      <p:tavLst>
                                        <p:tav tm="0">
                                          <p:val>
                                            <p:fltVal val="0"/>
                                          </p:val>
                                        </p:tav>
                                        <p:tav tm="100000">
                                          <p:val>
                                            <p:strVal val="#ppt_h"/>
                                          </p:val>
                                        </p:tav>
                                      </p:tavLst>
                                    </p:anim>
                                    <p:animEffect transition="in" filter="fade">
                                      <p:cBhvr>
                                        <p:cTn id="58" dur="500"/>
                                        <p:tgtEl>
                                          <p:spTgt spid="8"/>
                                        </p:tgtEl>
                                      </p:cBhvr>
                                    </p:animEffect>
                                  </p:childTnLst>
                                </p:cTn>
                              </p:par>
                            </p:childTnLst>
                          </p:cTn>
                        </p:par>
                        <p:par>
                          <p:cTn id="59" fill="hold">
                            <p:stCondLst>
                              <p:cond delay="5500"/>
                            </p:stCondLst>
                            <p:childTnLst>
                              <p:par>
                                <p:cTn id="60" presetID="12" presetClass="entr" presetSubtype="4" fill="hold" nodeType="afterEffect">
                                  <p:stCondLst>
                                    <p:cond delay="0"/>
                                  </p:stCondLst>
                                  <p:childTnLst>
                                    <p:set>
                                      <p:cBhvr>
                                        <p:cTn id="61" dur="1" fill="hold">
                                          <p:stCondLst>
                                            <p:cond delay="0"/>
                                          </p:stCondLst>
                                        </p:cTn>
                                        <p:tgtEl>
                                          <p:spTgt spid="82"/>
                                        </p:tgtEl>
                                        <p:attrNameLst>
                                          <p:attrName>style.visibility</p:attrName>
                                        </p:attrNameLst>
                                      </p:cBhvr>
                                      <p:to>
                                        <p:strVal val="visible"/>
                                      </p:to>
                                    </p:set>
                                    <p:anim calcmode="lin" valueType="num">
                                      <p:cBhvr additive="base">
                                        <p:cTn id="62" dur="500"/>
                                        <p:tgtEl>
                                          <p:spTgt spid="82"/>
                                        </p:tgtEl>
                                        <p:attrNameLst>
                                          <p:attrName>ppt_y</p:attrName>
                                        </p:attrNameLst>
                                      </p:cBhvr>
                                      <p:tavLst>
                                        <p:tav tm="0">
                                          <p:val>
                                            <p:strVal val="#ppt_y+#ppt_h*1.125000"/>
                                          </p:val>
                                        </p:tav>
                                        <p:tav tm="100000">
                                          <p:val>
                                            <p:strVal val="#ppt_y"/>
                                          </p:val>
                                        </p:tav>
                                      </p:tavLst>
                                    </p:anim>
                                    <p:animEffect transition="in" filter="wipe(up)">
                                      <p:cBhvr>
                                        <p:cTn id="63" dur="500"/>
                                        <p:tgtEl>
                                          <p:spTgt spid="82"/>
                                        </p:tgtEl>
                                      </p:cBhvr>
                                    </p:animEffect>
                                  </p:childTnLst>
                                </p:cTn>
                              </p:par>
                            </p:childTnLst>
                          </p:cTn>
                        </p:par>
                        <p:par>
                          <p:cTn id="64" fill="hold">
                            <p:stCondLst>
                              <p:cond delay="6000"/>
                            </p:stCondLst>
                            <p:childTnLst>
                              <p:par>
                                <p:cTn id="65" presetID="10" presetClass="entr" presetSubtype="0" fill="hold" grpId="0" nodeType="afterEffect">
                                  <p:stCondLst>
                                    <p:cond delay="0"/>
                                  </p:stCondLst>
                                  <p:childTnLst>
                                    <p:set>
                                      <p:cBhvr>
                                        <p:cTn id="66" dur="1" fill="hold">
                                          <p:stCondLst>
                                            <p:cond delay="0"/>
                                          </p:stCondLst>
                                        </p:cTn>
                                        <p:tgtEl>
                                          <p:spTgt spid="89"/>
                                        </p:tgtEl>
                                        <p:attrNameLst>
                                          <p:attrName>style.visibility</p:attrName>
                                        </p:attrNameLst>
                                      </p:cBhvr>
                                      <p:to>
                                        <p:strVal val="visible"/>
                                      </p:to>
                                    </p:set>
                                    <p:animEffect transition="in" filter="fade">
                                      <p:cBhvr>
                                        <p:cTn id="67" dur="500"/>
                                        <p:tgtEl>
                                          <p:spTgt spid="89"/>
                                        </p:tgtEl>
                                      </p:cBhvr>
                                    </p:animEffect>
                                  </p:childTnLst>
                                </p:cTn>
                              </p:par>
                            </p:childTnLst>
                          </p:cTn>
                        </p:par>
                        <p:par>
                          <p:cTn id="68" fill="hold">
                            <p:stCondLst>
                              <p:cond delay="6500"/>
                            </p:stCondLst>
                            <p:childTnLst>
                              <p:par>
                                <p:cTn id="69" presetID="53" presetClass="entr" presetSubtype="16" fill="hold" nodeType="afterEffect">
                                  <p:stCondLst>
                                    <p:cond delay="0"/>
                                  </p:stCondLst>
                                  <p:childTnLst>
                                    <p:set>
                                      <p:cBhvr>
                                        <p:cTn id="70" dur="1" fill="hold">
                                          <p:stCondLst>
                                            <p:cond delay="0"/>
                                          </p:stCondLst>
                                        </p:cTn>
                                        <p:tgtEl>
                                          <p:spTgt spid="9"/>
                                        </p:tgtEl>
                                        <p:attrNameLst>
                                          <p:attrName>style.visibility</p:attrName>
                                        </p:attrNameLst>
                                      </p:cBhvr>
                                      <p:to>
                                        <p:strVal val="visible"/>
                                      </p:to>
                                    </p:set>
                                    <p:anim calcmode="lin" valueType="num">
                                      <p:cBhvr>
                                        <p:cTn id="71" dur="500" fill="hold"/>
                                        <p:tgtEl>
                                          <p:spTgt spid="9"/>
                                        </p:tgtEl>
                                        <p:attrNameLst>
                                          <p:attrName>ppt_w</p:attrName>
                                        </p:attrNameLst>
                                      </p:cBhvr>
                                      <p:tavLst>
                                        <p:tav tm="0">
                                          <p:val>
                                            <p:fltVal val="0"/>
                                          </p:val>
                                        </p:tav>
                                        <p:tav tm="100000">
                                          <p:val>
                                            <p:strVal val="#ppt_w"/>
                                          </p:val>
                                        </p:tav>
                                      </p:tavLst>
                                    </p:anim>
                                    <p:anim calcmode="lin" valueType="num">
                                      <p:cBhvr>
                                        <p:cTn id="72" dur="500" fill="hold"/>
                                        <p:tgtEl>
                                          <p:spTgt spid="9"/>
                                        </p:tgtEl>
                                        <p:attrNameLst>
                                          <p:attrName>ppt_h</p:attrName>
                                        </p:attrNameLst>
                                      </p:cBhvr>
                                      <p:tavLst>
                                        <p:tav tm="0">
                                          <p:val>
                                            <p:fltVal val="0"/>
                                          </p:val>
                                        </p:tav>
                                        <p:tav tm="100000">
                                          <p:val>
                                            <p:strVal val="#ppt_h"/>
                                          </p:val>
                                        </p:tav>
                                      </p:tavLst>
                                    </p:anim>
                                    <p:animEffect transition="in" filter="fade">
                                      <p:cBhvr>
                                        <p:cTn id="73" dur="500"/>
                                        <p:tgtEl>
                                          <p:spTgt spid="9"/>
                                        </p:tgtEl>
                                      </p:cBhvr>
                                    </p:animEffect>
                                  </p:childTnLst>
                                </p:cTn>
                              </p:par>
                            </p:childTnLst>
                          </p:cTn>
                        </p:par>
                        <p:par>
                          <p:cTn id="74" fill="hold">
                            <p:stCondLst>
                              <p:cond delay="7000"/>
                            </p:stCondLst>
                            <p:childTnLst>
                              <p:par>
                                <p:cTn id="75" presetID="12" presetClass="entr" presetSubtype="1" fill="hold" nodeType="afterEffect">
                                  <p:stCondLst>
                                    <p:cond delay="0"/>
                                  </p:stCondLst>
                                  <p:childTnLst>
                                    <p:set>
                                      <p:cBhvr>
                                        <p:cTn id="76" dur="1" fill="hold">
                                          <p:stCondLst>
                                            <p:cond delay="0"/>
                                          </p:stCondLst>
                                        </p:cTn>
                                        <p:tgtEl>
                                          <p:spTgt spid="74"/>
                                        </p:tgtEl>
                                        <p:attrNameLst>
                                          <p:attrName>style.visibility</p:attrName>
                                        </p:attrNameLst>
                                      </p:cBhvr>
                                      <p:to>
                                        <p:strVal val="visible"/>
                                      </p:to>
                                    </p:set>
                                    <p:anim calcmode="lin" valueType="num">
                                      <p:cBhvr additive="base">
                                        <p:cTn id="77" dur="500"/>
                                        <p:tgtEl>
                                          <p:spTgt spid="74"/>
                                        </p:tgtEl>
                                        <p:attrNameLst>
                                          <p:attrName>ppt_y</p:attrName>
                                        </p:attrNameLst>
                                      </p:cBhvr>
                                      <p:tavLst>
                                        <p:tav tm="0">
                                          <p:val>
                                            <p:strVal val="#ppt_y-#ppt_h*1.125000"/>
                                          </p:val>
                                        </p:tav>
                                        <p:tav tm="100000">
                                          <p:val>
                                            <p:strVal val="#ppt_y"/>
                                          </p:val>
                                        </p:tav>
                                      </p:tavLst>
                                    </p:anim>
                                    <p:animEffect transition="in" filter="wipe(down)">
                                      <p:cBhvr>
                                        <p:cTn id="78" dur="500"/>
                                        <p:tgtEl>
                                          <p:spTgt spid="74"/>
                                        </p:tgtEl>
                                      </p:cBhvr>
                                    </p:animEffect>
                                  </p:childTnLst>
                                </p:cTn>
                              </p:par>
                            </p:childTnLst>
                          </p:cTn>
                        </p:par>
                        <p:par>
                          <p:cTn id="79" fill="hold">
                            <p:stCondLst>
                              <p:cond delay="7500"/>
                            </p:stCondLst>
                            <p:childTnLst>
                              <p:par>
                                <p:cTn id="80" presetID="10" presetClass="entr" presetSubtype="0" fill="hold" grpId="0" nodeType="afterEffect">
                                  <p:stCondLst>
                                    <p:cond delay="0"/>
                                  </p:stCondLst>
                                  <p:childTnLst>
                                    <p:set>
                                      <p:cBhvr>
                                        <p:cTn id="81" dur="1" fill="hold">
                                          <p:stCondLst>
                                            <p:cond delay="0"/>
                                          </p:stCondLst>
                                        </p:cTn>
                                        <p:tgtEl>
                                          <p:spTgt spid="87"/>
                                        </p:tgtEl>
                                        <p:attrNameLst>
                                          <p:attrName>style.visibility</p:attrName>
                                        </p:attrNameLst>
                                      </p:cBhvr>
                                      <p:to>
                                        <p:strVal val="visible"/>
                                      </p:to>
                                    </p:set>
                                    <p:animEffect transition="in" filter="fade">
                                      <p:cBhvr>
                                        <p:cTn id="82"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P spid="87" grpId="0"/>
      <p:bldP spid="88" grpId="0"/>
      <p:bldP spid="89" grpId="0"/>
      <p:bldP spid="90"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154940" y="941070"/>
            <a:ext cx="12037060" cy="4078605"/>
          </a:xfrm>
          <a:prstGeom prst="rect">
            <a:avLst/>
          </a:prstGeom>
          <a:noFill/>
        </p:spPr>
        <p:txBody>
          <a:bodyPr wrap="square" rtlCol="0" anchor="t">
            <a:spAutoFit/>
          </a:bodyPr>
          <a:p>
            <a:pPr>
              <a:lnSpc>
                <a:spcPct val="120000"/>
              </a:lnSpc>
            </a:pPr>
            <a:r>
              <a:rPr lang="zh-CN" altLang="en-US" sz="2400" b="1" dirty="0" smtClean="0">
                <a:sym typeface="+mn-ea"/>
              </a:rPr>
              <a:t>（二）申请劳动能力鉴定的条件</a:t>
            </a:r>
            <a:endParaRPr lang="zh-CN" altLang="en-US" sz="2400" b="1" dirty="0" smtClean="0">
              <a:sym typeface="+mn-ea"/>
            </a:endParaRPr>
          </a:p>
          <a:p>
            <a:pPr>
              <a:lnSpc>
                <a:spcPct val="120000"/>
              </a:lnSpc>
            </a:pPr>
            <a:r>
              <a:rPr lang="en-US" altLang="zh-CN" sz="2400" dirty="0" smtClean="0">
                <a:sym typeface="+mn-ea"/>
              </a:rPr>
              <a:t>    </a:t>
            </a:r>
            <a:r>
              <a:rPr lang="zh-CN" altLang="en-US" sz="2400" dirty="0" smtClean="0">
                <a:sym typeface="+mn-ea"/>
              </a:rPr>
              <a:t>职工发生工伤，经治疗伤情相对稳定后存在残疾、影响劳动能力的，或者停工留薪期满，工伤职工或者用人单位应当及时向劳动能力鉴定委员会提出劳动能力鉴定。</a:t>
            </a:r>
            <a:endParaRPr lang="zh-CN" altLang="en-US" sz="2400" dirty="0" smtClean="0">
              <a:sym typeface="+mn-ea"/>
            </a:endParaRPr>
          </a:p>
          <a:p>
            <a:pPr>
              <a:lnSpc>
                <a:spcPct val="120000"/>
              </a:lnSpc>
            </a:pPr>
            <a:r>
              <a:rPr lang="zh-CN" altLang="en-US" sz="2400" b="1" dirty="0" smtClean="0">
                <a:latin typeface="+mn-ea"/>
                <a:sym typeface="+mn-ea"/>
              </a:rPr>
              <a:t>（三）劳动能力鉴定结论</a:t>
            </a: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a:p>
            <a:pPr>
              <a:lnSpc>
                <a:spcPct val="120000"/>
              </a:lnSpc>
            </a:pPr>
            <a:r>
              <a:rPr lang="zh-CN" altLang="zh-CN" sz="2400" dirty="0" smtClean="0">
                <a:latin typeface="Arial" panose="020B0604020202020204" pitchFamily="34" charset="0"/>
                <a:sym typeface="+mn-ea"/>
              </a:rPr>
              <a:t>1.</a:t>
            </a:r>
            <a:r>
              <a:rPr lang="zh-CN" altLang="en-US" sz="2400" dirty="0" smtClean="0">
                <a:latin typeface="Arial" panose="020B0604020202020204" pitchFamily="34" charset="0"/>
                <a:sym typeface="+mn-ea"/>
              </a:rPr>
              <a:t>劳动能力障碍等级：分为十个等级，最重为</a:t>
            </a:r>
            <a:r>
              <a:rPr lang="zh-CN" altLang="zh-CN" sz="2400" dirty="0" smtClean="0">
                <a:latin typeface="Arial" panose="020B0604020202020204" pitchFamily="34" charset="0"/>
                <a:sym typeface="+mn-ea"/>
              </a:rPr>
              <a:t>1</a:t>
            </a:r>
            <a:r>
              <a:rPr lang="zh-CN" altLang="en-US" sz="2400" dirty="0" smtClean="0">
                <a:latin typeface="Arial" panose="020B0604020202020204" pitchFamily="34" charset="0"/>
                <a:sym typeface="+mn-ea"/>
              </a:rPr>
              <a:t>级，最轻为</a:t>
            </a:r>
            <a:r>
              <a:rPr lang="zh-CN" altLang="zh-CN" sz="2400" dirty="0" smtClean="0">
                <a:latin typeface="Arial" panose="020B0604020202020204" pitchFamily="34" charset="0"/>
                <a:sym typeface="+mn-ea"/>
              </a:rPr>
              <a:t>10</a:t>
            </a:r>
            <a:r>
              <a:rPr lang="zh-CN" altLang="en-US" sz="2400" dirty="0" smtClean="0">
                <a:latin typeface="Arial" panose="020B0604020202020204" pitchFamily="34" charset="0"/>
                <a:sym typeface="+mn-ea"/>
              </a:rPr>
              <a:t>级。其中</a:t>
            </a:r>
            <a:r>
              <a:rPr lang="en-US" altLang="zh-CN" sz="2400" dirty="0" smtClean="0">
                <a:latin typeface="Arial" panose="020B0604020202020204" pitchFamily="34" charset="0"/>
                <a:sym typeface="+mn-ea"/>
              </a:rPr>
              <a:t>1-4</a:t>
            </a:r>
            <a:r>
              <a:rPr lang="zh-CN" altLang="en-US" sz="2400" dirty="0" smtClean="0">
                <a:latin typeface="Arial" panose="020B0604020202020204" pitchFamily="34" charset="0"/>
                <a:sym typeface="+mn-ea"/>
              </a:rPr>
              <a:t>级为完全丧失劳动能力，</a:t>
            </a:r>
            <a:r>
              <a:rPr lang="en-US" altLang="zh-CN" sz="2400" dirty="0" smtClean="0">
                <a:latin typeface="Arial" panose="020B0604020202020204" pitchFamily="34" charset="0"/>
                <a:sym typeface="+mn-ea"/>
              </a:rPr>
              <a:t>5-6</a:t>
            </a:r>
            <a:r>
              <a:rPr lang="zh-CN" altLang="en-US" sz="2400" dirty="0" smtClean="0">
                <a:latin typeface="Arial" panose="020B0604020202020204" pitchFamily="34" charset="0"/>
                <a:sym typeface="+mn-ea"/>
              </a:rPr>
              <a:t>级为大部分丧失劳动能力，</a:t>
            </a:r>
            <a:r>
              <a:rPr lang="en-US" altLang="zh-CN" sz="2400" dirty="0" smtClean="0">
                <a:latin typeface="Arial" panose="020B0604020202020204" pitchFamily="34" charset="0"/>
                <a:sym typeface="+mn-ea"/>
              </a:rPr>
              <a:t>7-10</a:t>
            </a:r>
            <a:r>
              <a:rPr lang="zh-CN" altLang="en-US" sz="2400" dirty="0" smtClean="0">
                <a:latin typeface="Arial" panose="020B0604020202020204" pitchFamily="34" charset="0"/>
                <a:sym typeface="+mn-ea"/>
              </a:rPr>
              <a:t>为部分丧失劳动能力。</a:t>
            </a:r>
            <a:endParaRPr lang="zh-CN" altLang="en-US" sz="2400" dirty="0" smtClean="0">
              <a:latin typeface="Arial" panose="020B0604020202020204" pitchFamily="34" charset="0"/>
              <a:ea typeface="宋体" panose="02010600030101010101" pitchFamily="2" charset="-122"/>
            </a:endParaRPr>
          </a:p>
          <a:p>
            <a:pPr>
              <a:lnSpc>
                <a:spcPct val="120000"/>
              </a:lnSpc>
            </a:pPr>
            <a:r>
              <a:rPr lang="zh-CN" altLang="zh-CN" sz="2400" dirty="0" smtClean="0">
                <a:latin typeface="Arial" panose="020B0604020202020204" pitchFamily="34" charset="0"/>
                <a:sym typeface="+mn-ea"/>
              </a:rPr>
              <a:t>2.</a:t>
            </a:r>
            <a:r>
              <a:rPr lang="zh-CN" altLang="en-US" sz="2400" dirty="0" smtClean="0">
                <a:latin typeface="Arial" panose="020B0604020202020204" pitchFamily="34" charset="0"/>
                <a:sym typeface="+mn-ea"/>
              </a:rPr>
              <a:t>生活自理障碍等级：分为三个等级：生活完全不能自理、生活大部分不能自理和生活部分不能自理。</a:t>
            </a:r>
            <a:endParaRPr lang="en-US" altLang="zh-CN" sz="2400" dirty="0" smtClean="0">
              <a:latin typeface="Arial" panose="020B0604020202020204" pitchFamily="34" charset="0"/>
              <a:ea typeface="宋体" panose="02010600030101010101" pitchFamily="2" charset="-122"/>
            </a:endParaRPr>
          </a:p>
          <a:p>
            <a:pPr>
              <a:lnSpc>
                <a:spcPct val="120000"/>
              </a:lnSpc>
            </a:pPr>
            <a:r>
              <a:rPr lang="zh-CN" altLang="en-US" sz="2400" dirty="0" smtClean="0">
                <a:latin typeface="Arial" panose="020B0604020202020204" pitchFamily="34" charset="0"/>
                <a:sym typeface="+mn-ea"/>
              </a:rPr>
              <a:t>    原则上只有一至四级人员存在护理等级。</a:t>
            </a:r>
            <a:endParaRPr lang="zh-CN" altLang="en-US" sz="2400" dirty="0" smtClean="0">
              <a:latin typeface="Arial" panose="020B0604020202020204" pitchFamily="34" charset="0"/>
              <a:sym typeface="+mn-ea"/>
            </a:endParaRPr>
          </a:p>
        </p:txBody>
      </p:sp>
    </p:spTree>
    <p:custDataLst>
      <p:tags r:id="rId4"/>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56" name="矩形 55"/>
          <p:cNvSpPr/>
          <p:nvPr>
            <p:custDataLst>
              <p:tags r:id="rId4"/>
            </p:custDataLst>
          </p:nvPr>
        </p:nvSpPr>
        <p:spPr>
          <a:xfrm>
            <a:off x="4306642" y="1958529"/>
            <a:ext cx="952500" cy="675640"/>
          </a:xfrm>
          <a:prstGeom prst="rect">
            <a:avLst/>
          </a:prstGeom>
        </p:spPr>
        <p:txBody>
          <a:bodyPr wrap="none" lIns="128567" tIns="64283" rIns="128567" bIns="64283">
            <a:spAutoFit/>
          </a:bodyPr>
          <a:p>
            <a:pPr algn="ctr">
              <a:lnSpc>
                <a:spcPct val="130000"/>
              </a:lnSpc>
            </a:pPr>
            <a:r>
              <a:rPr lang="zh-CN" altLang="en-US" sz="1370" dirty="0">
                <a:solidFill>
                  <a:schemeClr val="bg1"/>
                </a:solidFill>
                <a:latin typeface="微软雅黑" panose="020B0503020204020204" charset="-122"/>
                <a:ea typeface="微软雅黑" panose="020B0503020204020204" charset="-122"/>
              </a:rPr>
              <a:t>在此</a:t>
            </a:r>
            <a:endParaRPr lang="en-US" altLang="zh-CN" sz="1370" dirty="0">
              <a:solidFill>
                <a:schemeClr val="bg1"/>
              </a:solidFill>
              <a:latin typeface="微软雅黑" panose="020B0503020204020204" charset="-122"/>
              <a:ea typeface="微软雅黑" panose="020B0503020204020204" charset="-122"/>
            </a:endParaRPr>
          </a:p>
          <a:p>
            <a:pPr algn="ctr">
              <a:lnSpc>
                <a:spcPct val="130000"/>
              </a:lnSpc>
            </a:pPr>
            <a:r>
              <a:rPr lang="zh-CN" altLang="en-US" sz="1370" dirty="0">
                <a:solidFill>
                  <a:schemeClr val="bg1"/>
                </a:solidFill>
                <a:latin typeface="微软雅黑" panose="020B0503020204020204" charset="-122"/>
                <a:ea typeface="微软雅黑" panose="020B0503020204020204" charset="-122"/>
              </a:rPr>
              <a:t>输入标题</a:t>
            </a:r>
            <a:endParaRPr lang="en-US" altLang="zh-CN" sz="1370" dirty="0">
              <a:solidFill>
                <a:schemeClr val="bg1"/>
              </a:solidFill>
              <a:latin typeface="微软雅黑" panose="020B0503020204020204" charset="-122"/>
              <a:ea typeface="微软雅黑" panose="020B0503020204020204" charset="-122"/>
            </a:endParaRPr>
          </a:p>
        </p:txBody>
      </p:sp>
      <p:sp>
        <p:nvSpPr>
          <p:cNvPr id="5" name="矩形 4"/>
          <p:cNvSpPr/>
          <p:nvPr>
            <p:custDataLst>
              <p:tags r:id="rId5"/>
            </p:custDataLst>
          </p:nvPr>
        </p:nvSpPr>
        <p:spPr>
          <a:xfrm>
            <a:off x="36" y="695969"/>
            <a:ext cx="5094605" cy="546100"/>
          </a:xfrm>
          <a:prstGeom prst="rect">
            <a:avLst/>
          </a:prstGeom>
        </p:spPr>
        <p:txBody>
          <a:bodyPr wrap="none">
            <a:spAutoFit/>
          </a:bodyPr>
          <a:lstStyle/>
          <a:p>
            <a:r>
              <a:rPr lang="zh-CN" altLang="en-US" sz="2955" b="1" dirty="0" smtClean="0"/>
              <a:t>（四）劳动能力鉴定工作流程</a:t>
            </a:r>
            <a:endParaRPr lang="zh-CN" altLang="en-US" sz="2955" b="1" dirty="0"/>
          </a:p>
        </p:txBody>
      </p:sp>
      <p:sp>
        <p:nvSpPr>
          <p:cNvPr id="6" name="矩形 5"/>
          <p:cNvSpPr/>
          <p:nvPr>
            <p:custDataLst>
              <p:tags r:id="rId6"/>
            </p:custDataLst>
          </p:nvPr>
        </p:nvSpPr>
        <p:spPr>
          <a:xfrm>
            <a:off x="1974414" y="1536891"/>
            <a:ext cx="828747" cy="2335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smtClean="0">
                <a:solidFill>
                  <a:srgbClr val="0B1B4A"/>
                </a:solidFill>
                <a:latin typeface="Arial" panose="020B0604020202020204" pitchFamily="34" charset="0"/>
                <a:ea typeface="宋体" panose="02010600030101010101" pitchFamily="2" charset="-122"/>
              </a:rPr>
              <a:t>提出申请并递交材料</a:t>
            </a:r>
            <a:endParaRPr lang="zh-CN" altLang="en-US" sz="2000" b="1" dirty="0" smtClean="0">
              <a:solidFill>
                <a:srgbClr val="0B1B4A"/>
              </a:solidFill>
              <a:latin typeface="Arial" panose="020B0604020202020204" pitchFamily="34" charset="0"/>
              <a:ea typeface="宋体" panose="02010600030101010101" pitchFamily="2" charset="-122"/>
            </a:endParaRPr>
          </a:p>
        </p:txBody>
      </p:sp>
      <p:sp>
        <p:nvSpPr>
          <p:cNvPr id="7" name="矩形 6"/>
          <p:cNvSpPr/>
          <p:nvPr>
            <p:custDataLst>
              <p:tags r:id="rId7"/>
            </p:custDataLst>
          </p:nvPr>
        </p:nvSpPr>
        <p:spPr>
          <a:xfrm>
            <a:off x="3792750" y="1536891"/>
            <a:ext cx="828747" cy="2335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smtClean="0">
                <a:solidFill>
                  <a:schemeClr val="tx1"/>
                </a:solidFill>
                <a:latin typeface="宋体" panose="02010600030101010101" pitchFamily="2" charset="-122"/>
                <a:ea typeface="宋体" panose="02010600030101010101" pitchFamily="2" charset="-122"/>
              </a:rPr>
              <a:t>劳动能力鉴定委员会审核资料</a:t>
            </a:r>
            <a:endParaRPr lang="zh-CN" altLang="en-US" sz="2000" b="1" dirty="0" smtClean="0">
              <a:solidFill>
                <a:schemeClr val="tx1"/>
              </a:solidFill>
              <a:latin typeface="宋体" panose="02010600030101010101" pitchFamily="2" charset="-122"/>
              <a:ea typeface="宋体" panose="02010600030101010101" pitchFamily="2" charset="-122"/>
            </a:endParaRPr>
          </a:p>
        </p:txBody>
      </p:sp>
      <p:sp>
        <p:nvSpPr>
          <p:cNvPr id="8" name="矩形 7"/>
          <p:cNvSpPr/>
          <p:nvPr>
            <p:custDataLst>
              <p:tags r:id="rId8"/>
            </p:custDataLst>
          </p:nvPr>
        </p:nvSpPr>
        <p:spPr>
          <a:xfrm>
            <a:off x="5752276" y="1536891"/>
            <a:ext cx="828747" cy="2335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800" b="1" dirty="0" smtClean="0">
                <a:solidFill>
                  <a:srgbClr val="0B1B4A"/>
                </a:solidFill>
                <a:latin typeface="Arial" panose="020B0604020202020204" pitchFamily="34" charset="0"/>
                <a:ea typeface="宋体" panose="02010600030101010101" pitchFamily="2" charset="-122"/>
              </a:rPr>
              <a:t>委托医疗机构协助检查和诊断</a:t>
            </a:r>
            <a:endParaRPr lang="zh-CN" altLang="en-US" sz="1800" b="1" dirty="0" smtClean="0">
              <a:solidFill>
                <a:srgbClr val="0B1B4A"/>
              </a:solidFill>
              <a:latin typeface="Arial" panose="020B0604020202020204" pitchFamily="34" charset="0"/>
              <a:ea typeface="宋体" panose="02010600030101010101" pitchFamily="2" charset="-122"/>
            </a:endParaRPr>
          </a:p>
        </p:txBody>
      </p:sp>
      <p:sp>
        <p:nvSpPr>
          <p:cNvPr id="9" name="矩形 8"/>
          <p:cNvSpPr/>
          <p:nvPr>
            <p:custDataLst>
              <p:tags r:id="rId9"/>
            </p:custDataLst>
          </p:nvPr>
        </p:nvSpPr>
        <p:spPr>
          <a:xfrm>
            <a:off x="7560451" y="1536891"/>
            <a:ext cx="828747" cy="2335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B1B4A"/>
                </a:solidFill>
                <a:latin typeface="Arial" panose="020B0604020202020204" pitchFamily="34" charset="0"/>
                <a:ea typeface="宋体" panose="02010600030101010101" pitchFamily="2" charset="-122"/>
              </a:rPr>
              <a:t>专家组进行鉴定讨论</a:t>
            </a:r>
            <a:endParaRPr lang="zh-CN" altLang="en-US" sz="2000" b="1" dirty="0" smtClean="0">
              <a:solidFill>
                <a:srgbClr val="0B1B4A"/>
              </a:solidFill>
              <a:latin typeface="Arial" panose="020B0604020202020204" pitchFamily="34" charset="0"/>
              <a:ea typeface="宋体" panose="02010600030101010101" pitchFamily="2" charset="-122"/>
            </a:endParaRPr>
          </a:p>
        </p:txBody>
      </p:sp>
      <p:sp>
        <p:nvSpPr>
          <p:cNvPr id="10" name="矩形 9"/>
          <p:cNvSpPr/>
          <p:nvPr>
            <p:custDataLst>
              <p:tags r:id="rId10"/>
            </p:custDataLst>
          </p:nvPr>
        </p:nvSpPr>
        <p:spPr>
          <a:xfrm>
            <a:off x="9368626" y="1536891"/>
            <a:ext cx="828747" cy="2335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B1B4A"/>
                </a:solidFill>
                <a:latin typeface="Arial" panose="020B0604020202020204" pitchFamily="34" charset="0"/>
                <a:ea typeface="宋体" panose="02010600030101010101" pitchFamily="2" charset="-122"/>
              </a:rPr>
              <a:t>作出鉴定结论</a:t>
            </a:r>
            <a:endParaRPr lang="zh-CN" altLang="en-US" sz="2000" b="1" dirty="0" smtClean="0">
              <a:solidFill>
                <a:srgbClr val="0B1B4A"/>
              </a:solidFill>
              <a:latin typeface="Arial" panose="020B0604020202020204" pitchFamily="34" charset="0"/>
              <a:ea typeface="宋体" panose="02010600030101010101" pitchFamily="2" charset="-122"/>
            </a:endParaRPr>
          </a:p>
        </p:txBody>
      </p:sp>
      <p:sp>
        <p:nvSpPr>
          <p:cNvPr id="12" name="右箭头 11"/>
          <p:cNvSpPr/>
          <p:nvPr>
            <p:custDataLst>
              <p:tags r:id="rId11"/>
            </p:custDataLst>
          </p:nvPr>
        </p:nvSpPr>
        <p:spPr>
          <a:xfrm>
            <a:off x="3115354" y="2667000"/>
            <a:ext cx="376703" cy="1506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3" name="右箭头 12"/>
          <p:cNvSpPr/>
          <p:nvPr>
            <p:custDataLst>
              <p:tags r:id="rId12"/>
            </p:custDataLst>
          </p:nvPr>
        </p:nvSpPr>
        <p:spPr>
          <a:xfrm>
            <a:off x="4998869" y="2667000"/>
            <a:ext cx="376703" cy="1506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4" name="右箭头 13"/>
          <p:cNvSpPr/>
          <p:nvPr>
            <p:custDataLst>
              <p:tags r:id="rId13"/>
            </p:custDataLst>
          </p:nvPr>
        </p:nvSpPr>
        <p:spPr>
          <a:xfrm>
            <a:off x="6807045" y="2667000"/>
            <a:ext cx="376703" cy="1506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5" name="右箭头 14"/>
          <p:cNvSpPr/>
          <p:nvPr>
            <p:custDataLst>
              <p:tags r:id="rId14"/>
            </p:custDataLst>
          </p:nvPr>
        </p:nvSpPr>
        <p:spPr>
          <a:xfrm>
            <a:off x="8690560" y="2667000"/>
            <a:ext cx="376703" cy="1506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6" name="矩形 15"/>
          <p:cNvSpPr/>
          <p:nvPr>
            <p:custDataLst>
              <p:tags r:id="rId15"/>
            </p:custDataLst>
          </p:nvPr>
        </p:nvSpPr>
        <p:spPr>
          <a:xfrm>
            <a:off x="1865251" y="4371895"/>
            <a:ext cx="8438151" cy="869315"/>
          </a:xfrm>
          <a:prstGeom prst="rect">
            <a:avLst/>
          </a:prstGeom>
        </p:spPr>
        <p:txBody>
          <a:bodyPr wrap="square">
            <a:spAutoFit/>
          </a:bodyPr>
          <a:lstStyle/>
          <a:p>
            <a:r>
              <a:rPr lang="zh-CN" altLang="en-US" sz="2530" dirty="0" smtClean="0">
                <a:solidFill>
                  <a:srgbClr val="0B1B4A"/>
                </a:solidFill>
                <a:latin typeface="楷体_GB2312" panose="02010609030101010101" pitchFamily="49" charset="-122"/>
                <a:ea typeface="楷体_GB2312" panose="02010609030101010101" pitchFamily="49" charset="-122"/>
              </a:rPr>
              <a:t>劳动能力鉴定委员会在收到鉴定申请之日起的</a:t>
            </a:r>
            <a:r>
              <a:rPr lang="zh-CN" altLang="zh-CN" sz="2530" dirty="0" smtClean="0">
                <a:solidFill>
                  <a:srgbClr val="0B1B4A"/>
                </a:solidFill>
                <a:latin typeface="楷体_GB2312" panose="02010609030101010101" pitchFamily="49" charset="-122"/>
                <a:ea typeface="楷体_GB2312" panose="02010609030101010101" pitchFamily="49" charset="-122"/>
              </a:rPr>
              <a:t>60</a:t>
            </a:r>
            <a:r>
              <a:rPr lang="zh-CN" altLang="en-US" sz="2530" dirty="0" smtClean="0">
                <a:solidFill>
                  <a:srgbClr val="0B1B4A"/>
                </a:solidFill>
                <a:latin typeface="楷体_GB2312" panose="02010609030101010101" pitchFamily="49" charset="-122"/>
                <a:ea typeface="楷体_GB2312" panose="02010609030101010101" pitchFamily="49" charset="-122"/>
              </a:rPr>
              <a:t>日内作出劳动能力鉴定结论。伤情复杂的可以延长</a:t>
            </a:r>
            <a:r>
              <a:rPr lang="zh-CN" altLang="zh-CN" sz="2530" dirty="0" smtClean="0">
                <a:solidFill>
                  <a:srgbClr val="0B1B4A"/>
                </a:solidFill>
                <a:latin typeface="楷体_GB2312" panose="02010609030101010101" pitchFamily="49" charset="-122"/>
                <a:ea typeface="楷体_GB2312" panose="02010609030101010101" pitchFamily="49" charset="-122"/>
              </a:rPr>
              <a:t>30</a:t>
            </a:r>
            <a:r>
              <a:rPr lang="zh-CN" altLang="en-US" sz="2530" dirty="0" smtClean="0">
                <a:solidFill>
                  <a:srgbClr val="0B1B4A"/>
                </a:solidFill>
                <a:latin typeface="楷体_GB2312" panose="02010609030101010101" pitchFamily="49" charset="-122"/>
                <a:ea typeface="楷体_GB2312" panose="02010609030101010101" pitchFamily="49" charset="-122"/>
              </a:rPr>
              <a:t>日。</a:t>
            </a:r>
            <a:endParaRPr lang="zh-CN" altLang="en-US" sz="2530" dirty="0"/>
          </a:p>
        </p:txBody>
      </p:sp>
    </p:spTree>
    <p:custDataLst>
      <p:tags r:id="rId1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文本框 1"/>
          <p:cNvSpPr txBox="1"/>
          <p:nvPr/>
        </p:nvSpPr>
        <p:spPr>
          <a:xfrm>
            <a:off x="101600" y="726440"/>
            <a:ext cx="12018010" cy="5631180"/>
          </a:xfrm>
          <a:prstGeom prst="rect">
            <a:avLst/>
          </a:prstGeom>
          <a:noFill/>
        </p:spPr>
        <p:txBody>
          <a:bodyPr wrap="square" rtlCol="0" anchor="t">
            <a:spAutoFit/>
          </a:bodyPr>
          <a:p>
            <a:pPr indent="0" eaLnBrk="1" latinLnBrk="0" hangingPunct="1">
              <a:lnSpc>
                <a:spcPct val="150000"/>
              </a:lnSpc>
              <a:buNone/>
            </a:pPr>
            <a:r>
              <a:rPr lang="zh-CN" altLang="en-US" sz="2400" b="1" dirty="0" smtClean="0">
                <a:solidFill>
                  <a:schemeClr val="tx1"/>
                </a:solidFill>
                <a:latin typeface="Arial" panose="020B0604020202020204" pitchFamily="34" charset="0"/>
                <a:ea typeface="黑体" panose="02010609060101010101" charset="-122"/>
                <a:sym typeface="+mn-ea"/>
              </a:rPr>
              <a:t>（五）再次鉴定</a:t>
            </a:r>
            <a:endParaRPr lang="en-US" altLang="zh-CN" sz="2400" b="1" dirty="0" smtClean="0">
              <a:solidFill>
                <a:schemeClr val="tx1"/>
              </a:solidFill>
              <a:latin typeface="Arial" panose="020B0604020202020204" pitchFamily="34" charset="0"/>
              <a:ea typeface="黑体" panose="02010609060101010101" charset="-122"/>
            </a:endParaRPr>
          </a:p>
          <a:p>
            <a:pPr indent="0" eaLnBrk="1" latinLnBrk="0" hangingPunct="1">
              <a:lnSpc>
                <a:spcPct val="150000"/>
              </a:lnSpc>
              <a:buNone/>
            </a:pPr>
            <a:r>
              <a:rPr lang="en-US" altLang="zh-CN" sz="2400" dirty="0" smtClean="0">
                <a:latin typeface="Arial" panose="020B0604020202020204" pitchFamily="34" charset="0"/>
                <a:sym typeface="+mn-ea"/>
              </a:rPr>
              <a:t>      </a:t>
            </a:r>
            <a:r>
              <a:rPr lang="zh-CN" altLang="en-US" sz="2400" dirty="0" smtClean="0">
                <a:latin typeface="Arial" panose="020B0604020202020204" pitchFamily="34" charset="0"/>
                <a:sym typeface="+mn-ea"/>
              </a:rPr>
              <a:t>申请鉴定的单位或者个人对设区的省（市）级劳动能力鉴定委员会作出的鉴定结论不服的，可以在收到该鉴定结论之日起</a:t>
            </a:r>
            <a:r>
              <a:rPr lang="en-US" altLang="zh-CN" sz="2400" dirty="0" smtClean="0">
                <a:solidFill>
                  <a:srgbClr val="FF0000"/>
                </a:solidFill>
                <a:latin typeface="Arial" panose="020B0604020202020204" pitchFamily="34" charset="0"/>
                <a:sym typeface="+mn-ea"/>
              </a:rPr>
              <a:t>15</a:t>
            </a:r>
            <a:r>
              <a:rPr lang="zh-CN" altLang="en-US" sz="2400" dirty="0" smtClean="0">
                <a:solidFill>
                  <a:srgbClr val="FF0000"/>
                </a:solidFill>
                <a:latin typeface="Arial" panose="020B0604020202020204" pitchFamily="34" charset="0"/>
                <a:sym typeface="+mn-ea"/>
              </a:rPr>
              <a:t>日</a:t>
            </a:r>
            <a:r>
              <a:rPr lang="zh-CN" altLang="en-US" sz="2400" dirty="0" smtClean="0">
                <a:latin typeface="Arial" panose="020B0604020202020204" pitchFamily="34" charset="0"/>
                <a:sym typeface="+mn-ea"/>
              </a:rPr>
              <a:t>内向省级劳动能力鉴定委员会提出再次鉴定申请。</a:t>
            </a:r>
            <a:endParaRPr lang="en-US" altLang="zh-CN" sz="2400" dirty="0" smtClean="0">
              <a:latin typeface="Arial" panose="020B0604020202020204" pitchFamily="34" charset="0"/>
              <a:ea typeface="宋体" panose="02010600030101010101" pitchFamily="2" charset="-122"/>
            </a:endParaRPr>
          </a:p>
          <a:p>
            <a:pPr indent="0" eaLnBrk="1" latinLnBrk="0" hangingPunct="1">
              <a:lnSpc>
                <a:spcPct val="150000"/>
              </a:lnSpc>
              <a:buNone/>
            </a:pPr>
            <a:r>
              <a:rPr lang="en-US" altLang="zh-CN" sz="2400" dirty="0" smtClean="0">
                <a:latin typeface="Arial" panose="020B0604020202020204" pitchFamily="34" charset="0"/>
                <a:sym typeface="+mn-ea"/>
              </a:rPr>
              <a:t>      </a:t>
            </a:r>
            <a:r>
              <a:rPr lang="zh-CN" altLang="en-US" sz="2400" dirty="0" smtClean="0">
                <a:latin typeface="Arial" panose="020B0604020202020204" pitchFamily="34" charset="0"/>
                <a:sym typeface="+mn-ea"/>
              </a:rPr>
              <a:t>再次鉴定作出的劳动能力鉴定结论为最终结论。</a:t>
            </a:r>
            <a:endParaRPr lang="zh-CN" altLang="en-US" sz="2400" dirty="0" smtClean="0">
              <a:latin typeface="Arial" panose="020B0604020202020204" pitchFamily="34" charset="0"/>
              <a:ea typeface="宋体" panose="02010600030101010101" pitchFamily="2" charset="-122"/>
            </a:endParaRPr>
          </a:p>
          <a:p>
            <a:pPr indent="0" eaLnBrk="1" latinLnBrk="0" hangingPunct="1">
              <a:lnSpc>
                <a:spcPct val="150000"/>
              </a:lnSpc>
              <a:buNone/>
            </a:pPr>
            <a:r>
              <a:rPr lang="zh-CN" altLang="en-US" sz="2400" b="1" dirty="0" smtClean="0">
                <a:solidFill>
                  <a:schemeClr val="tx1"/>
                </a:solidFill>
                <a:latin typeface="Arial" panose="020B0604020202020204" pitchFamily="34" charset="0"/>
                <a:ea typeface="黑体" panose="02010609060101010101" charset="-122"/>
                <a:sym typeface="+mn-ea"/>
              </a:rPr>
              <a:t>（六）申请复查鉴定</a:t>
            </a:r>
            <a:endParaRPr lang="zh-CN" altLang="en-US" sz="2400" b="1" dirty="0" smtClean="0">
              <a:solidFill>
                <a:schemeClr val="tx1"/>
              </a:solidFill>
              <a:latin typeface="Arial" panose="020B0604020202020204" pitchFamily="34" charset="0"/>
              <a:ea typeface="黑体" panose="02010609060101010101" charset="-122"/>
            </a:endParaRPr>
          </a:p>
          <a:p>
            <a:pPr indent="0" eaLnBrk="1" latinLnBrk="0" hangingPunct="1">
              <a:lnSpc>
                <a:spcPct val="150000"/>
              </a:lnSpc>
              <a:buNone/>
            </a:pPr>
            <a:r>
              <a:rPr lang="zh-CN" altLang="en-US" sz="2400" dirty="0" smtClean="0">
                <a:solidFill>
                  <a:srgbClr val="0B1B4A"/>
                </a:solidFill>
                <a:latin typeface="Arial" panose="020B0604020202020204" pitchFamily="34" charset="0"/>
                <a:sym typeface="+mn-ea"/>
              </a:rPr>
              <a:t>      </a:t>
            </a:r>
            <a:r>
              <a:rPr lang="zh-CN" altLang="en-US" sz="2400" dirty="0" smtClean="0">
                <a:solidFill>
                  <a:schemeClr val="tx1"/>
                </a:solidFill>
                <a:latin typeface="Arial" panose="020B0604020202020204" pitchFamily="34" charset="0"/>
                <a:sym typeface="+mn-ea"/>
              </a:rPr>
              <a:t> 自劳动能力鉴定结论作出之日起</a:t>
            </a:r>
            <a:r>
              <a:rPr lang="en-US" altLang="zh-CN" sz="2400" dirty="0" smtClean="0">
                <a:solidFill>
                  <a:schemeClr val="tx1"/>
                </a:solidFill>
                <a:latin typeface="Arial" panose="020B0604020202020204" pitchFamily="34" charset="0"/>
                <a:sym typeface="+mn-ea"/>
              </a:rPr>
              <a:t>1</a:t>
            </a:r>
            <a:r>
              <a:rPr lang="zh-CN" altLang="en-US" sz="2400" dirty="0" smtClean="0">
                <a:solidFill>
                  <a:schemeClr val="tx1"/>
                </a:solidFill>
                <a:latin typeface="Arial" panose="020B0604020202020204" pitchFamily="34" charset="0"/>
                <a:sym typeface="+mn-ea"/>
              </a:rPr>
              <a:t>年后，工伤职工或者其近亲属、所在单位或者经办机构认为伤残情况发生变化的，可以申请劳动能力复查鉴定。</a:t>
            </a:r>
            <a:endParaRPr lang="zh-CN" altLang="en-US" sz="2400" dirty="0" smtClean="0">
              <a:solidFill>
                <a:schemeClr val="tx1"/>
              </a:solidFill>
              <a:latin typeface="Arial" panose="020B0604020202020204" pitchFamily="34" charset="0"/>
              <a:sym typeface="+mn-ea"/>
            </a:endParaRPr>
          </a:p>
          <a:p>
            <a:pPr indent="0" eaLnBrk="1" latinLnBrk="0" hangingPunct="1">
              <a:lnSpc>
                <a:spcPct val="150000"/>
              </a:lnSpc>
              <a:buNone/>
            </a:pPr>
            <a:r>
              <a:rPr lang="zh-CN" altLang="en-US" sz="2400" dirty="0" smtClean="0">
                <a:solidFill>
                  <a:schemeClr val="tx1"/>
                </a:solidFill>
                <a:latin typeface="Arial" panose="020B0604020202020204" pitchFamily="34" charset="0"/>
                <a:sym typeface="+mn-ea"/>
              </a:rPr>
              <a:t> </a:t>
            </a:r>
            <a:r>
              <a:rPr lang="en-US" altLang="zh-CN" sz="2400" dirty="0" smtClean="0">
                <a:solidFill>
                  <a:schemeClr val="tx1"/>
                </a:solidFill>
                <a:latin typeface="Arial" panose="020B0604020202020204" pitchFamily="34" charset="0"/>
                <a:sym typeface="+mn-ea"/>
              </a:rPr>
              <a:t>     </a:t>
            </a:r>
            <a:r>
              <a:rPr lang="zh-CN" altLang="en-US" sz="2400" dirty="0">
                <a:solidFill>
                  <a:schemeClr val="tx1"/>
                </a:solidFill>
                <a:sym typeface="+mn-ea"/>
              </a:rPr>
              <a:t>劳动能力复查鉴定的伤残等级有变化的，自做出鉴定结论的下月起，按照重新确定的伤残等级支付伤残待遇，但一次性伤残待遇不再变动。</a:t>
            </a:r>
            <a:endParaRPr lang="zh-CN" altLang="en-US" sz="2400" dirty="0">
              <a:solidFill>
                <a:schemeClr val="tx1"/>
              </a:solidFill>
              <a:sym typeface="+mn-ea"/>
            </a:endParaRPr>
          </a:p>
        </p:txBody>
      </p:sp>
    </p:spTree>
    <p:custDataLst>
      <p:tags r:id="rId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370205" y="894080"/>
            <a:ext cx="11622405" cy="4726940"/>
          </a:xfrm>
          <a:prstGeom prst="rect">
            <a:avLst/>
          </a:prstGeom>
          <a:noFill/>
        </p:spPr>
        <p:txBody>
          <a:bodyPr wrap="square" rtlCol="0">
            <a:noAutofit/>
          </a:bodyPr>
          <a:p>
            <a:pPr marL="0" indent="0" algn="l"/>
            <a:r>
              <a:rPr lang="zh-CN" sz="2000">
                <a:solidFill>
                  <a:srgbClr val="002060"/>
                </a:solidFill>
                <a:latin typeface="微软雅黑" panose="020B0503020204020204" charset="-122"/>
                <a:ea typeface="微软雅黑" panose="020B0503020204020204" charset="-122"/>
                <a:cs typeface="微软雅黑" panose="020B0503020204020204" charset="-122"/>
                <a:sym typeface="+mn-ea"/>
              </a:rPr>
              <a:t>案例：</a:t>
            </a:r>
            <a:endParaRPr lang="zh-CN" sz="2000" b="0">
              <a:solidFill>
                <a:srgbClr val="002060"/>
              </a:solidFill>
              <a:latin typeface="微软雅黑" panose="020B0503020204020204" charset="-122"/>
              <a:ea typeface="微软雅黑" panose="020B0503020204020204" charset="-122"/>
              <a:cs typeface="微软雅黑" panose="020B0503020204020204" charset="-122"/>
            </a:endParaRPr>
          </a:p>
          <a:p>
            <a:pPr marL="0" indent="0" algn="l"/>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    </a:t>
            </a:r>
            <a:r>
              <a:rPr lang="zh-CN" sz="2000">
                <a:solidFill>
                  <a:srgbClr val="002060"/>
                </a:solidFill>
                <a:latin typeface="微软雅黑" panose="020B0503020204020204" charset="-122"/>
                <a:ea typeface="微软雅黑" panose="020B0503020204020204" charset="-122"/>
                <a:cs typeface="微软雅黑" panose="020B0503020204020204" charset="-122"/>
                <a:sym typeface="+mn-ea"/>
              </a:rPr>
              <a:t>小吴是一家公司员工，薪金每月</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5000</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元，公司正常为他参加五险一金。前年在公司搬物品时，不慎右前臂受伤，桡骨骨折，住院手术治疗</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12</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天花了</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22000</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元。公司及时为他申报工伤，人社部门出具工伤认定结论。</a:t>
            </a:r>
            <a:endParaRPr lang="zh-CN" altLang="en-US" sz="2000" b="0">
              <a:solidFill>
                <a:srgbClr val="002060"/>
              </a:solidFill>
              <a:latin typeface="微软雅黑" panose="020B0503020204020204" charset="-122"/>
              <a:ea typeface="微软雅黑" panose="020B0503020204020204" charset="-122"/>
              <a:cs typeface="微软雅黑" panose="020B0503020204020204" charset="-122"/>
            </a:endParaRPr>
          </a:p>
          <a:p>
            <a:pPr marL="0" indent="0" algn="l"/>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    </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住院期间公司正常发放工资福利，工伤保险基金支付其住院医疗费用</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21900</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元和住院伙食补助</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600</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元。</a:t>
            </a:r>
            <a:r>
              <a:rPr lang="en-US" altLang="en-US" sz="2000">
                <a:solidFill>
                  <a:srgbClr val="002060"/>
                </a:solidFill>
                <a:latin typeface="微软雅黑" panose="020B0503020204020204" charset="-122"/>
                <a:ea typeface="微软雅黑" panose="020B0503020204020204" charset="-122"/>
                <a:cs typeface="微软雅黑" panose="020B0503020204020204" charset="-122"/>
                <a:sym typeface="+mn-ea"/>
              </a:rPr>
              <a:t>10</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个月后再次住院手术，拆除骨折内固定钢板，工伤保险基金也支付其住院医疗费用和住院伙食补助。</a:t>
            </a:r>
            <a:endPar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endParaRPr>
          </a:p>
          <a:p>
            <a:pPr marL="0" indent="0" algn="l"/>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    </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拆除内固定出院后经一段时间康复，伤情稳定，便向人社部门劳动能力鉴定委员会提出伤残等级鉴定，鉴定为</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10</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级伤残，工伤保险基金支付其一次性伤残补助金</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35000</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元。</a:t>
            </a:r>
            <a:endPar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endParaRPr>
          </a:p>
          <a:p>
            <a:pPr marL="0" indent="0" algn="l"/>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    2022</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年</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12</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月小吴与公司的劳动合同期满，因家庭原因，他与公司不再签约劳动合同。作为</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10</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级伤残职工，如果在</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2022</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年</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12</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月离职的话，可以从工伤保险基金申领一次性医疗补助金和向公司申请一次性就业补助金，分别可以拿到</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67392</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元和</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45000</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元。</a:t>
            </a:r>
            <a:endPar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endParaRPr>
          </a:p>
          <a:p>
            <a:pPr marL="0" indent="0" algn="l"/>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    </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公司老板说：“幸亏给小吴交了五险一金，不然的话，公司要额外为小吴多支付近</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9</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万元</a:t>
            </a:r>
            <a:r>
              <a:rPr lang="en-US" altLang="zh-CN" sz="2000">
                <a:solidFill>
                  <a:srgbClr val="002060"/>
                </a:solidFill>
                <a:latin typeface="微软雅黑" panose="020B0503020204020204" charset="-122"/>
                <a:ea typeface="微软雅黑" panose="020B0503020204020204" charset="-122"/>
                <a:cs typeface="微软雅黑" panose="020B0503020204020204" charset="-122"/>
                <a:sym typeface="+mn-ea"/>
              </a:rPr>
              <a:t>!</a:t>
            </a:r>
            <a:r>
              <a:rPr lang="zh-CN" altLang="en-US" sz="2000">
                <a:solidFill>
                  <a:srgbClr val="002060"/>
                </a:solidFill>
                <a:latin typeface="微软雅黑" panose="020B0503020204020204" charset="-122"/>
                <a:ea typeface="微软雅黑" panose="020B0503020204020204" charset="-122"/>
                <a:cs typeface="微软雅黑" panose="020B0503020204020204" charset="-122"/>
                <a:sym typeface="+mn-ea"/>
              </a:rPr>
              <a:t>”</a:t>
            </a:r>
            <a:endParaRPr lang="zh-CN" altLang="en-US" sz="2000">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6" name="圆角矩形 5"/>
          <p:cNvSpPr/>
          <p:nvPr>
            <p:custDataLst>
              <p:tags r:id="rId4"/>
            </p:custDataLst>
          </p:nvPr>
        </p:nvSpPr>
        <p:spPr>
          <a:xfrm>
            <a:off x="1299845" y="3653790"/>
            <a:ext cx="3272155" cy="609600"/>
          </a:xfrm>
          <a:prstGeom prst="roundRect">
            <a:avLst/>
          </a:prstGeom>
          <a:solidFill>
            <a:srgbClr val="FEA702"/>
          </a:solidFill>
          <a:ln w="60325">
            <a:solidFill>
              <a:schemeClr val="bg1"/>
            </a:solidFill>
          </a:ln>
          <a:effectLst>
            <a:outerShdw blurRad="266700" dist="114300" dir="5340000" sx="101000" sy="101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b="1" dirty="0" smtClean="0">
                <a:latin typeface="微软雅黑" panose="020B0503020204020204" charset="-122"/>
                <a:ea typeface="微软雅黑" panose="020B0503020204020204" charset="-122"/>
                <a:sym typeface="+mn-ea"/>
              </a:rPr>
              <a:t>工伤保险待遇政策</a:t>
            </a:r>
            <a:endParaRPr lang="zh-CN" altLang="en-US" sz="2800" b="1" dirty="0" smtClean="0">
              <a:latin typeface="微软雅黑" panose="020B0503020204020204" charset="-122"/>
              <a:ea typeface="微软雅黑" panose="020B0503020204020204" charset="-122"/>
              <a:sym typeface="+mn-ea"/>
            </a:endParaRPr>
          </a:p>
        </p:txBody>
      </p:sp>
      <p:sp>
        <p:nvSpPr>
          <p:cNvPr id="70" name="TextBox 69"/>
          <p:cNvSpPr txBox="1"/>
          <p:nvPr>
            <p:custDataLst>
              <p:tags r:id="rId5"/>
            </p:custDataLst>
          </p:nvPr>
        </p:nvSpPr>
        <p:spPr>
          <a:xfrm>
            <a:off x="1849873" y="1267035"/>
            <a:ext cx="1921510" cy="2229485"/>
          </a:xfrm>
          <a:prstGeom prst="rect">
            <a:avLst/>
          </a:prstGeom>
          <a:noFill/>
        </p:spPr>
        <p:txBody>
          <a:bodyPr wrap="none" lIns="45305" tIns="22653" rIns="45305" bIns="22653" rtlCol="0">
            <a:spAutoFit/>
          </a:bodyPr>
          <a:p>
            <a:r>
              <a:rPr lang="en-US" altLang="zh-CN" sz="14200" spc="-149" dirty="0" smtClean="0">
                <a:solidFill>
                  <a:schemeClr val="tx1"/>
                </a:solidFill>
                <a:latin typeface="Impact" panose="020B0806030902050204" pitchFamily="34" charset="0"/>
                <a:ea typeface="微软雅黑" panose="020B0503020204020204" charset="-122"/>
                <a:cs typeface="Raavi" pitchFamily="34" charset="0"/>
              </a:rPr>
              <a:t>04</a:t>
            </a:r>
            <a:endParaRPr lang="en-US" altLang="zh-CN" sz="14200" spc="-149" dirty="0" smtClean="0">
              <a:solidFill>
                <a:schemeClr val="tx1"/>
              </a:solidFill>
              <a:latin typeface="Impact" panose="020B0806030902050204" pitchFamily="34" charset="0"/>
              <a:ea typeface="微软雅黑" panose="020B0503020204020204" charset="-122"/>
              <a:cs typeface="Raavi" pitchFamily="34" charset="0"/>
            </a:endParaRPr>
          </a:p>
        </p:txBody>
      </p:sp>
      <p:pic>
        <p:nvPicPr>
          <p:cNvPr id="4" name="图片 3" descr="962aca017f5d20e2"/>
          <p:cNvPicPr>
            <a:picLocks noChangeAspect="1"/>
          </p:cNvPicPr>
          <p:nvPr>
            <p:custDataLst>
              <p:tags r:id="rId6"/>
            </p:custDataLst>
          </p:nvPr>
        </p:nvPicPr>
        <p:blipFill>
          <a:blip r:embed="rId7"/>
          <a:stretch>
            <a:fillRect/>
          </a:stretch>
        </p:blipFill>
        <p:spPr>
          <a:xfrm>
            <a:off x="6069330" y="1168400"/>
            <a:ext cx="5956935" cy="3968115"/>
          </a:xfrm>
          <a:prstGeom prst="rect">
            <a:avLst/>
          </a:prstGeom>
        </p:spPr>
      </p:pic>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56" name="矩形 55"/>
          <p:cNvSpPr/>
          <p:nvPr>
            <p:custDataLst>
              <p:tags r:id="rId2"/>
            </p:custDataLst>
          </p:nvPr>
        </p:nvSpPr>
        <p:spPr>
          <a:xfrm>
            <a:off x="4532702" y="2907854"/>
            <a:ext cx="952500" cy="675640"/>
          </a:xfrm>
          <a:prstGeom prst="rect">
            <a:avLst/>
          </a:prstGeom>
        </p:spPr>
        <p:txBody>
          <a:bodyPr wrap="none" lIns="128567" tIns="64283" rIns="128567" bIns="64283">
            <a:spAutoFit/>
          </a:bodyPr>
          <a:p>
            <a:pPr algn="ctr">
              <a:lnSpc>
                <a:spcPct val="130000"/>
              </a:lnSpc>
            </a:pPr>
            <a:r>
              <a:rPr lang="zh-CN" altLang="en-US" sz="1370" dirty="0">
                <a:solidFill>
                  <a:schemeClr val="bg1"/>
                </a:solidFill>
                <a:latin typeface="微软雅黑" panose="020B0503020204020204" charset="-122"/>
                <a:ea typeface="微软雅黑" panose="020B0503020204020204" charset="-122"/>
              </a:rPr>
              <a:t>在此</a:t>
            </a:r>
            <a:endParaRPr lang="en-US" altLang="zh-CN" sz="1370" dirty="0">
              <a:solidFill>
                <a:schemeClr val="bg1"/>
              </a:solidFill>
              <a:latin typeface="微软雅黑" panose="020B0503020204020204" charset="-122"/>
              <a:ea typeface="微软雅黑" panose="020B0503020204020204" charset="-122"/>
            </a:endParaRPr>
          </a:p>
          <a:p>
            <a:pPr algn="ctr">
              <a:lnSpc>
                <a:spcPct val="130000"/>
              </a:lnSpc>
            </a:pPr>
            <a:r>
              <a:rPr lang="zh-CN" altLang="en-US" sz="1370" dirty="0">
                <a:solidFill>
                  <a:schemeClr val="bg1"/>
                </a:solidFill>
                <a:latin typeface="微软雅黑" panose="020B0503020204020204" charset="-122"/>
                <a:ea typeface="微软雅黑" panose="020B0503020204020204" charset="-122"/>
              </a:rPr>
              <a:t>输入标题</a:t>
            </a:r>
            <a:endParaRPr lang="en-US" altLang="zh-CN" sz="1370" dirty="0">
              <a:solidFill>
                <a:schemeClr val="bg1"/>
              </a:solidFill>
              <a:latin typeface="微软雅黑" panose="020B0503020204020204" charset="-122"/>
              <a:ea typeface="微软雅黑" panose="020B0503020204020204" charset="-122"/>
            </a:endParaRPr>
          </a:p>
        </p:txBody>
      </p:sp>
      <p:grpSp>
        <p:nvGrpSpPr>
          <p:cNvPr id="5" name="Group 2"/>
          <p:cNvGrpSpPr/>
          <p:nvPr/>
        </p:nvGrpSpPr>
        <p:grpSpPr bwMode="auto">
          <a:xfrm>
            <a:off x="1344295" y="710565"/>
            <a:ext cx="9552305" cy="5974715"/>
            <a:chOff x="0" y="192"/>
            <a:chExt cx="7755" cy="6365"/>
          </a:xfrm>
        </p:grpSpPr>
        <p:sp>
          <p:nvSpPr>
            <p:cNvPr id="6" name="Rectangle 3"/>
            <p:cNvSpPr>
              <a:spLocks noChangeArrowheads="1"/>
            </p:cNvSpPr>
            <p:nvPr>
              <p:custDataLst>
                <p:tags r:id="rId3"/>
              </p:custDataLst>
            </p:nvPr>
          </p:nvSpPr>
          <p:spPr bwMode="auto">
            <a:xfrm>
              <a:off x="3343" y="192"/>
              <a:ext cx="2594" cy="515"/>
            </a:xfrm>
            <a:prstGeom prst="rect">
              <a:avLst/>
            </a:prstGeom>
            <a:solidFill>
              <a:srgbClr val="FFFFFF"/>
            </a:solidFill>
            <a:ln w="9525" cmpd="sng">
              <a:solidFill>
                <a:srgbClr val="000000"/>
              </a:solidFill>
              <a:miter lim="800000"/>
            </a:ln>
          </p:spPr>
          <p:txBody>
            <a:bodyPr/>
            <a:lstStyle/>
            <a:p>
              <a:pPr algn="ctr"/>
              <a:r>
                <a:rPr lang="zh-CN" altLang="en-US" sz="2110" dirty="0" smtClean="0">
                  <a:ea typeface="黑体" panose="02010609060101010101" charset="-122"/>
                </a:rPr>
                <a:t>工</a:t>
              </a:r>
              <a:r>
                <a:rPr lang="zh-CN" altLang="en-US" sz="2110" dirty="0">
                  <a:ea typeface="黑体" panose="02010609060101010101" charset="-122"/>
                </a:rPr>
                <a:t>伤保险待遇</a:t>
              </a:r>
              <a:endParaRPr lang="zh-CN" altLang="en-US" sz="2110" dirty="0">
                <a:ea typeface="黑体" panose="02010609060101010101" charset="-122"/>
              </a:endParaRPr>
            </a:p>
            <a:p>
              <a:endParaRPr lang="zh-CN" altLang="en-US" sz="100" dirty="0"/>
            </a:p>
          </p:txBody>
        </p:sp>
        <p:sp>
          <p:nvSpPr>
            <p:cNvPr id="7" name="Line 4"/>
            <p:cNvSpPr>
              <a:spLocks noChangeShapeType="1"/>
            </p:cNvSpPr>
            <p:nvPr>
              <p:custDataLst>
                <p:tags r:id="rId4"/>
              </p:custDataLst>
            </p:nvPr>
          </p:nvSpPr>
          <p:spPr bwMode="auto">
            <a:xfrm>
              <a:off x="7499" y="2174"/>
              <a:ext cx="15" cy="360"/>
            </a:xfrm>
            <a:prstGeom prst="line">
              <a:avLst/>
            </a:prstGeom>
            <a:noFill/>
            <a:ln w="9525" cmpd="sng">
              <a:solidFill>
                <a:srgbClr val="000000"/>
              </a:solidFill>
              <a:round/>
              <a:tailEnd type="triangle" w="med" len="med"/>
            </a:ln>
          </p:spPr>
          <p:txBody>
            <a:bodyPr/>
            <a:lstStyle/>
            <a:p>
              <a:endParaRPr lang="zh-CN" altLang="en-US" sz="100"/>
            </a:p>
          </p:txBody>
        </p:sp>
        <p:sp>
          <p:nvSpPr>
            <p:cNvPr id="8" name="Line 5"/>
            <p:cNvSpPr>
              <a:spLocks noChangeShapeType="1"/>
            </p:cNvSpPr>
            <p:nvPr>
              <p:custDataLst>
                <p:tags r:id="rId5"/>
              </p:custDataLst>
            </p:nvPr>
          </p:nvSpPr>
          <p:spPr bwMode="auto">
            <a:xfrm>
              <a:off x="6584" y="2189"/>
              <a:ext cx="1" cy="300"/>
            </a:xfrm>
            <a:prstGeom prst="line">
              <a:avLst/>
            </a:prstGeom>
            <a:noFill/>
            <a:ln w="9525" cmpd="sng">
              <a:solidFill>
                <a:srgbClr val="000000"/>
              </a:solidFill>
              <a:round/>
              <a:tailEnd type="triangle" w="med" len="med"/>
            </a:ln>
          </p:spPr>
          <p:txBody>
            <a:bodyPr/>
            <a:lstStyle/>
            <a:p>
              <a:endParaRPr lang="zh-CN" altLang="en-US" sz="100"/>
            </a:p>
          </p:txBody>
        </p:sp>
        <p:sp>
          <p:nvSpPr>
            <p:cNvPr id="9" name="Line 6"/>
            <p:cNvSpPr>
              <a:spLocks noChangeShapeType="1"/>
            </p:cNvSpPr>
            <p:nvPr>
              <p:custDataLst>
                <p:tags r:id="rId6"/>
              </p:custDataLst>
            </p:nvPr>
          </p:nvSpPr>
          <p:spPr bwMode="auto">
            <a:xfrm>
              <a:off x="6569" y="2159"/>
              <a:ext cx="960" cy="1"/>
            </a:xfrm>
            <a:prstGeom prst="line">
              <a:avLst/>
            </a:prstGeom>
            <a:noFill/>
            <a:ln w="9525" cmpd="sng">
              <a:solidFill>
                <a:srgbClr val="000000"/>
              </a:solidFill>
              <a:round/>
            </a:ln>
          </p:spPr>
          <p:txBody>
            <a:bodyPr/>
            <a:lstStyle/>
            <a:p>
              <a:endParaRPr lang="zh-CN" altLang="en-US" sz="100"/>
            </a:p>
          </p:txBody>
        </p:sp>
        <p:sp>
          <p:nvSpPr>
            <p:cNvPr id="10" name="Line 7"/>
            <p:cNvSpPr>
              <a:spLocks noChangeShapeType="1"/>
            </p:cNvSpPr>
            <p:nvPr>
              <p:custDataLst>
                <p:tags r:id="rId7"/>
              </p:custDataLst>
            </p:nvPr>
          </p:nvSpPr>
          <p:spPr bwMode="auto">
            <a:xfrm>
              <a:off x="7079" y="1874"/>
              <a:ext cx="1" cy="630"/>
            </a:xfrm>
            <a:prstGeom prst="line">
              <a:avLst/>
            </a:prstGeom>
            <a:noFill/>
            <a:ln w="9525" cmpd="sng">
              <a:solidFill>
                <a:srgbClr val="000000"/>
              </a:solidFill>
              <a:round/>
              <a:tailEnd type="triangle" w="med" len="med"/>
            </a:ln>
          </p:spPr>
          <p:txBody>
            <a:bodyPr/>
            <a:lstStyle/>
            <a:p>
              <a:endParaRPr lang="zh-CN" altLang="en-US" sz="100"/>
            </a:p>
          </p:txBody>
        </p:sp>
        <p:sp>
          <p:nvSpPr>
            <p:cNvPr id="12" name="Line 8"/>
            <p:cNvSpPr>
              <a:spLocks noChangeShapeType="1"/>
            </p:cNvSpPr>
            <p:nvPr>
              <p:custDataLst>
                <p:tags r:id="rId8"/>
              </p:custDataLst>
            </p:nvPr>
          </p:nvSpPr>
          <p:spPr bwMode="auto">
            <a:xfrm>
              <a:off x="6104" y="2159"/>
              <a:ext cx="1" cy="255"/>
            </a:xfrm>
            <a:prstGeom prst="line">
              <a:avLst/>
            </a:prstGeom>
            <a:noFill/>
            <a:ln w="9525" cmpd="sng">
              <a:solidFill>
                <a:srgbClr val="000000"/>
              </a:solidFill>
              <a:round/>
              <a:tailEnd type="triangle" w="med" len="med"/>
            </a:ln>
          </p:spPr>
          <p:txBody>
            <a:bodyPr/>
            <a:lstStyle/>
            <a:p>
              <a:endParaRPr lang="zh-CN" altLang="en-US" sz="100"/>
            </a:p>
          </p:txBody>
        </p:sp>
        <p:sp>
          <p:nvSpPr>
            <p:cNvPr id="13" name="Line 9"/>
            <p:cNvSpPr>
              <a:spLocks noChangeShapeType="1"/>
            </p:cNvSpPr>
            <p:nvPr>
              <p:custDataLst>
                <p:tags r:id="rId9"/>
              </p:custDataLst>
            </p:nvPr>
          </p:nvSpPr>
          <p:spPr bwMode="auto">
            <a:xfrm>
              <a:off x="5564" y="2159"/>
              <a:ext cx="1" cy="300"/>
            </a:xfrm>
            <a:prstGeom prst="line">
              <a:avLst/>
            </a:prstGeom>
            <a:noFill/>
            <a:ln w="9525" cmpd="sng">
              <a:solidFill>
                <a:srgbClr val="000000"/>
              </a:solidFill>
              <a:round/>
              <a:tailEnd type="triangle" w="med" len="med"/>
            </a:ln>
          </p:spPr>
          <p:txBody>
            <a:bodyPr/>
            <a:lstStyle/>
            <a:p>
              <a:endParaRPr lang="zh-CN" altLang="en-US" sz="100"/>
            </a:p>
          </p:txBody>
        </p:sp>
        <p:sp>
          <p:nvSpPr>
            <p:cNvPr id="14" name="Line 10"/>
            <p:cNvSpPr>
              <a:spLocks noChangeShapeType="1"/>
            </p:cNvSpPr>
            <p:nvPr>
              <p:custDataLst>
                <p:tags r:id="rId10"/>
              </p:custDataLst>
            </p:nvPr>
          </p:nvSpPr>
          <p:spPr bwMode="auto">
            <a:xfrm>
              <a:off x="4469" y="2144"/>
              <a:ext cx="15" cy="300"/>
            </a:xfrm>
            <a:prstGeom prst="line">
              <a:avLst/>
            </a:prstGeom>
            <a:noFill/>
            <a:ln w="9525" cmpd="sng">
              <a:solidFill>
                <a:srgbClr val="000000"/>
              </a:solidFill>
              <a:round/>
              <a:tailEnd type="triangle" w="med" len="med"/>
            </a:ln>
          </p:spPr>
          <p:txBody>
            <a:bodyPr/>
            <a:lstStyle/>
            <a:p>
              <a:endParaRPr lang="zh-CN" altLang="en-US" sz="100"/>
            </a:p>
          </p:txBody>
        </p:sp>
        <p:sp>
          <p:nvSpPr>
            <p:cNvPr id="15" name="Line 11"/>
            <p:cNvSpPr>
              <a:spLocks noChangeShapeType="1"/>
            </p:cNvSpPr>
            <p:nvPr>
              <p:custDataLst>
                <p:tags r:id="rId11"/>
              </p:custDataLst>
            </p:nvPr>
          </p:nvSpPr>
          <p:spPr bwMode="auto">
            <a:xfrm>
              <a:off x="3914" y="2159"/>
              <a:ext cx="15" cy="270"/>
            </a:xfrm>
            <a:prstGeom prst="line">
              <a:avLst/>
            </a:prstGeom>
            <a:noFill/>
            <a:ln w="9525" cmpd="sng">
              <a:solidFill>
                <a:srgbClr val="000000"/>
              </a:solidFill>
              <a:round/>
              <a:tailEnd type="triangle" w="med" len="med"/>
            </a:ln>
          </p:spPr>
          <p:txBody>
            <a:bodyPr/>
            <a:lstStyle/>
            <a:p>
              <a:endParaRPr lang="zh-CN" altLang="en-US" sz="100"/>
            </a:p>
          </p:txBody>
        </p:sp>
        <p:sp>
          <p:nvSpPr>
            <p:cNvPr id="16" name="Line 12"/>
            <p:cNvSpPr>
              <a:spLocks noChangeShapeType="1"/>
            </p:cNvSpPr>
            <p:nvPr>
              <p:custDataLst>
                <p:tags r:id="rId12"/>
              </p:custDataLst>
            </p:nvPr>
          </p:nvSpPr>
          <p:spPr bwMode="auto">
            <a:xfrm>
              <a:off x="3929" y="2144"/>
              <a:ext cx="2175" cy="15"/>
            </a:xfrm>
            <a:prstGeom prst="line">
              <a:avLst/>
            </a:prstGeom>
            <a:noFill/>
            <a:ln w="9525" cmpd="sng">
              <a:solidFill>
                <a:srgbClr val="000000"/>
              </a:solidFill>
              <a:round/>
            </a:ln>
          </p:spPr>
          <p:txBody>
            <a:bodyPr/>
            <a:lstStyle/>
            <a:p>
              <a:endParaRPr lang="zh-CN" altLang="en-US" sz="100"/>
            </a:p>
          </p:txBody>
        </p:sp>
        <p:sp>
          <p:nvSpPr>
            <p:cNvPr id="17" name="Line 13"/>
            <p:cNvSpPr>
              <a:spLocks noChangeShapeType="1"/>
            </p:cNvSpPr>
            <p:nvPr>
              <p:custDataLst>
                <p:tags r:id="rId13"/>
              </p:custDataLst>
            </p:nvPr>
          </p:nvSpPr>
          <p:spPr bwMode="auto">
            <a:xfrm>
              <a:off x="4994" y="1904"/>
              <a:ext cx="1" cy="570"/>
            </a:xfrm>
            <a:prstGeom prst="line">
              <a:avLst/>
            </a:prstGeom>
            <a:noFill/>
            <a:ln w="9525" cmpd="sng">
              <a:solidFill>
                <a:srgbClr val="000000"/>
              </a:solidFill>
              <a:round/>
              <a:tailEnd type="triangle" w="med" len="med"/>
            </a:ln>
          </p:spPr>
          <p:txBody>
            <a:bodyPr/>
            <a:lstStyle/>
            <a:p>
              <a:endParaRPr lang="zh-CN" altLang="en-US" sz="100"/>
            </a:p>
          </p:txBody>
        </p:sp>
        <p:sp>
          <p:nvSpPr>
            <p:cNvPr id="18" name="Rectangle 14"/>
            <p:cNvSpPr>
              <a:spLocks noChangeArrowheads="1"/>
            </p:cNvSpPr>
            <p:nvPr>
              <p:custDataLst>
                <p:tags r:id="rId14"/>
              </p:custDataLst>
            </p:nvPr>
          </p:nvSpPr>
          <p:spPr bwMode="auto">
            <a:xfrm>
              <a:off x="4161" y="1377"/>
              <a:ext cx="1181" cy="527"/>
            </a:xfrm>
            <a:prstGeom prst="rect">
              <a:avLst/>
            </a:prstGeom>
            <a:solidFill>
              <a:srgbClr val="FFFFFF"/>
            </a:solidFill>
            <a:ln w="9525" cmpd="sng">
              <a:solidFill>
                <a:srgbClr val="000000"/>
              </a:solidFill>
              <a:miter lim="800000"/>
            </a:ln>
          </p:spPr>
          <p:txBody>
            <a:bodyPr/>
            <a:lstStyle/>
            <a:p>
              <a:r>
                <a:rPr lang="zh-CN" altLang="en-US" sz="2000"/>
                <a:t>伤残待遇</a:t>
              </a:r>
              <a:endParaRPr lang="zh-CN" altLang="en-US" sz="2000"/>
            </a:p>
            <a:p>
              <a:endParaRPr lang="zh-CN" altLang="en-US" sz="2000"/>
            </a:p>
          </p:txBody>
        </p:sp>
        <p:sp>
          <p:nvSpPr>
            <p:cNvPr id="19" name="Line 15"/>
            <p:cNvSpPr>
              <a:spLocks noChangeShapeType="1"/>
            </p:cNvSpPr>
            <p:nvPr>
              <p:custDataLst>
                <p:tags r:id="rId15"/>
              </p:custDataLst>
            </p:nvPr>
          </p:nvSpPr>
          <p:spPr bwMode="auto">
            <a:xfrm>
              <a:off x="3314" y="2147"/>
              <a:ext cx="1" cy="225"/>
            </a:xfrm>
            <a:prstGeom prst="line">
              <a:avLst/>
            </a:prstGeom>
            <a:noFill/>
            <a:ln w="9525" cmpd="sng">
              <a:solidFill>
                <a:srgbClr val="000000"/>
              </a:solidFill>
              <a:round/>
              <a:tailEnd type="triangle" w="med" len="med"/>
            </a:ln>
          </p:spPr>
          <p:txBody>
            <a:bodyPr/>
            <a:lstStyle/>
            <a:p>
              <a:endParaRPr lang="zh-CN" altLang="en-US" sz="100"/>
            </a:p>
          </p:txBody>
        </p:sp>
        <p:sp>
          <p:nvSpPr>
            <p:cNvPr id="20" name="Line 16"/>
            <p:cNvSpPr>
              <a:spLocks noChangeShapeType="1"/>
            </p:cNvSpPr>
            <p:nvPr>
              <p:custDataLst>
                <p:tags r:id="rId16"/>
              </p:custDataLst>
            </p:nvPr>
          </p:nvSpPr>
          <p:spPr bwMode="auto">
            <a:xfrm>
              <a:off x="2834" y="2132"/>
              <a:ext cx="1" cy="240"/>
            </a:xfrm>
            <a:prstGeom prst="line">
              <a:avLst/>
            </a:prstGeom>
            <a:noFill/>
            <a:ln w="9525" cmpd="sng">
              <a:solidFill>
                <a:srgbClr val="000000"/>
              </a:solidFill>
              <a:round/>
              <a:tailEnd type="triangle" w="med" len="med"/>
            </a:ln>
          </p:spPr>
          <p:txBody>
            <a:bodyPr/>
            <a:lstStyle/>
            <a:p>
              <a:endParaRPr lang="zh-CN" altLang="en-US" sz="100"/>
            </a:p>
          </p:txBody>
        </p:sp>
        <p:sp>
          <p:nvSpPr>
            <p:cNvPr id="21" name="Line 18"/>
            <p:cNvSpPr>
              <a:spLocks noChangeShapeType="1"/>
            </p:cNvSpPr>
            <p:nvPr>
              <p:custDataLst>
                <p:tags r:id="rId17"/>
              </p:custDataLst>
            </p:nvPr>
          </p:nvSpPr>
          <p:spPr bwMode="auto">
            <a:xfrm>
              <a:off x="1304" y="2147"/>
              <a:ext cx="15" cy="210"/>
            </a:xfrm>
            <a:prstGeom prst="line">
              <a:avLst/>
            </a:prstGeom>
            <a:noFill/>
            <a:ln w="9525" cmpd="sng">
              <a:solidFill>
                <a:srgbClr val="000000"/>
              </a:solidFill>
              <a:round/>
              <a:tailEnd type="triangle" w="med" len="med"/>
            </a:ln>
          </p:spPr>
          <p:txBody>
            <a:bodyPr/>
            <a:lstStyle/>
            <a:p>
              <a:endParaRPr lang="zh-CN" altLang="en-US" sz="100"/>
            </a:p>
          </p:txBody>
        </p:sp>
        <p:sp>
          <p:nvSpPr>
            <p:cNvPr id="22" name="Line 19"/>
            <p:cNvSpPr>
              <a:spLocks noChangeShapeType="1"/>
            </p:cNvSpPr>
            <p:nvPr>
              <p:custDataLst>
                <p:tags r:id="rId18"/>
              </p:custDataLst>
            </p:nvPr>
          </p:nvSpPr>
          <p:spPr bwMode="auto">
            <a:xfrm>
              <a:off x="779" y="2132"/>
              <a:ext cx="1" cy="195"/>
            </a:xfrm>
            <a:prstGeom prst="line">
              <a:avLst/>
            </a:prstGeom>
            <a:noFill/>
            <a:ln w="9525" cmpd="sng">
              <a:solidFill>
                <a:srgbClr val="000000"/>
              </a:solidFill>
              <a:round/>
              <a:tailEnd type="triangle" w="med" len="med"/>
            </a:ln>
          </p:spPr>
          <p:txBody>
            <a:bodyPr/>
            <a:lstStyle/>
            <a:p>
              <a:endParaRPr lang="zh-CN" altLang="en-US" sz="100"/>
            </a:p>
          </p:txBody>
        </p:sp>
        <p:sp>
          <p:nvSpPr>
            <p:cNvPr id="23" name="Line 20"/>
            <p:cNvSpPr>
              <a:spLocks noChangeShapeType="1"/>
            </p:cNvSpPr>
            <p:nvPr>
              <p:custDataLst>
                <p:tags r:id="rId19"/>
              </p:custDataLst>
            </p:nvPr>
          </p:nvSpPr>
          <p:spPr bwMode="auto">
            <a:xfrm>
              <a:off x="194" y="2132"/>
              <a:ext cx="1" cy="180"/>
            </a:xfrm>
            <a:prstGeom prst="line">
              <a:avLst/>
            </a:prstGeom>
            <a:noFill/>
            <a:ln w="9525" cmpd="sng">
              <a:solidFill>
                <a:srgbClr val="000000"/>
              </a:solidFill>
              <a:round/>
              <a:tailEnd type="triangle" w="med" len="med"/>
            </a:ln>
          </p:spPr>
          <p:txBody>
            <a:bodyPr/>
            <a:lstStyle/>
            <a:p>
              <a:endParaRPr lang="zh-CN" altLang="en-US" sz="100"/>
            </a:p>
          </p:txBody>
        </p:sp>
        <p:sp>
          <p:nvSpPr>
            <p:cNvPr id="24" name="Line 21"/>
            <p:cNvSpPr>
              <a:spLocks noChangeShapeType="1"/>
            </p:cNvSpPr>
            <p:nvPr>
              <p:custDataLst>
                <p:tags r:id="rId20"/>
              </p:custDataLst>
            </p:nvPr>
          </p:nvSpPr>
          <p:spPr bwMode="auto">
            <a:xfrm>
              <a:off x="194" y="2117"/>
              <a:ext cx="3135" cy="15"/>
            </a:xfrm>
            <a:prstGeom prst="line">
              <a:avLst/>
            </a:prstGeom>
            <a:noFill/>
            <a:ln w="9525" cmpd="sng">
              <a:solidFill>
                <a:srgbClr val="000000"/>
              </a:solidFill>
              <a:round/>
            </a:ln>
          </p:spPr>
          <p:txBody>
            <a:bodyPr/>
            <a:lstStyle/>
            <a:p>
              <a:endParaRPr lang="zh-CN" altLang="en-US" sz="100"/>
            </a:p>
          </p:txBody>
        </p:sp>
        <p:sp>
          <p:nvSpPr>
            <p:cNvPr id="25" name="Line 22"/>
            <p:cNvSpPr>
              <a:spLocks noChangeShapeType="1"/>
            </p:cNvSpPr>
            <p:nvPr>
              <p:custDataLst>
                <p:tags r:id="rId21"/>
              </p:custDataLst>
            </p:nvPr>
          </p:nvSpPr>
          <p:spPr bwMode="auto">
            <a:xfrm>
              <a:off x="1844" y="1967"/>
              <a:ext cx="1" cy="375"/>
            </a:xfrm>
            <a:prstGeom prst="line">
              <a:avLst/>
            </a:prstGeom>
            <a:noFill/>
            <a:ln w="9525" cmpd="sng">
              <a:solidFill>
                <a:srgbClr val="000000"/>
              </a:solidFill>
              <a:round/>
              <a:tailEnd type="triangle" w="med" len="med"/>
            </a:ln>
          </p:spPr>
          <p:txBody>
            <a:bodyPr/>
            <a:lstStyle/>
            <a:p>
              <a:endParaRPr lang="zh-CN" altLang="en-US" sz="100"/>
            </a:p>
          </p:txBody>
        </p:sp>
        <p:sp>
          <p:nvSpPr>
            <p:cNvPr id="26" name="Rectangle 23"/>
            <p:cNvSpPr>
              <a:spLocks noChangeArrowheads="1"/>
            </p:cNvSpPr>
            <p:nvPr>
              <p:custDataLst>
                <p:tags r:id="rId22"/>
              </p:custDataLst>
            </p:nvPr>
          </p:nvSpPr>
          <p:spPr bwMode="auto">
            <a:xfrm>
              <a:off x="7380" y="2485"/>
              <a:ext cx="375" cy="2750"/>
            </a:xfrm>
            <a:prstGeom prst="rect">
              <a:avLst/>
            </a:prstGeom>
            <a:solidFill>
              <a:srgbClr val="FFFFFF"/>
            </a:solidFill>
            <a:ln w="9525" cmpd="sng">
              <a:solidFill>
                <a:srgbClr val="000000"/>
              </a:solidFill>
              <a:miter lim="800000"/>
            </a:ln>
          </p:spPr>
          <p:txBody>
            <a:bodyPr/>
            <a:lstStyle/>
            <a:p>
              <a:r>
                <a:rPr lang="zh-CN" altLang="en-US" sz="2000" dirty="0"/>
                <a:t>一次性工亡补助金</a:t>
              </a:r>
              <a:endParaRPr lang="zh-CN" altLang="en-US" sz="2000" dirty="0"/>
            </a:p>
            <a:p>
              <a:endParaRPr lang="zh-CN" altLang="en-US" sz="2000" dirty="0"/>
            </a:p>
          </p:txBody>
        </p:sp>
        <p:sp>
          <p:nvSpPr>
            <p:cNvPr id="27" name="Rectangle 24"/>
            <p:cNvSpPr>
              <a:spLocks noChangeArrowheads="1"/>
            </p:cNvSpPr>
            <p:nvPr>
              <p:custDataLst>
                <p:tags r:id="rId23"/>
              </p:custDataLst>
            </p:nvPr>
          </p:nvSpPr>
          <p:spPr bwMode="auto">
            <a:xfrm>
              <a:off x="6869" y="2487"/>
              <a:ext cx="420" cy="2501"/>
            </a:xfrm>
            <a:prstGeom prst="rect">
              <a:avLst/>
            </a:prstGeom>
            <a:solidFill>
              <a:srgbClr val="FFFFFF"/>
            </a:solidFill>
            <a:ln w="9525" cmpd="sng">
              <a:solidFill>
                <a:srgbClr val="000000"/>
              </a:solidFill>
              <a:miter lim="800000"/>
            </a:ln>
          </p:spPr>
          <p:txBody>
            <a:bodyPr/>
            <a:lstStyle/>
            <a:p>
              <a:r>
                <a:rPr lang="zh-CN" altLang="en-US" sz="2000"/>
                <a:t>供养亲属抚恤金</a:t>
              </a:r>
              <a:endParaRPr lang="zh-CN" altLang="en-US" sz="2000"/>
            </a:p>
            <a:p>
              <a:endParaRPr lang="zh-CN" altLang="en-US" sz="2000"/>
            </a:p>
          </p:txBody>
        </p:sp>
        <p:sp>
          <p:nvSpPr>
            <p:cNvPr id="28" name="Rectangle 25"/>
            <p:cNvSpPr>
              <a:spLocks noChangeArrowheads="1"/>
            </p:cNvSpPr>
            <p:nvPr>
              <p:custDataLst>
                <p:tags r:id="rId24"/>
              </p:custDataLst>
            </p:nvPr>
          </p:nvSpPr>
          <p:spPr bwMode="auto">
            <a:xfrm>
              <a:off x="6375" y="2466"/>
              <a:ext cx="405" cy="1761"/>
            </a:xfrm>
            <a:prstGeom prst="rect">
              <a:avLst/>
            </a:prstGeom>
            <a:solidFill>
              <a:srgbClr val="FFFFFF"/>
            </a:solidFill>
            <a:ln w="9525" cmpd="sng">
              <a:solidFill>
                <a:srgbClr val="000000"/>
              </a:solidFill>
              <a:miter lim="800000"/>
            </a:ln>
          </p:spPr>
          <p:txBody>
            <a:bodyPr/>
            <a:lstStyle/>
            <a:p>
              <a:r>
                <a:rPr lang="zh-CN" altLang="en-US" sz="2000"/>
                <a:t>丧葬补助金</a:t>
              </a:r>
              <a:endParaRPr lang="zh-CN" altLang="en-US" sz="2000"/>
            </a:p>
            <a:p>
              <a:endParaRPr lang="zh-CN" altLang="en-US" sz="2000"/>
            </a:p>
          </p:txBody>
        </p:sp>
        <p:sp>
          <p:nvSpPr>
            <p:cNvPr id="29" name="Line 26"/>
            <p:cNvSpPr>
              <a:spLocks noChangeShapeType="1"/>
            </p:cNvSpPr>
            <p:nvPr>
              <p:custDataLst>
                <p:tags r:id="rId25"/>
              </p:custDataLst>
            </p:nvPr>
          </p:nvSpPr>
          <p:spPr bwMode="auto">
            <a:xfrm>
              <a:off x="6869" y="1136"/>
              <a:ext cx="15" cy="270"/>
            </a:xfrm>
            <a:prstGeom prst="line">
              <a:avLst/>
            </a:prstGeom>
            <a:noFill/>
            <a:ln w="9525" cmpd="sng">
              <a:solidFill>
                <a:srgbClr val="000000"/>
              </a:solidFill>
              <a:round/>
              <a:tailEnd type="triangle" w="med" len="med"/>
            </a:ln>
          </p:spPr>
          <p:txBody>
            <a:bodyPr/>
            <a:lstStyle/>
            <a:p>
              <a:endParaRPr lang="zh-CN" altLang="en-US" sz="100"/>
            </a:p>
          </p:txBody>
        </p:sp>
        <p:sp>
          <p:nvSpPr>
            <p:cNvPr id="30" name="Line 27"/>
            <p:cNvSpPr>
              <a:spLocks noChangeShapeType="1"/>
            </p:cNvSpPr>
            <p:nvPr>
              <p:custDataLst>
                <p:tags r:id="rId26"/>
              </p:custDataLst>
            </p:nvPr>
          </p:nvSpPr>
          <p:spPr bwMode="auto">
            <a:xfrm flipV="1">
              <a:off x="1814" y="1101"/>
              <a:ext cx="5070" cy="21"/>
            </a:xfrm>
            <a:prstGeom prst="line">
              <a:avLst/>
            </a:prstGeom>
            <a:noFill/>
            <a:ln w="9525" cmpd="sng">
              <a:solidFill>
                <a:srgbClr val="000000"/>
              </a:solidFill>
              <a:round/>
            </a:ln>
          </p:spPr>
          <p:txBody>
            <a:bodyPr/>
            <a:lstStyle/>
            <a:p>
              <a:endParaRPr lang="zh-CN" altLang="en-US" sz="100"/>
            </a:p>
          </p:txBody>
        </p:sp>
        <p:sp>
          <p:nvSpPr>
            <p:cNvPr id="31" name="Line 28"/>
            <p:cNvSpPr>
              <a:spLocks noChangeShapeType="1"/>
            </p:cNvSpPr>
            <p:nvPr>
              <p:custDataLst>
                <p:tags r:id="rId27"/>
              </p:custDataLst>
            </p:nvPr>
          </p:nvSpPr>
          <p:spPr bwMode="auto">
            <a:xfrm>
              <a:off x="4634" y="746"/>
              <a:ext cx="1" cy="660"/>
            </a:xfrm>
            <a:prstGeom prst="line">
              <a:avLst/>
            </a:prstGeom>
            <a:noFill/>
            <a:ln w="9525" cmpd="sng">
              <a:solidFill>
                <a:srgbClr val="000000"/>
              </a:solidFill>
              <a:round/>
              <a:tailEnd type="triangle" w="med" len="med"/>
            </a:ln>
          </p:spPr>
          <p:txBody>
            <a:bodyPr/>
            <a:lstStyle/>
            <a:p>
              <a:endParaRPr lang="zh-CN" altLang="en-US" sz="100"/>
            </a:p>
          </p:txBody>
        </p:sp>
        <p:sp>
          <p:nvSpPr>
            <p:cNvPr id="32" name="Rectangle 29"/>
            <p:cNvSpPr>
              <a:spLocks noChangeArrowheads="1"/>
            </p:cNvSpPr>
            <p:nvPr>
              <p:custDataLst>
                <p:tags r:id="rId28"/>
              </p:custDataLst>
            </p:nvPr>
          </p:nvSpPr>
          <p:spPr bwMode="auto">
            <a:xfrm>
              <a:off x="6349" y="1408"/>
              <a:ext cx="1181" cy="465"/>
            </a:xfrm>
            <a:prstGeom prst="rect">
              <a:avLst/>
            </a:prstGeom>
            <a:solidFill>
              <a:srgbClr val="FFFFFF"/>
            </a:solidFill>
            <a:ln w="9525" cmpd="sng">
              <a:solidFill>
                <a:srgbClr val="000000"/>
              </a:solidFill>
              <a:miter lim="800000"/>
            </a:ln>
          </p:spPr>
          <p:txBody>
            <a:bodyPr/>
            <a:lstStyle/>
            <a:p>
              <a:r>
                <a:rPr lang="zh-CN" altLang="en-US" sz="2000"/>
                <a:t>工亡待遇</a:t>
              </a:r>
              <a:endParaRPr lang="zh-CN" altLang="en-US" sz="2000"/>
            </a:p>
            <a:p>
              <a:endParaRPr lang="zh-CN" altLang="en-US" sz="2000"/>
            </a:p>
          </p:txBody>
        </p:sp>
        <p:sp>
          <p:nvSpPr>
            <p:cNvPr id="33" name="Rectangle 30"/>
            <p:cNvSpPr>
              <a:spLocks noChangeArrowheads="1"/>
            </p:cNvSpPr>
            <p:nvPr>
              <p:custDataLst>
                <p:tags r:id="rId29"/>
              </p:custDataLst>
            </p:nvPr>
          </p:nvSpPr>
          <p:spPr bwMode="auto">
            <a:xfrm>
              <a:off x="5819" y="2445"/>
              <a:ext cx="420" cy="2220"/>
            </a:xfrm>
            <a:prstGeom prst="rect">
              <a:avLst/>
            </a:prstGeom>
            <a:solidFill>
              <a:srgbClr val="FFFFFF"/>
            </a:solidFill>
            <a:ln w="9525" cmpd="sng">
              <a:solidFill>
                <a:srgbClr val="000000"/>
              </a:solidFill>
              <a:miter lim="800000"/>
            </a:ln>
          </p:spPr>
          <p:txBody>
            <a:bodyPr/>
            <a:lstStyle/>
            <a:p>
              <a:r>
                <a:rPr lang="zh-CN" altLang="en-US" sz="2000"/>
                <a:t>生活护理费</a:t>
              </a:r>
              <a:endParaRPr lang="zh-CN" altLang="en-US" sz="2000"/>
            </a:p>
            <a:p>
              <a:endParaRPr lang="zh-CN" altLang="en-US" sz="2000"/>
            </a:p>
          </p:txBody>
        </p:sp>
        <p:sp>
          <p:nvSpPr>
            <p:cNvPr id="34" name="Rectangle 31"/>
            <p:cNvSpPr>
              <a:spLocks noChangeArrowheads="1"/>
            </p:cNvSpPr>
            <p:nvPr>
              <p:custDataLst>
                <p:tags r:id="rId30"/>
              </p:custDataLst>
            </p:nvPr>
          </p:nvSpPr>
          <p:spPr bwMode="auto">
            <a:xfrm>
              <a:off x="4292" y="2441"/>
              <a:ext cx="402" cy="3724"/>
            </a:xfrm>
            <a:prstGeom prst="rect">
              <a:avLst/>
            </a:prstGeom>
            <a:solidFill>
              <a:srgbClr val="FFFFFF"/>
            </a:solidFill>
            <a:ln w="9525" cmpd="sng">
              <a:solidFill>
                <a:srgbClr val="000000"/>
              </a:solidFill>
              <a:miter lim="800000"/>
            </a:ln>
          </p:spPr>
          <p:txBody>
            <a:bodyPr/>
            <a:lstStyle/>
            <a:p>
              <a:r>
                <a:rPr lang="zh-CN" altLang="en-US" sz="2000">
                  <a:solidFill>
                    <a:srgbClr val="C00000"/>
                  </a:solidFill>
                </a:rPr>
                <a:t>一至六级伤残津贴</a:t>
              </a:r>
              <a:endParaRPr lang="zh-CN" altLang="en-US" sz="2000"/>
            </a:p>
            <a:p>
              <a:endParaRPr lang="zh-CN" altLang="en-US" sz="2000"/>
            </a:p>
          </p:txBody>
        </p:sp>
        <p:sp>
          <p:nvSpPr>
            <p:cNvPr id="35" name="Rectangle 32"/>
            <p:cNvSpPr>
              <a:spLocks noChangeArrowheads="1"/>
            </p:cNvSpPr>
            <p:nvPr>
              <p:custDataLst>
                <p:tags r:id="rId31"/>
              </p:custDataLst>
            </p:nvPr>
          </p:nvSpPr>
          <p:spPr bwMode="auto">
            <a:xfrm>
              <a:off x="5345" y="2455"/>
              <a:ext cx="384" cy="4095"/>
            </a:xfrm>
            <a:prstGeom prst="rect">
              <a:avLst/>
            </a:prstGeom>
            <a:solidFill>
              <a:srgbClr val="FFFFFF"/>
            </a:solidFill>
            <a:ln w="9525" cmpd="sng">
              <a:solidFill>
                <a:srgbClr val="000000"/>
              </a:solidFill>
              <a:miter lim="800000"/>
            </a:ln>
          </p:spPr>
          <p:txBody>
            <a:bodyPr/>
            <a:lstStyle/>
            <a:p>
              <a:r>
                <a:rPr lang="zh-CN" altLang="en-US" sz="1800">
                  <a:solidFill>
                    <a:srgbClr val="FF0066"/>
                  </a:solidFill>
                </a:rPr>
                <a:t>五至十级一次性伤残就业补助金</a:t>
              </a:r>
              <a:endParaRPr lang="zh-CN" altLang="en-US" sz="1800">
                <a:solidFill>
                  <a:srgbClr val="FF0066"/>
                </a:solidFill>
              </a:endParaRPr>
            </a:p>
            <a:p>
              <a:endParaRPr lang="zh-CN" altLang="en-US" sz="1800">
                <a:solidFill>
                  <a:srgbClr val="FF0066"/>
                </a:solidFill>
              </a:endParaRPr>
            </a:p>
          </p:txBody>
        </p:sp>
        <p:sp>
          <p:nvSpPr>
            <p:cNvPr id="36" name="Rectangle 33"/>
            <p:cNvSpPr>
              <a:spLocks noChangeArrowheads="1"/>
            </p:cNvSpPr>
            <p:nvPr>
              <p:custDataLst>
                <p:tags r:id="rId32"/>
              </p:custDataLst>
            </p:nvPr>
          </p:nvSpPr>
          <p:spPr bwMode="auto">
            <a:xfrm>
              <a:off x="4844" y="2447"/>
              <a:ext cx="360" cy="4110"/>
            </a:xfrm>
            <a:prstGeom prst="rect">
              <a:avLst/>
            </a:prstGeom>
            <a:solidFill>
              <a:srgbClr val="FFFFFF"/>
            </a:solidFill>
            <a:ln w="9525" cmpd="sng">
              <a:solidFill>
                <a:srgbClr val="000000"/>
              </a:solidFill>
              <a:miter lim="800000"/>
            </a:ln>
          </p:spPr>
          <p:txBody>
            <a:bodyPr/>
            <a:lstStyle/>
            <a:p>
              <a:r>
                <a:rPr lang="zh-CN" altLang="en-US" sz="1800"/>
                <a:t>五至十级一次性工伤医疗补助金</a:t>
              </a:r>
              <a:endParaRPr lang="zh-CN" altLang="en-US" sz="1800"/>
            </a:p>
            <a:p>
              <a:endParaRPr lang="zh-CN" altLang="en-US" sz="1800"/>
            </a:p>
          </p:txBody>
        </p:sp>
        <p:sp>
          <p:nvSpPr>
            <p:cNvPr id="37" name="Rectangle 34"/>
            <p:cNvSpPr>
              <a:spLocks noChangeArrowheads="1"/>
            </p:cNvSpPr>
            <p:nvPr>
              <p:custDataLst>
                <p:tags r:id="rId33"/>
              </p:custDataLst>
            </p:nvPr>
          </p:nvSpPr>
          <p:spPr bwMode="auto">
            <a:xfrm>
              <a:off x="3752" y="2421"/>
              <a:ext cx="433" cy="2849"/>
            </a:xfrm>
            <a:prstGeom prst="rect">
              <a:avLst/>
            </a:prstGeom>
            <a:solidFill>
              <a:srgbClr val="FFFFFF"/>
            </a:solidFill>
            <a:ln w="9525" cmpd="sng">
              <a:solidFill>
                <a:srgbClr val="000000"/>
              </a:solidFill>
              <a:miter lim="800000"/>
            </a:ln>
          </p:spPr>
          <p:txBody>
            <a:bodyPr/>
            <a:lstStyle/>
            <a:p>
              <a:r>
                <a:rPr lang="zh-CN" altLang="en-US" sz="2000"/>
                <a:t>一次性伤残补助金</a:t>
              </a:r>
              <a:endParaRPr lang="zh-CN" altLang="en-US" sz="2000"/>
            </a:p>
            <a:p>
              <a:endParaRPr lang="zh-CN" altLang="en-US" sz="2000"/>
            </a:p>
          </p:txBody>
        </p:sp>
        <p:sp>
          <p:nvSpPr>
            <p:cNvPr id="38" name="Rectangle 35"/>
            <p:cNvSpPr>
              <a:spLocks noChangeArrowheads="1"/>
            </p:cNvSpPr>
            <p:nvPr>
              <p:custDataLst>
                <p:tags r:id="rId34"/>
              </p:custDataLst>
            </p:nvPr>
          </p:nvSpPr>
          <p:spPr bwMode="auto">
            <a:xfrm>
              <a:off x="3091" y="2370"/>
              <a:ext cx="405" cy="3196"/>
            </a:xfrm>
            <a:prstGeom prst="rect">
              <a:avLst/>
            </a:prstGeom>
            <a:solidFill>
              <a:srgbClr val="FFFFFF"/>
            </a:solidFill>
            <a:ln w="9525" cmpd="sng">
              <a:solidFill>
                <a:srgbClr val="000000"/>
              </a:solidFill>
              <a:miter lim="800000"/>
            </a:ln>
          </p:spPr>
          <p:txBody>
            <a:bodyPr/>
            <a:lstStyle/>
            <a:p>
              <a:r>
                <a:rPr lang="zh-CN" altLang="en-US" sz="2000">
                  <a:solidFill>
                    <a:srgbClr val="FF0066"/>
                  </a:solidFill>
                </a:rPr>
                <a:t>停工留薪期护理费</a:t>
              </a:r>
              <a:endParaRPr lang="zh-CN" altLang="en-US" sz="2000">
                <a:solidFill>
                  <a:srgbClr val="FF0066"/>
                </a:solidFill>
              </a:endParaRPr>
            </a:p>
            <a:p>
              <a:endParaRPr lang="zh-CN" altLang="en-US" sz="2000">
                <a:solidFill>
                  <a:srgbClr val="FF0066"/>
                </a:solidFill>
              </a:endParaRPr>
            </a:p>
          </p:txBody>
        </p:sp>
        <p:sp>
          <p:nvSpPr>
            <p:cNvPr id="39" name="Rectangle 36"/>
            <p:cNvSpPr>
              <a:spLocks noChangeArrowheads="1"/>
            </p:cNvSpPr>
            <p:nvPr>
              <p:custDataLst>
                <p:tags r:id="rId35"/>
              </p:custDataLst>
            </p:nvPr>
          </p:nvSpPr>
          <p:spPr bwMode="auto">
            <a:xfrm>
              <a:off x="2582" y="2367"/>
              <a:ext cx="432" cy="3155"/>
            </a:xfrm>
            <a:prstGeom prst="rect">
              <a:avLst/>
            </a:prstGeom>
            <a:solidFill>
              <a:srgbClr val="FFFFFF"/>
            </a:solidFill>
            <a:ln w="9525" cmpd="sng">
              <a:solidFill>
                <a:srgbClr val="000000"/>
              </a:solidFill>
              <a:miter lim="800000"/>
            </a:ln>
          </p:spPr>
          <p:txBody>
            <a:bodyPr/>
            <a:lstStyle/>
            <a:p>
              <a:r>
                <a:rPr lang="zh-CN" altLang="en-US" sz="2000">
                  <a:solidFill>
                    <a:srgbClr val="FF0066"/>
                  </a:solidFill>
                </a:rPr>
                <a:t>停工留薪期工资福利</a:t>
              </a:r>
              <a:endParaRPr lang="zh-CN" altLang="en-US" sz="2000">
                <a:solidFill>
                  <a:srgbClr val="FF0066"/>
                </a:solidFill>
              </a:endParaRPr>
            </a:p>
            <a:p>
              <a:endParaRPr lang="zh-CN" altLang="en-US" sz="2000">
                <a:solidFill>
                  <a:srgbClr val="FF0066"/>
                </a:solidFill>
              </a:endParaRPr>
            </a:p>
          </p:txBody>
        </p:sp>
        <p:sp>
          <p:nvSpPr>
            <p:cNvPr id="40" name="Rectangle 37"/>
            <p:cNvSpPr>
              <a:spLocks noChangeArrowheads="1"/>
            </p:cNvSpPr>
            <p:nvPr>
              <p:custDataLst>
                <p:tags r:id="rId36"/>
              </p:custDataLst>
            </p:nvPr>
          </p:nvSpPr>
          <p:spPr bwMode="auto">
            <a:xfrm>
              <a:off x="2069" y="2370"/>
              <a:ext cx="420" cy="2310"/>
            </a:xfrm>
            <a:prstGeom prst="rect">
              <a:avLst/>
            </a:prstGeom>
            <a:solidFill>
              <a:srgbClr val="FFFFFF"/>
            </a:solidFill>
            <a:ln w="9525" cmpd="sng">
              <a:solidFill>
                <a:srgbClr val="000000"/>
              </a:solidFill>
              <a:miter lim="800000"/>
            </a:ln>
          </p:spPr>
          <p:txBody>
            <a:bodyPr/>
            <a:lstStyle/>
            <a:p>
              <a:r>
                <a:rPr lang="zh-CN" altLang="en-US" sz="2000"/>
                <a:t>辅助器具费</a:t>
              </a:r>
              <a:endParaRPr lang="zh-CN" altLang="en-US" sz="2000"/>
            </a:p>
            <a:p>
              <a:endParaRPr lang="zh-CN" altLang="en-US" sz="2000"/>
            </a:p>
          </p:txBody>
        </p:sp>
        <p:sp>
          <p:nvSpPr>
            <p:cNvPr id="41" name="Rectangle 38"/>
            <p:cNvSpPr>
              <a:spLocks noChangeArrowheads="1"/>
            </p:cNvSpPr>
            <p:nvPr>
              <p:custDataLst>
                <p:tags r:id="rId37"/>
              </p:custDataLst>
            </p:nvPr>
          </p:nvSpPr>
          <p:spPr bwMode="auto">
            <a:xfrm>
              <a:off x="1574" y="2370"/>
              <a:ext cx="420" cy="2850"/>
            </a:xfrm>
            <a:prstGeom prst="rect">
              <a:avLst/>
            </a:prstGeom>
            <a:solidFill>
              <a:srgbClr val="FFFFFF"/>
            </a:solidFill>
            <a:ln w="9525" cmpd="sng">
              <a:solidFill>
                <a:srgbClr val="000000"/>
              </a:solidFill>
              <a:miter lim="800000"/>
            </a:ln>
          </p:spPr>
          <p:txBody>
            <a:bodyPr/>
            <a:lstStyle/>
            <a:p>
              <a:r>
                <a:rPr lang="zh-CN" altLang="en-US" sz="2000"/>
                <a:t>交通住宿补助</a:t>
              </a:r>
              <a:endParaRPr lang="zh-CN" altLang="en-US" sz="2000"/>
            </a:p>
            <a:p>
              <a:endParaRPr lang="zh-CN" altLang="en-US" sz="2000"/>
            </a:p>
          </p:txBody>
        </p:sp>
        <p:sp>
          <p:nvSpPr>
            <p:cNvPr id="42" name="Rectangle 39"/>
            <p:cNvSpPr>
              <a:spLocks noChangeArrowheads="1"/>
            </p:cNvSpPr>
            <p:nvPr>
              <p:custDataLst>
                <p:tags r:id="rId38"/>
              </p:custDataLst>
            </p:nvPr>
          </p:nvSpPr>
          <p:spPr bwMode="auto">
            <a:xfrm>
              <a:off x="1051" y="2371"/>
              <a:ext cx="435" cy="3060"/>
            </a:xfrm>
            <a:prstGeom prst="rect">
              <a:avLst/>
            </a:prstGeom>
            <a:solidFill>
              <a:srgbClr val="FFFFFF"/>
            </a:solidFill>
            <a:ln w="9525" cmpd="sng">
              <a:solidFill>
                <a:srgbClr val="000000"/>
              </a:solidFill>
              <a:miter lim="800000"/>
            </a:ln>
          </p:spPr>
          <p:txBody>
            <a:bodyPr/>
            <a:lstStyle/>
            <a:p>
              <a:r>
                <a:rPr lang="zh-CN" altLang="en-US" sz="2000"/>
                <a:t>住院伙食费</a:t>
              </a:r>
              <a:endParaRPr lang="zh-CN" altLang="en-US" sz="2000"/>
            </a:p>
            <a:p>
              <a:endParaRPr lang="zh-CN" altLang="en-US" sz="2000"/>
            </a:p>
          </p:txBody>
        </p:sp>
        <p:sp>
          <p:nvSpPr>
            <p:cNvPr id="43" name="Rectangle 40"/>
            <p:cNvSpPr>
              <a:spLocks noChangeArrowheads="1"/>
            </p:cNvSpPr>
            <p:nvPr>
              <p:custDataLst>
                <p:tags r:id="rId39"/>
              </p:custDataLst>
            </p:nvPr>
          </p:nvSpPr>
          <p:spPr bwMode="auto">
            <a:xfrm>
              <a:off x="0" y="2368"/>
              <a:ext cx="419" cy="3045"/>
            </a:xfrm>
            <a:prstGeom prst="rect">
              <a:avLst/>
            </a:prstGeom>
            <a:solidFill>
              <a:srgbClr val="FFFFFF"/>
            </a:solidFill>
            <a:ln w="9525" cmpd="sng">
              <a:solidFill>
                <a:srgbClr val="000000"/>
              </a:solidFill>
              <a:miter lim="800000"/>
            </a:ln>
          </p:spPr>
          <p:txBody>
            <a:bodyPr/>
            <a:lstStyle/>
            <a:p>
              <a:r>
                <a:rPr lang="zh-CN" altLang="en-US" sz="2000"/>
                <a:t>工伤医疗费</a:t>
              </a:r>
              <a:endParaRPr lang="zh-CN" altLang="en-US" sz="2000"/>
            </a:p>
            <a:p>
              <a:endParaRPr lang="zh-CN" altLang="en-US" sz="2000"/>
            </a:p>
          </p:txBody>
        </p:sp>
        <p:sp>
          <p:nvSpPr>
            <p:cNvPr id="44" name="Rectangle 41"/>
            <p:cNvSpPr>
              <a:spLocks noChangeArrowheads="1"/>
            </p:cNvSpPr>
            <p:nvPr>
              <p:custDataLst>
                <p:tags r:id="rId40"/>
              </p:custDataLst>
            </p:nvPr>
          </p:nvSpPr>
          <p:spPr bwMode="auto">
            <a:xfrm>
              <a:off x="539" y="2357"/>
              <a:ext cx="420" cy="2565"/>
            </a:xfrm>
            <a:prstGeom prst="rect">
              <a:avLst/>
            </a:prstGeom>
            <a:solidFill>
              <a:srgbClr val="FFFFFF"/>
            </a:solidFill>
            <a:ln w="9525" cmpd="sng">
              <a:solidFill>
                <a:srgbClr val="000000"/>
              </a:solidFill>
              <a:miter lim="800000"/>
            </a:ln>
          </p:spPr>
          <p:txBody>
            <a:bodyPr/>
            <a:lstStyle/>
            <a:p>
              <a:r>
                <a:rPr lang="zh-CN" altLang="en-US" sz="2000"/>
                <a:t>工伤康复费</a:t>
              </a:r>
              <a:endParaRPr lang="zh-CN" altLang="en-US" sz="2000"/>
            </a:p>
            <a:p>
              <a:endParaRPr lang="zh-CN" altLang="en-US" sz="2000"/>
            </a:p>
          </p:txBody>
        </p:sp>
        <p:sp>
          <p:nvSpPr>
            <p:cNvPr id="45" name="Line 42"/>
            <p:cNvSpPr>
              <a:spLocks noChangeShapeType="1"/>
            </p:cNvSpPr>
            <p:nvPr>
              <p:custDataLst>
                <p:tags r:id="rId41"/>
              </p:custDataLst>
            </p:nvPr>
          </p:nvSpPr>
          <p:spPr bwMode="auto">
            <a:xfrm>
              <a:off x="1844" y="1121"/>
              <a:ext cx="1" cy="300"/>
            </a:xfrm>
            <a:prstGeom prst="line">
              <a:avLst/>
            </a:prstGeom>
            <a:noFill/>
            <a:ln w="9525" cmpd="sng">
              <a:solidFill>
                <a:srgbClr val="000000"/>
              </a:solidFill>
              <a:round/>
              <a:tailEnd type="triangle" w="med" len="med"/>
            </a:ln>
          </p:spPr>
          <p:txBody>
            <a:bodyPr/>
            <a:lstStyle/>
            <a:p>
              <a:endParaRPr lang="zh-CN" altLang="en-US" sz="100"/>
            </a:p>
          </p:txBody>
        </p:sp>
        <p:sp>
          <p:nvSpPr>
            <p:cNvPr id="46" name="Rectangle 43"/>
            <p:cNvSpPr>
              <a:spLocks noChangeArrowheads="1"/>
            </p:cNvSpPr>
            <p:nvPr>
              <p:custDataLst>
                <p:tags r:id="rId42"/>
              </p:custDataLst>
            </p:nvPr>
          </p:nvSpPr>
          <p:spPr bwMode="auto">
            <a:xfrm>
              <a:off x="1025" y="1456"/>
              <a:ext cx="1494" cy="491"/>
            </a:xfrm>
            <a:prstGeom prst="rect">
              <a:avLst/>
            </a:prstGeom>
            <a:solidFill>
              <a:srgbClr val="FFFFFF"/>
            </a:solidFill>
            <a:ln w="9525" cmpd="sng">
              <a:solidFill>
                <a:srgbClr val="000000"/>
              </a:solidFill>
              <a:miter lim="800000"/>
            </a:ln>
          </p:spPr>
          <p:txBody>
            <a:bodyPr/>
            <a:lstStyle/>
            <a:p>
              <a:r>
                <a:rPr lang="zh-CN" altLang="en-US" sz="2000" dirty="0"/>
                <a:t>医</a:t>
              </a:r>
              <a:r>
                <a:rPr lang="zh-CN" altLang="en-US" sz="2000" dirty="0" smtClean="0"/>
                <a:t>疗期待</a:t>
              </a:r>
              <a:r>
                <a:rPr lang="zh-CN" altLang="en-US" sz="2000" dirty="0"/>
                <a:t>遇</a:t>
              </a:r>
              <a:endParaRPr lang="zh-CN" altLang="en-US" sz="2000" dirty="0"/>
            </a:p>
            <a:p>
              <a:endParaRPr lang="zh-CN" altLang="en-US" sz="2000" dirty="0"/>
            </a:p>
          </p:txBody>
        </p:sp>
      </p:grpSp>
      <p:sp>
        <p:nvSpPr>
          <p:cNvPr id="47" name="矩形 46"/>
          <p:cNvSpPr/>
          <p:nvPr>
            <p:custDataLst>
              <p:tags r:id="rId43"/>
            </p:custDataLst>
          </p:nvPr>
        </p:nvSpPr>
        <p:spPr>
          <a:xfrm>
            <a:off x="-112" y="713562"/>
            <a:ext cx="4377690" cy="480060"/>
          </a:xfrm>
          <a:prstGeom prst="rect">
            <a:avLst/>
          </a:prstGeom>
        </p:spPr>
        <p:txBody>
          <a:bodyPr wrap="none">
            <a:spAutoFit/>
          </a:bodyPr>
          <a:lstStyle/>
          <a:p>
            <a:pPr algn="l"/>
            <a:r>
              <a:rPr lang="zh-CN" altLang="en-US" sz="2530" b="1" dirty="0" smtClean="0">
                <a:latin typeface="微软雅黑" panose="020B0503020204020204" charset="-122"/>
                <a:ea typeface="微软雅黑" panose="020B0503020204020204" charset="-122"/>
                <a:sym typeface="+mn-ea"/>
              </a:rPr>
              <a:t>第五部分</a:t>
            </a:r>
            <a:r>
              <a:rPr lang="en-US" altLang="zh-CN" sz="2530" b="1" dirty="0" smtClean="0">
                <a:latin typeface="微软雅黑" panose="020B0503020204020204" charset="-122"/>
                <a:ea typeface="微软雅黑" panose="020B0503020204020204" charset="-122"/>
                <a:sym typeface="+mn-ea"/>
              </a:rPr>
              <a:t>  </a:t>
            </a:r>
            <a:r>
              <a:rPr lang="zh-CN" altLang="en-US" sz="2530" b="1" dirty="0" smtClean="0">
                <a:latin typeface="微软雅黑" panose="020B0503020204020204" charset="-122"/>
                <a:ea typeface="微软雅黑" panose="020B0503020204020204" charset="-122"/>
              </a:rPr>
              <a:t>工伤保险待遇政策</a:t>
            </a:r>
            <a:endParaRPr lang="zh-CN" altLang="en-US" sz="2530" dirty="0">
              <a:latin typeface="微软雅黑" panose="020B0503020204020204" charset="-122"/>
              <a:ea typeface="微软雅黑" panose="020B0503020204020204" charset="-122"/>
            </a:endParaRPr>
          </a:p>
        </p:txBody>
      </p:sp>
    </p:spTree>
    <p:custDataLst>
      <p:tags r:id="rId4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56" name="矩形 55"/>
          <p:cNvSpPr/>
          <p:nvPr>
            <p:custDataLst>
              <p:tags r:id="rId2"/>
            </p:custDataLst>
          </p:nvPr>
        </p:nvSpPr>
        <p:spPr>
          <a:xfrm>
            <a:off x="4532702" y="2907854"/>
            <a:ext cx="952500" cy="675640"/>
          </a:xfrm>
          <a:prstGeom prst="rect">
            <a:avLst/>
          </a:prstGeom>
        </p:spPr>
        <p:txBody>
          <a:bodyPr wrap="none" lIns="128567" tIns="64283" rIns="128567" bIns="64283">
            <a:spAutoFit/>
          </a:bodyPr>
          <a:p>
            <a:pPr algn="ctr">
              <a:lnSpc>
                <a:spcPct val="130000"/>
              </a:lnSpc>
            </a:pPr>
            <a:r>
              <a:rPr lang="zh-CN" altLang="en-US" sz="1370" dirty="0">
                <a:solidFill>
                  <a:schemeClr val="bg1"/>
                </a:solidFill>
                <a:latin typeface="微软雅黑" panose="020B0503020204020204" charset="-122"/>
                <a:ea typeface="微软雅黑" panose="020B0503020204020204" charset="-122"/>
              </a:rPr>
              <a:t>在此</a:t>
            </a:r>
            <a:endParaRPr lang="en-US" altLang="zh-CN" sz="1370" dirty="0">
              <a:solidFill>
                <a:schemeClr val="bg1"/>
              </a:solidFill>
              <a:latin typeface="微软雅黑" panose="020B0503020204020204" charset="-122"/>
              <a:ea typeface="微软雅黑" panose="020B0503020204020204" charset="-122"/>
            </a:endParaRPr>
          </a:p>
          <a:p>
            <a:pPr algn="ctr">
              <a:lnSpc>
                <a:spcPct val="130000"/>
              </a:lnSpc>
            </a:pPr>
            <a:r>
              <a:rPr lang="zh-CN" altLang="en-US" sz="1370" dirty="0">
                <a:solidFill>
                  <a:schemeClr val="bg1"/>
                </a:solidFill>
                <a:latin typeface="微软雅黑" panose="020B0503020204020204" charset="-122"/>
                <a:ea typeface="微软雅黑" panose="020B0503020204020204" charset="-122"/>
              </a:rPr>
              <a:t>输入标题</a:t>
            </a:r>
            <a:endParaRPr lang="en-US" altLang="zh-CN" sz="1370" dirty="0">
              <a:solidFill>
                <a:schemeClr val="bg1"/>
              </a:solidFill>
              <a:latin typeface="微软雅黑" panose="020B0503020204020204" charset="-122"/>
              <a:ea typeface="微软雅黑" panose="020B0503020204020204" charset="-122"/>
            </a:endParaRPr>
          </a:p>
        </p:txBody>
      </p:sp>
      <p:sp>
        <p:nvSpPr>
          <p:cNvPr id="47" name="矩形 46"/>
          <p:cNvSpPr/>
          <p:nvPr>
            <p:custDataLst>
              <p:tags r:id="rId3"/>
            </p:custDataLst>
          </p:nvPr>
        </p:nvSpPr>
        <p:spPr>
          <a:xfrm>
            <a:off x="74" y="688573"/>
            <a:ext cx="3087370" cy="480060"/>
          </a:xfrm>
          <a:prstGeom prst="rect">
            <a:avLst/>
          </a:prstGeom>
        </p:spPr>
        <p:txBody>
          <a:bodyPr wrap="none">
            <a:spAutoFit/>
          </a:bodyPr>
          <a:lstStyle/>
          <a:p>
            <a:r>
              <a:rPr lang="en-US" altLang="zh-CN" sz="2530" b="1" dirty="0" smtClean="0">
                <a:latin typeface="黑体" panose="02010609060101010101" charset="-122"/>
                <a:ea typeface="黑体" panose="02010609060101010101" charset="-122"/>
              </a:rPr>
              <a:t>(</a:t>
            </a:r>
            <a:r>
              <a:rPr lang="zh-CN" altLang="en-US" sz="2530" b="1" dirty="0" smtClean="0">
                <a:latin typeface="黑体" panose="02010609060101010101" charset="-122"/>
                <a:ea typeface="黑体" panose="02010609060101010101" charset="-122"/>
              </a:rPr>
              <a:t>一</a:t>
            </a:r>
            <a:r>
              <a:rPr lang="en-US" altLang="zh-CN" sz="2530" b="1" dirty="0" smtClean="0">
                <a:latin typeface="黑体" panose="02010609060101010101" charset="-122"/>
                <a:ea typeface="黑体" panose="02010609060101010101" charset="-122"/>
              </a:rPr>
              <a:t>)</a:t>
            </a:r>
            <a:r>
              <a:rPr lang="zh-CN" altLang="en-US" sz="2530" b="1" dirty="0" smtClean="0">
                <a:latin typeface="黑体" panose="02010609060101010101" charset="-122"/>
                <a:ea typeface="黑体" panose="02010609060101010101" charset="-122"/>
              </a:rPr>
              <a:t>医疗和康复待遇</a:t>
            </a:r>
            <a:endParaRPr lang="zh-CN" altLang="en-US" sz="2530" b="1" dirty="0">
              <a:latin typeface="黑体" panose="02010609060101010101" charset="-122"/>
              <a:ea typeface="黑体" panose="02010609060101010101" charset="-122"/>
            </a:endParaRPr>
          </a:p>
        </p:txBody>
      </p:sp>
      <p:graphicFrame>
        <p:nvGraphicFramePr>
          <p:cNvPr id="48" name="Group 2"/>
          <p:cNvGraphicFramePr/>
          <p:nvPr>
            <p:custDataLst>
              <p:tags r:id="rId4"/>
            </p:custDataLst>
          </p:nvPr>
        </p:nvGraphicFramePr>
        <p:xfrm>
          <a:off x="747477" y="1168102"/>
          <a:ext cx="10697845" cy="5224780"/>
        </p:xfrm>
        <a:graphic>
          <a:graphicData uri="http://schemas.openxmlformats.org/drawingml/2006/table">
            <a:tbl>
              <a:tblPr/>
              <a:tblGrid>
                <a:gridCol w="1905635"/>
                <a:gridCol w="1920240"/>
                <a:gridCol w="2556510"/>
                <a:gridCol w="895350"/>
                <a:gridCol w="1234440"/>
                <a:gridCol w="939165"/>
                <a:gridCol w="1246505"/>
              </a:tblGrid>
              <a:tr h="471805">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95" b="1" i="0" u="none" strike="noStrike" cap="none" normalizeH="0" baseline="0" dirty="0" smtClean="0">
                          <a:ln>
                            <a:noFill/>
                          </a:ln>
                          <a:solidFill>
                            <a:srgbClr val="FFFFFF"/>
                          </a:solidFill>
                          <a:effectLst/>
                          <a:latin typeface="Calibri" panose="020F0502020204030204" charset="0"/>
                          <a:ea typeface="宋体" panose="02010600030101010101" pitchFamily="2" charset="-122"/>
                        </a:rPr>
                        <a:t>待遇类别</a:t>
                      </a:r>
                      <a:endParaRPr kumimoji="0" lang="zh-CN" sz="1795" b="1" i="0" u="none" strike="noStrike" cap="none" normalizeH="0" baseline="0" dirty="0" smtClean="0">
                        <a:ln>
                          <a:noFill/>
                        </a:ln>
                        <a:solidFill>
                          <a:srgbClr val="FFFFFF"/>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1" i="0" u="none" strike="noStrike" cap="none" normalizeH="0" baseline="0" smtClean="0">
                          <a:ln>
                            <a:noFill/>
                          </a:ln>
                          <a:solidFill>
                            <a:srgbClr val="FFFFFF"/>
                          </a:solidFill>
                          <a:effectLst/>
                          <a:latin typeface="Calibri" panose="020F0502020204030204" charset="0"/>
                          <a:ea typeface="宋体" panose="02010600030101010101" pitchFamily="2" charset="-122"/>
                        </a:rPr>
                        <a:t>项目</a:t>
                      </a:r>
                      <a:endParaRPr kumimoji="0" lang="zh-CN" sz="1795" b="1" i="0" u="none" strike="noStrike" cap="none" normalizeH="0" baseline="0" smtClean="0">
                        <a:ln>
                          <a:noFill/>
                        </a:ln>
                        <a:solidFill>
                          <a:srgbClr val="FFFFFF"/>
                        </a:solidFill>
                        <a:effectLst/>
                        <a:latin typeface="Calibri" panose="020F0502020204030204" charset="0"/>
                        <a:ea typeface="华文新魏" panose="02010800040101010101" pitchFamily="2" charset="-122"/>
                      </a:endParaRPr>
                    </a:p>
                  </a:txBody>
                  <a:tcPr marL="96435" marR="96435" marT="48217" marB="48217" horzOverflow="overflow">
                    <a:lnL>
                      <a:noFill/>
                    </a:lnL>
                    <a:lnR>
                      <a:noFill/>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gridSpan="5">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1" i="0" u="none" strike="noStrike" cap="none" normalizeH="0" baseline="0" smtClean="0">
                          <a:ln>
                            <a:noFill/>
                          </a:ln>
                          <a:solidFill>
                            <a:srgbClr val="FFFFFF"/>
                          </a:solidFill>
                          <a:effectLst/>
                          <a:latin typeface="Calibri" panose="020F0502020204030204" charset="0"/>
                          <a:ea typeface="宋体" panose="02010600030101010101" pitchFamily="2" charset="-122"/>
                        </a:rPr>
                        <a:t>计发标准</a:t>
                      </a:r>
                      <a:endParaRPr kumimoji="0" lang="zh-CN" sz="1795" b="1" i="0" u="none" strike="noStrike" cap="none" normalizeH="0" baseline="0" smtClean="0">
                        <a:ln>
                          <a:noFill/>
                        </a:ln>
                        <a:solidFill>
                          <a:srgbClr val="FFFFFF"/>
                        </a:solidFill>
                        <a:effectLst/>
                        <a:latin typeface="Calibri" panose="020F0502020204030204" charset="0"/>
                        <a:ea typeface="华文新魏" panose="02010800040101010101" pitchFamily="2" charset="-122"/>
                      </a:endParaRPr>
                    </a:p>
                  </a:txBody>
                  <a:tcPr marL="96435" marR="96435" marT="48217" marB="48217" horzOverflow="overflow">
                    <a:lnL>
                      <a:noFill/>
                    </a:lnL>
                    <a:lnR>
                      <a:noFill/>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hMerge="1">
                  <a:tcPr/>
                </a:tc>
                <a:tc hMerge="1">
                  <a:tcPr/>
                </a:tc>
                <a:tc hMerge="1">
                  <a:tcPr/>
                </a:tc>
                <a:tc hMerge="1">
                  <a:tcPr/>
                </a:tc>
              </a:tr>
              <a:tr h="662305">
                <a:tc rowSpan="8">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医疗和康复待遇</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医疗项目</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按规定标准支付</a:t>
                      </a:r>
                      <a:r>
                        <a:rPr kumimoji="0" lang="zh-CN" altLang="en-US"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a:t>
                      </a:r>
                      <a:r>
                        <a:rPr lang="zh-CN" altLang="en-US" sz="1685" dirty="0" smtClean="0"/>
                        <a:t>符合工伤保险诊疗目录、工伤保险药品目录、工伤保险住院服务标准。）</a:t>
                      </a:r>
                      <a:endParaRPr kumimoji="0" lang="zh-CN" sz="1795"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1">
                  <a:tcPr/>
                </a:tc>
                <a:tc hMerge="1">
                  <a:tcPr/>
                </a:tc>
                <a:tc hMerge="1">
                  <a:tcPr/>
                </a:tc>
                <a:tc hMerge="1">
                  <a:tcPr/>
                </a:tc>
              </a:tr>
              <a:tr h="428625">
                <a:tc vMerge="1">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康复项目</a:t>
                      </a:r>
                      <a:endParaRPr kumimoji="0" lang="zh-CN" sz="1795"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按规定标准支付</a:t>
                      </a:r>
                      <a:endParaRPr kumimoji="0" lang="zh-CN" sz="1795"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1">
                  <a:tcPr/>
                </a:tc>
                <a:tc hMerge="1">
                  <a:tcPr/>
                </a:tc>
                <a:tc hMerge="1">
                  <a:tcPr/>
                </a:tc>
                <a:tc hMerge="1">
                  <a:tcPr/>
                </a:tc>
              </a:tr>
              <a:tr h="633730">
                <a:tc vMerge="1">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辅助器具配置费</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altLang="en-US" sz="168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因日常生活、就业需要，经劳动能力鉴定委员会确认，可以安装假肢、假牙等辅助器具，费用</a:t>
                      </a:r>
                      <a:r>
                        <a:rPr kumimoji="0" lang="zh-CN" sz="168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按规定项目、标准支付</a:t>
                      </a:r>
                      <a:endParaRPr kumimoji="0" lang="zh-CN" sz="1685" b="0" i="0" u="none" strike="noStrike" cap="none" normalizeH="0" baseline="0" dirty="0" smtClean="0">
                        <a:ln>
                          <a:noFill/>
                        </a:ln>
                        <a:solidFill>
                          <a:srgbClr val="000000"/>
                        </a:solidFill>
                        <a:effectLst/>
                        <a:latin typeface="Calibri" panose="020F0502020204030204" charset="0"/>
                        <a:ea typeface="宋体" panose="02010600030101010101" pitchFamily="2" charset="-122"/>
                      </a:endParaRPr>
                    </a:p>
                  </a:txBody>
                  <a:tcPr marL="96435" marR="96435" marT="48217" marB="4821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1">
                  <a:tcPr/>
                </a:tc>
                <a:tc hMerge="1">
                  <a:tcPr/>
                </a:tc>
                <a:tc hMerge="1">
                  <a:tcPr/>
                </a:tc>
                <a:tc hMerge="1">
                  <a:tcPr/>
                </a:tc>
              </a:tr>
              <a:tr h="718820">
                <a:tc vMerge="1">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住院伙食补助费</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参照省级机关事业单位因公出差伙食补助标准</a:t>
                      </a:r>
                      <a:endParaRPr kumimoji="0" lang="zh-CN" altLang="en-US"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endParaRPr>
                    </a:p>
                    <a:p>
                      <a:pPr marL="0" indent="0">
                        <a:buFontTx/>
                        <a:buNone/>
                        <a:defRPr/>
                      </a:pPr>
                      <a:r>
                        <a:rPr lang="zh-CN" altLang="en-US" sz="1900" dirty="0" smtClean="0"/>
                        <a:t>停工留薪期内</a:t>
                      </a:r>
                      <a:r>
                        <a:rPr lang="en-US" sz="1900" dirty="0" smtClean="0"/>
                        <a:t>50</a:t>
                      </a:r>
                      <a:r>
                        <a:rPr lang="zh-CN" altLang="en-US" sz="1900" dirty="0" smtClean="0"/>
                        <a:t>元</a:t>
                      </a:r>
                      <a:r>
                        <a:rPr lang="en-US" altLang="zh-CN" sz="1900" dirty="0" smtClean="0"/>
                        <a:t>/</a:t>
                      </a:r>
                      <a:r>
                        <a:rPr lang="zh-CN" altLang="en-US" sz="1900" dirty="0" smtClean="0"/>
                        <a:t>天；停工留薪期后</a:t>
                      </a:r>
                      <a:r>
                        <a:rPr lang="en-US" altLang="zh-CN" sz="1900" dirty="0" smtClean="0"/>
                        <a:t>25</a:t>
                      </a:r>
                      <a:r>
                        <a:rPr lang="zh-CN" altLang="en-US" sz="1900" dirty="0" smtClean="0"/>
                        <a:t>元</a:t>
                      </a:r>
                      <a:r>
                        <a:rPr lang="en-US" altLang="zh-CN" sz="1900" dirty="0" smtClean="0"/>
                        <a:t>/</a:t>
                      </a:r>
                      <a:r>
                        <a:rPr lang="zh-CN" altLang="en-US" sz="1900" dirty="0" smtClean="0"/>
                        <a:t>天。</a:t>
                      </a:r>
                      <a:endParaRPr lang="zh-CN" altLang="en-US" sz="1900" dirty="0" smtClean="0"/>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1">
                  <a:tcPr/>
                </a:tc>
                <a:tc hMerge="1">
                  <a:tcPr/>
                </a:tc>
                <a:tc hMerge="1">
                  <a:tcPr/>
                </a:tc>
                <a:tc hMerge="1">
                  <a:tcPr/>
                </a:tc>
              </a:tr>
              <a:tr h="1019810">
                <a:tc vMerge="1">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统筹外就医的交通、食宿费</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参照省级机关事业单位因公出差伙食补助标准</a:t>
                      </a:r>
                      <a:r>
                        <a:rPr lang="en-US" altLang="zh-CN" sz="1900" dirty="0" smtClean="0"/>
                        <a:t>《</a:t>
                      </a:r>
                      <a:r>
                        <a:rPr lang="zh-CN" altLang="en-US" sz="1900" dirty="0" smtClean="0"/>
                        <a:t>关于工伤保险住院伙食补助费和省外交通食宿费支付标准等有关问题的通知</a:t>
                      </a:r>
                      <a:r>
                        <a:rPr lang="en-US" altLang="zh-CN" sz="1900" dirty="0" smtClean="0"/>
                        <a:t>》</a:t>
                      </a:r>
                      <a:r>
                        <a:rPr lang="zh-CN" altLang="en-US" sz="1900" dirty="0" smtClean="0"/>
                        <a:t>琼人社发</a:t>
                      </a:r>
                      <a:r>
                        <a:rPr lang="en-US" altLang="zh-CN" sz="1900" dirty="0" smtClean="0"/>
                        <a:t>[2016]109</a:t>
                      </a:r>
                      <a:r>
                        <a:rPr lang="zh-CN" altLang="en-US" sz="1900" dirty="0" smtClean="0"/>
                        <a:t>号</a:t>
                      </a:r>
                      <a:endParaRPr lang="en-US" altLang="zh-CN" sz="1900" dirty="0" smtClean="0"/>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1">
                  <a:tcPr/>
                </a:tc>
                <a:tc hMerge="1">
                  <a:tcPr/>
                </a:tc>
                <a:tc hMerge="1">
                  <a:tcPr/>
                </a:tc>
                <a:tc hMerge="1">
                  <a:tcPr/>
                </a:tc>
              </a:tr>
              <a:tr h="429895">
                <a:tc vMerge="1">
                  <a:tcPr/>
                </a:tc>
                <a:tc rowSpan="3">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endPar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endParaRPr>
                    </a:p>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一次医疗补助金</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终止劳动关系时的上年度全省在岗职工月平均工资</a:t>
                      </a:r>
                      <a:endParaRPr kumimoji="0" lang="zh-CN" sz="1795"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5</a:t>
                      </a: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级</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18</a:t>
                      </a: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8</a:t>
                      </a: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级</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12</a:t>
                      </a: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r>
              <a:tr h="43053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6</a:t>
                      </a: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级</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16</a:t>
                      </a: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9</a:t>
                      </a: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级</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10</a:t>
                      </a: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r>
              <a:tr h="42926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7</a:t>
                      </a: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级</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14</a:t>
                      </a: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10</a:t>
                      </a: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级</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8个月</a:t>
                      </a:r>
                      <a:endParaRPr kumimoji="0" lang="en-US" sz="1795"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r>
            </a:tbl>
          </a:graphicData>
        </a:graphic>
      </p:graphicFrame>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198755" y="837565"/>
            <a:ext cx="11803380" cy="4205605"/>
          </a:xfrm>
          <a:prstGeom prst="rect">
            <a:avLst/>
          </a:prstGeom>
          <a:noFill/>
        </p:spPr>
        <p:txBody>
          <a:bodyPr wrap="square" rtlCol="0" anchor="t">
            <a:spAutoFit/>
          </a:bodyPr>
          <a:p>
            <a:pPr indent="446405" eaLnBrk="0" hangingPunct="0">
              <a:lnSpc>
                <a:spcPct val="110000"/>
              </a:lnSpc>
              <a:spcBef>
                <a:spcPts val="600"/>
              </a:spcBef>
              <a:buClr>
                <a:schemeClr val="accent1"/>
              </a:buClr>
              <a:buSzPct val="76000"/>
              <a:defRPr/>
            </a:pPr>
            <a:r>
              <a:rPr lang="zh-CN" altLang="en-US" sz="2400" b="1" kern="0" dirty="0" smtClean="0">
                <a:sym typeface="+mn-ea"/>
              </a:rPr>
              <a:t>工伤医疗管理</a:t>
            </a:r>
            <a:endParaRPr lang="en-US" altLang="zh-CN" sz="2400" b="1" kern="0" dirty="0" smtClean="0"/>
          </a:p>
          <a:p>
            <a:pPr indent="446405" eaLnBrk="0" hangingPunct="0">
              <a:lnSpc>
                <a:spcPct val="110000"/>
              </a:lnSpc>
              <a:spcBef>
                <a:spcPts val="600"/>
              </a:spcBef>
              <a:buClr>
                <a:schemeClr val="accent1"/>
              </a:buClr>
              <a:buSzPct val="76000"/>
              <a:defRPr/>
            </a:pPr>
            <a:r>
              <a:rPr lang="zh-CN" altLang="en-US" sz="2400" kern="0" dirty="0" smtClean="0">
                <a:sym typeface="+mn-ea"/>
              </a:rPr>
              <a:t>治疗工伤所需费用要符合工伤保险诊疗目录、工伤保险药品目录、工伤保险住院服务标准。</a:t>
            </a:r>
            <a:endParaRPr lang="en-US" altLang="zh-CN" sz="2400" kern="0" dirty="0" smtClean="0"/>
          </a:p>
          <a:p>
            <a:pPr indent="446405" eaLnBrk="0" hangingPunct="0">
              <a:lnSpc>
                <a:spcPct val="110000"/>
              </a:lnSpc>
              <a:spcBef>
                <a:spcPts val="600"/>
              </a:spcBef>
              <a:buClr>
                <a:schemeClr val="accent1"/>
              </a:buClr>
              <a:buSzPct val="76000"/>
              <a:defRPr/>
            </a:pPr>
            <a:r>
              <a:rPr lang="zh-CN" altLang="en-US" sz="2400" kern="0" dirty="0" smtClean="0">
                <a:sym typeface="+mn-ea"/>
              </a:rPr>
              <a:t>职工治疗工伤应当在签订服务协议的医疗机构就医，情况紧急时可以先到就近的医疗机构急救。</a:t>
            </a:r>
            <a:endParaRPr lang="en-US" altLang="zh-CN" sz="2400" kern="0" dirty="0" smtClean="0"/>
          </a:p>
          <a:p>
            <a:pPr indent="446405" eaLnBrk="0" hangingPunct="0">
              <a:lnSpc>
                <a:spcPct val="110000"/>
              </a:lnSpc>
              <a:spcBef>
                <a:spcPts val="600"/>
              </a:spcBef>
              <a:buClr>
                <a:schemeClr val="accent1"/>
              </a:buClr>
              <a:buSzPct val="76000"/>
              <a:defRPr/>
            </a:pPr>
            <a:r>
              <a:rPr lang="zh-CN" altLang="en-US" sz="2400" kern="0" dirty="0" smtClean="0">
                <a:sym typeface="+mn-ea"/>
              </a:rPr>
              <a:t>因突发工伤事故需要使用</a:t>
            </a:r>
            <a:r>
              <a:rPr lang="en-US" altLang="zh-CN" sz="2400" kern="0" dirty="0" smtClean="0">
                <a:sym typeface="+mn-ea"/>
              </a:rPr>
              <a:t>120</a:t>
            </a:r>
            <a:r>
              <a:rPr lang="zh-CN" altLang="en-US" sz="2400" kern="0" dirty="0" smtClean="0">
                <a:sym typeface="+mn-ea"/>
              </a:rPr>
              <a:t>急救车的，费用按项目据实报销。</a:t>
            </a:r>
            <a:endParaRPr lang="en-US" altLang="zh-CN" sz="2400" kern="0" dirty="0" smtClean="0"/>
          </a:p>
          <a:p>
            <a:pPr indent="446405" eaLnBrk="0" hangingPunct="0">
              <a:lnSpc>
                <a:spcPct val="110000"/>
              </a:lnSpc>
              <a:spcBef>
                <a:spcPts val="600"/>
              </a:spcBef>
              <a:buClr>
                <a:schemeClr val="accent1"/>
              </a:buClr>
              <a:buSzPct val="76000"/>
              <a:defRPr/>
            </a:pPr>
            <a:r>
              <a:rPr lang="zh-CN" altLang="en-US" sz="2400" kern="0" dirty="0" smtClean="0">
                <a:sym typeface="+mn-ea"/>
              </a:rPr>
              <a:t>在境外工作时发生工伤，发生在境外的急诊医疗费用由工伤保险基金支付。</a:t>
            </a:r>
            <a:endParaRPr lang="en-US" altLang="zh-CN" sz="2400" kern="0" dirty="0" smtClean="0"/>
          </a:p>
          <a:p>
            <a:pPr indent="446405" eaLnBrk="0" hangingPunct="0">
              <a:lnSpc>
                <a:spcPct val="110000"/>
              </a:lnSpc>
              <a:spcBef>
                <a:spcPts val="600"/>
              </a:spcBef>
              <a:buClr>
                <a:schemeClr val="accent1"/>
              </a:buClr>
              <a:buSzPct val="76000"/>
              <a:defRPr/>
            </a:pPr>
            <a:r>
              <a:rPr lang="zh-CN" altLang="en-US" sz="2400" kern="0" dirty="0" smtClean="0">
                <a:sym typeface="+mn-ea"/>
              </a:rPr>
              <a:t>经确认工伤旧伤复发的，医疗费用由工伤保险基金支付。</a:t>
            </a:r>
            <a:endParaRPr lang="en-US" altLang="zh-CN" sz="2400" kern="0" dirty="0" smtClean="0"/>
          </a:p>
          <a:p>
            <a:pPr indent="446405" eaLnBrk="0" hangingPunct="0">
              <a:lnSpc>
                <a:spcPct val="110000"/>
              </a:lnSpc>
              <a:spcBef>
                <a:spcPts val="600"/>
              </a:spcBef>
              <a:buClr>
                <a:schemeClr val="accent1"/>
              </a:buClr>
              <a:buSzPct val="76000"/>
              <a:defRPr/>
            </a:pPr>
            <a:r>
              <a:rPr lang="zh-CN" altLang="en-US" sz="2400" kern="0" dirty="0" smtClean="0">
                <a:sym typeface="+mn-ea"/>
              </a:rPr>
              <a:t>经同意转外地（省外）治疗的，交通住宿费由工伤保险基金支付。</a:t>
            </a:r>
            <a:endParaRPr lang="zh-CN" altLang="en-US" sz="2400" kern="0" dirty="0" smtClean="0">
              <a:sym typeface="+mn-ea"/>
            </a:endParaRPr>
          </a:p>
        </p:txBody>
      </p:sp>
    </p:spTree>
    <p:custDataLst>
      <p:tags r:id="rId4"/>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6" name="矩形 5"/>
          <p:cNvSpPr/>
          <p:nvPr>
            <p:custDataLst>
              <p:tags r:id="rId4"/>
            </p:custDataLst>
          </p:nvPr>
        </p:nvSpPr>
        <p:spPr>
          <a:xfrm>
            <a:off x="106680" y="685165"/>
            <a:ext cx="11797665" cy="4954270"/>
          </a:xfrm>
          <a:prstGeom prst="rect">
            <a:avLst/>
          </a:prstGeom>
        </p:spPr>
        <p:txBody>
          <a:bodyPr wrap="square">
            <a:spAutoFit/>
          </a:bodyPr>
          <a:p>
            <a:pPr marL="0" indent="0" eaLnBrk="1" hangingPunct="1">
              <a:lnSpc>
                <a:spcPct val="100000"/>
              </a:lnSpc>
              <a:buNone/>
            </a:pPr>
            <a:r>
              <a:rPr lang="zh-CN" altLang="en-US" sz="2800" b="1" dirty="0">
                <a:solidFill>
                  <a:srgbClr val="FF0000"/>
                </a:solidFill>
                <a:latin typeface="宋体" panose="02010600030101010101" pitchFamily="2" charset="-122"/>
                <a:cs typeface="宋体" panose="02010600030101010101" pitchFamily="2" charset="-122"/>
                <a:sym typeface="+mn-ea"/>
              </a:rPr>
              <a:t>工伤医疗待遇报销</a:t>
            </a:r>
            <a:endParaRPr lang="zh-CN" altLang="en-US" sz="2400" dirty="0">
              <a:latin typeface="宋体" panose="02010600030101010101" pitchFamily="2" charset="-122"/>
              <a:cs typeface="宋体" panose="02010600030101010101" pitchFamily="2" charset="-122"/>
              <a:sym typeface="+mn-ea"/>
            </a:endParaRPr>
          </a:p>
          <a:p>
            <a:pPr marL="0" indent="0" eaLnBrk="1" hangingPunct="1">
              <a:lnSpc>
                <a:spcPct val="100000"/>
              </a:lnSpc>
              <a:buNone/>
            </a:pPr>
            <a:endParaRPr lang="zh-CN" altLang="en-US" sz="2400" dirty="0">
              <a:latin typeface="宋体" panose="02010600030101010101" pitchFamily="2" charset="-122"/>
              <a:cs typeface="宋体" panose="02010600030101010101" pitchFamily="2" charset="-122"/>
            </a:endParaRPr>
          </a:p>
          <a:p>
            <a:pPr marL="0" indent="0" eaLnBrk="1" hangingPunct="1">
              <a:lnSpc>
                <a:spcPct val="100000"/>
              </a:lnSpc>
              <a:buNone/>
            </a:pPr>
            <a:r>
              <a:rPr lang="zh-CN" altLang="en-US" sz="2400" dirty="0">
                <a:sym typeface="+mn-ea"/>
              </a:rPr>
              <a:t>    （1）就医的医疗</a:t>
            </a:r>
            <a:r>
              <a:rPr lang="zh-CN" altLang="en-US" sz="2400" dirty="0">
                <a:solidFill>
                  <a:srgbClr val="FF0000"/>
                </a:solidFill>
                <a:sym typeface="+mn-ea"/>
              </a:rPr>
              <a:t>诊断证明</a:t>
            </a:r>
            <a:r>
              <a:rPr lang="zh-CN" altLang="en-US" sz="2400" dirty="0">
                <a:sym typeface="+mn-ea"/>
              </a:rPr>
              <a:t>，住院患者还应提供：</a:t>
            </a:r>
            <a:endParaRPr lang="zh-CN" altLang="en-US" sz="2400" dirty="0">
              <a:sym typeface="+mn-ea"/>
            </a:endParaRPr>
          </a:p>
          <a:p>
            <a:pPr marL="0" indent="0" eaLnBrk="1" hangingPunct="1">
              <a:lnSpc>
                <a:spcPct val="100000"/>
              </a:lnSpc>
              <a:buNone/>
            </a:pPr>
            <a:r>
              <a:rPr lang="en-US" altLang="zh-CN" sz="2400" dirty="0">
                <a:sym typeface="+mn-ea"/>
              </a:rPr>
              <a:t>            </a:t>
            </a:r>
            <a:r>
              <a:rPr lang="zh-CN" altLang="en-US" sz="2400" dirty="0">
                <a:solidFill>
                  <a:srgbClr val="FF0000"/>
                </a:solidFill>
                <a:sym typeface="+mn-ea"/>
              </a:rPr>
              <a:t>出院小结</a:t>
            </a:r>
            <a:r>
              <a:rPr lang="zh-CN" altLang="en-US" sz="2400" dirty="0">
                <a:sym typeface="+mn-ea"/>
              </a:rPr>
              <a:t>或住院病历首页等住院证明；</a:t>
            </a:r>
            <a:endParaRPr lang="zh-CN" altLang="en-US" sz="2400" dirty="0"/>
          </a:p>
          <a:p>
            <a:pPr marL="0" indent="0" eaLnBrk="1" hangingPunct="1">
              <a:lnSpc>
                <a:spcPct val="100000"/>
              </a:lnSpc>
              <a:buNone/>
            </a:pPr>
            <a:r>
              <a:rPr lang="zh-CN" altLang="en-US" sz="2400" dirty="0">
                <a:sym typeface="+mn-ea"/>
              </a:rPr>
              <a:t>    （2）</a:t>
            </a:r>
            <a:r>
              <a:rPr lang="zh-CN" altLang="en-US" sz="2400" dirty="0">
                <a:solidFill>
                  <a:srgbClr val="FF0000"/>
                </a:solidFill>
                <a:sym typeface="+mn-ea"/>
              </a:rPr>
              <a:t>医疗票据</a:t>
            </a:r>
            <a:r>
              <a:rPr lang="zh-CN" altLang="en-US" sz="2400" dirty="0">
                <a:sym typeface="+mn-ea"/>
              </a:rPr>
              <a:t>、</a:t>
            </a:r>
            <a:r>
              <a:rPr lang="zh-CN" altLang="en-US" sz="2400" dirty="0">
                <a:solidFill>
                  <a:srgbClr val="FF0000"/>
                </a:solidFill>
                <a:sym typeface="+mn-ea"/>
              </a:rPr>
              <a:t>费用明细清单</a:t>
            </a:r>
            <a:r>
              <a:rPr lang="zh-CN" altLang="en-US" sz="2400" dirty="0">
                <a:sym typeface="+mn-ea"/>
              </a:rPr>
              <a:t>、处方、病历等；</a:t>
            </a:r>
            <a:endParaRPr lang="zh-CN" altLang="en-US" sz="2400" dirty="0"/>
          </a:p>
          <a:p>
            <a:pPr marL="0" indent="0" eaLnBrk="1" hangingPunct="1">
              <a:lnSpc>
                <a:spcPct val="100000"/>
              </a:lnSpc>
              <a:buNone/>
            </a:pPr>
            <a:r>
              <a:rPr lang="zh-CN" altLang="en-US" sz="2400" dirty="0">
                <a:sym typeface="+mn-ea"/>
              </a:rPr>
              <a:t>    （3）银行账户信息（个人社保卡账号）；</a:t>
            </a:r>
            <a:endParaRPr lang="zh-CN" altLang="en-US" sz="2400" dirty="0">
              <a:sym typeface="Arial" panose="020B0604020202020204" pitchFamily="34" charset="0"/>
            </a:endParaRPr>
          </a:p>
          <a:p>
            <a:pPr marL="0" indent="0" eaLnBrk="1" hangingPunct="1">
              <a:lnSpc>
                <a:spcPct val="100000"/>
              </a:lnSpc>
              <a:buNone/>
            </a:pPr>
            <a:r>
              <a:rPr lang="zh-CN" altLang="en-US" sz="2400" dirty="0">
                <a:sym typeface="+mn-ea"/>
              </a:rPr>
              <a:t>    （4）《工伤认定决定书》；</a:t>
            </a:r>
            <a:endParaRPr lang="zh-CN" altLang="en-US" sz="2400" u="sng" dirty="0"/>
          </a:p>
          <a:p>
            <a:pPr marL="0" indent="0" eaLnBrk="1" hangingPunct="1">
              <a:lnSpc>
                <a:spcPct val="100000"/>
              </a:lnSpc>
              <a:buNone/>
            </a:pPr>
            <a:r>
              <a:rPr lang="zh-CN" altLang="en-US" sz="2400" dirty="0">
                <a:sym typeface="+mn-ea"/>
              </a:rPr>
              <a:t>    （5）涉及第三人的工伤事故需提供相关事故</a:t>
            </a:r>
            <a:r>
              <a:rPr lang="zh-CN" altLang="en-US" sz="2400" dirty="0">
                <a:solidFill>
                  <a:srgbClr val="FF0000"/>
                </a:solidFill>
                <a:sym typeface="+mn-ea"/>
              </a:rPr>
              <a:t>责任认定</a:t>
            </a:r>
            <a:endParaRPr lang="zh-CN" altLang="en-US" sz="2400" dirty="0">
              <a:sym typeface="+mn-ea"/>
            </a:endParaRPr>
          </a:p>
          <a:p>
            <a:pPr marL="0" indent="0" eaLnBrk="1" hangingPunct="1">
              <a:lnSpc>
                <a:spcPct val="100000"/>
              </a:lnSpc>
              <a:buNone/>
            </a:pPr>
            <a:r>
              <a:rPr lang="zh-CN" altLang="en-US" sz="2400" dirty="0">
                <a:sym typeface="+mn-ea"/>
              </a:rPr>
              <a:t> </a:t>
            </a:r>
            <a:r>
              <a:rPr lang="en-US" altLang="zh-CN" sz="2400" dirty="0">
                <a:sym typeface="+mn-ea"/>
              </a:rPr>
              <a:t>           </a:t>
            </a:r>
            <a:r>
              <a:rPr lang="zh-CN" altLang="en-US" sz="2400" dirty="0">
                <a:sym typeface="+mn-ea"/>
              </a:rPr>
              <a:t>与</a:t>
            </a:r>
            <a:r>
              <a:rPr lang="zh-CN" altLang="en-US" sz="2400" dirty="0">
                <a:solidFill>
                  <a:srgbClr val="FF0000"/>
                </a:solidFill>
                <a:sym typeface="+mn-ea"/>
              </a:rPr>
              <a:t>赔偿调解证明资料</a:t>
            </a:r>
            <a:r>
              <a:rPr lang="zh-CN" altLang="en-US" sz="2400" dirty="0">
                <a:sym typeface="+mn-ea"/>
              </a:rPr>
              <a:t>；</a:t>
            </a:r>
            <a:endParaRPr lang="zh-CN" altLang="en-US" sz="2400" dirty="0"/>
          </a:p>
          <a:p>
            <a:pPr marL="0" indent="0" eaLnBrk="1" hangingPunct="1">
              <a:lnSpc>
                <a:spcPct val="100000"/>
              </a:lnSpc>
              <a:buNone/>
            </a:pPr>
            <a:r>
              <a:rPr lang="zh-CN" altLang="en-US" sz="2400" dirty="0">
                <a:sym typeface="+mn-ea"/>
              </a:rPr>
              <a:t>    （</a:t>
            </a:r>
            <a:r>
              <a:rPr lang="en-US" altLang="zh-CN" sz="2400" dirty="0">
                <a:sym typeface="+mn-ea"/>
              </a:rPr>
              <a:t>6</a:t>
            </a:r>
            <a:r>
              <a:rPr lang="zh-CN" altLang="en-US" sz="2400" dirty="0">
                <a:sym typeface="+mn-ea"/>
              </a:rPr>
              <a:t>）往统筹外就医的，需</a:t>
            </a:r>
            <a:r>
              <a:rPr lang="zh-CN" altLang="en-US" sz="2400" dirty="0" smtClean="0">
                <a:sym typeface="+mn-ea"/>
              </a:rPr>
              <a:t>《工伤职工转诊转院申请》</a:t>
            </a:r>
            <a:endParaRPr lang="en-US" altLang="zh-CN" sz="2400" dirty="0" smtClean="0">
              <a:sym typeface="+mn-ea"/>
            </a:endParaRPr>
          </a:p>
          <a:p>
            <a:pPr marL="0" indent="0" eaLnBrk="1" hangingPunct="1">
              <a:lnSpc>
                <a:spcPct val="100000"/>
              </a:lnSpc>
              <a:buNone/>
            </a:pPr>
            <a:r>
              <a:rPr lang="en-US" altLang="zh-CN" sz="2400" dirty="0" smtClean="0">
                <a:sym typeface="+mn-ea"/>
              </a:rPr>
              <a:t>            </a:t>
            </a:r>
            <a:r>
              <a:rPr lang="zh-CN" altLang="en-US" sz="2400" dirty="0" smtClean="0">
                <a:sym typeface="+mn-ea"/>
              </a:rPr>
              <a:t>及</a:t>
            </a:r>
            <a:r>
              <a:rPr lang="zh-CN" altLang="en-US" sz="2400" dirty="0">
                <a:sym typeface="+mn-ea"/>
              </a:rPr>
              <a:t>交通费与住宿费票据；</a:t>
            </a:r>
            <a:endParaRPr lang="zh-CN" altLang="en-US" sz="2400" dirty="0"/>
          </a:p>
          <a:p>
            <a:pPr marL="0" indent="0" eaLnBrk="1" hangingPunct="1">
              <a:lnSpc>
                <a:spcPct val="100000"/>
              </a:lnSpc>
              <a:buNone/>
            </a:pPr>
            <a:r>
              <a:rPr lang="zh-CN" altLang="en-US" sz="2400" dirty="0">
                <a:sym typeface="+mn-ea"/>
              </a:rPr>
              <a:t>    </a:t>
            </a:r>
            <a:r>
              <a:rPr lang="en-US" altLang="zh-CN" sz="2400" dirty="0">
                <a:sym typeface="+mn-ea"/>
              </a:rPr>
              <a:t> </a:t>
            </a:r>
            <a:r>
              <a:rPr lang="zh-CN" altLang="en-US" sz="2400" dirty="0">
                <a:sym typeface="+mn-ea"/>
              </a:rPr>
              <a:t>（</a:t>
            </a:r>
            <a:r>
              <a:rPr lang="en-US" altLang="zh-CN" sz="2400" dirty="0">
                <a:sym typeface="+mn-ea"/>
              </a:rPr>
              <a:t>7</a:t>
            </a:r>
            <a:r>
              <a:rPr lang="zh-CN" altLang="en-US" sz="2400" dirty="0">
                <a:sym typeface="+mn-ea"/>
              </a:rPr>
              <a:t>）旧伤复发治疗申请表</a:t>
            </a:r>
            <a:endParaRPr lang="zh-CN" altLang="en-US" sz="2400" dirty="0">
              <a:sym typeface="+mn-ea"/>
            </a:endParaRPr>
          </a:p>
          <a:p>
            <a:pPr marL="0" indent="0" eaLnBrk="1" hangingPunct="1">
              <a:lnSpc>
                <a:spcPct val="100000"/>
              </a:lnSpc>
              <a:buNone/>
            </a:pPr>
            <a:r>
              <a:rPr lang="zh-CN" altLang="en-US" sz="2400" dirty="0">
                <a:sym typeface="+mn-ea"/>
              </a:rPr>
              <a:t>     （</a:t>
            </a:r>
            <a:r>
              <a:rPr lang="en-US" altLang="zh-CN" sz="2400" dirty="0">
                <a:sym typeface="+mn-ea"/>
              </a:rPr>
              <a:t>8</a:t>
            </a:r>
            <a:r>
              <a:rPr lang="zh-CN" altLang="en-US" sz="2400" dirty="0">
                <a:sym typeface="+mn-ea"/>
              </a:rPr>
              <a:t>）工伤康复申请表</a:t>
            </a:r>
            <a:endParaRPr lang="zh-CN" altLang="en-US" sz="2400" dirty="0" smtClean="0">
              <a:latin typeface="微软雅黑" panose="020B0503020204020204" charset="-122"/>
              <a:ea typeface="微软雅黑" panose="020B0503020204020204" charset="-122"/>
              <a:cs typeface="微软雅黑" panose="020B0503020204020204" charset="-122"/>
            </a:endParaRPr>
          </a:p>
        </p:txBody>
      </p:sp>
      <p:pic>
        <p:nvPicPr>
          <p:cNvPr id="7" name="Picture 2" descr="1335401166_12_0adg"/>
          <p:cNvPicPr>
            <a:picLocks noChangeAspect="1" noChangeArrowheads="1"/>
          </p:cNvPicPr>
          <p:nvPr>
            <p:custDataLst>
              <p:tags r:id="rId5"/>
            </p:custDataLst>
          </p:nvPr>
        </p:nvPicPr>
        <p:blipFill>
          <a:blip r:embed="rId6"/>
          <a:srcRect/>
          <a:stretch>
            <a:fillRect/>
          </a:stretch>
        </p:blipFill>
        <p:spPr bwMode="auto">
          <a:xfrm>
            <a:off x="8419007" y="2016125"/>
            <a:ext cx="3313113" cy="2825750"/>
          </a:xfrm>
          <a:prstGeom prst="rect">
            <a:avLst/>
          </a:prstGeom>
          <a:noFill/>
          <a:ln w="9525">
            <a:noFill/>
            <a:miter lim="800000"/>
            <a:headEnd/>
            <a:tailEnd/>
          </a:ln>
        </p:spPr>
      </p:pic>
    </p:spTree>
    <p:custDataLst>
      <p:tags r:id="rId7"/>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6" name="矩形 5"/>
          <p:cNvSpPr/>
          <p:nvPr>
            <p:custDataLst>
              <p:tags r:id="rId4"/>
            </p:custDataLst>
          </p:nvPr>
        </p:nvSpPr>
        <p:spPr>
          <a:xfrm>
            <a:off x="218440" y="734695"/>
            <a:ext cx="10770235" cy="3192145"/>
          </a:xfrm>
          <a:prstGeom prst="rect">
            <a:avLst/>
          </a:prstGeom>
        </p:spPr>
        <p:txBody>
          <a:bodyPr wrap="square">
            <a:spAutoFit/>
          </a:bodyPr>
          <a:p>
            <a:pPr indent="446405">
              <a:lnSpc>
                <a:spcPct val="140000"/>
              </a:lnSpc>
            </a:pPr>
            <a:r>
              <a:rPr lang="en-US" altLang="zh-CN" sz="2400" dirty="0" smtClean="0">
                <a:sym typeface="+mn-ea"/>
              </a:rPr>
              <a:t>《</a:t>
            </a:r>
            <a:r>
              <a:rPr lang="zh-CN" altLang="en-US" sz="2400" dirty="0" smtClean="0">
                <a:sym typeface="+mn-ea"/>
              </a:rPr>
              <a:t>关于工伤保险住院伙食补助费和省外交通食宿费支付标准等有关问题的通知</a:t>
            </a:r>
            <a:r>
              <a:rPr lang="en-US" altLang="zh-CN" sz="2400" dirty="0" smtClean="0">
                <a:sym typeface="+mn-ea"/>
              </a:rPr>
              <a:t>》</a:t>
            </a:r>
            <a:r>
              <a:rPr lang="zh-CN" altLang="en-US" sz="2400" dirty="0" smtClean="0">
                <a:sym typeface="+mn-ea"/>
              </a:rPr>
              <a:t>琼人社发</a:t>
            </a:r>
            <a:r>
              <a:rPr lang="en-US" altLang="zh-CN" sz="2400" dirty="0" smtClean="0">
                <a:sym typeface="+mn-ea"/>
              </a:rPr>
              <a:t>[2016]109</a:t>
            </a:r>
            <a:r>
              <a:rPr lang="zh-CN" altLang="en-US" sz="2400" dirty="0" smtClean="0">
                <a:sym typeface="+mn-ea"/>
              </a:rPr>
              <a:t>号</a:t>
            </a:r>
            <a:endParaRPr lang="en-US" altLang="zh-CN" sz="2400" dirty="0" smtClean="0"/>
          </a:p>
          <a:p>
            <a:pPr indent="446405">
              <a:lnSpc>
                <a:spcPct val="140000"/>
              </a:lnSpc>
            </a:pPr>
            <a:r>
              <a:rPr lang="zh-CN" altLang="en-US" sz="2400" dirty="0" smtClean="0">
                <a:sym typeface="+mn-ea"/>
              </a:rPr>
              <a:t>交通费：到省外就医应当选择普通公共交通工具，乘坐工具超标按标准报销。</a:t>
            </a:r>
            <a:endParaRPr lang="en-US" altLang="zh-CN" sz="2400" dirty="0" smtClean="0"/>
          </a:p>
          <a:p>
            <a:pPr indent="446405">
              <a:lnSpc>
                <a:spcPct val="140000"/>
              </a:lnSpc>
            </a:pPr>
            <a:r>
              <a:rPr lang="zh-CN" altLang="en-US" sz="2400" dirty="0" smtClean="0">
                <a:sym typeface="+mn-ea"/>
              </a:rPr>
              <a:t>交通工具标准：火车硬席、高铁</a:t>
            </a:r>
            <a:r>
              <a:rPr lang="en-US" altLang="zh-CN" sz="2400" dirty="0" smtClean="0">
                <a:sym typeface="+mn-ea"/>
              </a:rPr>
              <a:t>/</a:t>
            </a:r>
            <a:r>
              <a:rPr lang="zh-CN" altLang="en-US" sz="2400" dirty="0" smtClean="0">
                <a:sym typeface="+mn-ea"/>
              </a:rPr>
              <a:t>动车二等座、全列软席列车二等软座、轮</a:t>
            </a:r>
            <a:r>
              <a:rPr lang="en-US" altLang="zh-CN" sz="2400" dirty="0" smtClean="0">
                <a:sym typeface="+mn-ea"/>
              </a:rPr>
              <a:t>  </a:t>
            </a:r>
            <a:r>
              <a:rPr lang="zh-CN" altLang="en-US" sz="2400" dirty="0" smtClean="0">
                <a:sym typeface="+mn-ea"/>
              </a:rPr>
              <a:t>船三等舱、飞机经济舱、其他交通工具（不含出租小汽车）</a:t>
            </a:r>
            <a:endParaRPr lang="en-US" altLang="zh-CN" sz="2400" dirty="0" smtClean="0"/>
          </a:p>
          <a:p>
            <a:pPr indent="446405">
              <a:lnSpc>
                <a:spcPct val="140000"/>
              </a:lnSpc>
            </a:pPr>
            <a:r>
              <a:rPr lang="zh-CN" altLang="en-US" sz="2400" dirty="0" smtClean="0">
                <a:sym typeface="+mn-ea"/>
              </a:rPr>
              <a:t>城市内交通费不属于报销范围。</a:t>
            </a:r>
            <a:r>
              <a:rPr lang="en-US" altLang="zh-CN" sz="2400" dirty="0" smtClean="0">
                <a:sym typeface="+mn-ea"/>
              </a:rPr>
              <a:t>A</a:t>
            </a:r>
            <a:r>
              <a:rPr lang="zh-CN" altLang="en-US" sz="2400" dirty="0" smtClean="0">
                <a:sym typeface="+mn-ea"/>
              </a:rPr>
              <a:t>院前等待期不超过</a:t>
            </a:r>
            <a:r>
              <a:rPr lang="en-US" altLang="zh-CN" sz="2400" dirty="0" smtClean="0">
                <a:sym typeface="+mn-ea"/>
              </a:rPr>
              <a:t>4</a:t>
            </a:r>
            <a:r>
              <a:rPr lang="zh-CN" altLang="en-US" sz="2400" dirty="0" smtClean="0">
                <a:sym typeface="+mn-ea"/>
              </a:rPr>
              <a:t>天。</a:t>
            </a:r>
            <a:endParaRPr lang="zh-CN" altLang="en-US" sz="2400" dirty="0" smtClean="0">
              <a:latin typeface="微软雅黑" panose="020B0503020204020204" charset="-122"/>
              <a:ea typeface="微软雅黑" panose="020B0503020204020204" charset="-122"/>
              <a:cs typeface="微软雅黑" panose="020B0503020204020204" charset="-122"/>
            </a:endParaRPr>
          </a:p>
        </p:txBody>
      </p:sp>
      <p:pic>
        <p:nvPicPr>
          <p:cNvPr id="1026" name="Picture 2" descr="C:\Users\Administrator\Desktop\新建文件夹\t01a57139ff5b76323e.png"/>
          <p:cNvPicPr>
            <a:picLocks noChangeAspect="1" noChangeArrowheads="1"/>
          </p:cNvPicPr>
          <p:nvPr>
            <p:custDataLst>
              <p:tags r:id="rId5"/>
            </p:custDataLst>
          </p:nvPr>
        </p:nvPicPr>
        <p:blipFill>
          <a:blip r:embed="rId6"/>
          <a:srcRect/>
          <a:stretch>
            <a:fillRect/>
          </a:stretch>
        </p:blipFill>
        <p:spPr bwMode="auto">
          <a:xfrm>
            <a:off x="7677150" y="3926840"/>
            <a:ext cx="3806190" cy="1905000"/>
          </a:xfrm>
          <a:prstGeom prst="rect">
            <a:avLst/>
          </a:prstGeom>
          <a:noFill/>
        </p:spPr>
      </p:pic>
    </p:spTree>
    <p:custDataLst>
      <p:tags r:id="rId7"/>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150495" y="699770"/>
            <a:ext cx="11936730" cy="5469255"/>
          </a:xfrm>
          <a:prstGeom prst="rect">
            <a:avLst/>
          </a:prstGeom>
          <a:noFill/>
        </p:spPr>
        <p:txBody>
          <a:bodyPr wrap="square" rtlCol="0" anchor="t">
            <a:noAutofit/>
          </a:bodyPr>
          <a:p>
            <a:pPr eaLnBrk="1" latinLnBrk="0" hangingPunct="1">
              <a:lnSpc>
                <a:spcPts val="3000"/>
              </a:lnSpc>
            </a:pPr>
            <a:r>
              <a:rPr lang="zh-CN" altLang="en-US" sz="2400" b="1" dirty="0" smtClean="0">
                <a:latin typeface="Arial" panose="020B0604020202020204" pitchFamily="34" charset="0"/>
                <a:sym typeface="+mn-ea"/>
              </a:rPr>
              <a:t>停工留薪期</a:t>
            </a:r>
            <a:endParaRPr lang="zh-CN" altLang="en-US" sz="2800" b="1" dirty="0" smtClean="0">
              <a:latin typeface="Arial" panose="020B0604020202020204" pitchFamily="34" charset="0"/>
              <a:ea typeface="宋体" panose="02010600030101010101" pitchFamily="2" charset="-122"/>
            </a:endParaRPr>
          </a:p>
          <a:p>
            <a:pPr eaLnBrk="1" latinLnBrk="0" hangingPunct="1">
              <a:lnSpc>
                <a:spcPts val="3000"/>
              </a:lnSpc>
            </a:pPr>
            <a:r>
              <a:rPr lang="zh-CN" altLang="en-US" sz="2800" dirty="0" smtClean="0">
                <a:latin typeface="Arial" panose="020B0604020202020204" pitchFamily="34" charset="0"/>
                <a:sym typeface="+mn-ea"/>
              </a:rPr>
              <a:t>       </a:t>
            </a:r>
            <a:r>
              <a:rPr lang="zh-CN" altLang="en-US" sz="2000" dirty="0" smtClean="0">
                <a:latin typeface="Arial" panose="020B0604020202020204" pitchFamily="34" charset="0"/>
                <a:sym typeface="+mn-ea"/>
              </a:rPr>
              <a:t>根据工伤治疗需要，经工伤保险定点医疗机构建议，工伤人员可以自发生工伤之日起享有不超过12个月的工伤停工留薪期；特殊情况确需延长的，经参保所在地劳动能力鉴定委员会确认后，可以适当延长停工留薪期，但延长期不超过</a:t>
            </a:r>
            <a:r>
              <a:rPr lang="en-US" altLang="zh-CN" sz="2000" dirty="0" smtClean="0">
                <a:latin typeface="Arial" panose="020B0604020202020204" pitchFamily="34" charset="0"/>
                <a:sym typeface="+mn-ea"/>
              </a:rPr>
              <a:t>12</a:t>
            </a:r>
            <a:r>
              <a:rPr lang="zh-CN" altLang="en-US" sz="2000" dirty="0" smtClean="0">
                <a:latin typeface="Arial" panose="020B0604020202020204" pitchFamily="34" charset="0"/>
                <a:sym typeface="+mn-ea"/>
              </a:rPr>
              <a:t>个月。定点医疗机构每次诊断建议的停工医疗时间，不超过30日。 </a:t>
            </a:r>
            <a:endParaRPr lang="zh-CN" altLang="en-US" sz="2000" dirty="0" smtClean="0">
              <a:latin typeface="Arial" panose="020B0604020202020204" pitchFamily="34" charset="0"/>
              <a:ea typeface="宋体" panose="02010600030101010101" pitchFamily="2" charset="-122"/>
            </a:endParaRPr>
          </a:p>
          <a:p>
            <a:pPr marL="0" indent="0" eaLnBrk="1" latinLnBrk="0" hangingPunct="1">
              <a:lnSpc>
                <a:spcPts val="3000"/>
              </a:lnSpc>
              <a:buFontTx/>
              <a:buNone/>
            </a:pPr>
            <a:r>
              <a:rPr lang="zh-CN" altLang="en-US" sz="2000" dirty="0" smtClean="0">
                <a:latin typeface="Arial" panose="020B0604020202020204" pitchFamily="34" charset="0"/>
                <a:sym typeface="+mn-ea"/>
              </a:rPr>
              <a:t>　　当事人对停工留薪期有异议的，可以申请劳动能力鉴定委员会确认。</a:t>
            </a:r>
            <a:endParaRPr lang="zh-CN" altLang="en-US" sz="2000" dirty="0" smtClean="0">
              <a:latin typeface="Arial" panose="020B0604020202020204" pitchFamily="34" charset="0"/>
              <a:sym typeface="+mn-ea"/>
            </a:endParaRPr>
          </a:p>
          <a:p>
            <a:pPr marL="0" algn="l" eaLnBrk="1" latinLnBrk="0" hangingPunct="1">
              <a:lnSpc>
                <a:spcPts val="3000"/>
              </a:lnSpc>
              <a:buClrTx/>
              <a:buSzTx/>
              <a:buFontTx/>
              <a:buNone/>
            </a:pPr>
            <a:r>
              <a:rPr lang="zh-CN" altLang="en-US" sz="2000" b="1" dirty="0" smtClean="0">
                <a:latin typeface="Arial" panose="020B0604020202020204" pitchFamily="34" charset="0"/>
                <a:sym typeface="+mn-ea"/>
              </a:rPr>
              <a:t>停工留薪期内的工资福利</a:t>
            </a:r>
            <a:endParaRPr lang="zh-CN" altLang="en-US" sz="2000" dirty="0" smtClean="0">
              <a:latin typeface="Arial" panose="020B0604020202020204" pitchFamily="34" charset="0"/>
            </a:endParaRPr>
          </a:p>
          <a:p>
            <a:pPr marL="0" indent="0" eaLnBrk="1" latinLnBrk="0" hangingPunct="1">
              <a:lnSpc>
                <a:spcPts val="3000"/>
              </a:lnSpc>
              <a:buFontTx/>
              <a:buNone/>
            </a:pPr>
            <a:r>
              <a:rPr lang="zh-CN" altLang="en-US" sz="2000" dirty="0" smtClean="0">
                <a:latin typeface="Arial" panose="020B0604020202020204" pitchFamily="34" charset="0"/>
                <a:sym typeface="+mn-ea"/>
              </a:rPr>
              <a:t>     工伤人员在停工留薪期内，用人单位继续按</a:t>
            </a:r>
            <a:r>
              <a:rPr lang="zh-CN" altLang="en-US" sz="2000" dirty="0" smtClean="0">
                <a:solidFill>
                  <a:srgbClr val="FF0000"/>
                </a:solidFill>
                <a:latin typeface="Arial" panose="020B0604020202020204" pitchFamily="34" charset="0"/>
                <a:sym typeface="+mn-ea"/>
              </a:rPr>
              <a:t>原标准支付工资福利</a:t>
            </a:r>
            <a:r>
              <a:rPr lang="zh-CN" altLang="en-US" sz="2000" dirty="0" smtClean="0">
                <a:latin typeface="Arial" panose="020B0604020202020204" pitchFamily="34" charset="0"/>
                <a:sym typeface="+mn-ea"/>
              </a:rPr>
              <a:t>。（实行计件、提成等效益工资制度的，工伤人员原工资标准应按工伤人员在停工留薪期前6个月的平均工资确定，工伤人员在本单位工作时间不足6个月的，应按实际工作月数的平均工资核定。）</a:t>
            </a:r>
            <a:endParaRPr lang="zh-CN" altLang="en-US" sz="2000" dirty="0" smtClean="0">
              <a:latin typeface="Arial" panose="020B0604020202020204" pitchFamily="34" charset="0"/>
              <a:sym typeface="+mn-ea"/>
            </a:endParaRPr>
          </a:p>
          <a:p>
            <a:pPr marL="0" indent="0" eaLnBrk="1" latinLnBrk="0" hangingPunct="1">
              <a:lnSpc>
                <a:spcPts val="3000"/>
              </a:lnSpc>
              <a:buFontTx/>
              <a:buNone/>
            </a:pPr>
            <a:r>
              <a:rPr lang="zh-CN" altLang="en-US" sz="2000" b="1" dirty="0">
                <a:latin typeface="+mn-ea"/>
                <a:sym typeface="+mn-ea"/>
              </a:rPr>
              <a:t>停工留薪期内的护理</a:t>
            </a:r>
            <a:endParaRPr lang="zh-CN" altLang="en-US" sz="2000" dirty="0">
              <a:latin typeface="楷体_GB2312" panose="02010609030101010101" pitchFamily="49" charset="-122"/>
              <a:ea typeface="楷体_GB2312" panose="02010609030101010101" pitchFamily="49" charset="-122"/>
            </a:endParaRPr>
          </a:p>
          <a:p>
            <a:pPr marL="0" indent="0" eaLnBrk="1" latinLnBrk="0" hangingPunct="1">
              <a:lnSpc>
                <a:spcPts val="3000"/>
              </a:lnSpc>
              <a:buFontTx/>
              <a:buNone/>
            </a:pPr>
            <a:r>
              <a:rPr lang="zh-CN" altLang="en-US" sz="2000" dirty="0">
                <a:sym typeface="+mn-ea"/>
              </a:rPr>
              <a:t>    生活不能自理的工伤人员在停工留薪期需要护理的，用人单位</a:t>
            </a:r>
            <a:r>
              <a:rPr lang="zh-CN" altLang="en-US" sz="2000" dirty="0">
                <a:solidFill>
                  <a:srgbClr val="FF0000"/>
                </a:solidFill>
                <a:sym typeface="+mn-ea"/>
              </a:rPr>
              <a:t>应当派人护理或者聘人护理</a:t>
            </a:r>
            <a:r>
              <a:rPr lang="zh-CN" altLang="en-US" sz="2000" dirty="0">
                <a:sym typeface="+mn-ea"/>
              </a:rPr>
              <a:t>。</a:t>
            </a:r>
            <a:r>
              <a:rPr lang="zh-CN" altLang="en-US" sz="2000" dirty="0">
                <a:solidFill>
                  <a:schemeClr val="tx2"/>
                </a:solidFill>
                <a:sym typeface="+mn-ea"/>
              </a:rPr>
              <a:t>用人单位</a:t>
            </a:r>
            <a:r>
              <a:rPr lang="zh-CN" altLang="en-US" sz="2000" dirty="0">
                <a:sym typeface="+mn-ea"/>
              </a:rPr>
              <a:t>既不派人护理，也不聘人护理的，应按全省上年度在岗职工月平均工资标准每月向工伤人员支付护理费用。</a:t>
            </a:r>
            <a:endParaRPr lang="zh-CN" altLang="en-US" sz="2000" dirty="0">
              <a:sym typeface="+mn-ea"/>
            </a:endParaRPr>
          </a:p>
        </p:txBody>
      </p:sp>
    </p:spTree>
    <p:custDataLst>
      <p:tags r:id="rId4"/>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56" name="矩形 55"/>
          <p:cNvSpPr/>
          <p:nvPr>
            <p:custDataLst>
              <p:tags r:id="rId2"/>
            </p:custDataLst>
          </p:nvPr>
        </p:nvSpPr>
        <p:spPr>
          <a:xfrm>
            <a:off x="4532702" y="2907854"/>
            <a:ext cx="952500" cy="675640"/>
          </a:xfrm>
          <a:prstGeom prst="rect">
            <a:avLst/>
          </a:prstGeom>
        </p:spPr>
        <p:txBody>
          <a:bodyPr wrap="none" lIns="128567" tIns="64283" rIns="128567" bIns="64283">
            <a:spAutoFit/>
          </a:bodyPr>
          <a:p>
            <a:pPr algn="ctr">
              <a:lnSpc>
                <a:spcPct val="130000"/>
              </a:lnSpc>
            </a:pPr>
            <a:r>
              <a:rPr lang="zh-CN" altLang="en-US" sz="1370" dirty="0">
                <a:solidFill>
                  <a:schemeClr val="bg1"/>
                </a:solidFill>
                <a:latin typeface="微软雅黑" panose="020B0503020204020204" charset="-122"/>
                <a:ea typeface="微软雅黑" panose="020B0503020204020204" charset="-122"/>
              </a:rPr>
              <a:t>在此</a:t>
            </a:r>
            <a:endParaRPr lang="en-US" altLang="zh-CN" sz="1370" dirty="0">
              <a:solidFill>
                <a:schemeClr val="bg1"/>
              </a:solidFill>
              <a:latin typeface="微软雅黑" panose="020B0503020204020204" charset="-122"/>
              <a:ea typeface="微软雅黑" panose="020B0503020204020204" charset="-122"/>
            </a:endParaRPr>
          </a:p>
          <a:p>
            <a:pPr algn="ctr">
              <a:lnSpc>
                <a:spcPct val="130000"/>
              </a:lnSpc>
            </a:pPr>
            <a:r>
              <a:rPr lang="zh-CN" altLang="en-US" sz="1370" dirty="0">
                <a:solidFill>
                  <a:schemeClr val="bg1"/>
                </a:solidFill>
                <a:latin typeface="微软雅黑" panose="020B0503020204020204" charset="-122"/>
                <a:ea typeface="微软雅黑" panose="020B0503020204020204" charset="-122"/>
              </a:rPr>
              <a:t>输入标题</a:t>
            </a:r>
            <a:endParaRPr lang="en-US" altLang="zh-CN" sz="1370" dirty="0">
              <a:solidFill>
                <a:schemeClr val="bg1"/>
              </a:solidFill>
              <a:latin typeface="微软雅黑" panose="020B0503020204020204" charset="-122"/>
              <a:ea typeface="微软雅黑" panose="020B0503020204020204" charset="-122"/>
            </a:endParaRPr>
          </a:p>
        </p:txBody>
      </p:sp>
      <p:sp>
        <p:nvSpPr>
          <p:cNvPr id="5" name="矩形 4"/>
          <p:cNvSpPr/>
          <p:nvPr>
            <p:custDataLst>
              <p:tags r:id="rId3"/>
            </p:custDataLst>
          </p:nvPr>
        </p:nvSpPr>
        <p:spPr>
          <a:xfrm>
            <a:off x="65331" y="690702"/>
            <a:ext cx="2119630" cy="480060"/>
          </a:xfrm>
          <a:prstGeom prst="rect">
            <a:avLst/>
          </a:prstGeom>
        </p:spPr>
        <p:txBody>
          <a:bodyPr wrap="none">
            <a:spAutoFit/>
          </a:bodyPr>
          <a:lstStyle/>
          <a:p>
            <a:pPr>
              <a:defRPr/>
            </a:pPr>
            <a:r>
              <a:rPr lang="en-US" altLang="zh-CN" sz="2530" b="1" dirty="0" smtClean="0">
                <a:solidFill>
                  <a:schemeClr val="tx1">
                    <a:lumMod val="50000"/>
                  </a:schemeClr>
                </a:solidFill>
                <a:latin typeface="黑体" panose="02010609060101010101" charset="-122"/>
                <a:ea typeface="黑体" panose="02010609060101010101" charset="-122"/>
              </a:rPr>
              <a:t>(</a:t>
            </a:r>
            <a:r>
              <a:rPr lang="zh-CN" altLang="en-US" sz="2530" b="1" dirty="0" smtClean="0">
                <a:solidFill>
                  <a:schemeClr val="tx1">
                    <a:lumMod val="50000"/>
                  </a:schemeClr>
                </a:solidFill>
                <a:latin typeface="黑体" panose="02010609060101010101" charset="-122"/>
                <a:ea typeface="黑体" panose="02010609060101010101" charset="-122"/>
              </a:rPr>
              <a:t>二</a:t>
            </a:r>
            <a:r>
              <a:rPr lang="en-US" altLang="zh-CN" sz="2530" b="1" dirty="0" smtClean="0">
                <a:solidFill>
                  <a:schemeClr val="tx1">
                    <a:lumMod val="50000"/>
                  </a:schemeClr>
                </a:solidFill>
                <a:latin typeface="黑体" panose="02010609060101010101" charset="-122"/>
                <a:ea typeface="黑体" panose="02010609060101010101" charset="-122"/>
              </a:rPr>
              <a:t>)</a:t>
            </a:r>
            <a:r>
              <a:rPr lang="zh-CN" altLang="en-US" sz="2530" b="1" dirty="0" smtClean="0">
                <a:solidFill>
                  <a:schemeClr val="tx1">
                    <a:lumMod val="50000"/>
                  </a:schemeClr>
                </a:solidFill>
                <a:latin typeface="黑体" panose="02010609060101010101" charset="-122"/>
                <a:ea typeface="黑体" panose="02010609060101010101" charset="-122"/>
              </a:rPr>
              <a:t>伤残待遇</a:t>
            </a:r>
            <a:endParaRPr lang="zh-CN" altLang="en-US" sz="2530" b="1" dirty="0">
              <a:solidFill>
                <a:schemeClr val="tx1">
                  <a:lumMod val="50000"/>
                </a:schemeClr>
              </a:solidFill>
              <a:latin typeface="黑体" panose="02010609060101010101" charset="-122"/>
              <a:ea typeface="黑体" panose="02010609060101010101" charset="-122"/>
            </a:endParaRPr>
          </a:p>
        </p:txBody>
      </p:sp>
      <p:graphicFrame>
        <p:nvGraphicFramePr>
          <p:cNvPr id="6" name="Group 2"/>
          <p:cNvGraphicFramePr/>
          <p:nvPr>
            <p:custDataLst>
              <p:tags r:id="rId4"/>
            </p:custDataLst>
          </p:nvPr>
        </p:nvGraphicFramePr>
        <p:xfrm>
          <a:off x="2185079" y="645220"/>
          <a:ext cx="8459470" cy="5200015"/>
        </p:xfrm>
        <a:graphic>
          <a:graphicData uri="http://schemas.openxmlformats.org/drawingml/2006/table">
            <a:tbl>
              <a:tblPr/>
              <a:tblGrid>
                <a:gridCol w="652780"/>
                <a:gridCol w="1250315"/>
                <a:gridCol w="1902460"/>
                <a:gridCol w="951865"/>
                <a:gridCol w="676275"/>
                <a:gridCol w="275590"/>
                <a:gridCol w="704215"/>
                <a:gridCol w="593725"/>
                <a:gridCol w="1452245"/>
              </a:tblGrid>
              <a:tr h="394335">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685" b="1" i="0" u="none" strike="noStrike" cap="none" normalizeH="0" baseline="0" dirty="0" smtClean="0">
                          <a:ln>
                            <a:noFill/>
                          </a:ln>
                          <a:solidFill>
                            <a:srgbClr val="FFFFFF"/>
                          </a:solidFill>
                          <a:effectLst/>
                          <a:latin typeface="Calibri" panose="020F0502020204030204" charset="0"/>
                          <a:ea typeface="宋体" panose="02010600030101010101" pitchFamily="2" charset="-122"/>
                        </a:rPr>
                        <a:t>类别</a:t>
                      </a:r>
                      <a:endParaRPr kumimoji="0" lang="zh-CN" sz="1685" b="1" i="0" u="none" strike="noStrike" cap="none" normalizeH="0" baseline="0" dirty="0" smtClean="0">
                        <a:ln>
                          <a:noFill/>
                        </a:ln>
                        <a:solidFill>
                          <a:srgbClr val="FFFFFF"/>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1" i="0" u="none" strike="noStrike" cap="none" normalizeH="0" baseline="0" dirty="0" smtClean="0">
                          <a:ln>
                            <a:noFill/>
                          </a:ln>
                          <a:solidFill>
                            <a:srgbClr val="FFFFFF"/>
                          </a:solidFill>
                          <a:effectLst/>
                          <a:latin typeface="Calibri" panose="020F0502020204030204" charset="0"/>
                          <a:ea typeface="宋体" panose="02010600030101010101" pitchFamily="2" charset="-122"/>
                        </a:rPr>
                        <a:t>项目</a:t>
                      </a:r>
                      <a:endParaRPr kumimoji="0" lang="zh-CN" sz="1795" b="1" i="0" u="none" strike="noStrike" cap="none" normalizeH="0" baseline="0" dirty="0" smtClean="0">
                        <a:ln>
                          <a:noFill/>
                        </a:ln>
                        <a:solidFill>
                          <a:srgbClr val="FFFFFF"/>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defRPr/>
                      </a:pPr>
                      <a:r>
                        <a:rPr kumimoji="0" lang="zh-CN" altLang="en-US" sz="1795" b="1" i="0" u="none" strike="noStrike" cap="none" normalizeH="0" baseline="0" dirty="0" smtClean="0">
                          <a:ln>
                            <a:noFill/>
                          </a:ln>
                          <a:solidFill>
                            <a:srgbClr val="FFFFFF"/>
                          </a:solidFill>
                          <a:effectLst/>
                          <a:latin typeface="Calibri" panose="020F0502020204030204" charset="0"/>
                          <a:ea typeface="宋体" panose="02010600030101010101" pitchFamily="2" charset="-122"/>
                        </a:rPr>
                        <a:t>计发基数</a:t>
                      </a:r>
                      <a:endParaRPr kumimoji="0" lang="zh-CN" altLang="en-US" sz="1795" b="1" i="0" u="none" strike="noStrike" cap="none" normalizeH="0" baseline="0" dirty="0" smtClean="0">
                        <a:ln>
                          <a:noFill/>
                        </a:ln>
                        <a:solidFill>
                          <a:srgbClr val="FFFFFF"/>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gridSpan="6">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900" b="1" i="0" u="none" strike="noStrike" cap="none" normalizeH="0" baseline="0" dirty="0" smtClean="0">
                          <a:ln>
                            <a:noFill/>
                          </a:ln>
                          <a:solidFill>
                            <a:srgbClr val="FFFFFF"/>
                          </a:solidFill>
                          <a:effectLst/>
                          <a:latin typeface="Calibri" panose="020F0502020204030204" charset="0"/>
                          <a:ea typeface="宋体" panose="02010600030101010101" pitchFamily="2" charset="-122"/>
                        </a:rPr>
                        <a:t>计发标准</a:t>
                      </a:r>
                      <a:endParaRPr kumimoji="0" lang="zh-CN" altLang="en-US" sz="1900" b="1" i="0" u="none" strike="noStrike" cap="none" normalizeH="0" baseline="0" dirty="0" smtClean="0">
                        <a:ln>
                          <a:noFill/>
                        </a:ln>
                        <a:solidFill>
                          <a:srgbClr val="FFFFFF"/>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hMerge="1">
                  <a:tcPr/>
                </a:tc>
                <a:tc hMerge="1">
                  <a:tcPr/>
                </a:tc>
                <a:tc hMerge="1">
                  <a:tcPr/>
                </a:tc>
                <a:tc hMerge="1">
                  <a:tcPr/>
                </a:tc>
                <a:tc hMerge="1">
                  <a:tcPr/>
                </a:tc>
              </a:tr>
              <a:tr h="354965">
                <a:tc rowSpan="14">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232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伤</a:t>
                      </a:r>
                      <a:endParaRPr kumimoji="0" lang="zh-CN" sz="2320" b="0" i="0" u="none" strike="noStrike" cap="none" normalizeH="0" baseline="0" dirty="0" smtClean="0">
                        <a:ln>
                          <a:noFill/>
                        </a:ln>
                        <a:solidFill>
                          <a:srgbClr val="000000"/>
                        </a:solidFill>
                        <a:effectLst/>
                        <a:latin typeface="Calibri" panose="020F0502020204030204" charset="0"/>
                        <a:ea typeface="宋体" panose="02010600030101010101" pitchFamily="2" charset="-122"/>
                      </a:endParaRPr>
                    </a:p>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232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残</a:t>
                      </a:r>
                      <a:endParaRPr kumimoji="0" lang="zh-CN" sz="2320" b="0" i="0" u="none" strike="noStrike" cap="none" normalizeH="0" baseline="0" dirty="0" smtClean="0">
                        <a:ln>
                          <a:noFill/>
                        </a:ln>
                        <a:solidFill>
                          <a:srgbClr val="000000"/>
                        </a:solidFill>
                        <a:effectLst/>
                        <a:latin typeface="Calibri" panose="020F0502020204030204" charset="0"/>
                        <a:ea typeface="宋体" panose="02010600030101010101" pitchFamily="2" charset="-122"/>
                      </a:endParaRPr>
                    </a:p>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232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待</a:t>
                      </a:r>
                      <a:endParaRPr kumimoji="0" lang="zh-CN" sz="2320" b="0" i="0" u="none" strike="noStrike" cap="none" normalizeH="0" baseline="0" dirty="0" smtClean="0">
                        <a:ln>
                          <a:noFill/>
                        </a:ln>
                        <a:solidFill>
                          <a:srgbClr val="000000"/>
                        </a:solidFill>
                        <a:effectLst/>
                        <a:latin typeface="Calibri" panose="020F0502020204030204" charset="0"/>
                        <a:ea typeface="宋体" panose="02010600030101010101" pitchFamily="2" charset="-122"/>
                      </a:endParaRPr>
                    </a:p>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232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遇</a:t>
                      </a:r>
                      <a:endParaRPr kumimoji="0" lang="zh-CN" sz="232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D0D8E8"/>
                    </a:solidFill>
                  </a:tcPr>
                </a:tc>
                <a:tc row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一次性伤残补助金</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rowSpan="5">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本人工资</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一级</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27</a:t>
                      </a: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六级</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16</a:t>
                      </a: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352425">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二级</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25</a:t>
                      </a: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七级</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13</a:t>
                      </a: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35814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三级</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23</a:t>
                      </a: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八级</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11</a:t>
                      </a: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35306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四级</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21</a:t>
                      </a: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九级</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9</a:t>
                      </a: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35433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五级</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18</a:t>
                      </a: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十级</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7</a:t>
                      </a: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354965">
                <a:tc vMerge="1">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伤残津帖</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rowSpan="3">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本人工资</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一级</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90%</a:t>
                      </a:r>
                      <a:endParaRPr kumimoji="0" lang="zh-CN" alt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四级</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75%</a:t>
                      </a:r>
                      <a:endParaRPr kumimoji="0" lang="zh-CN" alt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354965">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二级</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85%</a:t>
                      </a:r>
                      <a:endParaRPr kumimoji="0" lang="zh-CN" alt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五级</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70%</a:t>
                      </a:r>
                      <a:endParaRPr kumimoji="0" lang="zh-CN" alt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r h="35433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三级</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80%</a:t>
                      </a:r>
                      <a:endParaRPr kumimoji="0" lang="zh-CN" alt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六级</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60%</a:t>
                      </a:r>
                      <a:endParaRPr kumimoji="0" lang="zh-CN" alt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r h="375285">
                <a:tc vMerge="1">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生活护理费</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rowSpan="3">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altLang="en-US"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海南省</a:t>
                      </a: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上年度职工月平均工资</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生活完全不能自理</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a:tc>
                <a:tc hMerge="1">
                  <a:tcPr/>
                </a:tc>
                <a:tc hMerge="1">
                  <a:tcPr/>
                </a:tc>
                <a:tc h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50%</a:t>
                      </a:r>
                      <a:endParaRPr kumimoji="0" lang="zh-CN" alt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354330">
                <a:tc vMerge="1">
                  <a:tcPr/>
                </a:tc>
                <a:tc vMerge="1">
                  <a:tcPr/>
                </a:tc>
                <a:tc vMerge="1">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生活大部分不能自理</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a:tc>
                <a:tc hMerge="1">
                  <a:tcPr/>
                </a:tc>
                <a:tc hMerge="1">
                  <a:tcPr/>
                </a:tc>
                <a:tc h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40%</a:t>
                      </a:r>
                      <a:endParaRPr kumimoji="0" lang="zh-CN" alt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304800">
                <a:tc vMerge="1">
                  <a:tcPr/>
                </a:tc>
                <a:tc vMerge="1">
                  <a:tcPr/>
                </a:tc>
                <a:tc vMerge="1">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生活部分不能自理</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a:tc>
                <a:tc hMerge="1">
                  <a:tcPr/>
                </a:tc>
                <a:tc hMerge="1">
                  <a:tcPr/>
                </a:tc>
                <a:tc h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30%</a:t>
                      </a:r>
                      <a:endParaRPr kumimoji="0" lang="zh-CN" alt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318770">
                <a:tc vMerge="1">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一次性就业补助金</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rowSpan="3">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本人工资</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5</a:t>
                      </a: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级</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40</a:t>
                      </a: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8</a:t>
                      </a: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级</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16</a:t>
                      </a: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r h="304800">
                <a:tc vMerge="1">
                  <a:tcPr/>
                </a:tc>
                <a:tc vMerge="1">
                  <a:tcPr/>
                </a:tc>
                <a:tc vMerge="1">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6</a:t>
                      </a: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级</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30</a:t>
                      </a: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9</a:t>
                      </a: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级</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12</a:t>
                      </a:r>
                      <a:r>
                        <a:rPr kumimoji="0" lang="zh-CN" sz="1370" b="0" i="0" u="none" strike="noStrike" cap="none" normalizeH="0" baseline="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r h="310515">
                <a:tc vMerge="1">
                  <a:tcPr/>
                </a:tc>
                <a:tc vMerge="1">
                  <a:tcPr/>
                </a:tc>
                <a:tc vMerge="1">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7</a:t>
                      </a: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级</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20</a:t>
                      </a: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10</a:t>
                      </a: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级</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9</a:t>
                      </a:r>
                      <a:r>
                        <a:rPr kumimoji="0" lang="zh-CN" sz="1370"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个月</a:t>
                      </a:r>
                      <a:endParaRPr kumimoji="0" lang="zh-CN" sz="1370"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bl>
          </a:graphicData>
        </a:graphic>
      </p:graphicFrame>
      <p:sp>
        <p:nvSpPr>
          <p:cNvPr id="7" name="矩形 6"/>
          <p:cNvSpPr/>
          <p:nvPr>
            <p:custDataLst>
              <p:tags r:id="rId5"/>
            </p:custDataLst>
          </p:nvPr>
        </p:nvSpPr>
        <p:spPr>
          <a:xfrm>
            <a:off x="437247" y="5917674"/>
            <a:ext cx="11117521" cy="774065"/>
          </a:xfrm>
          <a:prstGeom prst="rect">
            <a:avLst/>
          </a:prstGeom>
        </p:spPr>
        <p:txBody>
          <a:bodyPr wrap="square">
            <a:spAutoFit/>
          </a:bodyPr>
          <a:lstStyle/>
          <a:p>
            <a:r>
              <a:rPr lang="en-US" altLang="zh-CN" sz="1475" b="1" kern="0" dirty="0" smtClean="0">
                <a:latin typeface="Arial" panose="020B0604020202020204" pitchFamily="34" charset="0"/>
                <a:ea typeface="宋体" panose="02010600030101010101" pitchFamily="2" charset="-122"/>
              </a:rPr>
              <a:t>       </a:t>
            </a:r>
            <a:r>
              <a:rPr lang="zh-CN" altLang="en-US" sz="1475" b="1" kern="0" dirty="0" smtClean="0">
                <a:latin typeface="Arial" panose="020B0604020202020204" pitchFamily="34" charset="0"/>
                <a:ea typeface="宋体" panose="02010600030101010101" pitchFamily="2" charset="-122"/>
              </a:rPr>
              <a:t>条例的本人工资，是指工伤职工因工作遭受事故伤害或患职业病前</a:t>
            </a:r>
            <a:r>
              <a:rPr lang="en-US" altLang="zh-CN" sz="1475" b="1" kern="0" dirty="0" smtClean="0">
                <a:latin typeface="Arial" panose="020B0604020202020204" pitchFamily="34" charset="0"/>
                <a:ea typeface="宋体" panose="02010600030101010101" pitchFamily="2" charset="-122"/>
              </a:rPr>
              <a:t>12</a:t>
            </a:r>
            <a:r>
              <a:rPr lang="zh-CN" altLang="en-US" sz="1475" b="1" kern="0" dirty="0" smtClean="0">
                <a:latin typeface="Arial" panose="020B0604020202020204" pitchFamily="34" charset="0"/>
                <a:ea typeface="宋体" panose="02010600030101010101" pitchFamily="2" charset="-122"/>
              </a:rPr>
              <a:t>个月平均缴费工资（</a:t>
            </a:r>
            <a:r>
              <a:rPr lang="zh-CN" altLang="en-US" sz="1475" b="1" dirty="0" smtClean="0">
                <a:latin typeface="宋体" panose="02010600030101010101" pitchFamily="2" charset="-122"/>
                <a:ea typeface="宋体" panose="02010600030101010101" pitchFamily="2" charset="-122"/>
                <a:cs typeface="宋体" panose="02010600030101010101" pitchFamily="2" charset="-122"/>
                <a:sym typeface="+mn-ea"/>
              </a:rPr>
              <a:t>建筑业按项目参保：按</a:t>
            </a:r>
            <a:r>
              <a:rPr lang="zh-CN" altLang="en-US" sz="1475" b="1" dirty="0" smtClean="0">
                <a:ln>
                  <a:noFill/>
                </a:ln>
                <a:solidFill>
                  <a:srgbClr val="000000"/>
                </a:solidFill>
                <a:effectLst/>
                <a:latin typeface="Calibri" panose="020F0502020204030204" charset="0"/>
                <a:ea typeface="宋体" panose="02010600030101010101" pitchFamily="2" charset="-122"/>
                <a:sym typeface="+mn-ea"/>
              </a:rPr>
              <a:t>海南省</a:t>
            </a:r>
            <a:r>
              <a:rPr lang="zh-CN" sz="1475" b="1" dirty="0" smtClean="0">
                <a:ln>
                  <a:noFill/>
                </a:ln>
                <a:solidFill>
                  <a:srgbClr val="000000"/>
                </a:solidFill>
                <a:effectLst/>
                <a:latin typeface="Calibri" panose="020F0502020204030204" charset="0"/>
                <a:ea typeface="宋体" panose="02010600030101010101" pitchFamily="2" charset="-122"/>
                <a:sym typeface="+mn-ea"/>
              </a:rPr>
              <a:t>上年度职工月平均工资</a:t>
            </a:r>
            <a:r>
              <a:rPr lang="en-US" altLang="zh-CN" sz="1475" b="1" dirty="0" smtClean="0">
                <a:ln>
                  <a:noFill/>
                </a:ln>
                <a:solidFill>
                  <a:srgbClr val="000000"/>
                </a:solidFill>
                <a:effectLst/>
                <a:latin typeface="Calibri" panose="020F0502020204030204" charset="0"/>
                <a:ea typeface="宋体" panose="02010600030101010101" pitchFamily="2" charset="-122"/>
                <a:sym typeface="+mn-ea"/>
              </a:rPr>
              <a:t>60%</a:t>
            </a:r>
            <a:r>
              <a:rPr lang="zh-CN" altLang="en-US" sz="1475" b="1" dirty="0" smtClean="0">
                <a:ln>
                  <a:noFill/>
                </a:ln>
                <a:solidFill>
                  <a:srgbClr val="000000"/>
                </a:solidFill>
                <a:effectLst/>
                <a:latin typeface="Calibri" panose="020F0502020204030204" charset="0"/>
                <a:ea typeface="宋体" panose="02010600030101010101" pitchFamily="2" charset="-122"/>
                <a:sym typeface="+mn-ea"/>
              </a:rPr>
              <a:t>；</a:t>
            </a:r>
            <a:r>
              <a:rPr lang="zh-CN" altLang="en-US" sz="1475" b="1" dirty="0" smtClean="0">
                <a:latin typeface="宋体" panose="02010600030101010101" pitchFamily="2" charset="-122"/>
                <a:ea typeface="宋体" panose="02010600030101010101" pitchFamily="2" charset="-122"/>
                <a:cs typeface="宋体" panose="02010600030101010101" pitchFamily="2" charset="-122"/>
                <a:sym typeface="+mn-ea"/>
              </a:rPr>
              <a:t>基层快递网点：按海南省上年度全口径城镇单位就业人员平均工资；新业态职业伤害：按海南省上年度全省城镇私营单位就业人员月平均工资</a:t>
            </a:r>
            <a:r>
              <a:rPr lang="en-US" altLang="zh-CN" sz="1475" b="1" dirty="0" smtClean="0">
                <a:latin typeface="宋体" panose="02010600030101010101" pitchFamily="2" charset="-122"/>
                <a:ea typeface="宋体" panose="02010600030101010101" pitchFamily="2" charset="-122"/>
                <a:cs typeface="宋体" panose="02010600030101010101" pitchFamily="2" charset="-122"/>
                <a:sym typeface="+mn-ea"/>
              </a:rPr>
              <a:t>,</a:t>
            </a:r>
            <a:r>
              <a:rPr lang="zh-CN" altLang="en-US" sz="1475" b="1" dirty="0" smtClean="0">
                <a:latin typeface="宋体" panose="02010600030101010101" pitchFamily="2" charset="-122"/>
                <a:ea typeface="宋体" panose="02010600030101010101" pitchFamily="2" charset="-122"/>
                <a:cs typeface="宋体" panose="02010600030101010101" pitchFamily="2" charset="-122"/>
                <a:sym typeface="+mn-ea"/>
              </a:rPr>
              <a:t>五级、六级一次性伤残津贴从工伤保险基金列支，五级伤残为 30个月，六级伤残为 25个月。</a:t>
            </a:r>
            <a:r>
              <a:rPr lang="zh-CN" altLang="en-US" sz="1475" b="1" kern="0" dirty="0" smtClean="0">
                <a:latin typeface="Arial" panose="020B0604020202020204" pitchFamily="34" charset="0"/>
                <a:ea typeface="宋体" panose="02010600030101010101" pitchFamily="2" charset="-122"/>
              </a:rPr>
              <a:t>）</a:t>
            </a:r>
            <a:endParaRPr lang="zh-CN" altLang="en-US" sz="1475" b="1" dirty="0"/>
          </a:p>
        </p:txBody>
      </p:sp>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334645" y="776605"/>
            <a:ext cx="11857355" cy="4958080"/>
          </a:xfrm>
          <a:prstGeom prst="rect">
            <a:avLst/>
          </a:prstGeom>
          <a:noFill/>
        </p:spPr>
        <p:txBody>
          <a:bodyPr wrap="square" rtlCol="0" anchor="t">
            <a:noAutofit/>
          </a:bodyPr>
          <a:p>
            <a:pPr marL="0" indent="0" eaLnBrk="1" latinLnBrk="0" hangingPunct="1">
              <a:lnSpc>
                <a:spcPts val="3300"/>
              </a:lnSpc>
              <a:buFontTx/>
              <a:buNone/>
            </a:pPr>
            <a:r>
              <a:rPr lang="zh-CN" altLang="en-US" sz="2400" dirty="0">
                <a:latin typeface="宋体" panose="02010600030101010101" pitchFamily="2" charset="-122"/>
                <a:sym typeface="+mn-ea"/>
              </a:rPr>
              <a:t>●职工因工致残被鉴定为一级至四级伤残的，保留劳动关系，退出工作岗位。</a:t>
            </a:r>
            <a:endParaRPr lang="zh-CN" altLang="en-US" sz="2400" dirty="0">
              <a:latin typeface="宋体" panose="02010600030101010101" pitchFamily="2" charset="-122"/>
              <a:sym typeface="+mn-ea"/>
            </a:endParaRPr>
          </a:p>
          <a:p>
            <a:pPr marL="0" indent="0" eaLnBrk="1" latinLnBrk="0" hangingPunct="1">
              <a:lnSpc>
                <a:spcPts val="3300"/>
              </a:lnSpc>
              <a:buFontTx/>
              <a:buNone/>
            </a:pPr>
            <a:r>
              <a:rPr lang="zh-CN" altLang="en-US" sz="2400" dirty="0">
                <a:latin typeface="宋体" panose="02010600030101010101" pitchFamily="2" charset="-122"/>
                <a:sym typeface="+mn-ea"/>
              </a:rPr>
              <a:t> </a:t>
            </a: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由用人单位和职工个人以伤残津贴为基数，缴纳基本医疗保险费。</a:t>
            </a:r>
            <a:endParaRPr lang="zh-CN" altLang="en-US" sz="2400" dirty="0">
              <a:latin typeface="宋体" panose="02010600030101010101" pitchFamily="2" charset="-122"/>
            </a:endParaRPr>
          </a:p>
          <a:p>
            <a:pPr marL="0" indent="0" eaLnBrk="1" latinLnBrk="0" hangingPunct="1">
              <a:lnSpc>
                <a:spcPts val="3300"/>
              </a:lnSpc>
              <a:buFontTx/>
              <a:buNone/>
            </a:pPr>
            <a:r>
              <a:rPr lang="zh-CN" altLang="en-US" sz="2400" dirty="0">
                <a:latin typeface="宋体" panose="02010600030101010101" pitchFamily="2" charset="-122"/>
                <a:sym typeface="+mn-ea"/>
              </a:rPr>
              <a:t>●一级至四级工伤职工达到退休年龄并办理退休手续后，停发伤残津贴，享受</a:t>
            </a:r>
            <a:r>
              <a:rPr lang="en-US" altLang="zh-CN" sz="2400" dirty="0">
                <a:latin typeface="宋体" panose="02010600030101010101" pitchFamily="2" charset="-122"/>
                <a:sym typeface="+mn-ea"/>
              </a:rPr>
              <a:t> </a:t>
            </a:r>
            <a:endParaRPr lang="en-US" altLang="zh-CN" sz="2400" dirty="0">
              <a:latin typeface="宋体" panose="02010600030101010101" pitchFamily="2" charset="-122"/>
              <a:sym typeface="+mn-ea"/>
            </a:endParaRPr>
          </a:p>
          <a:p>
            <a:pPr marL="0" indent="0" eaLnBrk="1" latinLnBrk="0" hangingPunct="1">
              <a:lnSpc>
                <a:spcPts val="3300"/>
              </a:lnSpc>
              <a:buFontTx/>
              <a:buNone/>
            </a:pP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基本养老保险待遇。基本养老保险待遇低于伤残津贴的，由工伤保险基金在</a:t>
            </a:r>
            <a:endParaRPr lang="zh-CN" altLang="en-US" sz="2400" dirty="0">
              <a:latin typeface="宋体" panose="02010600030101010101" pitchFamily="2" charset="-122"/>
              <a:sym typeface="+mn-ea"/>
            </a:endParaRPr>
          </a:p>
          <a:p>
            <a:pPr marL="0" indent="0" eaLnBrk="1" latinLnBrk="0" hangingPunct="1">
              <a:lnSpc>
                <a:spcPts val="3300"/>
              </a:lnSpc>
              <a:buFontTx/>
              <a:buNone/>
            </a:pPr>
            <a:r>
              <a:rPr lang="zh-CN" altLang="en-US" sz="2400" dirty="0">
                <a:latin typeface="宋体" panose="02010600030101010101" pitchFamily="2" charset="-122"/>
                <a:sym typeface="+mn-ea"/>
              </a:rPr>
              <a:t> </a:t>
            </a: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转发待遇时补足差额。</a:t>
            </a:r>
            <a:endParaRPr lang="en-US" altLang="zh-CN" sz="2400" dirty="0">
              <a:latin typeface="宋体" panose="02010600030101010101" pitchFamily="2" charset="-122"/>
            </a:endParaRPr>
          </a:p>
          <a:p>
            <a:pPr marL="0" indent="0" eaLnBrk="1" latinLnBrk="0" hangingPunct="1">
              <a:lnSpc>
                <a:spcPts val="3300"/>
              </a:lnSpc>
              <a:buFontTx/>
              <a:buNone/>
            </a:pPr>
            <a:r>
              <a:rPr lang="zh-CN" altLang="en-US" sz="2400" dirty="0">
                <a:latin typeface="宋体" panose="02010600030101010101" pitchFamily="2" charset="-122"/>
                <a:sym typeface="+mn-ea"/>
              </a:rPr>
              <a:t>●一级至四级工伤职工死亡，其近亲属同时符合领取工伤保险丧葬补助金、供</a:t>
            </a:r>
            <a:endParaRPr lang="zh-CN" altLang="en-US" sz="2400" dirty="0">
              <a:latin typeface="宋体" panose="02010600030101010101" pitchFamily="2" charset="-122"/>
              <a:sym typeface="+mn-ea"/>
            </a:endParaRPr>
          </a:p>
          <a:p>
            <a:pPr marL="0" indent="0" eaLnBrk="1" latinLnBrk="0" hangingPunct="1">
              <a:lnSpc>
                <a:spcPts val="3300"/>
              </a:lnSpc>
              <a:buFontTx/>
              <a:buNone/>
            </a:pPr>
            <a:r>
              <a:rPr lang="zh-CN" altLang="en-US" sz="2400" dirty="0">
                <a:latin typeface="宋体" panose="02010600030101010101" pitchFamily="2" charset="-122"/>
                <a:sym typeface="+mn-ea"/>
              </a:rPr>
              <a:t> </a:t>
            </a: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养亲属抚恤金待遇和职工养老保险丧葬补助金、抚恤金待遇条件的，由其近</a:t>
            </a:r>
            <a:endParaRPr lang="zh-CN" altLang="en-US" sz="2400" dirty="0">
              <a:latin typeface="宋体" panose="02010600030101010101" pitchFamily="2" charset="-122"/>
              <a:sym typeface="+mn-ea"/>
            </a:endParaRPr>
          </a:p>
          <a:p>
            <a:pPr marL="0" indent="0" eaLnBrk="1" latinLnBrk="0" hangingPunct="1">
              <a:lnSpc>
                <a:spcPts val="3300"/>
              </a:lnSpc>
              <a:buFontTx/>
              <a:buNone/>
            </a:pPr>
            <a:r>
              <a:rPr lang="zh-CN" altLang="en-US" sz="2400" dirty="0">
                <a:latin typeface="宋体" panose="02010600030101010101" pitchFamily="2" charset="-122"/>
                <a:sym typeface="+mn-ea"/>
              </a:rPr>
              <a:t> </a:t>
            </a: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亲属选择领取工伤保险或职工基本养老保险其中一种。</a:t>
            </a:r>
            <a:endParaRPr lang="zh-CN" altLang="en-US" sz="2400" dirty="0">
              <a:latin typeface="宋体" panose="02010600030101010101" pitchFamily="2" charset="-122"/>
              <a:sym typeface="+mn-ea"/>
            </a:endParaRPr>
          </a:p>
          <a:p>
            <a:pPr marL="0" indent="0" eaLnBrk="1" latinLnBrk="0" hangingPunct="1">
              <a:lnSpc>
                <a:spcPts val="3300"/>
              </a:lnSpc>
              <a:buFontTx/>
              <a:buNone/>
            </a:pPr>
            <a:r>
              <a:rPr lang="zh-CN" altLang="en-US" sz="2400" dirty="0">
                <a:latin typeface="宋体" panose="02010600030101010101" pitchFamily="2" charset="-122"/>
                <a:sym typeface="+mn-ea"/>
              </a:rPr>
              <a:t>●职工因工致残被鉴定为五级、六级伤残的，保留与用人单位的劳动关系，由</a:t>
            </a:r>
            <a:endParaRPr lang="zh-CN" altLang="en-US" sz="2400" dirty="0">
              <a:latin typeface="宋体" panose="02010600030101010101" pitchFamily="2" charset="-122"/>
              <a:sym typeface="+mn-ea"/>
            </a:endParaRPr>
          </a:p>
          <a:p>
            <a:pPr marL="0" indent="0" eaLnBrk="1" latinLnBrk="0" hangingPunct="1">
              <a:lnSpc>
                <a:spcPts val="3300"/>
              </a:lnSpc>
              <a:buFontTx/>
              <a:buNone/>
            </a:pPr>
            <a:r>
              <a:rPr lang="zh-CN" altLang="en-US" sz="2400" dirty="0">
                <a:latin typeface="宋体" panose="02010600030101010101" pitchFamily="2" charset="-122"/>
                <a:sym typeface="+mn-ea"/>
              </a:rPr>
              <a:t> </a:t>
            </a: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用人单位安排适当工作。难以安排工作的，由用人单位按月发给伤残津贴，</a:t>
            </a:r>
            <a:endParaRPr lang="zh-CN" altLang="en-US" sz="2400" dirty="0">
              <a:latin typeface="宋体" panose="02010600030101010101" pitchFamily="2" charset="-122"/>
              <a:sym typeface="+mn-ea"/>
            </a:endParaRPr>
          </a:p>
          <a:p>
            <a:pPr marL="0" indent="0" eaLnBrk="1" latinLnBrk="0" hangingPunct="1">
              <a:lnSpc>
                <a:spcPts val="3300"/>
              </a:lnSpc>
              <a:buFontTx/>
              <a:buNone/>
            </a:pPr>
            <a:r>
              <a:rPr lang="zh-CN" altLang="en-US" sz="2400" dirty="0">
                <a:latin typeface="宋体" panose="02010600030101010101" pitchFamily="2" charset="-122"/>
                <a:sym typeface="+mn-ea"/>
              </a:rPr>
              <a:t> </a:t>
            </a: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并由用人单位按照规定为其缴纳应缴纳的各项社会保险费。</a:t>
            </a:r>
            <a:endParaRPr lang="zh-CN" altLang="en-US" sz="2000" dirty="0">
              <a:latin typeface="宋体" panose="02010600030101010101" pitchFamily="2" charset="-122"/>
            </a:endParaRPr>
          </a:p>
          <a:p>
            <a:pPr marL="0" indent="0" eaLnBrk="1" latinLnBrk="0" hangingPunct="1">
              <a:lnSpc>
                <a:spcPts val="2800"/>
              </a:lnSpc>
              <a:buFontTx/>
              <a:buNone/>
            </a:pPr>
            <a:endParaRPr lang="zh-CN" altLang="en-US" sz="2000" dirty="0">
              <a:latin typeface="宋体" panose="02010600030101010101" pitchFamily="2" charset="-122"/>
            </a:endParaRPr>
          </a:p>
        </p:txBody>
      </p:sp>
    </p:spTree>
    <p:custDataLst>
      <p:tags r:id="rId4"/>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305435" y="762000"/>
            <a:ext cx="11668125" cy="4720590"/>
          </a:xfrm>
          <a:prstGeom prst="rect">
            <a:avLst/>
          </a:prstGeom>
          <a:noFill/>
        </p:spPr>
        <p:txBody>
          <a:bodyPr wrap="square" rtlCol="0" anchor="t">
            <a:noAutofit/>
          </a:bodyPr>
          <a:p>
            <a:pPr marL="0" indent="0" eaLnBrk="1" latinLnBrk="0" hangingPunct="1">
              <a:lnSpc>
                <a:spcPts val="3480"/>
              </a:lnSpc>
              <a:buFontTx/>
              <a:buNone/>
            </a:pPr>
            <a:r>
              <a:rPr lang="zh-CN" altLang="en-US" sz="2400" dirty="0">
                <a:latin typeface="宋体" panose="02010600030101010101" pitchFamily="2" charset="-122"/>
                <a:sym typeface="+mn-ea"/>
              </a:rPr>
              <a:t>●用人单位不得违法解除与工伤人员的劳动关系。五级、六级工伤人员的劳动</a:t>
            </a:r>
            <a:endParaRPr lang="zh-CN" altLang="en-US" sz="2400" dirty="0">
              <a:latin typeface="宋体" panose="02010600030101010101" pitchFamily="2" charset="-122"/>
              <a:sym typeface="+mn-ea"/>
            </a:endParaRPr>
          </a:p>
          <a:p>
            <a:pPr marL="0" indent="0" eaLnBrk="1" latinLnBrk="0" hangingPunct="1">
              <a:lnSpc>
                <a:spcPts val="3480"/>
              </a:lnSpc>
              <a:buFontTx/>
              <a:buNone/>
            </a:pPr>
            <a:r>
              <a:rPr lang="zh-CN" altLang="en-US" sz="2400" dirty="0">
                <a:latin typeface="宋体" panose="02010600030101010101" pitchFamily="2" charset="-122"/>
                <a:sym typeface="+mn-ea"/>
              </a:rPr>
              <a:t> </a:t>
            </a: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合同期满后应当延续。经工伤职工本人提出，该职工可以与用人单位解除或</a:t>
            </a:r>
            <a:endParaRPr lang="zh-CN" altLang="en-US" sz="2400" dirty="0">
              <a:latin typeface="宋体" panose="02010600030101010101" pitchFamily="2" charset="-122"/>
              <a:sym typeface="+mn-ea"/>
            </a:endParaRPr>
          </a:p>
          <a:p>
            <a:pPr marL="0" indent="0" eaLnBrk="1" latinLnBrk="0" hangingPunct="1">
              <a:lnSpc>
                <a:spcPts val="3480"/>
              </a:lnSpc>
              <a:buFontTx/>
              <a:buNone/>
            </a:pPr>
            <a:r>
              <a:rPr lang="zh-CN" altLang="en-US" sz="2400" dirty="0">
                <a:latin typeface="宋体" panose="02010600030101010101" pitchFamily="2" charset="-122"/>
                <a:sym typeface="+mn-ea"/>
              </a:rPr>
              <a:t> </a:t>
            </a: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者终止劳动关系。</a:t>
            </a:r>
            <a:endParaRPr lang="zh-CN" altLang="en-US" sz="2400" dirty="0">
              <a:latin typeface="宋体" panose="02010600030101010101" pitchFamily="2" charset="-122"/>
              <a:sym typeface="+mn-ea"/>
            </a:endParaRPr>
          </a:p>
          <a:p>
            <a:pPr marL="0" indent="0" eaLnBrk="1" latinLnBrk="0" hangingPunct="1">
              <a:lnSpc>
                <a:spcPts val="3480"/>
              </a:lnSpc>
              <a:buFontTx/>
              <a:buNone/>
            </a:pPr>
            <a:r>
              <a:rPr lang="zh-CN" altLang="en-US" sz="2400" dirty="0">
                <a:latin typeface="宋体" panose="02010600030101010101" pitchFamily="2" charset="-122"/>
                <a:sym typeface="+mn-ea"/>
              </a:rPr>
              <a:t>●五级至十级伤残人员与用人单位解除或终止劳动关系，由工伤保险基金支付</a:t>
            </a:r>
            <a:endParaRPr lang="zh-CN" altLang="en-US" sz="2400" dirty="0">
              <a:latin typeface="宋体" panose="02010600030101010101" pitchFamily="2" charset="-122"/>
              <a:sym typeface="+mn-ea"/>
            </a:endParaRPr>
          </a:p>
          <a:p>
            <a:pPr marL="0" indent="0" eaLnBrk="1" latinLnBrk="0" hangingPunct="1">
              <a:lnSpc>
                <a:spcPts val="3480"/>
              </a:lnSpc>
              <a:buFontTx/>
              <a:buNone/>
            </a:pPr>
            <a:r>
              <a:rPr lang="zh-CN" altLang="en-US" sz="2400" dirty="0">
                <a:latin typeface="宋体" panose="02010600030101010101" pitchFamily="2" charset="-122"/>
                <a:sym typeface="+mn-ea"/>
              </a:rPr>
              <a:t> </a:t>
            </a: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一次性工伤医疗补助金；由用人单位支付一次性伤残就业补助金；按规定计</a:t>
            </a:r>
            <a:endParaRPr lang="zh-CN" altLang="en-US" sz="2400" dirty="0">
              <a:latin typeface="宋体" panose="02010600030101010101" pitchFamily="2" charset="-122"/>
              <a:sym typeface="+mn-ea"/>
            </a:endParaRPr>
          </a:p>
          <a:p>
            <a:pPr marL="0" indent="0" eaLnBrk="1" latinLnBrk="0" hangingPunct="1">
              <a:lnSpc>
                <a:spcPts val="3480"/>
              </a:lnSpc>
              <a:buFontTx/>
              <a:buNone/>
            </a:pPr>
            <a:r>
              <a:rPr lang="zh-CN" altLang="en-US" sz="2400" dirty="0">
                <a:latin typeface="宋体" panose="02010600030101010101" pitchFamily="2" charset="-122"/>
                <a:sym typeface="+mn-ea"/>
              </a:rPr>
              <a:t> </a:t>
            </a:r>
            <a:r>
              <a:rPr lang="en-US" altLang="zh-CN" sz="2400" dirty="0">
                <a:latin typeface="宋体" panose="02010600030101010101" pitchFamily="2" charset="-122"/>
                <a:sym typeface="+mn-ea"/>
              </a:rPr>
              <a:t>   </a:t>
            </a:r>
            <a:r>
              <a:rPr lang="zh-CN" altLang="en-US" sz="2400" dirty="0">
                <a:latin typeface="宋体" panose="02010600030101010101" pitchFamily="2" charset="-122"/>
                <a:sym typeface="+mn-ea"/>
              </a:rPr>
              <a:t>算一次性伤残就业补助金，截止至本人达到法定退休年龄。</a:t>
            </a:r>
            <a:endParaRPr lang="zh-CN" altLang="en-US" sz="2400" dirty="0">
              <a:latin typeface="宋体" panose="02010600030101010101" pitchFamily="2" charset="-122"/>
            </a:endParaRPr>
          </a:p>
          <a:p>
            <a:pPr marL="0" indent="0" eaLnBrk="1" latinLnBrk="0" hangingPunct="1">
              <a:lnSpc>
                <a:spcPts val="3480"/>
              </a:lnSpc>
              <a:buFontTx/>
              <a:buNone/>
            </a:pPr>
            <a:r>
              <a:rPr lang="zh-CN" altLang="en-US" sz="2400" dirty="0">
                <a:latin typeface="宋体" panose="02010600030101010101" pitchFamily="2" charset="-122"/>
                <a:sym typeface="+mn-ea"/>
              </a:rPr>
              <a:t>●一级至六级伤残人员不得重复享受伤残津贴和工资。</a:t>
            </a:r>
            <a:endParaRPr lang="en-US" altLang="zh-CN" sz="2400" dirty="0" smtClean="0">
              <a:latin typeface="宋体" panose="02010600030101010101" pitchFamily="2" charset="-122"/>
              <a:ea typeface="宋体" panose="02010600030101010101" pitchFamily="2" charset="-122"/>
            </a:endParaRPr>
          </a:p>
          <a:p>
            <a:pPr marL="0" indent="0" eaLnBrk="1" latinLnBrk="0" hangingPunct="1">
              <a:lnSpc>
                <a:spcPts val="3480"/>
              </a:lnSpc>
              <a:buNone/>
            </a:pPr>
            <a:r>
              <a:rPr lang="zh-CN" altLang="en-US" sz="2400" dirty="0" smtClean="0">
                <a:latin typeface="宋体" panose="02010600030101010101" pitchFamily="2" charset="-122"/>
                <a:sym typeface="+mn-ea"/>
              </a:rPr>
              <a:t>●伤残津贴和生活护理费自劳动能力鉴定结论次月起计发。</a:t>
            </a:r>
            <a:endParaRPr lang="zh-CN" altLang="en-US" sz="2400" dirty="0" smtClean="0">
              <a:latin typeface="宋体" panose="02010600030101010101" pitchFamily="2" charset="-122"/>
              <a:sym typeface="+mn-ea"/>
            </a:endParaRPr>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317" y="5177473"/>
            <a:ext cx="12215812" cy="1674812"/>
          </a:xfrm>
          <a:prstGeom prst="rect">
            <a:avLst/>
          </a:prstGeom>
          <a:noFill/>
          <a:ln w="9525">
            <a:noFill/>
          </a:ln>
        </p:spPr>
      </p:pic>
      <p:grpSp>
        <p:nvGrpSpPr>
          <p:cNvPr id="15" name="组合 41"/>
          <p:cNvGrpSpPr/>
          <p:nvPr/>
        </p:nvGrpSpPr>
        <p:grpSpPr bwMode="auto">
          <a:xfrm>
            <a:off x="3228330" y="1277964"/>
            <a:ext cx="613818" cy="555771"/>
            <a:chOff x="2727102" y="1805798"/>
            <a:chExt cx="789301" cy="714855"/>
          </a:xfrm>
        </p:grpSpPr>
        <p:grpSp>
          <p:nvGrpSpPr>
            <p:cNvPr id="16" name="组合 35"/>
            <p:cNvGrpSpPr/>
            <p:nvPr/>
          </p:nvGrpSpPr>
          <p:grpSpPr bwMode="auto">
            <a:xfrm>
              <a:off x="2727102" y="1809520"/>
              <a:ext cx="789301" cy="711133"/>
              <a:chOff x="3696385" y="1762464"/>
              <a:chExt cx="2543112" cy="2379436"/>
            </a:xfrm>
          </p:grpSpPr>
          <p:sp>
            <p:nvSpPr>
              <p:cNvPr id="18" name="矩形 17"/>
              <p:cNvSpPr/>
              <p:nvPr>
                <p:custDataLst>
                  <p:tags r:id="rId4"/>
                </p:custDataLst>
              </p:nvPr>
            </p:nvSpPr>
            <p:spPr>
              <a:xfrm>
                <a:off x="3855008" y="1760639"/>
                <a:ext cx="2379374" cy="2381261"/>
              </a:xfrm>
              <a:prstGeom prst="rect">
                <a:avLst/>
              </a:prstGeom>
              <a:solidFill>
                <a:srgbClr val="FEA702">
                  <a:alpha val="89000"/>
                </a:srgbClr>
              </a:solid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9" name="矩形 34"/>
              <p:cNvSpPr/>
              <p:nvPr>
                <p:custDataLst>
                  <p:tags r:id="rId5"/>
                </p:custDataLst>
              </p:nvPr>
            </p:nvSpPr>
            <p:spPr>
              <a:xfrm>
                <a:off x="3696385" y="1803162"/>
                <a:ext cx="2543112" cy="1041802"/>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1" fmla="*/ 0 w 658424"/>
                  <a:gd name="connsiteY0-2" fmla="*/ 0 h 286509"/>
                  <a:gd name="connsiteX1-3" fmla="*/ 658424 w 658424"/>
                  <a:gd name="connsiteY1-4" fmla="*/ 0 h 286509"/>
                  <a:gd name="connsiteX2-5" fmla="*/ 658424 w 658424"/>
                  <a:gd name="connsiteY2-6" fmla="*/ 286509 h 286509"/>
                  <a:gd name="connsiteX3-7" fmla="*/ 0 w 658424"/>
                  <a:gd name="connsiteY3-8" fmla="*/ 286509 h 286509"/>
                  <a:gd name="connsiteX4-9" fmla="*/ 0 w 658424"/>
                  <a:gd name="connsiteY4-10" fmla="*/ 0 h 286509"/>
                  <a:gd name="connsiteX0-11" fmla="*/ 0 w 658424"/>
                  <a:gd name="connsiteY0-12" fmla="*/ 0 h 410686"/>
                  <a:gd name="connsiteX1-13" fmla="*/ 658424 w 658424"/>
                  <a:gd name="connsiteY1-14" fmla="*/ 0 h 410686"/>
                  <a:gd name="connsiteX2-15" fmla="*/ 658424 w 658424"/>
                  <a:gd name="connsiteY2-16" fmla="*/ 286509 h 410686"/>
                  <a:gd name="connsiteX3-17" fmla="*/ 0 w 658424"/>
                  <a:gd name="connsiteY3-18" fmla="*/ 286509 h 410686"/>
                  <a:gd name="connsiteX4-19" fmla="*/ 0 w 658424"/>
                  <a:gd name="connsiteY4-20" fmla="*/ 0 h 410686"/>
                  <a:gd name="connsiteX0-21" fmla="*/ 0 w 658424"/>
                  <a:gd name="connsiteY0-22" fmla="*/ 0 h 410686"/>
                  <a:gd name="connsiteX1-23" fmla="*/ 658424 w 658424"/>
                  <a:gd name="connsiteY1-24" fmla="*/ 0 h 410686"/>
                  <a:gd name="connsiteX2-25" fmla="*/ 658424 w 658424"/>
                  <a:gd name="connsiteY2-26" fmla="*/ 286509 h 410686"/>
                  <a:gd name="connsiteX3-27" fmla="*/ 0 w 658424"/>
                  <a:gd name="connsiteY3-28" fmla="*/ 286509 h 410686"/>
                  <a:gd name="connsiteX4-29" fmla="*/ 0 w 658424"/>
                  <a:gd name="connsiteY4-30" fmla="*/ 0 h 410686"/>
                  <a:gd name="connsiteX0-31" fmla="*/ 0 w 658424"/>
                  <a:gd name="connsiteY0-32" fmla="*/ 0 h 393753"/>
                  <a:gd name="connsiteX1-33" fmla="*/ 658424 w 658424"/>
                  <a:gd name="connsiteY1-34" fmla="*/ 0 h 393753"/>
                  <a:gd name="connsiteX2-35" fmla="*/ 658424 w 658424"/>
                  <a:gd name="connsiteY2-36" fmla="*/ 286509 h 393753"/>
                  <a:gd name="connsiteX3-37" fmla="*/ 0 w 658424"/>
                  <a:gd name="connsiteY3-38" fmla="*/ 286509 h 393753"/>
                  <a:gd name="connsiteX4-39" fmla="*/ 0 w 658424"/>
                  <a:gd name="connsiteY4-40" fmla="*/ 0 h 393753"/>
                  <a:gd name="connsiteX0-41" fmla="*/ 45292 w 703716"/>
                  <a:gd name="connsiteY0-42" fmla="*/ 0 h 371837"/>
                  <a:gd name="connsiteX1-43" fmla="*/ 703716 w 703716"/>
                  <a:gd name="connsiteY1-44" fmla="*/ 0 h 371837"/>
                  <a:gd name="connsiteX2-45" fmla="*/ 703716 w 703716"/>
                  <a:gd name="connsiteY2-46" fmla="*/ 286509 h 371837"/>
                  <a:gd name="connsiteX3-47" fmla="*/ 0 w 703716"/>
                  <a:gd name="connsiteY3-48" fmla="*/ 180681 h 371837"/>
                  <a:gd name="connsiteX4-49" fmla="*/ 45292 w 703716"/>
                  <a:gd name="connsiteY4-50" fmla="*/ 0 h 37183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3716" h="371837">
                    <a:moveTo>
                      <a:pt x="45292" y="0"/>
                    </a:moveTo>
                    <a:lnTo>
                      <a:pt x="703716" y="0"/>
                    </a:lnTo>
                    <a:lnTo>
                      <a:pt x="703716" y="286509"/>
                    </a:lnTo>
                    <a:cubicBezTo>
                      <a:pt x="458841" y="527809"/>
                      <a:pt x="219475" y="180681"/>
                      <a:pt x="0" y="180681"/>
                    </a:cubicBezTo>
                    <a:lnTo>
                      <a:pt x="45292" y="0"/>
                    </a:lnTo>
                    <a:close/>
                  </a:path>
                </a:pathLst>
              </a:custGeom>
              <a:solidFill>
                <a:schemeClr val="bg1">
                  <a:alpha val="18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7" name="文本框 39"/>
            <p:cNvSpPr txBox="1">
              <a:spLocks noChangeArrowheads="1"/>
            </p:cNvSpPr>
            <p:nvPr>
              <p:custDataLst>
                <p:tags r:id="rId6"/>
              </p:custDataLst>
            </p:nvPr>
          </p:nvSpPr>
          <p:spPr bwMode="auto">
            <a:xfrm>
              <a:off x="2816060" y="1805798"/>
              <a:ext cx="659860" cy="672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US" altLang="zh-CN" sz="2800" dirty="0">
                  <a:solidFill>
                    <a:schemeClr val="bg1"/>
                  </a:solidFill>
                  <a:latin typeface="Impact" panose="020B0806030902050204" pitchFamily="34" charset="0"/>
                  <a:ea typeface="时尚中黑简体" pitchFamily="2" charset="-122"/>
                  <a:cs typeface="Arial" panose="020B0604020202020204" pitchFamily="34" charset="0"/>
                </a:rPr>
                <a:t>01</a:t>
              </a:r>
              <a:endParaRPr lang="zh-CN" altLang="en-US" sz="2800" dirty="0">
                <a:solidFill>
                  <a:schemeClr val="bg1"/>
                </a:solidFill>
                <a:latin typeface="Impact" panose="020B0806030902050204" pitchFamily="34" charset="0"/>
                <a:ea typeface="时尚中黑简体" pitchFamily="2" charset="-122"/>
                <a:cs typeface="Arial" panose="020B0604020202020204" pitchFamily="34" charset="0"/>
              </a:endParaRPr>
            </a:p>
          </p:txBody>
        </p:sp>
      </p:grpSp>
      <p:grpSp>
        <p:nvGrpSpPr>
          <p:cNvPr id="20" name="组合 42"/>
          <p:cNvGrpSpPr/>
          <p:nvPr/>
        </p:nvGrpSpPr>
        <p:grpSpPr bwMode="auto">
          <a:xfrm>
            <a:off x="4117065" y="1280163"/>
            <a:ext cx="3980560" cy="553573"/>
            <a:chOff x="3859762" y="1809521"/>
            <a:chExt cx="5116559" cy="711133"/>
          </a:xfrm>
        </p:grpSpPr>
        <p:grpSp>
          <p:nvGrpSpPr>
            <p:cNvPr id="21" name="组合 36"/>
            <p:cNvGrpSpPr/>
            <p:nvPr/>
          </p:nvGrpSpPr>
          <p:grpSpPr bwMode="auto">
            <a:xfrm>
              <a:off x="3859762" y="1809521"/>
              <a:ext cx="5116559" cy="711133"/>
              <a:chOff x="3856314" y="1762464"/>
              <a:chExt cx="2383183" cy="2379436"/>
            </a:xfrm>
          </p:grpSpPr>
          <p:sp>
            <p:nvSpPr>
              <p:cNvPr id="24" name="矩形 23"/>
              <p:cNvSpPr/>
              <p:nvPr>
                <p:custDataLst>
                  <p:tags r:id="rId7"/>
                </p:custDataLst>
              </p:nvPr>
            </p:nvSpPr>
            <p:spPr>
              <a:xfrm>
                <a:off x="3856314" y="1763631"/>
                <a:ext cx="2379486" cy="2378269"/>
              </a:xfrm>
              <a:prstGeom prst="rect">
                <a:avLst/>
              </a:prstGeom>
              <a:solidFill>
                <a:srgbClr val="FEA702"/>
              </a:solid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5" name="矩形 34"/>
              <p:cNvSpPr/>
              <p:nvPr>
                <p:custDataLst>
                  <p:tags r:id="rId8"/>
                </p:custDataLst>
              </p:nvPr>
            </p:nvSpPr>
            <p:spPr>
              <a:xfrm>
                <a:off x="3860011" y="1806100"/>
                <a:ext cx="2379486" cy="1576663"/>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1" fmla="*/ 0 w 658424"/>
                  <a:gd name="connsiteY0-2" fmla="*/ 0 h 286509"/>
                  <a:gd name="connsiteX1-3" fmla="*/ 658424 w 658424"/>
                  <a:gd name="connsiteY1-4" fmla="*/ 0 h 286509"/>
                  <a:gd name="connsiteX2-5" fmla="*/ 658424 w 658424"/>
                  <a:gd name="connsiteY2-6" fmla="*/ 286509 h 286509"/>
                  <a:gd name="connsiteX3-7" fmla="*/ 0 w 658424"/>
                  <a:gd name="connsiteY3-8" fmla="*/ 286509 h 286509"/>
                  <a:gd name="connsiteX4-9" fmla="*/ 0 w 658424"/>
                  <a:gd name="connsiteY4-10" fmla="*/ 0 h 286509"/>
                  <a:gd name="connsiteX0-11" fmla="*/ 0 w 658424"/>
                  <a:gd name="connsiteY0-12" fmla="*/ 0 h 410686"/>
                  <a:gd name="connsiteX1-13" fmla="*/ 658424 w 658424"/>
                  <a:gd name="connsiteY1-14" fmla="*/ 0 h 410686"/>
                  <a:gd name="connsiteX2-15" fmla="*/ 658424 w 658424"/>
                  <a:gd name="connsiteY2-16" fmla="*/ 286509 h 410686"/>
                  <a:gd name="connsiteX3-17" fmla="*/ 0 w 658424"/>
                  <a:gd name="connsiteY3-18" fmla="*/ 286509 h 410686"/>
                  <a:gd name="connsiteX4-19" fmla="*/ 0 w 658424"/>
                  <a:gd name="connsiteY4-20" fmla="*/ 0 h 410686"/>
                  <a:gd name="connsiteX0-21" fmla="*/ 0 w 658424"/>
                  <a:gd name="connsiteY0-22" fmla="*/ 0 h 410686"/>
                  <a:gd name="connsiteX1-23" fmla="*/ 658424 w 658424"/>
                  <a:gd name="connsiteY1-24" fmla="*/ 0 h 410686"/>
                  <a:gd name="connsiteX2-25" fmla="*/ 658424 w 658424"/>
                  <a:gd name="connsiteY2-26" fmla="*/ 286509 h 410686"/>
                  <a:gd name="connsiteX3-27" fmla="*/ 0 w 658424"/>
                  <a:gd name="connsiteY3-28" fmla="*/ 286509 h 410686"/>
                  <a:gd name="connsiteX4-29" fmla="*/ 0 w 658424"/>
                  <a:gd name="connsiteY4-30" fmla="*/ 0 h 410686"/>
                  <a:gd name="connsiteX0-31" fmla="*/ 0 w 658424"/>
                  <a:gd name="connsiteY0-32" fmla="*/ 0 h 393753"/>
                  <a:gd name="connsiteX1-33" fmla="*/ 658424 w 658424"/>
                  <a:gd name="connsiteY1-34" fmla="*/ 0 h 393753"/>
                  <a:gd name="connsiteX2-35" fmla="*/ 658424 w 658424"/>
                  <a:gd name="connsiteY2-36" fmla="*/ 286509 h 393753"/>
                  <a:gd name="connsiteX3-37" fmla="*/ 0 w 658424"/>
                  <a:gd name="connsiteY3-38" fmla="*/ 286509 h 393753"/>
                  <a:gd name="connsiteX4-39" fmla="*/ 0 w 658424"/>
                  <a:gd name="connsiteY4-40" fmla="*/ 0 h 393753"/>
                  <a:gd name="connsiteX0-41" fmla="*/ 45292 w 703716"/>
                  <a:gd name="connsiteY0-42" fmla="*/ 0 h 371837"/>
                  <a:gd name="connsiteX1-43" fmla="*/ 703716 w 703716"/>
                  <a:gd name="connsiteY1-44" fmla="*/ 0 h 371837"/>
                  <a:gd name="connsiteX2-45" fmla="*/ 703716 w 703716"/>
                  <a:gd name="connsiteY2-46" fmla="*/ 286509 h 371837"/>
                  <a:gd name="connsiteX3-47" fmla="*/ 0 w 703716"/>
                  <a:gd name="connsiteY3-48" fmla="*/ 180681 h 371837"/>
                  <a:gd name="connsiteX4-49" fmla="*/ 45292 w 703716"/>
                  <a:gd name="connsiteY4-50" fmla="*/ 0 h 371837"/>
                  <a:gd name="connsiteX0-51" fmla="*/ 45292 w 703716"/>
                  <a:gd name="connsiteY0-52" fmla="*/ 0 h 525639"/>
                  <a:gd name="connsiteX1-53" fmla="*/ 703716 w 703716"/>
                  <a:gd name="connsiteY1-54" fmla="*/ 0 h 525639"/>
                  <a:gd name="connsiteX2-55" fmla="*/ 703716 w 703716"/>
                  <a:gd name="connsiteY2-56" fmla="*/ 286509 h 525639"/>
                  <a:gd name="connsiteX3-57" fmla="*/ 0 w 703716"/>
                  <a:gd name="connsiteY3-58" fmla="*/ 180681 h 525639"/>
                  <a:gd name="connsiteX4-59" fmla="*/ 45292 w 703716"/>
                  <a:gd name="connsiteY4-60" fmla="*/ 0 h 525639"/>
                  <a:gd name="connsiteX0-61" fmla="*/ 45292 w 703716"/>
                  <a:gd name="connsiteY0-62" fmla="*/ 0 h 286509"/>
                  <a:gd name="connsiteX1-63" fmla="*/ 703716 w 703716"/>
                  <a:gd name="connsiteY1-64" fmla="*/ 0 h 286509"/>
                  <a:gd name="connsiteX2-65" fmla="*/ 703716 w 703716"/>
                  <a:gd name="connsiteY2-66" fmla="*/ 286509 h 286509"/>
                  <a:gd name="connsiteX3-67" fmla="*/ 0 w 703716"/>
                  <a:gd name="connsiteY3-68" fmla="*/ 180681 h 286509"/>
                  <a:gd name="connsiteX4-69" fmla="*/ 45292 w 703716"/>
                  <a:gd name="connsiteY4-70" fmla="*/ 0 h 286509"/>
                  <a:gd name="connsiteX0-71" fmla="*/ 0 w 658424"/>
                  <a:gd name="connsiteY0-72" fmla="*/ 0 h 474648"/>
                  <a:gd name="connsiteX1-73" fmla="*/ 658424 w 658424"/>
                  <a:gd name="connsiteY1-74" fmla="*/ 0 h 474648"/>
                  <a:gd name="connsiteX2-75" fmla="*/ 658424 w 658424"/>
                  <a:gd name="connsiteY2-76" fmla="*/ 286509 h 474648"/>
                  <a:gd name="connsiteX3-77" fmla="*/ 2177 w 658424"/>
                  <a:gd name="connsiteY3-78" fmla="*/ 474648 h 474648"/>
                  <a:gd name="connsiteX4-79" fmla="*/ 0 w 658424"/>
                  <a:gd name="connsiteY4-80" fmla="*/ 0 h 474648"/>
                  <a:gd name="connsiteX0-81" fmla="*/ 0 w 658424"/>
                  <a:gd name="connsiteY0-82" fmla="*/ 0 h 474648"/>
                  <a:gd name="connsiteX1-83" fmla="*/ 658424 w 658424"/>
                  <a:gd name="connsiteY1-84" fmla="*/ 0 h 474648"/>
                  <a:gd name="connsiteX2-85" fmla="*/ 658424 w 658424"/>
                  <a:gd name="connsiteY2-86" fmla="*/ 286509 h 474648"/>
                  <a:gd name="connsiteX3-87" fmla="*/ 2177 w 658424"/>
                  <a:gd name="connsiteY3-88" fmla="*/ 474648 h 474648"/>
                  <a:gd name="connsiteX4-89" fmla="*/ 0 w 658424"/>
                  <a:gd name="connsiteY4-90" fmla="*/ 0 h 474648"/>
                  <a:gd name="connsiteX0-91" fmla="*/ 0 w 658424"/>
                  <a:gd name="connsiteY0-92" fmla="*/ 0 h 478579"/>
                  <a:gd name="connsiteX1-93" fmla="*/ 658424 w 658424"/>
                  <a:gd name="connsiteY1-94" fmla="*/ 0 h 478579"/>
                  <a:gd name="connsiteX2-95" fmla="*/ 658424 w 658424"/>
                  <a:gd name="connsiteY2-96" fmla="*/ 286509 h 478579"/>
                  <a:gd name="connsiteX3-97" fmla="*/ 2177 w 658424"/>
                  <a:gd name="connsiteY3-98" fmla="*/ 474648 h 478579"/>
                  <a:gd name="connsiteX4-99" fmla="*/ 0 w 658424"/>
                  <a:gd name="connsiteY4-100" fmla="*/ 0 h 478579"/>
                  <a:gd name="connsiteX0-101" fmla="*/ 0 w 658424"/>
                  <a:gd name="connsiteY0-102" fmla="*/ 0 h 477010"/>
                  <a:gd name="connsiteX1-103" fmla="*/ 658424 w 658424"/>
                  <a:gd name="connsiteY1-104" fmla="*/ 0 h 477010"/>
                  <a:gd name="connsiteX2-105" fmla="*/ 658424 w 658424"/>
                  <a:gd name="connsiteY2-106" fmla="*/ 286509 h 477010"/>
                  <a:gd name="connsiteX3-107" fmla="*/ 2177 w 658424"/>
                  <a:gd name="connsiteY3-108" fmla="*/ 474648 h 477010"/>
                  <a:gd name="connsiteX4-109" fmla="*/ 0 w 658424"/>
                  <a:gd name="connsiteY4-110" fmla="*/ 0 h 477010"/>
                  <a:gd name="connsiteX0-111" fmla="*/ 0 w 658424"/>
                  <a:gd name="connsiteY0-112" fmla="*/ 0 h 505769"/>
                  <a:gd name="connsiteX1-113" fmla="*/ 658424 w 658424"/>
                  <a:gd name="connsiteY1-114" fmla="*/ 0 h 505769"/>
                  <a:gd name="connsiteX2-115" fmla="*/ 658424 w 658424"/>
                  <a:gd name="connsiteY2-116" fmla="*/ 286509 h 505769"/>
                  <a:gd name="connsiteX3-117" fmla="*/ 2177 w 658424"/>
                  <a:gd name="connsiteY3-118" fmla="*/ 474648 h 505769"/>
                  <a:gd name="connsiteX4-119" fmla="*/ 0 w 658424"/>
                  <a:gd name="connsiteY4-120" fmla="*/ 0 h 505769"/>
                  <a:gd name="connsiteX0-121" fmla="*/ 0 w 658424"/>
                  <a:gd name="connsiteY0-122" fmla="*/ 0 h 525981"/>
                  <a:gd name="connsiteX1-123" fmla="*/ 658424 w 658424"/>
                  <a:gd name="connsiteY1-124" fmla="*/ 0 h 525981"/>
                  <a:gd name="connsiteX2-125" fmla="*/ 658424 w 658424"/>
                  <a:gd name="connsiteY2-126" fmla="*/ 286509 h 525981"/>
                  <a:gd name="connsiteX3-127" fmla="*/ 2177 w 658424"/>
                  <a:gd name="connsiteY3-128" fmla="*/ 474648 h 525981"/>
                  <a:gd name="connsiteX4-129" fmla="*/ 0 w 658424"/>
                  <a:gd name="connsiteY4-130" fmla="*/ 0 h 525981"/>
                  <a:gd name="connsiteX0-131" fmla="*/ 0 w 658424"/>
                  <a:gd name="connsiteY0-132" fmla="*/ 0 h 436868"/>
                  <a:gd name="connsiteX1-133" fmla="*/ 658424 w 658424"/>
                  <a:gd name="connsiteY1-134" fmla="*/ 0 h 436868"/>
                  <a:gd name="connsiteX2-135" fmla="*/ 658424 w 658424"/>
                  <a:gd name="connsiteY2-136" fmla="*/ 286509 h 436868"/>
                  <a:gd name="connsiteX3-137" fmla="*/ 2177 w 658424"/>
                  <a:gd name="connsiteY3-138" fmla="*/ 251233 h 436868"/>
                  <a:gd name="connsiteX4-139" fmla="*/ 0 w 658424"/>
                  <a:gd name="connsiteY4-140" fmla="*/ 0 h 43686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58424" h="436868">
                    <a:moveTo>
                      <a:pt x="0" y="0"/>
                    </a:moveTo>
                    <a:lnTo>
                      <a:pt x="658424" y="0"/>
                    </a:lnTo>
                    <a:lnTo>
                      <a:pt x="658424" y="286509"/>
                    </a:lnTo>
                    <a:cubicBezTo>
                      <a:pt x="356259" y="621878"/>
                      <a:pt x="90702" y="298268"/>
                      <a:pt x="2177" y="251233"/>
                    </a:cubicBezTo>
                    <a:cubicBezTo>
                      <a:pt x="1451" y="93017"/>
                      <a:pt x="726" y="158216"/>
                      <a:pt x="0" y="0"/>
                    </a:cubicBezTo>
                    <a:close/>
                  </a:path>
                </a:pathLst>
              </a:custGeom>
              <a:solidFill>
                <a:schemeClr val="bg1">
                  <a:alpha val="18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3" name="矩形 22"/>
            <p:cNvSpPr/>
            <p:nvPr>
              <p:custDataLst>
                <p:tags r:id="rId9"/>
              </p:custDataLst>
            </p:nvPr>
          </p:nvSpPr>
          <p:spPr>
            <a:xfrm>
              <a:off x="4791956" y="1868801"/>
              <a:ext cx="3382418" cy="591409"/>
            </a:xfrm>
            <a:prstGeom prst="rect">
              <a:avLst/>
            </a:prstGeom>
          </p:spPr>
          <p:txBody>
            <a:bodyPr wrap="none">
              <a:spAutoFit/>
            </a:bodyPr>
            <a:lstStyle/>
            <a:p>
              <a:pPr algn="l"/>
              <a:r>
                <a:rPr lang="zh-CN" altLang="en-US" sz="2400" b="1" dirty="0" smtClean="0">
                  <a:latin typeface="微软雅黑" panose="020B0503020204020204" charset="-122"/>
                  <a:ea typeface="微软雅黑" panose="020B0503020204020204" charset="-122"/>
                  <a:sym typeface="+mn-ea"/>
                </a:rPr>
                <a:t>工伤保险制度概述</a:t>
              </a:r>
              <a:endParaRPr lang="zh-CN" altLang="en-US" sz="2400" dirty="0">
                <a:solidFill>
                  <a:schemeClr val="bg1"/>
                </a:solidFill>
                <a:ea typeface="微软雅黑" panose="020B0503020204020204" charset="-122"/>
              </a:endParaRPr>
            </a:p>
          </p:txBody>
        </p:sp>
      </p:grpSp>
      <p:grpSp>
        <p:nvGrpSpPr>
          <p:cNvPr id="58" name="组合 41"/>
          <p:cNvGrpSpPr/>
          <p:nvPr/>
        </p:nvGrpSpPr>
        <p:grpSpPr bwMode="auto">
          <a:xfrm>
            <a:off x="3228330" y="2001686"/>
            <a:ext cx="613818" cy="555771"/>
            <a:chOff x="2727102" y="1805798"/>
            <a:chExt cx="789301" cy="714855"/>
          </a:xfrm>
        </p:grpSpPr>
        <p:grpSp>
          <p:nvGrpSpPr>
            <p:cNvPr id="59" name="组合 35"/>
            <p:cNvGrpSpPr/>
            <p:nvPr/>
          </p:nvGrpSpPr>
          <p:grpSpPr bwMode="auto">
            <a:xfrm>
              <a:off x="2727102" y="1809520"/>
              <a:ext cx="789301" cy="711133"/>
              <a:chOff x="3696385" y="1762464"/>
              <a:chExt cx="2543112" cy="2379436"/>
            </a:xfrm>
          </p:grpSpPr>
          <p:sp>
            <p:nvSpPr>
              <p:cNvPr id="61" name="矩形 60"/>
              <p:cNvSpPr/>
              <p:nvPr>
                <p:custDataLst>
                  <p:tags r:id="rId10"/>
                </p:custDataLst>
              </p:nvPr>
            </p:nvSpPr>
            <p:spPr>
              <a:xfrm>
                <a:off x="3855008" y="1760639"/>
                <a:ext cx="2379374" cy="2381261"/>
              </a:xfrm>
              <a:prstGeom prst="rect">
                <a:avLst/>
              </a:prstGeom>
              <a:solidFill>
                <a:srgbClr val="A6A6A6">
                  <a:alpha val="89000"/>
                </a:srgbClr>
              </a:solid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2" name="矩形 34"/>
              <p:cNvSpPr/>
              <p:nvPr>
                <p:custDataLst>
                  <p:tags r:id="rId11"/>
                </p:custDataLst>
              </p:nvPr>
            </p:nvSpPr>
            <p:spPr>
              <a:xfrm>
                <a:off x="3696385" y="1803162"/>
                <a:ext cx="2543112" cy="1041802"/>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1" fmla="*/ 0 w 658424"/>
                  <a:gd name="connsiteY0-2" fmla="*/ 0 h 286509"/>
                  <a:gd name="connsiteX1-3" fmla="*/ 658424 w 658424"/>
                  <a:gd name="connsiteY1-4" fmla="*/ 0 h 286509"/>
                  <a:gd name="connsiteX2-5" fmla="*/ 658424 w 658424"/>
                  <a:gd name="connsiteY2-6" fmla="*/ 286509 h 286509"/>
                  <a:gd name="connsiteX3-7" fmla="*/ 0 w 658424"/>
                  <a:gd name="connsiteY3-8" fmla="*/ 286509 h 286509"/>
                  <a:gd name="connsiteX4-9" fmla="*/ 0 w 658424"/>
                  <a:gd name="connsiteY4-10" fmla="*/ 0 h 286509"/>
                  <a:gd name="connsiteX0-11" fmla="*/ 0 w 658424"/>
                  <a:gd name="connsiteY0-12" fmla="*/ 0 h 410686"/>
                  <a:gd name="connsiteX1-13" fmla="*/ 658424 w 658424"/>
                  <a:gd name="connsiteY1-14" fmla="*/ 0 h 410686"/>
                  <a:gd name="connsiteX2-15" fmla="*/ 658424 w 658424"/>
                  <a:gd name="connsiteY2-16" fmla="*/ 286509 h 410686"/>
                  <a:gd name="connsiteX3-17" fmla="*/ 0 w 658424"/>
                  <a:gd name="connsiteY3-18" fmla="*/ 286509 h 410686"/>
                  <a:gd name="connsiteX4-19" fmla="*/ 0 w 658424"/>
                  <a:gd name="connsiteY4-20" fmla="*/ 0 h 410686"/>
                  <a:gd name="connsiteX0-21" fmla="*/ 0 w 658424"/>
                  <a:gd name="connsiteY0-22" fmla="*/ 0 h 410686"/>
                  <a:gd name="connsiteX1-23" fmla="*/ 658424 w 658424"/>
                  <a:gd name="connsiteY1-24" fmla="*/ 0 h 410686"/>
                  <a:gd name="connsiteX2-25" fmla="*/ 658424 w 658424"/>
                  <a:gd name="connsiteY2-26" fmla="*/ 286509 h 410686"/>
                  <a:gd name="connsiteX3-27" fmla="*/ 0 w 658424"/>
                  <a:gd name="connsiteY3-28" fmla="*/ 286509 h 410686"/>
                  <a:gd name="connsiteX4-29" fmla="*/ 0 w 658424"/>
                  <a:gd name="connsiteY4-30" fmla="*/ 0 h 410686"/>
                  <a:gd name="connsiteX0-31" fmla="*/ 0 w 658424"/>
                  <a:gd name="connsiteY0-32" fmla="*/ 0 h 393753"/>
                  <a:gd name="connsiteX1-33" fmla="*/ 658424 w 658424"/>
                  <a:gd name="connsiteY1-34" fmla="*/ 0 h 393753"/>
                  <a:gd name="connsiteX2-35" fmla="*/ 658424 w 658424"/>
                  <a:gd name="connsiteY2-36" fmla="*/ 286509 h 393753"/>
                  <a:gd name="connsiteX3-37" fmla="*/ 0 w 658424"/>
                  <a:gd name="connsiteY3-38" fmla="*/ 286509 h 393753"/>
                  <a:gd name="connsiteX4-39" fmla="*/ 0 w 658424"/>
                  <a:gd name="connsiteY4-40" fmla="*/ 0 h 393753"/>
                  <a:gd name="connsiteX0-41" fmla="*/ 45292 w 703716"/>
                  <a:gd name="connsiteY0-42" fmla="*/ 0 h 371837"/>
                  <a:gd name="connsiteX1-43" fmla="*/ 703716 w 703716"/>
                  <a:gd name="connsiteY1-44" fmla="*/ 0 h 371837"/>
                  <a:gd name="connsiteX2-45" fmla="*/ 703716 w 703716"/>
                  <a:gd name="connsiteY2-46" fmla="*/ 286509 h 371837"/>
                  <a:gd name="connsiteX3-47" fmla="*/ 0 w 703716"/>
                  <a:gd name="connsiteY3-48" fmla="*/ 180681 h 371837"/>
                  <a:gd name="connsiteX4-49" fmla="*/ 45292 w 703716"/>
                  <a:gd name="connsiteY4-50" fmla="*/ 0 h 37183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3716" h="371837">
                    <a:moveTo>
                      <a:pt x="45292" y="0"/>
                    </a:moveTo>
                    <a:lnTo>
                      <a:pt x="703716" y="0"/>
                    </a:lnTo>
                    <a:lnTo>
                      <a:pt x="703716" y="286509"/>
                    </a:lnTo>
                    <a:cubicBezTo>
                      <a:pt x="458841" y="527809"/>
                      <a:pt x="219475" y="180681"/>
                      <a:pt x="0" y="180681"/>
                    </a:cubicBezTo>
                    <a:lnTo>
                      <a:pt x="45292" y="0"/>
                    </a:lnTo>
                    <a:close/>
                  </a:path>
                </a:pathLst>
              </a:custGeom>
              <a:solidFill>
                <a:schemeClr val="bg1">
                  <a:alpha val="18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60" name="文本框 39"/>
            <p:cNvSpPr txBox="1">
              <a:spLocks noChangeArrowheads="1"/>
            </p:cNvSpPr>
            <p:nvPr>
              <p:custDataLst>
                <p:tags r:id="rId12"/>
              </p:custDataLst>
            </p:nvPr>
          </p:nvSpPr>
          <p:spPr bwMode="auto">
            <a:xfrm>
              <a:off x="2788239" y="1805798"/>
              <a:ext cx="715502" cy="672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US" altLang="zh-CN" sz="2800" dirty="0">
                  <a:solidFill>
                    <a:schemeClr val="bg1"/>
                  </a:solidFill>
                  <a:latin typeface="Impact" panose="020B0806030902050204" pitchFamily="34" charset="0"/>
                  <a:ea typeface="时尚中黑简体" pitchFamily="2" charset="-122"/>
                  <a:cs typeface="Arial" panose="020B0604020202020204" pitchFamily="34" charset="0"/>
                </a:rPr>
                <a:t>02</a:t>
              </a:r>
              <a:endParaRPr lang="zh-CN" altLang="en-US" sz="2800" dirty="0">
                <a:solidFill>
                  <a:schemeClr val="bg1"/>
                </a:solidFill>
                <a:latin typeface="Impact" panose="020B0806030902050204" pitchFamily="34" charset="0"/>
                <a:ea typeface="时尚中黑简体" pitchFamily="2" charset="-122"/>
                <a:cs typeface="Arial" panose="020B0604020202020204" pitchFamily="34" charset="0"/>
              </a:endParaRPr>
            </a:p>
          </p:txBody>
        </p:sp>
      </p:grpSp>
      <p:grpSp>
        <p:nvGrpSpPr>
          <p:cNvPr id="63" name="组合 42"/>
          <p:cNvGrpSpPr/>
          <p:nvPr/>
        </p:nvGrpSpPr>
        <p:grpSpPr bwMode="auto">
          <a:xfrm>
            <a:off x="4117065" y="2003884"/>
            <a:ext cx="3980560" cy="553573"/>
            <a:chOff x="3859762" y="1809521"/>
            <a:chExt cx="5116559" cy="711133"/>
          </a:xfrm>
        </p:grpSpPr>
        <p:grpSp>
          <p:nvGrpSpPr>
            <p:cNvPr id="64" name="组合 36"/>
            <p:cNvGrpSpPr/>
            <p:nvPr/>
          </p:nvGrpSpPr>
          <p:grpSpPr bwMode="auto">
            <a:xfrm>
              <a:off x="3859762" y="1809521"/>
              <a:ext cx="5116559" cy="711133"/>
              <a:chOff x="3856314" y="1762464"/>
              <a:chExt cx="2383183" cy="2379436"/>
            </a:xfrm>
          </p:grpSpPr>
          <p:sp>
            <p:nvSpPr>
              <p:cNvPr id="66" name="矩形 65"/>
              <p:cNvSpPr/>
              <p:nvPr>
                <p:custDataLst>
                  <p:tags r:id="rId13"/>
                </p:custDataLst>
              </p:nvPr>
            </p:nvSpPr>
            <p:spPr>
              <a:xfrm>
                <a:off x="3856314" y="1763631"/>
                <a:ext cx="2379486" cy="2378269"/>
              </a:xfrm>
              <a:prstGeom prst="rect">
                <a:avLst/>
              </a:prstGeom>
              <a:solidFill>
                <a:srgbClr val="A6A6A6"/>
              </a:solid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7" name="矩形 34"/>
              <p:cNvSpPr/>
              <p:nvPr>
                <p:custDataLst>
                  <p:tags r:id="rId14"/>
                </p:custDataLst>
              </p:nvPr>
            </p:nvSpPr>
            <p:spPr>
              <a:xfrm>
                <a:off x="3860011" y="1806100"/>
                <a:ext cx="2379486" cy="1576663"/>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1" fmla="*/ 0 w 658424"/>
                  <a:gd name="connsiteY0-2" fmla="*/ 0 h 286509"/>
                  <a:gd name="connsiteX1-3" fmla="*/ 658424 w 658424"/>
                  <a:gd name="connsiteY1-4" fmla="*/ 0 h 286509"/>
                  <a:gd name="connsiteX2-5" fmla="*/ 658424 w 658424"/>
                  <a:gd name="connsiteY2-6" fmla="*/ 286509 h 286509"/>
                  <a:gd name="connsiteX3-7" fmla="*/ 0 w 658424"/>
                  <a:gd name="connsiteY3-8" fmla="*/ 286509 h 286509"/>
                  <a:gd name="connsiteX4-9" fmla="*/ 0 w 658424"/>
                  <a:gd name="connsiteY4-10" fmla="*/ 0 h 286509"/>
                  <a:gd name="connsiteX0-11" fmla="*/ 0 w 658424"/>
                  <a:gd name="connsiteY0-12" fmla="*/ 0 h 410686"/>
                  <a:gd name="connsiteX1-13" fmla="*/ 658424 w 658424"/>
                  <a:gd name="connsiteY1-14" fmla="*/ 0 h 410686"/>
                  <a:gd name="connsiteX2-15" fmla="*/ 658424 w 658424"/>
                  <a:gd name="connsiteY2-16" fmla="*/ 286509 h 410686"/>
                  <a:gd name="connsiteX3-17" fmla="*/ 0 w 658424"/>
                  <a:gd name="connsiteY3-18" fmla="*/ 286509 h 410686"/>
                  <a:gd name="connsiteX4-19" fmla="*/ 0 w 658424"/>
                  <a:gd name="connsiteY4-20" fmla="*/ 0 h 410686"/>
                  <a:gd name="connsiteX0-21" fmla="*/ 0 w 658424"/>
                  <a:gd name="connsiteY0-22" fmla="*/ 0 h 410686"/>
                  <a:gd name="connsiteX1-23" fmla="*/ 658424 w 658424"/>
                  <a:gd name="connsiteY1-24" fmla="*/ 0 h 410686"/>
                  <a:gd name="connsiteX2-25" fmla="*/ 658424 w 658424"/>
                  <a:gd name="connsiteY2-26" fmla="*/ 286509 h 410686"/>
                  <a:gd name="connsiteX3-27" fmla="*/ 0 w 658424"/>
                  <a:gd name="connsiteY3-28" fmla="*/ 286509 h 410686"/>
                  <a:gd name="connsiteX4-29" fmla="*/ 0 w 658424"/>
                  <a:gd name="connsiteY4-30" fmla="*/ 0 h 410686"/>
                  <a:gd name="connsiteX0-31" fmla="*/ 0 w 658424"/>
                  <a:gd name="connsiteY0-32" fmla="*/ 0 h 393753"/>
                  <a:gd name="connsiteX1-33" fmla="*/ 658424 w 658424"/>
                  <a:gd name="connsiteY1-34" fmla="*/ 0 h 393753"/>
                  <a:gd name="connsiteX2-35" fmla="*/ 658424 w 658424"/>
                  <a:gd name="connsiteY2-36" fmla="*/ 286509 h 393753"/>
                  <a:gd name="connsiteX3-37" fmla="*/ 0 w 658424"/>
                  <a:gd name="connsiteY3-38" fmla="*/ 286509 h 393753"/>
                  <a:gd name="connsiteX4-39" fmla="*/ 0 w 658424"/>
                  <a:gd name="connsiteY4-40" fmla="*/ 0 h 393753"/>
                  <a:gd name="connsiteX0-41" fmla="*/ 45292 w 703716"/>
                  <a:gd name="connsiteY0-42" fmla="*/ 0 h 371837"/>
                  <a:gd name="connsiteX1-43" fmla="*/ 703716 w 703716"/>
                  <a:gd name="connsiteY1-44" fmla="*/ 0 h 371837"/>
                  <a:gd name="connsiteX2-45" fmla="*/ 703716 w 703716"/>
                  <a:gd name="connsiteY2-46" fmla="*/ 286509 h 371837"/>
                  <a:gd name="connsiteX3-47" fmla="*/ 0 w 703716"/>
                  <a:gd name="connsiteY3-48" fmla="*/ 180681 h 371837"/>
                  <a:gd name="connsiteX4-49" fmla="*/ 45292 w 703716"/>
                  <a:gd name="connsiteY4-50" fmla="*/ 0 h 371837"/>
                  <a:gd name="connsiteX0-51" fmla="*/ 45292 w 703716"/>
                  <a:gd name="connsiteY0-52" fmla="*/ 0 h 525639"/>
                  <a:gd name="connsiteX1-53" fmla="*/ 703716 w 703716"/>
                  <a:gd name="connsiteY1-54" fmla="*/ 0 h 525639"/>
                  <a:gd name="connsiteX2-55" fmla="*/ 703716 w 703716"/>
                  <a:gd name="connsiteY2-56" fmla="*/ 286509 h 525639"/>
                  <a:gd name="connsiteX3-57" fmla="*/ 0 w 703716"/>
                  <a:gd name="connsiteY3-58" fmla="*/ 180681 h 525639"/>
                  <a:gd name="connsiteX4-59" fmla="*/ 45292 w 703716"/>
                  <a:gd name="connsiteY4-60" fmla="*/ 0 h 525639"/>
                  <a:gd name="connsiteX0-61" fmla="*/ 45292 w 703716"/>
                  <a:gd name="connsiteY0-62" fmla="*/ 0 h 286509"/>
                  <a:gd name="connsiteX1-63" fmla="*/ 703716 w 703716"/>
                  <a:gd name="connsiteY1-64" fmla="*/ 0 h 286509"/>
                  <a:gd name="connsiteX2-65" fmla="*/ 703716 w 703716"/>
                  <a:gd name="connsiteY2-66" fmla="*/ 286509 h 286509"/>
                  <a:gd name="connsiteX3-67" fmla="*/ 0 w 703716"/>
                  <a:gd name="connsiteY3-68" fmla="*/ 180681 h 286509"/>
                  <a:gd name="connsiteX4-69" fmla="*/ 45292 w 703716"/>
                  <a:gd name="connsiteY4-70" fmla="*/ 0 h 286509"/>
                  <a:gd name="connsiteX0-71" fmla="*/ 0 w 658424"/>
                  <a:gd name="connsiteY0-72" fmla="*/ 0 h 474648"/>
                  <a:gd name="connsiteX1-73" fmla="*/ 658424 w 658424"/>
                  <a:gd name="connsiteY1-74" fmla="*/ 0 h 474648"/>
                  <a:gd name="connsiteX2-75" fmla="*/ 658424 w 658424"/>
                  <a:gd name="connsiteY2-76" fmla="*/ 286509 h 474648"/>
                  <a:gd name="connsiteX3-77" fmla="*/ 2177 w 658424"/>
                  <a:gd name="connsiteY3-78" fmla="*/ 474648 h 474648"/>
                  <a:gd name="connsiteX4-79" fmla="*/ 0 w 658424"/>
                  <a:gd name="connsiteY4-80" fmla="*/ 0 h 474648"/>
                  <a:gd name="connsiteX0-81" fmla="*/ 0 w 658424"/>
                  <a:gd name="connsiteY0-82" fmla="*/ 0 h 474648"/>
                  <a:gd name="connsiteX1-83" fmla="*/ 658424 w 658424"/>
                  <a:gd name="connsiteY1-84" fmla="*/ 0 h 474648"/>
                  <a:gd name="connsiteX2-85" fmla="*/ 658424 w 658424"/>
                  <a:gd name="connsiteY2-86" fmla="*/ 286509 h 474648"/>
                  <a:gd name="connsiteX3-87" fmla="*/ 2177 w 658424"/>
                  <a:gd name="connsiteY3-88" fmla="*/ 474648 h 474648"/>
                  <a:gd name="connsiteX4-89" fmla="*/ 0 w 658424"/>
                  <a:gd name="connsiteY4-90" fmla="*/ 0 h 474648"/>
                  <a:gd name="connsiteX0-91" fmla="*/ 0 w 658424"/>
                  <a:gd name="connsiteY0-92" fmla="*/ 0 h 478579"/>
                  <a:gd name="connsiteX1-93" fmla="*/ 658424 w 658424"/>
                  <a:gd name="connsiteY1-94" fmla="*/ 0 h 478579"/>
                  <a:gd name="connsiteX2-95" fmla="*/ 658424 w 658424"/>
                  <a:gd name="connsiteY2-96" fmla="*/ 286509 h 478579"/>
                  <a:gd name="connsiteX3-97" fmla="*/ 2177 w 658424"/>
                  <a:gd name="connsiteY3-98" fmla="*/ 474648 h 478579"/>
                  <a:gd name="connsiteX4-99" fmla="*/ 0 w 658424"/>
                  <a:gd name="connsiteY4-100" fmla="*/ 0 h 478579"/>
                  <a:gd name="connsiteX0-101" fmla="*/ 0 w 658424"/>
                  <a:gd name="connsiteY0-102" fmla="*/ 0 h 477010"/>
                  <a:gd name="connsiteX1-103" fmla="*/ 658424 w 658424"/>
                  <a:gd name="connsiteY1-104" fmla="*/ 0 h 477010"/>
                  <a:gd name="connsiteX2-105" fmla="*/ 658424 w 658424"/>
                  <a:gd name="connsiteY2-106" fmla="*/ 286509 h 477010"/>
                  <a:gd name="connsiteX3-107" fmla="*/ 2177 w 658424"/>
                  <a:gd name="connsiteY3-108" fmla="*/ 474648 h 477010"/>
                  <a:gd name="connsiteX4-109" fmla="*/ 0 w 658424"/>
                  <a:gd name="connsiteY4-110" fmla="*/ 0 h 477010"/>
                  <a:gd name="connsiteX0-111" fmla="*/ 0 w 658424"/>
                  <a:gd name="connsiteY0-112" fmla="*/ 0 h 505769"/>
                  <a:gd name="connsiteX1-113" fmla="*/ 658424 w 658424"/>
                  <a:gd name="connsiteY1-114" fmla="*/ 0 h 505769"/>
                  <a:gd name="connsiteX2-115" fmla="*/ 658424 w 658424"/>
                  <a:gd name="connsiteY2-116" fmla="*/ 286509 h 505769"/>
                  <a:gd name="connsiteX3-117" fmla="*/ 2177 w 658424"/>
                  <a:gd name="connsiteY3-118" fmla="*/ 474648 h 505769"/>
                  <a:gd name="connsiteX4-119" fmla="*/ 0 w 658424"/>
                  <a:gd name="connsiteY4-120" fmla="*/ 0 h 505769"/>
                  <a:gd name="connsiteX0-121" fmla="*/ 0 w 658424"/>
                  <a:gd name="connsiteY0-122" fmla="*/ 0 h 525981"/>
                  <a:gd name="connsiteX1-123" fmla="*/ 658424 w 658424"/>
                  <a:gd name="connsiteY1-124" fmla="*/ 0 h 525981"/>
                  <a:gd name="connsiteX2-125" fmla="*/ 658424 w 658424"/>
                  <a:gd name="connsiteY2-126" fmla="*/ 286509 h 525981"/>
                  <a:gd name="connsiteX3-127" fmla="*/ 2177 w 658424"/>
                  <a:gd name="connsiteY3-128" fmla="*/ 474648 h 525981"/>
                  <a:gd name="connsiteX4-129" fmla="*/ 0 w 658424"/>
                  <a:gd name="connsiteY4-130" fmla="*/ 0 h 525981"/>
                  <a:gd name="connsiteX0-131" fmla="*/ 0 w 658424"/>
                  <a:gd name="connsiteY0-132" fmla="*/ 0 h 436868"/>
                  <a:gd name="connsiteX1-133" fmla="*/ 658424 w 658424"/>
                  <a:gd name="connsiteY1-134" fmla="*/ 0 h 436868"/>
                  <a:gd name="connsiteX2-135" fmla="*/ 658424 w 658424"/>
                  <a:gd name="connsiteY2-136" fmla="*/ 286509 h 436868"/>
                  <a:gd name="connsiteX3-137" fmla="*/ 2177 w 658424"/>
                  <a:gd name="connsiteY3-138" fmla="*/ 251233 h 436868"/>
                  <a:gd name="connsiteX4-139" fmla="*/ 0 w 658424"/>
                  <a:gd name="connsiteY4-140" fmla="*/ 0 h 43686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58424" h="436868">
                    <a:moveTo>
                      <a:pt x="0" y="0"/>
                    </a:moveTo>
                    <a:lnTo>
                      <a:pt x="658424" y="0"/>
                    </a:lnTo>
                    <a:lnTo>
                      <a:pt x="658424" y="286509"/>
                    </a:lnTo>
                    <a:cubicBezTo>
                      <a:pt x="356259" y="621878"/>
                      <a:pt x="90702" y="298268"/>
                      <a:pt x="2177" y="251233"/>
                    </a:cubicBezTo>
                    <a:cubicBezTo>
                      <a:pt x="1451" y="93017"/>
                      <a:pt x="726" y="158216"/>
                      <a:pt x="0" y="0"/>
                    </a:cubicBezTo>
                    <a:close/>
                  </a:path>
                </a:pathLst>
              </a:custGeom>
              <a:solidFill>
                <a:schemeClr val="bg1">
                  <a:alpha val="18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65" name="矩形 64"/>
            <p:cNvSpPr/>
            <p:nvPr>
              <p:custDataLst>
                <p:tags r:id="rId15"/>
              </p:custDataLst>
            </p:nvPr>
          </p:nvSpPr>
          <p:spPr>
            <a:xfrm>
              <a:off x="4421392" y="1887563"/>
              <a:ext cx="4169255" cy="591409"/>
            </a:xfrm>
            <a:prstGeom prst="rect">
              <a:avLst/>
            </a:prstGeom>
          </p:spPr>
          <p:txBody>
            <a:bodyPr wrap="none">
              <a:spAutoFit/>
            </a:bodyPr>
            <a:lstStyle/>
            <a:p>
              <a:pPr algn="l"/>
              <a:r>
                <a:rPr lang="zh-CN" altLang="en-US" sz="2400" b="1" dirty="0" smtClean="0">
                  <a:solidFill>
                    <a:schemeClr val="tx1"/>
                  </a:solidFill>
                  <a:latin typeface="微软雅黑" panose="020B0503020204020204" charset="-122"/>
                  <a:ea typeface="微软雅黑" panose="020B0503020204020204" charset="-122"/>
                  <a:sym typeface="+mn-ea"/>
                </a:rPr>
                <a:t>工伤保险参保缴费政策</a:t>
              </a:r>
              <a:endParaRPr lang="zh-CN" altLang="en-US" sz="2400" b="1" dirty="0" smtClean="0">
                <a:solidFill>
                  <a:schemeClr val="tx1"/>
                </a:solidFill>
                <a:latin typeface="微软雅黑" panose="020B0503020204020204" charset="-122"/>
                <a:ea typeface="微软雅黑" panose="020B0503020204020204" charset="-122"/>
                <a:sym typeface="+mn-ea"/>
              </a:endParaRPr>
            </a:p>
          </p:txBody>
        </p:sp>
      </p:grpSp>
      <p:grpSp>
        <p:nvGrpSpPr>
          <p:cNvPr id="68" name="组合 41"/>
          <p:cNvGrpSpPr/>
          <p:nvPr/>
        </p:nvGrpSpPr>
        <p:grpSpPr bwMode="auto">
          <a:xfrm>
            <a:off x="3228330" y="2744452"/>
            <a:ext cx="613818" cy="555771"/>
            <a:chOff x="2727102" y="1805798"/>
            <a:chExt cx="789301" cy="714855"/>
          </a:xfrm>
        </p:grpSpPr>
        <p:grpSp>
          <p:nvGrpSpPr>
            <p:cNvPr id="69" name="组合 35"/>
            <p:cNvGrpSpPr/>
            <p:nvPr/>
          </p:nvGrpSpPr>
          <p:grpSpPr bwMode="auto">
            <a:xfrm>
              <a:off x="2727102" y="1809520"/>
              <a:ext cx="789301" cy="711133"/>
              <a:chOff x="3696385" y="1762464"/>
              <a:chExt cx="2543112" cy="2379436"/>
            </a:xfrm>
          </p:grpSpPr>
          <p:sp>
            <p:nvSpPr>
              <p:cNvPr id="71" name="矩形 70"/>
              <p:cNvSpPr/>
              <p:nvPr>
                <p:custDataLst>
                  <p:tags r:id="rId16"/>
                </p:custDataLst>
              </p:nvPr>
            </p:nvSpPr>
            <p:spPr>
              <a:xfrm>
                <a:off x="3855008" y="1760639"/>
                <a:ext cx="2379374" cy="2381261"/>
              </a:xfrm>
              <a:prstGeom prst="rect">
                <a:avLst/>
              </a:prstGeom>
              <a:solidFill>
                <a:srgbClr val="FEA702">
                  <a:alpha val="89000"/>
                </a:srgbClr>
              </a:solid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2" name="矩形 34"/>
              <p:cNvSpPr/>
              <p:nvPr>
                <p:custDataLst>
                  <p:tags r:id="rId17"/>
                </p:custDataLst>
              </p:nvPr>
            </p:nvSpPr>
            <p:spPr>
              <a:xfrm>
                <a:off x="3696385" y="1803162"/>
                <a:ext cx="2543112" cy="1041802"/>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1" fmla="*/ 0 w 658424"/>
                  <a:gd name="connsiteY0-2" fmla="*/ 0 h 286509"/>
                  <a:gd name="connsiteX1-3" fmla="*/ 658424 w 658424"/>
                  <a:gd name="connsiteY1-4" fmla="*/ 0 h 286509"/>
                  <a:gd name="connsiteX2-5" fmla="*/ 658424 w 658424"/>
                  <a:gd name="connsiteY2-6" fmla="*/ 286509 h 286509"/>
                  <a:gd name="connsiteX3-7" fmla="*/ 0 w 658424"/>
                  <a:gd name="connsiteY3-8" fmla="*/ 286509 h 286509"/>
                  <a:gd name="connsiteX4-9" fmla="*/ 0 w 658424"/>
                  <a:gd name="connsiteY4-10" fmla="*/ 0 h 286509"/>
                  <a:gd name="connsiteX0-11" fmla="*/ 0 w 658424"/>
                  <a:gd name="connsiteY0-12" fmla="*/ 0 h 410686"/>
                  <a:gd name="connsiteX1-13" fmla="*/ 658424 w 658424"/>
                  <a:gd name="connsiteY1-14" fmla="*/ 0 h 410686"/>
                  <a:gd name="connsiteX2-15" fmla="*/ 658424 w 658424"/>
                  <a:gd name="connsiteY2-16" fmla="*/ 286509 h 410686"/>
                  <a:gd name="connsiteX3-17" fmla="*/ 0 w 658424"/>
                  <a:gd name="connsiteY3-18" fmla="*/ 286509 h 410686"/>
                  <a:gd name="connsiteX4-19" fmla="*/ 0 w 658424"/>
                  <a:gd name="connsiteY4-20" fmla="*/ 0 h 410686"/>
                  <a:gd name="connsiteX0-21" fmla="*/ 0 w 658424"/>
                  <a:gd name="connsiteY0-22" fmla="*/ 0 h 410686"/>
                  <a:gd name="connsiteX1-23" fmla="*/ 658424 w 658424"/>
                  <a:gd name="connsiteY1-24" fmla="*/ 0 h 410686"/>
                  <a:gd name="connsiteX2-25" fmla="*/ 658424 w 658424"/>
                  <a:gd name="connsiteY2-26" fmla="*/ 286509 h 410686"/>
                  <a:gd name="connsiteX3-27" fmla="*/ 0 w 658424"/>
                  <a:gd name="connsiteY3-28" fmla="*/ 286509 h 410686"/>
                  <a:gd name="connsiteX4-29" fmla="*/ 0 w 658424"/>
                  <a:gd name="connsiteY4-30" fmla="*/ 0 h 410686"/>
                  <a:gd name="connsiteX0-31" fmla="*/ 0 w 658424"/>
                  <a:gd name="connsiteY0-32" fmla="*/ 0 h 393753"/>
                  <a:gd name="connsiteX1-33" fmla="*/ 658424 w 658424"/>
                  <a:gd name="connsiteY1-34" fmla="*/ 0 h 393753"/>
                  <a:gd name="connsiteX2-35" fmla="*/ 658424 w 658424"/>
                  <a:gd name="connsiteY2-36" fmla="*/ 286509 h 393753"/>
                  <a:gd name="connsiteX3-37" fmla="*/ 0 w 658424"/>
                  <a:gd name="connsiteY3-38" fmla="*/ 286509 h 393753"/>
                  <a:gd name="connsiteX4-39" fmla="*/ 0 w 658424"/>
                  <a:gd name="connsiteY4-40" fmla="*/ 0 h 393753"/>
                  <a:gd name="connsiteX0-41" fmla="*/ 45292 w 703716"/>
                  <a:gd name="connsiteY0-42" fmla="*/ 0 h 371837"/>
                  <a:gd name="connsiteX1-43" fmla="*/ 703716 w 703716"/>
                  <a:gd name="connsiteY1-44" fmla="*/ 0 h 371837"/>
                  <a:gd name="connsiteX2-45" fmla="*/ 703716 w 703716"/>
                  <a:gd name="connsiteY2-46" fmla="*/ 286509 h 371837"/>
                  <a:gd name="connsiteX3-47" fmla="*/ 0 w 703716"/>
                  <a:gd name="connsiteY3-48" fmla="*/ 180681 h 371837"/>
                  <a:gd name="connsiteX4-49" fmla="*/ 45292 w 703716"/>
                  <a:gd name="connsiteY4-50" fmla="*/ 0 h 37183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3716" h="371837">
                    <a:moveTo>
                      <a:pt x="45292" y="0"/>
                    </a:moveTo>
                    <a:lnTo>
                      <a:pt x="703716" y="0"/>
                    </a:lnTo>
                    <a:lnTo>
                      <a:pt x="703716" y="286509"/>
                    </a:lnTo>
                    <a:cubicBezTo>
                      <a:pt x="458841" y="527809"/>
                      <a:pt x="219475" y="180681"/>
                      <a:pt x="0" y="180681"/>
                    </a:cubicBezTo>
                    <a:lnTo>
                      <a:pt x="45292" y="0"/>
                    </a:lnTo>
                    <a:close/>
                  </a:path>
                </a:pathLst>
              </a:custGeom>
              <a:solidFill>
                <a:schemeClr val="bg1">
                  <a:alpha val="18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70" name="文本框 39"/>
            <p:cNvSpPr txBox="1">
              <a:spLocks noChangeArrowheads="1"/>
            </p:cNvSpPr>
            <p:nvPr>
              <p:custDataLst>
                <p:tags r:id="rId18"/>
              </p:custDataLst>
            </p:nvPr>
          </p:nvSpPr>
          <p:spPr bwMode="auto">
            <a:xfrm>
              <a:off x="2781026" y="1805798"/>
              <a:ext cx="729926" cy="672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US" altLang="zh-CN" sz="2800" dirty="0">
                  <a:solidFill>
                    <a:schemeClr val="bg1"/>
                  </a:solidFill>
                  <a:latin typeface="Impact" panose="020B0806030902050204" pitchFamily="34" charset="0"/>
                  <a:ea typeface="时尚中黑简体" pitchFamily="2" charset="-122"/>
                  <a:cs typeface="Arial" panose="020B0604020202020204" pitchFamily="34" charset="0"/>
                </a:rPr>
                <a:t>03</a:t>
              </a:r>
              <a:endParaRPr lang="zh-CN" altLang="en-US" sz="2800" dirty="0">
                <a:solidFill>
                  <a:schemeClr val="bg1"/>
                </a:solidFill>
                <a:latin typeface="Impact" panose="020B0806030902050204" pitchFamily="34" charset="0"/>
                <a:ea typeface="时尚中黑简体" pitchFamily="2" charset="-122"/>
                <a:cs typeface="Arial" panose="020B0604020202020204" pitchFamily="34" charset="0"/>
              </a:endParaRPr>
            </a:p>
          </p:txBody>
        </p:sp>
      </p:grpSp>
      <p:grpSp>
        <p:nvGrpSpPr>
          <p:cNvPr id="73" name="组合 42"/>
          <p:cNvGrpSpPr/>
          <p:nvPr/>
        </p:nvGrpSpPr>
        <p:grpSpPr bwMode="auto">
          <a:xfrm>
            <a:off x="4117065" y="2746651"/>
            <a:ext cx="3980560" cy="553573"/>
            <a:chOff x="3859762" y="1809521"/>
            <a:chExt cx="5116559" cy="711133"/>
          </a:xfrm>
        </p:grpSpPr>
        <p:grpSp>
          <p:nvGrpSpPr>
            <p:cNvPr id="74" name="组合 36"/>
            <p:cNvGrpSpPr/>
            <p:nvPr/>
          </p:nvGrpSpPr>
          <p:grpSpPr bwMode="auto">
            <a:xfrm>
              <a:off x="3859762" y="1809521"/>
              <a:ext cx="5116559" cy="711133"/>
              <a:chOff x="3856314" y="1762464"/>
              <a:chExt cx="2383183" cy="2379436"/>
            </a:xfrm>
          </p:grpSpPr>
          <p:sp>
            <p:nvSpPr>
              <p:cNvPr id="76" name="矩形 75"/>
              <p:cNvSpPr/>
              <p:nvPr>
                <p:custDataLst>
                  <p:tags r:id="rId19"/>
                </p:custDataLst>
              </p:nvPr>
            </p:nvSpPr>
            <p:spPr>
              <a:xfrm>
                <a:off x="3856314" y="1763631"/>
                <a:ext cx="2379486" cy="2378269"/>
              </a:xfrm>
              <a:prstGeom prst="rect">
                <a:avLst/>
              </a:prstGeom>
              <a:solidFill>
                <a:srgbClr val="FEA702">
                  <a:alpha val="89000"/>
                </a:srgbClr>
              </a:solid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7" name="矩形 34"/>
              <p:cNvSpPr/>
              <p:nvPr>
                <p:custDataLst>
                  <p:tags r:id="rId20"/>
                </p:custDataLst>
              </p:nvPr>
            </p:nvSpPr>
            <p:spPr>
              <a:xfrm>
                <a:off x="3860011" y="1806100"/>
                <a:ext cx="2379486" cy="1576663"/>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1" fmla="*/ 0 w 658424"/>
                  <a:gd name="connsiteY0-2" fmla="*/ 0 h 286509"/>
                  <a:gd name="connsiteX1-3" fmla="*/ 658424 w 658424"/>
                  <a:gd name="connsiteY1-4" fmla="*/ 0 h 286509"/>
                  <a:gd name="connsiteX2-5" fmla="*/ 658424 w 658424"/>
                  <a:gd name="connsiteY2-6" fmla="*/ 286509 h 286509"/>
                  <a:gd name="connsiteX3-7" fmla="*/ 0 w 658424"/>
                  <a:gd name="connsiteY3-8" fmla="*/ 286509 h 286509"/>
                  <a:gd name="connsiteX4-9" fmla="*/ 0 w 658424"/>
                  <a:gd name="connsiteY4-10" fmla="*/ 0 h 286509"/>
                  <a:gd name="connsiteX0-11" fmla="*/ 0 w 658424"/>
                  <a:gd name="connsiteY0-12" fmla="*/ 0 h 410686"/>
                  <a:gd name="connsiteX1-13" fmla="*/ 658424 w 658424"/>
                  <a:gd name="connsiteY1-14" fmla="*/ 0 h 410686"/>
                  <a:gd name="connsiteX2-15" fmla="*/ 658424 w 658424"/>
                  <a:gd name="connsiteY2-16" fmla="*/ 286509 h 410686"/>
                  <a:gd name="connsiteX3-17" fmla="*/ 0 w 658424"/>
                  <a:gd name="connsiteY3-18" fmla="*/ 286509 h 410686"/>
                  <a:gd name="connsiteX4-19" fmla="*/ 0 w 658424"/>
                  <a:gd name="connsiteY4-20" fmla="*/ 0 h 410686"/>
                  <a:gd name="connsiteX0-21" fmla="*/ 0 w 658424"/>
                  <a:gd name="connsiteY0-22" fmla="*/ 0 h 410686"/>
                  <a:gd name="connsiteX1-23" fmla="*/ 658424 w 658424"/>
                  <a:gd name="connsiteY1-24" fmla="*/ 0 h 410686"/>
                  <a:gd name="connsiteX2-25" fmla="*/ 658424 w 658424"/>
                  <a:gd name="connsiteY2-26" fmla="*/ 286509 h 410686"/>
                  <a:gd name="connsiteX3-27" fmla="*/ 0 w 658424"/>
                  <a:gd name="connsiteY3-28" fmla="*/ 286509 h 410686"/>
                  <a:gd name="connsiteX4-29" fmla="*/ 0 w 658424"/>
                  <a:gd name="connsiteY4-30" fmla="*/ 0 h 410686"/>
                  <a:gd name="connsiteX0-31" fmla="*/ 0 w 658424"/>
                  <a:gd name="connsiteY0-32" fmla="*/ 0 h 393753"/>
                  <a:gd name="connsiteX1-33" fmla="*/ 658424 w 658424"/>
                  <a:gd name="connsiteY1-34" fmla="*/ 0 h 393753"/>
                  <a:gd name="connsiteX2-35" fmla="*/ 658424 w 658424"/>
                  <a:gd name="connsiteY2-36" fmla="*/ 286509 h 393753"/>
                  <a:gd name="connsiteX3-37" fmla="*/ 0 w 658424"/>
                  <a:gd name="connsiteY3-38" fmla="*/ 286509 h 393753"/>
                  <a:gd name="connsiteX4-39" fmla="*/ 0 w 658424"/>
                  <a:gd name="connsiteY4-40" fmla="*/ 0 h 393753"/>
                  <a:gd name="connsiteX0-41" fmla="*/ 45292 w 703716"/>
                  <a:gd name="connsiteY0-42" fmla="*/ 0 h 371837"/>
                  <a:gd name="connsiteX1-43" fmla="*/ 703716 w 703716"/>
                  <a:gd name="connsiteY1-44" fmla="*/ 0 h 371837"/>
                  <a:gd name="connsiteX2-45" fmla="*/ 703716 w 703716"/>
                  <a:gd name="connsiteY2-46" fmla="*/ 286509 h 371837"/>
                  <a:gd name="connsiteX3-47" fmla="*/ 0 w 703716"/>
                  <a:gd name="connsiteY3-48" fmla="*/ 180681 h 371837"/>
                  <a:gd name="connsiteX4-49" fmla="*/ 45292 w 703716"/>
                  <a:gd name="connsiteY4-50" fmla="*/ 0 h 371837"/>
                  <a:gd name="connsiteX0-51" fmla="*/ 45292 w 703716"/>
                  <a:gd name="connsiteY0-52" fmla="*/ 0 h 525639"/>
                  <a:gd name="connsiteX1-53" fmla="*/ 703716 w 703716"/>
                  <a:gd name="connsiteY1-54" fmla="*/ 0 h 525639"/>
                  <a:gd name="connsiteX2-55" fmla="*/ 703716 w 703716"/>
                  <a:gd name="connsiteY2-56" fmla="*/ 286509 h 525639"/>
                  <a:gd name="connsiteX3-57" fmla="*/ 0 w 703716"/>
                  <a:gd name="connsiteY3-58" fmla="*/ 180681 h 525639"/>
                  <a:gd name="connsiteX4-59" fmla="*/ 45292 w 703716"/>
                  <a:gd name="connsiteY4-60" fmla="*/ 0 h 525639"/>
                  <a:gd name="connsiteX0-61" fmla="*/ 45292 w 703716"/>
                  <a:gd name="connsiteY0-62" fmla="*/ 0 h 286509"/>
                  <a:gd name="connsiteX1-63" fmla="*/ 703716 w 703716"/>
                  <a:gd name="connsiteY1-64" fmla="*/ 0 h 286509"/>
                  <a:gd name="connsiteX2-65" fmla="*/ 703716 w 703716"/>
                  <a:gd name="connsiteY2-66" fmla="*/ 286509 h 286509"/>
                  <a:gd name="connsiteX3-67" fmla="*/ 0 w 703716"/>
                  <a:gd name="connsiteY3-68" fmla="*/ 180681 h 286509"/>
                  <a:gd name="connsiteX4-69" fmla="*/ 45292 w 703716"/>
                  <a:gd name="connsiteY4-70" fmla="*/ 0 h 286509"/>
                  <a:gd name="connsiteX0-71" fmla="*/ 0 w 658424"/>
                  <a:gd name="connsiteY0-72" fmla="*/ 0 h 474648"/>
                  <a:gd name="connsiteX1-73" fmla="*/ 658424 w 658424"/>
                  <a:gd name="connsiteY1-74" fmla="*/ 0 h 474648"/>
                  <a:gd name="connsiteX2-75" fmla="*/ 658424 w 658424"/>
                  <a:gd name="connsiteY2-76" fmla="*/ 286509 h 474648"/>
                  <a:gd name="connsiteX3-77" fmla="*/ 2177 w 658424"/>
                  <a:gd name="connsiteY3-78" fmla="*/ 474648 h 474648"/>
                  <a:gd name="connsiteX4-79" fmla="*/ 0 w 658424"/>
                  <a:gd name="connsiteY4-80" fmla="*/ 0 h 474648"/>
                  <a:gd name="connsiteX0-81" fmla="*/ 0 w 658424"/>
                  <a:gd name="connsiteY0-82" fmla="*/ 0 h 474648"/>
                  <a:gd name="connsiteX1-83" fmla="*/ 658424 w 658424"/>
                  <a:gd name="connsiteY1-84" fmla="*/ 0 h 474648"/>
                  <a:gd name="connsiteX2-85" fmla="*/ 658424 w 658424"/>
                  <a:gd name="connsiteY2-86" fmla="*/ 286509 h 474648"/>
                  <a:gd name="connsiteX3-87" fmla="*/ 2177 w 658424"/>
                  <a:gd name="connsiteY3-88" fmla="*/ 474648 h 474648"/>
                  <a:gd name="connsiteX4-89" fmla="*/ 0 w 658424"/>
                  <a:gd name="connsiteY4-90" fmla="*/ 0 h 474648"/>
                  <a:gd name="connsiteX0-91" fmla="*/ 0 w 658424"/>
                  <a:gd name="connsiteY0-92" fmla="*/ 0 h 478579"/>
                  <a:gd name="connsiteX1-93" fmla="*/ 658424 w 658424"/>
                  <a:gd name="connsiteY1-94" fmla="*/ 0 h 478579"/>
                  <a:gd name="connsiteX2-95" fmla="*/ 658424 w 658424"/>
                  <a:gd name="connsiteY2-96" fmla="*/ 286509 h 478579"/>
                  <a:gd name="connsiteX3-97" fmla="*/ 2177 w 658424"/>
                  <a:gd name="connsiteY3-98" fmla="*/ 474648 h 478579"/>
                  <a:gd name="connsiteX4-99" fmla="*/ 0 w 658424"/>
                  <a:gd name="connsiteY4-100" fmla="*/ 0 h 478579"/>
                  <a:gd name="connsiteX0-101" fmla="*/ 0 w 658424"/>
                  <a:gd name="connsiteY0-102" fmla="*/ 0 h 477010"/>
                  <a:gd name="connsiteX1-103" fmla="*/ 658424 w 658424"/>
                  <a:gd name="connsiteY1-104" fmla="*/ 0 h 477010"/>
                  <a:gd name="connsiteX2-105" fmla="*/ 658424 w 658424"/>
                  <a:gd name="connsiteY2-106" fmla="*/ 286509 h 477010"/>
                  <a:gd name="connsiteX3-107" fmla="*/ 2177 w 658424"/>
                  <a:gd name="connsiteY3-108" fmla="*/ 474648 h 477010"/>
                  <a:gd name="connsiteX4-109" fmla="*/ 0 w 658424"/>
                  <a:gd name="connsiteY4-110" fmla="*/ 0 h 477010"/>
                  <a:gd name="connsiteX0-111" fmla="*/ 0 w 658424"/>
                  <a:gd name="connsiteY0-112" fmla="*/ 0 h 505769"/>
                  <a:gd name="connsiteX1-113" fmla="*/ 658424 w 658424"/>
                  <a:gd name="connsiteY1-114" fmla="*/ 0 h 505769"/>
                  <a:gd name="connsiteX2-115" fmla="*/ 658424 w 658424"/>
                  <a:gd name="connsiteY2-116" fmla="*/ 286509 h 505769"/>
                  <a:gd name="connsiteX3-117" fmla="*/ 2177 w 658424"/>
                  <a:gd name="connsiteY3-118" fmla="*/ 474648 h 505769"/>
                  <a:gd name="connsiteX4-119" fmla="*/ 0 w 658424"/>
                  <a:gd name="connsiteY4-120" fmla="*/ 0 h 505769"/>
                  <a:gd name="connsiteX0-121" fmla="*/ 0 w 658424"/>
                  <a:gd name="connsiteY0-122" fmla="*/ 0 h 525981"/>
                  <a:gd name="connsiteX1-123" fmla="*/ 658424 w 658424"/>
                  <a:gd name="connsiteY1-124" fmla="*/ 0 h 525981"/>
                  <a:gd name="connsiteX2-125" fmla="*/ 658424 w 658424"/>
                  <a:gd name="connsiteY2-126" fmla="*/ 286509 h 525981"/>
                  <a:gd name="connsiteX3-127" fmla="*/ 2177 w 658424"/>
                  <a:gd name="connsiteY3-128" fmla="*/ 474648 h 525981"/>
                  <a:gd name="connsiteX4-129" fmla="*/ 0 w 658424"/>
                  <a:gd name="connsiteY4-130" fmla="*/ 0 h 525981"/>
                  <a:gd name="connsiteX0-131" fmla="*/ 0 w 658424"/>
                  <a:gd name="connsiteY0-132" fmla="*/ 0 h 436868"/>
                  <a:gd name="connsiteX1-133" fmla="*/ 658424 w 658424"/>
                  <a:gd name="connsiteY1-134" fmla="*/ 0 h 436868"/>
                  <a:gd name="connsiteX2-135" fmla="*/ 658424 w 658424"/>
                  <a:gd name="connsiteY2-136" fmla="*/ 286509 h 436868"/>
                  <a:gd name="connsiteX3-137" fmla="*/ 2177 w 658424"/>
                  <a:gd name="connsiteY3-138" fmla="*/ 251233 h 436868"/>
                  <a:gd name="connsiteX4-139" fmla="*/ 0 w 658424"/>
                  <a:gd name="connsiteY4-140" fmla="*/ 0 h 43686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58424" h="436868">
                    <a:moveTo>
                      <a:pt x="0" y="0"/>
                    </a:moveTo>
                    <a:lnTo>
                      <a:pt x="658424" y="0"/>
                    </a:lnTo>
                    <a:lnTo>
                      <a:pt x="658424" y="286509"/>
                    </a:lnTo>
                    <a:cubicBezTo>
                      <a:pt x="356259" y="621878"/>
                      <a:pt x="90702" y="298268"/>
                      <a:pt x="2177" y="251233"/>
                    </a:cubicBezTo>
                    <a:cubicBezTo>
                      <a:pt x="1451" y="93017"/>
                      <a:pt x="726" y="158216"/>
                      <a:pt x="0" y="0"/>
                    </a:cubicBezTo>
                    <a:close/>
                  </a:path>
                </a:pathLst>
              </a:custGeom>
              <a:solidFill>
                <a:schemeClr val="bg1">
                  <a:alpha val="18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75" name="矩形 74"/>
            <p:cNvSpPr/>
            <p:nvPr>
              <p:custDataLst>
                <p:tags r:id="rId21"/>
              </p:custDataLst>
            </p:nvPr>
          </p:nvSpPr>
          <p:spPr>
            <a:xfrm>
              <a:off x="4513625" y="1846776"/>
              <a:ext cx="4169255" cy="591409"/>
            </a:xfrm>
            <a:prstGeom prst="rect">
              <a:avLst/>
            </a:prstGeom>
          </p:spPr>
          <p:txBody>
            <a:bodyPr wrap="none">
              <a:spAutoFit/>
            </a:bodyPr>
            <a:lstStyle/>
            <a:p>
              <a:pPr algn="l"/>
              <a:r>
                <a:rPr lang="zh-CN" altLang="en-US" sz="2400" b="1" dirty="0" smtClean="0">
                  <a:solidFill>
                    <a:schemeClr val="tx1"/>
                  </a:solidFill>
                  <a:latin typeface="微软雅黑" panose="020B0503020204020204" charset="-122"/>
                  <a:ea typeface="微软雅黑" panose="020B0503020204020204" charset="-122"/>
                  <a:sym typeface="+mn-ea"/>
                </a:rPr>
                <a:t>工伤保险认定鉴定政策</a:t>
              </a:r>
              <a:endParaRPr lang="zh-CN" altLang="en-US" sz="2400" b="1" dirty="0" smtClean="0">
                <a:solidFill>
                  <a:schemeClr val="tx1"/>
                </a:solidFill>
                <a:latin typeface="微软雅黑" panose="020B0503020204020204" charset="-122"/>
                <a:ea typeface="微软雅黑" panose="020B0503020204020204" charset="-122"/>
                <a:sym typeface="+mn-ea"/>
              </a:endParaRPr>
            </a:p>
          </p:txBody>
        </p:sp>
      </p:grpSp>
      <p:grpSp>
        <p:nvGrpSpPr>
          <p:cNvPr id="78" name="组合 41"/>
          <p:cNvGrpSpPr/>
          <p:nvPr/>
        </p:nvGrpSpPr>
        <p:grpSpPr bwMode="auto">
          <a:xfrm>
            <a:off x="3228330" y="3525310"/>
            <a:ext cx="613818" cy="555771"/>
            <a:chOff x="2727102" y="1805798"/>
            <a:chExt cx="789301" cy="714855"/>
          </a:xfrm>
        </p:grpSpPr>
        <p:grpSp>
          <p:nvGrpSpPr>
            <p:cNvPr id="79" name="组合 35"/>
            <p:cNvGrpSpPr/>
            <p:nvPr/>
          </p:nvGrpSpPr>
          <p:grpSpPr bwMode="auto">
            <a:xfrm>
              <a:off x="2727102" y="1809520"/>
              <a:ext cx="789301" cy="711133"/>
              <a:chOff x="3696385" y="1762464"/>
              <a:chExt cx="2543112" cy="2379436"/>
            </a:xfrm>
          </p:grpSpPr>
          <p:sp>
            <p:nvSpPr>
              <p:cNvPr id="81" name="矩形 80"/>
              <p:cNvSpPr/>
              <p:nvPr>
                <p:custDataLst>
                  <p:tags r:id="rId22"/>
                </p:custDataLst>
              </p:nvPr>
            </p:nvSpPr>
            <p:spPr>
              <a:xfrm>
                <a:off x="3855008" y="1760639"/>
                <a:ext cx="2379374" cy="2381261"/>
              </a:xfrm>
              <a:prstGeom prst="rect">
                <a:avLst/>
              </a:prstGeom>
              <a:solidFill>
                <a:srgbClr val="A6A6A6">
                  <a:alpha val="89000"/>
                </a:srgbClr>
              </a:solid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82" name="矩形 34"/>
              <p:cNvSpPr/>
              <p:nvPr>
                <p:custDataLst>
                  <p:tags r:id="rId23"/>
                </p:custDataLst>
              </p:nvPr>
            </p:nvSpPr>
            <p:spPr>
              <a:xfrm>
                <a:off x="3696385" y="1803162"/>
                <a:ext cx="2543112" cy="1041802"/>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1" fmla="*/ 0 w 658424"/>
                  <a:gd name="connsiteY0-2" fmla="*/ 0 h 286509"/>
                  <a:gd name="connsiteX1-3" fmla="*/ 658424 w 658424"/>
                  <a:gd name="connsiteY1-4" fmla="*/ 0 h 286509"/>
                  <a:gd name="connsiteX2-5" fmla="*/ 658424 w 658424"/>
                  <a:gd name="connsiteY2-6" fmla="*/ 286509 h 286509"/>
                  <a:gd name="connsiteX3-7" fmla="*/ 0 w 658424"/>
                  <a:gd name="connsiteY3-8" fmla="*/ 286509 h 286509"/>
                  <a:gd name="connsiteX4-9" fmla="*/ 0 w 658424"/>
                  <a:gd name="connsiteY4-10" fmla="*/ 0 h 286509"/>
                  <a:gd name="connsiteX0-11" fmla="*/ 0 w 658424"/>
                  <a:gd name="connsiteY0-12" fmla="*/ 0 h 410686"/>
                  <a:gd name="connsiteX1-13" fmla="*/ 658424 w 658424"/>
                  <a:gd name="connsiteY1-14" fmla="*/ 0 h 410686"/>
                  <a:gd name="connsiteX2-15" fmla="*/ 658424 w 658424"/>
                  <a:gd name="connsiteY2-16" fmla="*/ 286509 h 410686"/>
                  <a:gd name="connsiteX3-17" fmla="*/ 0 w 658424"/>
                  <a:gd name="connsiteY3-18" fmla="*/ 286509 h 410686"/>
                  <a:gd name="connsiteX4-19" fmla="*/ 0 w 658424"/>
                  <a:gd name="connsiteY4-20" fmla="*/ 0 h 410686"/>
                  <a:gd name="connsiteX0-21" fmla="*/ 0 w 658424"/>
                  <a:gd name="connsiteY0-22" fmla="*/ 0 h 410686"/>
                  <a:gd name="connsiteX1-23" fmla="*/ 658424 w 658424"/>
                  <a:gd name="connsiteY1-24" fmla="*/ 0 h 410686"/>
                  <a:gd name="connsiteX2-25" fmla="*/ 658424 w 658424"/>
                  <a:gd name="connsiteY2-26" fmla="*/ 286509 h 410686"/>
                  <a:gd name="connsiteX3-27" fmla="*/ 0 w 658424"/>
                  <a:gd name="connsiteY3-28" fmla="*/ 286509 h 410686"/>
                  <a:gd name="connsiteX4-29" fmla="*/ 0 w 658424"/>
                  <a:gd name="connsiteY4-30" fmla="*/ 0 h 410686"/>
                  <a:gd name="connsiteX0-31" fmla="*/ 0 w 658424"/>
                  <a:gd name="connsiteY0-32" fmla="*/ 0 h 393753"/>
                  <a:gd name="connsiteX1-33" fmla="*/ 658424 w 658424"/>
                  <a:gd name="connsiteY1-34" fmla="*/ 0 h 393753"/>
                  <a:gd name="connsiteX2-35" fmla="*/ 658424 w 658424"/>
                  <a:gd name="connsiteY2-36" fmla="*/ 286509 h 393753"/>
                  <a:gd name="connsiteX3-37" fmla="*/ 0 w 658424"/>
                  <a:gd name="connsiteY3-38" fmla="*/ 286509 h 393753"/>
                  <a:gd name="connsiteX4-39" fmla="*/ 0 w 658424"/>
                  <a:gd name="connsiteY4-40" fmla="*/ 0 h 393753"/>
                  <a:gd name="connsiteX0-41" fmla="*/ 45292 w 703716"/>
                  <a:gd name="connsiteY0-42" fmla="*/ 0 h 371837"/>
                  <a:gd name="connsiteX1-43" fmla="*/ 703716 w 703716"/>
                  <a:gd name="connsiteY1-44" fmla="*/ 0 h 371837"/>
                  <a:gd name="connsiteX2-45" fmla="*/ 703716 w 703716"/>
                  <a:gd name="connsiteY2-46" fmla="*/ 286509 h 371837"/>
                  <a:gd name="connsiteX3-47" fmla="*/ 0 w 703716"/>
                  <a:gd name="connsiteY3-48" fmla="*/ 180681 h 371837"/>
                  <a:gd name="connsiteX4-49" fmla="*/ 45292 w 703716"/>
                  <a:gd name="connsiteY4-50" fmla="*/ 0 h 37183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3716" h="371837">
                    <a:moveTo>
                      <a:pt x="45292" y="0"/>
                    </a:moveTo>
                    <a:lnTo>
                      <a:pt x="703716" y="0"/>
                    </a:lnTo>
                    <a:lnTo>
                      <a:pt x="703716" y="286509"/>
                    </a:lnTo>
                    <a:cubicBezTo>
                      <a:pt x="458841" y="527809"/>
                      <a:pt x="219475" y="180681"/>
                      <a:pt x="0" y="180681"/>
                    </a:cubicBezTo>
                    <a:lnTo>
                      <a:pt x="45292" y="0"/>
                    </a:lnTo>
                    <a:close/>
                  </a:path>
                </a:pathLst>
              </a:custGeom>
              <a:solidFill>
                <a:schemeClr val="bg1">
                  <a:alpha val="18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80" name="文本框 39"/>
            <p:cNvSpPr txBox="1">
              <a:spLocks noChangeArrowheads="1"/>
            </p:cNvSpPr>
            <p:nvPr>
              <p:custDataLst>
                <p:tags r:id="rId24"/>
              </p:custDataLst>
            </p:nvPr>
          </p:nvSpPr>
          <p:spPr bwMode="auto">
            <a:xfrm>
              <a:off x="2788239" y="1805798"/>
              <a:ext cx="715502" cy="672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6pPr>
              <a:lvl7pPr marL="29718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7pPr>
              <a:lvl8pPr marL="34290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8pPr>
              <a:lvl9pPr marL="3886200" indent="-228600" fontAlgn="base">
                <a:spcBef>
                  <a:spcPct val="0"/>
                </a:spcBef>
                <a:spcAft>
                  <a:spcPct val="0"/>
                </a:spcAft>
                <a:defRPr>
                  <a:solidFill>
                    <a:schemeClr val="tx1"/>
                  </a:solidFill>
                  <a:latin typeface="Arial" panose="020B0604020202020204" pitchFamily="34" charset="0"/>
                  <a:ea typeface="微软雅黑" panose="020B0503020204020204" charset="-122"/>
                </a:defRPr>
              </a:lvl9pPr>
            </a:lstStyle>
            <a:p>
              <a:pPr algn="ctr" eaLnBrk="1" hangingPunct="1"/>
              <a:r>
                <a:rPr lang="en-US" altLang="zh-CN" sz="2800" dirty="0">
                  <a:solidFill>
                    <a:schemeClr val="bg1"/>
                  </a:solidFill>
                  <a:latin typeface="Impact" panose="020B0806030902050204" pitchFamily="34" charset="0"/>
                  <a:ea typeface="时尚中黑简体" pitchFamily="2" charset="-122"/>
                  <a:cs typeface="Arial" panose="020B0604020202020204" pitchFamily="34" charset="0"/>
                </a:rPr>
                <a:t>04</a:t>
              </a:r>
              <a:endParaRPr lang="zh-CN" altLang="en-US" sz="2800" dirty="0">
                <a:solidFill>
                  <a:schemeClr val="bg1"/>
                </a:solidFill>
                <a:latin typeface="Impact" panose="020B0806030902050204" pitchFamily="34" charset="0"/>
                <a:ea typeface="时尚中黑简体" pitchFamily="2" charset="-122"/>
                <a:cs typeface="Arial" panose="020B0604020202020204" pitchFamily="34" charset="0"/>
              </a:endParaRPr>
            </a:p>
          </p:txBody>
        </p:sp>
      </p:grpSp>
      <p:grpSp>
        <p:nvGrpSpPr>
          <p:cNvPr id="83" name="组合 42"/>
          <p:cNvGrpSpPr/>
          <p:nvPr/>
        </p:nvGrpSpPr>
        <p:grpSpPr bwMode="auto">
          <a:xfrm>
            <a:off x="4117065" y="3527508"/>
            <a:ext cx="3980560" cy="553573"/>
            <a:chOff x="3859762" y="1809521"/>
            <a:chExt cx="5116559" cy="711133"/>
          </a:xfrm>
        </p:grpSpPr>
        <p:grpSp>
          <p:nvGrpSpPr>
            <p:cNvPr id="84" name="组合 36"/>
            <p:cNvGrpSpPr/>
            <p:nvPr/>
          </p:nvGrpSpPr>
          <p:grpSpPr bwMode="auto">
            <a:xfrm>
              <a:off x="3859762" y="1809521"/>
              <a:ext cx="5116559" cy="711133"/>
              <a:chOff x="3856314" y="1762464"/>
              <a:chExt cx="2383183" cy="2379436"/>
            </a:xfrm>
          </p:grpSpPr>
          <p:sp>
            <p:nvSpPr>
              <p:cNvPr id="86" name="矩形 85"/>
              <p:cNvSpPr/>
              <p:nvPr>
                <p:custDataLst>
                  <p:tags r:id="rId25"/>
                </p:custDataLst>
              </p:nvPr>
            </p:nvSpPr>
            <p:spPr>
              <a:xfrm>
                <a:off x="3856314" y="1763631"/>
                <a:ext cx="2379486" cy="2378269"/>
              </a:xfrm>
              <a:prstGeom prst="rect">
                <a:avLst/>
              </a:prstGeom>
              <a:solidFill>
                <a:srgbClr val="A6A6A6">
                  <a:alpha val="89000"/>
                </a:srgbClr>
              </a:solid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87" name="矩形 34"/>
              <p:cNvSpPr/>
              <p:nvPr>
                <p:custDataLst>
                  <p:tags r:id="rId26"/>
                </p:custDataLst>
              </p:nvPr>
            </p:nvSpPr>
            <p:spPr>
              <a:xfrm>
                <a:off x="3860011" y="1806100"/>
                <a:ext cx="2379486" cy="1576663"/>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1" fmla="*/ 0 w 658424"/>
                  <a:gd name="connsiteY0-2" fmla="*/ 0 h 286509"/>
                  <a:gd name="connsiteX1-3" fmla="*/ 658424 w 658424"/>
                  <a:gd name="connsiteY1-4" fmla="*/ 0 h 286509"/>
                  <a:gd name="connsiteX2-5" fmla="*/ 658424 w 658424"/>
                  <a:gd name="connsiteY2-6" fmla="*/ 286509 h 286509"/>
                  <a:gd name="connsiteX3-7" fmla="*/ 0 w 658424"/>
                  <a:gd name="connsiteY3-8" fmla="*/ 286509 h 286509"/>
                  <a:gd name="connsiteX4-9" fmla="*/ 0 w 658424"/>
                  <a:gd name="connsiteY4-10" fmla="*/ 0 h 286509"/>
                  <a:gd name="connsiteX0-11" fmla="*/ 0 w 658424"/>
                  <a:gd name="connsiteY0-12" fmla="*/ 0 h 410686"/>
                  <a:gd name="connsiteX1-13" fmla="*/ 658424 w 658424"/>
                  <a:gd name="connsiteY1-14" fmla="*/ 0 h 410686"/>
                  <a:gd name="connsiteX2-15" fmla="*/ 658424 w 658424"/>
                  <a:gd name="connsiteY2-16" fmla="*/ 286509 h 410686"/>
                  <a:gd name="connsiteX3-17" fmla="*/ 0 w 658424"/>
                  <a:gd name="connsiteY3-18" fmla="*/ 286509 h 410686"/>
                  <a:gd name="connsiteX4-19" fmla="*/ 0 w 658424"/>
                  <a:gd name="connsiteY4-20" fmla="*/ 0 h 410686"/>
                  <a:gd name="connsiteX0-21" fmla="*/ 0 w 658424"/>
                  <a:gd name="connsiteY0-22" fmla="*/ 0 h 410686"/>
                  <a:gd name="connsiteX1-23" fmla="*/ 658424 w 658424"/>
                  <a:gd name="connsiteY1-24" fmla="*/ 0 h 410686"/>
                  <a:gd name="connsiteX2-25" fmla="*/ 658424 w 658424"/>
                  <a:gd name="connsiteY2-26" fmla="*/ 286509 h 410686"/>
                  <a:gd name="connsiteX3-27" fmla="*/ 0 w 658424"/>
                  <a:gd name="connsiteY3-28" fmla="*/ 286509 h 410686"/>
                  <a:gd name="connsiteX4-29" fmla="*/ 0 w 658424"/>
                  <a:gd name="connsiteY4-30" fmla="*/ 0 h 410686"/>
                  <a:gd name="connsiteX0-31" fmla="*/ 0 w 658424"/>
                  <a:gd name="connsiteY0-32" fmla="*/ 0 h 393753"/>
                  <a:gd name="connsiteX1-33" fmla="*/ 658424 w 658424"/>
                  <a:gd name="connsiteY1-34" fmla="*/ 0 h 393753"/>
                  <a:gd name="connsiteX2-35" fmla="*/ 658424 w 658424"/>
                  <a:gd name="connsiteY2-36" fmla="*/ 286509 h 393753"/>
                  <a:gd name="connsiteX3-37" fmla="*/ 0 w 658424"/>
                  <a:gd name="connsiteY3-38" fmla="*/ 286509 h 393753"/>
                  <a:gd name="connsiteX4-39" fmla="*/ 0 w 658424"/>
                  <a:gd name="connsiteY4-40" fmla="*/ 0 h 393753"/>
                  <a:gd name="connsiteX0-41" fmla="*/ 45292 w 703716"/>
                  <a:gd name="connsiteY0-42" fmla="*/ 0 h 371837"/>
                  <a:gd name="connsiteX1-43" fmla="*/ 703716 w 703716"/>
                  <a:gd name="connsiteY1-44" fmla="*/ 0 h 371837"/>
                  <a:gd name="connsiteX2-45" fmla="*/ 703716 w 703716"/>
                  <a:gd name="connsiteY2-46" fmla="*/ 286509 h 371837"/>
                  <a:gd name="connsiteX3-47" fmla="*/ 0 w 703716"/>
                  <a:gd name="connsiteY3-48" fmla="*/ 180681 h 371837"/>
                  <a:gd name="connsiteX4-49" fmla="*/ 45292 w 703716"/>
                  <a:gd name="connsiteY4-50" fmla="*/ 0 h 371837"/>
                  <a:gd name="connsiteX0-51" fmla="*/ 45292 w 703716"/>
                  <a:gd name="connsiteY0-52" fmla="*/ 0 h 525639"/>
                  <a:gd name="connsiteX1-53" fmla="*/ 703716 w 703716"/>
                  <a:gd name="connsiteY1-54" fmla="*/ 0 h 525639"/>
                  <a:gd name="connsiteX2-55" fmla="*/ 703716 w 703716"/>
                  <a:gd name="connsiteY2-56" fmla="*/ 286509 h 525639"/>
                  <a:gd name="connsiteX3-57" fmla="*/ 0 w 703716"/>
                  <a:gd name="connsiteY3-58" fmla="*/ 180681 h 525639"/>
                  <a:gd name="connsiteX4-59" fmla="*/ 45292 w 703716"/>
                  <a:gd name="connsiteY4-60" fmla="*/ 0 h 525639"/>
                  <a:gd name="connsiteX0-61" fmla="*/ 45292 w 703716"/>
                  <a:gd name="connsiteY0-62" fmla="*/ 0 h 286509"/>
                  <a:gd name="connsiteX1-63" fmla="*/ 703716 w 703716"/>
                  <a:gd name="connsiteY1-64" fmla="*/ 0 h 286509"/>
                  <a:gd name="connsiteX2-65" fmla="*/ 703716 w 703716"/>
                  <a:gd name="connsiteY2-66" fmla="*/ 286509 h 286509"/>
                  <a:gd name="connsiteX3-67" fmla="*/ 0 w 703716"/>
                  <a:gd name="connsiteY3-68" fmla="*/ 180681 h 286509"/>
                  <a:gd name="connsiteX4-69" fmla="*/ 45292 w 703716"/>
                  <a:gd name="connsiteY4-70" fmla="*/ 0 h 286509"/>
                  <a:gd name="connsiteX0-71" fmla="*/ 0 w 658424"/>
                  <a:gd name="connsiteY0-72" fmla="*/ 0 h 474648"/>
                  <a:gd name="connsiteX1-73" fmla="*/ 658424 w 658424"/>
                  <a:gd name="connsiteY1-74" fmla="*/ 0 h 474648"/>
                  <a:gd name="connsiteX2-75" fmla="*/ 658424 w 658424"/>
                  <a:gd name="connsiteY2-76" fmla="*/ 286509 h 474648"/>
                  <a:gd name="connsiteX3-77" fmla="*/ 2177 w 658424"/>
                  <a:gd name="connsiteY3-78" fmla="*/ 474648 h 474648"/>
                  <a:gd name="connsiteX4-79" fmla="*/ 0 w 658424"/>
                  <a:gd name="connsiteY4-80" fmla="*/ 0 h 474648"/>
                  <a:gd name="connsiteX0-81" fmla="*/ 0 w 658424"/>
                  <a:gd name="connsiteY0-82" fmla="*/ 0 h 474648"/>
                  <a:gd name="connsiteX1-83" fmla="*/ 658424 w 658424"/>
                  <a:gd name="connsiteY1-84" fmla="*/ 0 h 474648"/>
                  <a:gd name="connsiteX2-85" fmla="*/ 658424 w 658424"/>
                  <a:gd name="connsiteY2-86" fmla="*/ 286509 h 474648"/>
                  <a:gd name="connsiteX3-87" fmla="*/ 2177 w 658424"/>
                  <a:gd name="connsiteY3-88" fmla="*/ 474648 h 474648"/>
                  <a:gd name="connsiteX4-89" fmla="*/ 0 w 658424"/>
                  <a:gd name="connsiteY4-90" fmla="*/ 0 h 474648"/>
                  <a:gd name="connsiteX0-91" fmla="*/ 0 w 658424"/>
                  <a:gd name="connsiteY0-92" fmla="*/ 0 h 478579"/>
                  <a:gd name="connsiteX1-93" fmla="*/ 658424 w 658424"/>
                  <a:gd name="connsiteY1-94" fmla="*/ 0 h 478579"/>
                  <a:gd name="connsiteX2-95" fmla="*/ 658424 w 658424"/>
                  <a:gd name="connsiteY2-96" fmla="*/ 286509 h 478579"/>
                  <a:gd name="connsiteX3-97" fmla="*/ 2177 w 658424"/>
                  <a:gd name="connsiteY3-98" fmla="*/ 474648 h 478579"/>
                  <a:gd name="connsiteX4-99" fmla="*/ 0 w 658424"/>
                  <a:gd name="connsiteY4-100" fmla="*/ 0 h 478579"/>
                  <a:gd name="connsiteX0-101" fmla="*/ 0 w 658424"/>
                  <a:gd name="connsiteY0-102" fmla="*/ 0 h 477010"/>
                  <a:gd name="connsiteX1-103" fmla="*/ 658424 w 658424"/>
                  <a:gd name="connsiteY1-104" fmla="*/ 0 h 477010"/>
                  <a:gd name="connsiteX2-105" fmla="*/ 658424 w 658424"/>
                  <a:gd name="connsiteY2-106" fmla="*/ 286509 h 477010"/>
                  <a:gd name="connsiteX3-107" fmla="*/ 2177 w 658424"/>
                  <a:gd name="connsiteY3-108" fmla="*/ 474648 h 477010"/>
                  <a:gd name="connsiteX4-109" fmla="*/ 0 w 658424"/>
                  <a:gd name="connsiteY4-110" fmla="*/ 0 h 477010"/>
                  <a:gd name="connsiteX0-111" fmla="*/ 0 w 658424"/>
                  <a:gd name="connsiteY0-112" fmla="*/ 0 h 505769"/>
                  <a:gd name="connsiteX1-113" fmla="*/ 658424 w 658424"/>
                  <a:gd name="connsiteY1-114" fmla="*/ 0 h 505769"/>
                  <a:gd name="connsiteX2-115" fmla="*/ 658424 w 658424"/>
                  <a:gd name="connsiteY2-116" fmla="*/ 286509 h 505769"/>
                  <a:gd name="connsiteX3-117" fmla="*/ 2177 w 658424"/>
                  <a:gd name="connsiteY3-118" fmla="*/ 474648 h 505769"/>
                  <a:gd name="connsiteX4-119" fmla="*/ 0 w 658424"/>
                  <a:gd name="connsiteY4-120" fmla="*/ 0 h 505769"/>
                  <a:gd name="connsiteX0-121" fmla="*/ 0 w 658424"/>
                  <a:gd name="connsiteY0-122" fmla="*/ 0 h 525981"/>
                  <a:gd name="connsiteX1-123" fmla="*/ 658424 w 658424"/>
                  <a:gd name="connsiteY1-124" fmla="*/ 0 h 525981"/>
                  <a:gd name="connsiteX2-125" fmla="*/ 658424 w 658424"/>
                  <a:gd name="connsiteY2-126" fmla="*/ 286509 h 525981"/>
                  <a:gd name="connsiteX3-127" fmla="*/ 2177 w 658424"/>
                  <a:gd name="connsiteY3-128" fmla="*/ 474648 h 525981"/>
                  <a:gd name="connsiteX4-129" fmla="*/ 0 w 658424"/>
                  <a:gd name="connsiteY4-130" fmla="*/ 0 h 525981"/>
                  <a:gd name="connsiteX0-131" fmla="*/ 0 w 658424"/>
                  <a:gd name="connsiteY0-132" fmla="*/ 0 h 436868"/>
                  <a:gd name="connsiteX1-133" fmla="*/ 658424 w 658424"/>
                  <a:gd name="connsiteY1-134" fmla="*/ 0 h 436868"/>
                  <a:gd name="connsiteX2-135" fmla="*/ 658424 w 658424"/>
                  <a:gd name="connsiteY2-136" fmla="*/ 286509 h 436868"/>
                  <a:gd name="connsiteX3-137" fmla="*/ 2177 w 658424"/>
                  <a:gd name="connsiteY3-138" fmla="*/ 251233 h 436868"/>
                  <a:gd name="connsiteX4-139" fmla="*/ 0 w 658424"/>
                  <a:gd name="connsiteY4-140" fmla="*/ 0 h 43686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58424" h="436868">
                    <a:moveTo>
                      <a:pt x="0" y="0"/>
                    </a:moveTo>
                    <a:lnTo>
                      <a:pt x="658424" y="0"/>
                    </a:lnTo>
                    <a:lnTo>
                      <a:pt x="658424" y="286509"/>
                    </a:lnTo>
                    <a:cubicBezTo>
                      <a:pt x="356259" y="621878"/>
                      <a:pt x="90702" y="298268"/>
                      <a:pt x="2177" y="251233"/>
                    </a:cubicBezTo>
                    <a:cubicBezTo>
                      <a:pt x="1451" y="93017"/>
                      <a:pt x="726" y="158216"/>
                      <a:pt x="0" y="0"/>
                    </a:cubicBezTo>
                    <a:close/>
                  </a:path>
                </a:pathLst>
              </a:custGeom>
              <a:solidFill>
                <a:schemeClr val="bg1">
                  <a:alpha val="18000"/>
                </a:scheme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85" name="矩形 84"/>
            <p:cNvSpPr/>
            <p:nvPr>
              <p:custDataLst>
                <p:tags r:id="rId27"/>
              </p:custDataLst>
            </p:nvPr>
          </p:nvSpPr>
          <p:spPr>
            <a:xfrm>
              <a:off x="4814810" y="1887563"/>
              <a:ext cx="3382418" cy="591409"/>
            </a:xfrm>
            <a:prstGeom prst="rect">
              <a:avLst/>
            </a:prstGeom>
          </p:spPr>
          <p:txBody>
            <a:bodyPr wrap="none">
              <a:spAutoFit/>
            </a:bodyPr>
            <a:lstStyle/>
            <a:p>
              <a:pPr algn="l"/>
              <a:r>
                <a:rPr lang="zh-CN" altLang="en-US" sz="2400" b="1" dirty="0" smtClean="0">
                  <a:solidFill>
                    <a:schemeClr val="tx1"/>
                  </a:solidFill>
                  <a:latin typeface="微软雅黑" panose="020B0503020204020204" charset="-122"/>
                  <a:ea typeface="微软雅黑" panose="020B0503020204020204" charset="-122"/>
                  <a:sym typeface="+mn-ea"/>
                </a:rPr>
                <a:t>工伤保险待遇政策</a:t>
              </a:r>
              <a:endParaRPr lang="zh-CN" altLang="en-US" sz="2400" b="1" dirty="0" smtClean="0">
                <a:solidFill>
                  <a:schemeClr val="tx1"/>
                </a:solidFill>
                <a:latin typeface="微软雅黑" panose="020B0503020204020204" charset="-122"/>
                <a:ea typeface="微软雅黑" panose="020B0503020204020204" charset="-122"/>
                <a:sym typeface="+mn-ea"/>
              </a:endParaRPr>
            </a:p>
          </p:txBody>
        </p:sp>
      </p:grpSp>
    </p:spTree>
    <p:custDataLst>
      <p:tags r:id="rId28"/>
    </p:custData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56" name="矩形 55"/>
          <p:cNvSpPr/>
          <p:nvPr>
            <p:custDataLst>
              <p:tags r:id="rId4"/>
            </p:custDataLst>
          </p:nvPr>
        </p:nvSpPr>
        <p:spPr>
          <a:xfrm>
            <a:off x="4036767" y="2617024"/>
            <a:ext cx="952500" cy="675640"/>
          </a:xfrm>
          <a:prstGeom prst="rect">
            <a:avLst/>
          </a:prstGeom>
        </p:spPr>
        <p:txBody>
          <a:bodyPr wrap="none" lIns="128567" tIns="64283" rIns="128567" bIns="64283">
            <a:spAutoFit/>
          </a:bodyPr>
          <a:p>
            <a:pPr algn="ctr">
              <a:lnSpc>
                <a:spcPct val="130000"/>
              </a:lnSpc>
            </a:pPr>
            <a:r>
              <a:rPr lang="zh-CN" altLang="en-US" sz="1370" dirty="0">
                <a:solidFill>
                  <a:schemeClr val="bg1"/>
                </a:solidFill>
                <a:latin typeface="微软雅黑" panose="020B0503020204020204" charset="-122"/>
                <a:ea typeface="微软雅黑" panose="020B0503020204020204" charset="-122"/>
              </a:rPr>
              <a:t>在此</a:t>
            </a:r>
            <a:endParaRPr lang="en-US" altLang="zh-CN" sz="1370" dirty="0">
              <a:solidFill>
                <a:schemeClr val="bg1"/>
              </a:solidFill>
              <a:latin typeface="微软雅黑" panose="020B0503020204020204" charset="-122"/>
              <a:ea typeface="微软雅黑" panose="020B0503020204020204" charset="-122"/>
            </a:endParaRPr>
          </a:p>
          <a:p>
            <a:pPr algn="ctr">
              <a:lnSpc>
                <a:spcPct val="130000"/>
              </a:lnSpc>
            </a:pPr>
            <a:r>
              <a:rPr lang="zh-CN" altLang="en-US" sz="1370" dirty="0">
                <a:solidFill>
                  <a:schemeClr val="bg1"/>
                </a:solidFill>
                <a:latin typeface="微软雅黑" panose="020B0503020204020204" charset="-122"/>
                <a:ea typeface="微软雅黑" panose="020B0503020204020204" charset="-122"/>
              </a:rPr>
              <a:t>输入标题</a:t>
            </a:r>
            <a:endParaRPr lang="en-US" altLang="zh-CN" sz="1370" dirty="0">
              <a:solidFill>
                <a:schemeClr val="bg1"/>
              </a:solidFill>
              <a:latin typeface="微软雅黑" panose="020B0503020204020204" charset="-122"/>
              <a:ea typeface="微软雅黑" panose="020B0503020204020204" charset="-122"/>
            </a:endParaRPr>
          </a:p>
        </p:txBody>
      </p:sp>
      <p:sp>
        <p:nvSpPr>
          <p:cNvPr id="6" name="矩形 5"/>
          <p:cNvSpPr/>
          <p:nvPr>
            <p:custDataLst>
              <p:tags r:id="rId5"/>
            </p:custDataLst>
          </p:nvPr>
        </p:nvSpPr>
        <p:spPr>
          <a:xfrm>
            <a:off x="132379" y="688573"/>
            <a:ext cx="2281555" cy="480060"/>
          </a:xfrm>
          <a:prstGeom prst="rect">
            <a:avLst/>
          </a:prstGeom>
        </p:spPr>
        <p:txBody>
          <a:bodyPr wrap="none">
            <a:spAutoFit/>
          </a:bodyPr>
          <a:p>
            <a:r>
              <a:rPr lang="en-US" altLang="zh-CN" sz="2530" b="1" dirty="0" smtClean="0">
                <a:latin typeface="黑体" panose="02010609060101010101" charset="-122"/>
                <a:ea typeface="黑体" panose="02010609060101010101" charset="-122"/>
              </a:rPr>
              <a:t>(</a:t>
            </a:r>
            <a:r>
              <a:rPr lang="zh-CN" altLang="en-US" sz="2530" b="1" dirty="0" smtClean="0">
                <a:latin typeface="黑体" panose="02010609060101010101" charset="-122"/>
                <a:ea typeface="黑体" panose="02010609060101010101" charset="-122"/>
              </a:rPr>
              <a:t>三</a:t>
            </a:r>
            <a:r>
              <a:rPr lang="en-US" altLang="zh-CN" sz="2530" b="1" dirty="0" smtClean="0">
                <a:latin typeface="黑体" panose="02010609060101010101" charset="-122"/>
                <a:ea typeface="黑体" panose="02010609060101010101" charset="-122"/>
              </a:rPr>
              <a:t>) </a:t>
            </a:r>
            <a:r>
              <a:rPr lang="zh-CN" altLang="en-US" sz="2530" b="1" dirty="0" smtClean="0">
                <a:latin typeface="黑体" panose="02010609060101010101" charset="-122"/>
                <a:ea typeface="黑体" panose="02010609060101010101" charset="-122"/>
              </a:rPr>
              <a:t>工亡待遇</a:t>
            </a:r>
            <a:endParaRPr lang="zh-CN" altLang="en-US" sz="2530" b="1" dirty="0">
              <a:latin typeface="黑体" panose="02010609060101010101" charset="-122"/>
              <a:ea typeface="黑体" panose="02010609060101010101" charset="-122"/>
            </a:endParaRPr>
          </a:p>
        </p:txBody>
      </p:sp>
      <p:graphicFrame>
        <p:nvGraphicFramePr>
          <p:cNvPr id="7" name="Group 2"/>
          <p:cNvGraphicFramePr>
            <a:graphicFrameLocks noGrp="1"/>
          </p:cNvGraphicFramePr>
          <p:nvPr>
            <p:custDataLst>
              <p:tags r:id="rId6"/>
            </p:custDataLst>
          </p:nvPr>
        </p:nvGraphicFramePr>
        <p:xfrm>
          <a:off x="1413169" y="1168519"/>
          <a:ext cx="9342120" cy="3409315"/>
        </p:xfrm>
        <a:graphic>
          <a:graphicData uri="http://schemas.openxmlformats.org/drawingml/2006/table">
            <a:tbl>
              <a:tblPr/>
              <a:tblGrid>
                <a:gridCol w="1279525"/>
                <a:gridCol w="2209165"/>
                <a:gridCol w="939165"/>
                <a:gridCol w="2115185"/>
                <a:gridCol w="2799080"/>
              </a:tblGrid>
              <a:tr h="857250">
                <a:tc>
                  <a:txBody>
                    <a:bodyPr/>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1" i="0" u="none" strike="noStrike" cap="none" normalizeH="0" baseline="0" dirty="0" smtClean="0">
                          <a:ln>
                            <a:noFill/>
                          </a:ln>
                          <a:solidFill>
                            <a:srgbClr val="FFFFFF"/>
                          </a:solidFill>
                          <a:effectLst/>
                          <a:latin typeface="Calibri" panose="020F0502020204030204" charset="0"/>
                          <a:ea typeface="宋体" panose="02010600030101010101" pitchFamily="2" charset="-122"/>
                        </a:rPr>
                        <a:t>待遇类别</a:t>
                      </a:r>
                      <a:endParaRPr kumimoji="0" lang="zh-CN" sz="1795" b="1" i="0" u="none" strike="noStrike" cap="none" normalizeH="0" baseline="0" dirty="0" smtClean="0">
                        <a:ln>
                          <a:noFill/>
                        </a:ln>
                        <a:solidFill>
                          <a:srgbClr val="FFFFFF"/>
                        </a:solidFill>
                        <a:effectLst/>
                        <a:latin typeface="Calibri" panose="020F0502020204030204" charset="0"/>
                        <a:ea typeface="华文新魏" panose="02010800040101010101" pitchFamily="2" charset="-122"/>
                      </a:endParaRPr>
                    </a:p>
                  </a:txBody>
                  <a:tcPr marL="96435" marR="96435" marT="48217" marB="4821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F81BD"/>
                    </a:solidFill>
                  </a:tcPr>
                </a:tc>
                <a:tc>
                  <a:txBody>
                    <a:bodyPr/>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1" i="0" u="none" strike="noStrike" cap="none" normalizeH="0" baseline="0" dirty="0" smtClean="0">
                          <a:ln>
                            <a:noFill/>
                          </a:ln>
                          <a:solidFill>
                            <a:srgbClr val="FFFFFF"/>
                          </a:solidFill>
                          <a:effectLst/>
                          <a:latin typeface="Calibri" panose="020F0502020204030204" charset="0"/>
                          <a:ea typeface="宋体" panose="02010600030101010101" pitchFamily="2" charset="-122"/>
                        </a:rPr>
                        <a:t>项目</a:t>
                      </a:r>
                      <a:endParaRPr kumimoji="0" lang="zh-CN" sz="1795" b="1" i="0" u="none" strike="noStrike" cap="none" normalizeH="0" baseline="0" dirty="0" smtClean="0">
                        <a:ln>
                          <a:noFill/>
                        </a:ln>
                        <a:solidFill>
                          <a:srgbClr val="FFFFFF"/>
                        </a:solidFill>
                        <a:effectLst/>
                        <a:latin typeface="Calibri" panose="020F0502020204030204" charset="0"/>
                        <a:ea typeface="华文新魏" panose="02010800040101010101" pitchFamily="2" charset="-122"/>
                      </a:endParaRPr>
                    </a:p>
                  </a:txBody>
                  <a:tcPr marL="96435" marR="96435" marT="48217" marB="4821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gridSpan="3">
                  <a:txBody>
                    <a:bodyPr/>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1" i="0" u="none" strike="noStrike" cap="none" normalizeH="0" baseline="0" dirty="0" smtClean="0">
                          <a:ln>
                            <a:noFill/>
                          </a:ln>
                          <a:solidFill>
                            <a:srgbClr val="FFFFFF"/>
                          </a:solidFill>
                          <a:effectLst/>
                          <a:latin typeface="Calibri" panose="020F0502020204030204" charset="0"/>
                          <a:ea typeface="宋体" panose="02010600030101010101" pitchFamily="2" charset="-122"/>
                        </a:rPr>
                        <a:t>计发标准</a:t>
                      </a:r>
                      <a:endParaRPr kumimoji="0" lang="zh-CN" sz="1795" b="1" i="0" u="none" strike="noStrike" cap="none" normalizeH="0" baseline="0" dirty="0" smtClean="0">
                        <a:ln>
                          <a:noFill/>
                        </a:ln>
                        <a:solidFill>
                          <a:srgbClr val="FFFFFF"/>
                        </a:solidFill>
                        <a:effectLst/>
                        <a:latin typeface="Calibri" panose="020F0502020204030204" charset="0"/>
                        <a:ea typeface="华文新魏" panose="02010800040101010101" pitchFamily="2" charset="-122"/>
                      </a:endParaRPr>
                    </a:p>
                  </a:txBody>
                  <a:tcPr marL="96435" marR="96435" marT="48217" marB="4821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hMerge="1">
                  <a:tcPr/>
                </a:tc>
                <a:tc hMerge="1">
                  <a:tcPr/>
                </a:tc>
              </a:tr>
              <a:tr h="501015">
                <a:tc rowSpan="4">
                  <a:txBody>
                    <a:bodyPr/>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2320" b="0" i="0" u="none" strike="noStrike" cap="none" normalizeH="0" baseline="0" smtClean="0">
                          <a:ln>
                            <a:noFill/>
                          </a:ln>
                          <a:solidFill>
                            <a:srgbClr val="000000"/>
                          </a:solidFill>
                          <a:effectLst/>
                          <a:latin typeface="Calibri" panose="020F0502020204030204" charset="0"/>
                          <a:ea typeface="宋体" panose="02010600030101010101" pitchFamily="2" charset="-122"/>
                        </a:rPr>
                        <a:t>工</a:t>
                      </a:r>
                      <a:endParaRPr kumimoji="0" lang="zh-CN" sz="2320" b="0" i="0" u="none" strike="noStrike" cap="none" normalizeH="0" baseline="0" smtClean="0">
                        <a:ln>
                          <a:noFill/>
                        </a:ln>
                        <a:solidFill>
                          <a:srgbClr val="000000"/>
                        </a:solidFill>
                        <a:effectLst/>
                        <a:latin typeface="Calibri" panose="020F0502020204030204" charset="0"/>
                        <a:ea typeface="宋体" panose="02010600030101010101" pitchFamily="2" charset="-122"/>
                      </a:endParaRPr>
                    </a:p>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2320" b="0" i="0" u="none" strike="noStrike" cap="none" normalizeH="0" baseline="0" smtClean="0">
                          <a:ln>
                            <a:noFill/>
                          </a:ln>
                          <a:solidFill>
                            <a:srgbClr val="000000"/>
                          </a:solidFill>
                          <a:effectLst/>
                          <a:latin typeface="Calibri" panose="020F0502020204030204" charset="0"/>
                          <a:ea typeface="宋体" panose="02010600030101010101" pitchFamily="2" charset="-122"/>
                        </a:rPr>
                        <a:t>亡</a:t>
                      </a:r>
                      <a:endParaRPr kumimoji="0" lang="zh-CN" sz="2320" b="0" i="0" u="none" strike="noStrike" cap="none" normalizeH="0" baseline="0" smtClean="0">
                        <a:ln>
                          <a:noFill/>
                        </a:ln>
                        <a:solidFill>
                          <a:srgbClr val="000000"/>
                        </a:solidFill>
                        <a:effectLst/>
                        <a:latin typeface="Calibri" panose="020F0502020204030204" charset="0"/>
                        <a:ea typeface="宋体" panose="02010600030101010101" pitchFamily="2" charset="-122"/>
                      </a:endParaRPr>
                    </a:p>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2320" b="0" i="0" u="none" strike="noStrike" cap="none" normalizeH="0" baseline="0" smtClean="0">
                          <a:ln>
                            <a:noFill/>
                          </a:ln>
                          <a:solidFill>
                            <a:srgbClr val="000000"/>
                          </a:solidFill>
                          <a:effectLst/>
                          <a:latin typeface="Calibri" panose="020F0502020204030204" charset="0"/>
                          <a:ea typeface="宋体" panose="02010600030101010101" pitchFamily="2" charset="-122"/>
                        </a:rPr>
                        <a:t>待</a:t>
                      </a:r>
                      <a:endParaRPr kumimoji="0" lang="zh-CN" sz="2320" b="0" i="0" u="none" strike="noStrike" cap="none" normalizeH="0" baseline="0" smtClean="0">
                        <a:ln>
                          <a:noFill/>
                        </a:ln>
                        <a:solidFill>
                          <a:srgbClr val="000000"/>
                        </a:solidFill>
                        <a:effectLst/>
                        <a:latin typeface="Calibri" panose="020F0502020204030204" charset="0"/>
                        <a:ea typeface="宋体" panose="02010600030101010101" pitchFamily="2" charset="-122"/>
                      </a:endParaRPr>
                    </a:p>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2320" b="0" i="0" u="none" strike="noStrike" cap="none" normalizeH="0" baseline="0" smtClean="0">
                          <a:ln>
                            <a:noFill/>
                          </a:ln>
                          <a:solidFill>
                            <a:srgbClr val="000000"/>
                          </a:solidFill>
                          <a:effectLst/>
                          <a:latin typeface="Calibri" panose="020F0502020204030204" charset="0"/>
                          <a:ea typeface="宋体" panose="02010600030101010101" pitchFamily="2" charset="-122"/>
                        </a:rPr>
                        <a:t>遇</a:t>
                      </a:r>
                      <a:endParaRPr kumimoji="0" lang="zh-CN" sz="2320"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6435" marR="96435" marT="48217" marB="48217" anchor="ctr" horzOverflow="overflow">
                    <a:lnL w="12700" cap="flat" cmpd="sng" algn="ctr">
                      <a:solidFill>
                        <a:srgbClr val="FFFFFF"/>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一次性工亡补助金</a:t>
                      </a:r>
                      <a:endParaRPr kumimoji="0" lang="zh-CN" sz="1795"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5095" marR="95095" marT="49557" marB="4955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gridSpan="3">
                  <a:txBody>
                    <a:bodyPr/>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上年度全国城镇居民人均可支配收入</a:t>
                      </a:r>
                      <a:r>
                        <a:rPr kumimoji="0" lang="zh-CN" alt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20</a:t>
                      </a:r>
                      <a:r>
                        <a:rPr kumimoji="0" 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倍</a:t>
                      </a:r>
                      <a:endParaRPr kumimoji="0" lang="zh-CN" sz="1795"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5095" marR="95095" marT="49557" marB="49557" horzOverflow="overflow">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hMerge="1">
                  <a:tcPr/>
                </a:tc>
                <a:tc hMerge="1">
                  <a:tcPr/>
                </a:tc>
              </a:tr>
              <a:tr h="647700">
                <a:tc vMerge="1">
                  <a:tcPr/>
                </a:tc>
                <a:tc>
                  <a:txBody>
                    <a:bodyPr/>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丧葬补助金</a:t>
                      </a:r>
                      <a:endParaRPr kumimoji="0" lang="zh-CN" sz="1795"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5095" marR="95095" marT="49557" marB="4955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gridSpan="3">
                  <a:txBody>
                    <a:bodyPr/>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6</a:t>
                      </a: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个月上年度全省职工月平均工资（职业伤害</a:t>
                      </a:r>
                      <a:r>
                        <a:rPr kumimoji="0" lang="en-US" alt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a:t>
                      </a:r>
                      <a:r>
                        <a:rPr lang="zh-CN" altLang="en-US" sz="1795" b="0" dirty="0" smtClean="0">
                          <a:latin typeface="宋体" panose="02010600030101010101" pitchFamily="2" charset="-122"/>
                          <a:ea typeface="宋体" panose="02010600030101010101" pitchFamily="2" charset="-122"/>
                          <a:cs typeface="宋体" panose="02010600030101010101" pitchFamily="2" charset="-122"/>
                          <a:sym typeface="+mn-ea"/>
                        </a:rPr>
                        <a:t>上年度全省城镇私营单位就业人员月平均工资</a:t>
                      </a: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5095" marR="95095" marT="49557" marB="49557" anchor="ctr" horzOverflow="overflow">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hMerge="1">
                  <a:tcPr/>
                </a:tc>
                <a:tc hMerge="1">
                  <a:tcPr/>
                </a:tc>
              </a:tr>
              <a:tr h="647700">
                <a:tc vMerge="1">
                  <a:tcPr/>
                </a:tc>
                <a:tc rowSpan="2">
                  <a:txBody>
                    <a:bodyPr/>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供养亲属抚恤金</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5095" marR="95095" marT="49557" marB="49557"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smtClean="0">
                          <a:ln>
                            <a:noFill/>
                          </a:ln>
                          <a:solidFill>
                            <a:srgbClr val="000000"/>
                          </a:solidFill>
                          <a:effectLst/>
                          <a:latin typeface="Calibri" panose="020F0502020204030204" charset="0"/>
                          <a:ea typeface="宋体" panose="02010600030101010101" pitchFamily="2" charset="-122"/>
                        </a:rPr>
                        <a:t>配偶</a:t>
                      </a:r>
                      <a:endParaRPr kumimoji="0" lang="zh-CN" sz="1795" b="0" i="0" u="none" strike="noStrike" cap="none" normalizeH="0" baseline="0" smtClean="0">
                        <a:ln>
                          <a:noFill/>
                        </a:ln>
                        <a:solidFill>
                          <a:srgbClr val="000000"/>
                        </a:solidFill>
                        <a:effectLst/>
                        <a:latin typeface="Calibri" panose="020F0502020204030204" charset="0"/>
                        <a:ea typeface="华文新魏" panose="02010800040101010101" pitchFamily="2" charset="-122"/>
                      </a:endParaRPr>
                    </a:p>
                  </a:txBody>
                  <a:tcPr marL="95095" marR="95095" marT="49557" marB="4955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职工本人工资 的</a:t>
                      </a:r>
                      <a:r>
                        <a:rPr kumimoji="0" lang="zh-CN" alt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40%</a:t>
                      </a:r>
                      <a:endParaRPr kumimoji="0" lang="zh-CN" altLang="zh-CN" sz="1795"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5095" marR="95095" marT="49557" marB="4955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rowSpan="2">
                  <a:txBody>
                    <a:bodyPr/>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孤寡老人或孤儿每人每月在上述标准基础上加</a:t>
                      </a:r>
                      <a:r>
                        <a:rPr kumimoji="0" lang="zh-CN" alt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10%</a:t>
                      </a:r>
                      <a:r>
                        <a:rPr kumimoji="0" 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，供养亲属抚恤金之和不能超过职工生前本人工资</a:t>
                      </a:r>
                      <a:endParaRPr kumimoji="0" lang="zh-CN" sz="1795"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5095" marR="95095" marT="49557" marB="49557" horzOverflow="overflow">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r>
              <a:tr h="755650">
                <a:tc vMerge="1">
                  <a:tcPr/>
                </a:tc>
                <a:tc vMerge="1">
                  <a:tcPr/>
                </a:tc>
                <a:tc>
                  <a:txBody>
                    <a:bodyPr/>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其他亲属</a:t>
                      </a:r>
                      <a:endParaRPr kumimoji="0" lang="zh-CN" sz="1795"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5095" marR="95095" marT="49557" marB="4955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职工本人工资 的</a:t>
                      </a:r>
                      <a:r>
                        <a:rPr kumimoji="0" lang="zh-CN" altLang="zh-CN" sz="1795" b="0" i="0" u="none" strike="noStrike" cap="none" normalizeH="0" baseline="0" dirty="0" smtClean="0">
                          <a:ln>
                            <a:noFill/>
                          </a:ln>
                          <a:solidFill>
                            <a:srgbClr val="000000"/>
                          </a:solidFill>
                          <a:effectLst/>
                          <a:latin typeface="Calibri" panose="020F0502020204030204" charset="0"/>
                          <a:ea typeface="宋体" panose="02010600030101010101" pitchFamily="2" charset="-122"/>
                        </a:rPr>
                        <a:t>30%</a:t>
                      </a:r>
                      <a:endParaRPr kumimoji="0" lang="zh-CN" altLang="zh-CN" sz="1795" b="0" i="0" u="none" strike="noStrike" cap="none" normalizeH="0" baseline="0" dirty="0" smtClean="0">
                        <a:ln>
                          <a:noFill/>
                        </a:ln>
                        <a:solidFill>
                          <a:srgbClr val="000000"/>
                        </a:solidFill>
                        <a:effectLst/>
                        <a:latin typeface="Calibri" panose="020F0502020204030204" charset="0"/>
                        <a:ea typeface="华文新魏" panose="02010800040101010101" pitchFamily="2" charset="-122"/>
                      </a:endParaRPr>
                    </a:p>
                  </a:txBody>
                  <a:tcPr marL="95095" marR="95095" marT="49557" marB="49557"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vMerge="1">
                  <a:tcPr/>
                </a:tc>
              </a:tr>
            </a:tbl>
          </a:graphicData>
        </a:graphic>
      </p:graphicFrame>
      <p:sp>
        <p:nvSpPr>
          <p:cNvPr id="8" name="Text Box 34"/>
          <p:cNvSpPr txBox="1">
            <a:spLocks noChangeArrowheads="1"/>
          </p:cNvSpPr>
          <p:nvPr>
            <p:custDataLst>
              <p:tags r:id="rId7"/>
            </p:custDataLst>
          </p:nvPr>
        </p:nvSpPr>
        <p:spPr bwMode="auto">
          <a:xfrm>
            <a:off x="389255" y="4752975"/>
            <a:ext cx="10970260" cy="1014730"/>
          </a:xfrm>
          <a:prstGeom prst="rect">
            <a:avLst/>
          </a:prstGeom>
          <a:noFill/>
          <a:ln w="9525">
            <a:noFill/>
            <a:miter lim="800000"/>
          </a:ln>
        </p:spPr>
        <p:txBody>
          <a:bodyPr wrap="square">
            <a:spAutoFit/>
          </a:bodyPr>
          <a:p>
            <a:pPr lvl="0">
              <a:buSzPct val="100000"/>
              <a:buFont typeface="Wingdings" panose="05000000000000000000" pitchFamily="2" charset="2"/>
              <a:buChar char="v"/>
            </a:pPr>
            <a:r>
              <a:rPr lang="zh-CN" altLang="en-US" sz="2000" dirty="0"/>
              <a:t>以</a:t>
            </a:r>
            <a:r>
              <a:rPr lang="zh-CN" altLang="en-US" sz="2000" dirty="0" smtClean="0"/>
              <a:t>20</a:t>
            </a:r>
            <a:r>
              <a:rPr lang="en-US" sz="2000" dirty="0" smtClean="0"/>
              <a:t>2</a:t>
            </a:r>
            <a:r>
              <a:rPr lang="en-US" altLang="en-US" sz="2000" dirty="0" smtClean="0"/>
              <a:t>3</a:t>
            </a:r>
            <a:r>
              <a:rPr lang="zh-CN" altLang="en-US" sz="2000" dirty="0" smtClean="0"/>
              <a:t>年</a:t>
            </a:r>
            <a:r>
              <a:rPr lang="zh-CN" altLang="en-US" sz="2000" dirty="0"/>
              <a:t>为例，</a:t>
            </a:r>
            <a:r>
              <a:rPr sz="2000" dirty="0" smtClean="0"/>
              <a:t>20</a:t>
            </a:r>
            <a:r>
              <a:rPr lang="en-US" sz="2000" dirty="0" smtClean="0"/>
              <a:t>2</a:t>
            </a:r>
            <a:r>
              <a:rPr lang="en-US" altLang="en-US" sz="2000" dirty="0" smtClean="0"/>
              <a:t>2</a:t>
            </a:r>
            <a:r>
              <a:rPr sz="2000" dirty="0" smtClean="0"/>
              <a:t>年全国城镇居民人均可支配收入为4</a:t>
            </a:r>
            <a:r>
              <a:rPr lang="en-US" altLang="en-US" sz="2000" dirty="0" smtClean="0"/>
              <a:t>9283</a:t>
            </a:r>
            <a:r>
              <a:rPr sz="2000" dirty="0" smtClean="0"/>
              <a:t>元</a:t>
            </a:r>
            <a:r>
              <a:rPr lang="zh-CN" altLang="en-US" sz="2000" dirty="0" smtClean="0"/>
              <a:t>，</a:t>
            </a:r>
            <a:r>
              <a:rPr lang="en-US" altLang="zh-CN" sz="2000" dirty="0" smtClean="0">
                <a:sym typeface="+mn-ea"/>
              </a:rPr>
              <a:t>202</a:t>
            </a:r>
            <a:r>
              <a:rPr lang="en-US" altLang="en-US" sz="2000" dirty="0" smtClean="0">
                <a:sym typeface="+mn-ea"/>
              </a:rPr>
              <a:t>2</a:t>
            </a:r>
            <a:r>
              <a:rPr lang="zh-CN" altLang="en-US" sz="2000" dirty="0" smtClean="0">
                <a:sym typeface="+mn-ea"/>
              </a:rPr>
              <a:t>年海南省在岗职工月平均工资</a:t>
            </a:r>
            <a:r>
              <a:rPr lang="en-US" altLang="zh-CN" sz="2000" dirty="0" smtClean="0">
                <a:sym typeface="+mn-ea"/>
              </a:rPr>
              <a:t>8983</a:t>
            </a:r>
            <a:r>
              <a:rPr lang="zh-CN" altLang="en-US" sz="2000" dirty="0" smtClean="0">
                <a:sym typeface="+mn-ea"/>
              </a:rPr>
              <a:t>元，</a:t>
            </a:r>
            <a:r>
              <a:rPr lang="zh-CN" altLang="en-US" sz="2000" dirty="0" smtClean="0"/>
              <a:t>因</a:t>
            </a:r>
            <a:r>
              <a:rPr lang="zh-CN" altLang="en-US" sz="2000" dirty="0"/>
              <a:t>此，</a:t>
            </a:r>
            <a:r>
              <a:rPr lang="zh-CN" altLang="en-US" sz="2000" dirty="0" smtClean="0"/>
              <a:t>20</a:t>
            </a:r>
            <a:r>
              <a:rPr lang="en-US" sz="2000" dirty="0" smtClean="0"/>
              <a:t>2</a:t>
            </a:r>
            <a:r>
              <a:rPr lang="en-US" altLang="en-US" sz="2000" dirty="0" smtClean="0"/>
              <a:t>3</a:t>
            </a:r>
            <a:r>
              <a:rPr lang="zh-CN" altLang="en-US" sz="2000" dirty="0" smtClean="0"/>
              <a:t>年</a:t>
            </a:r>
            <a:r>
              <a:rPr lang="zh-CN" altLang="en-US" sz="2000" dirty="0"/>
              <a:t>工亡人员的一次性工亡补助</a:t>
            </a:r>
            <a:r>
              <a:rPr lang="zh-CN" altLang="en-US" sz="2000" dirty="0" smtClean="0"/>
              <a:t>为</a:t>
            </a:r>
            <a:r>
              <a:rPr lang="en-US" altLang="zh-CN" sz="2000" b="1" dirty="0" smtClean="0"/>
              <a:t>985660</a:t>
            </a:r>
            <a:r>
              <a:rPr lang="zh-CN" altLang="en-US" sz="2000" b="1" dirty="0" smtClean="0"/>
              <a:t>元。</a:t>
            </a:r>
            <a:r>
              <a:rPr lang="zh-CN" altLang="en-US" sz="2000" dirty="0" smtClean="0"/>
              <a:t>丧葬补助金为</a:t>
            </a:r>
            <a:r>
              <a:rPr lang="en-US" altLang="zh-CN" sz="2000" b="1" dirty="0" smtClean="0"/>
              <a:t>53898</a:t>
            </a:r>
            <a:r>
              <a:rPr lang="zh-CN" altLang="en-US" sz="2000" b="1" dirty="0" smtClean="0"/>
              <a:t>元</a:t>
            </a:r>
            <a:r>
              <a:rPr lang="zh-CN" altLang="en-US" sz="2000" dirty="0" smtClean="0"/>
              <a:t>。</a:t>
            </a:r>
            <a:r>
              <a:rPr lang="en-US" altLang="zh-CN" sz="2000" dirty="0" smtClean="0"/>
              <a:t>2022</a:t>
            </a:r>
            <a:r>
              <a:rPr lang="zh-CN" altLang="en-US" sz="2000" dirty="0" smtClean="0"/>
              <a:t>年</a:t>
            </a:r>
            <a:r>
              <a:rPr lang="zh-CN" altLang="en-US" sz="2000" dirty="0" smtClean="0">
                <a:latin typeface="宋体" panose="02010600030101010101" pitchFamily="2" charset="-122"/>
                <a:cs typeface="宋体" panose="02010600030101010101" pitchFamily="2" charset="-122"/>
                <a:sym typeface="+mn-ea"/>
              </a:rPr>
              <a:t>全省城镇私营单位就业人员月平均工资</a:t>
            </a:r>
            <a:r>
              <a:rPr lang="en-US" altLang="zh-CN" sz="2000" b="1" dirty="0" smtClean="0">
                <a:latin typeface="宋体" panose="02010600030101010101" pitchFamily="2" charset="-122"/>
                <a:cs typeface="宋体" panose="02010600030101010101" pitchFamily="2" charset="-122"/>
                <a:sym typeface="+mn-ea"/>
              </a:rPr>
              <a:t>5460</a:t>
            </a:r>
            <a:r>
              <a:rPr lang="zh-CN" altLang="en-US" sz="2000" b="1" dirty="0" smtClean="0">
                <a:latin typeface="宋体" panose="02010600030101010101" pitchFamily="2" charset="-122"/>
                <a:cs typeface="宋体" panose="02010600030101010101" pitchFamily="2" charset="-122"/>
                <a:sym typeface="+mn-ea"/>
              </a:rPr>
              <a:t>元。</a:t>
            </a:r>
            <a:endParaRPr lang="en-US" altLang="zh-CN" sz="2000" b="1" dirty="0" smtClean="0">
              <a:latin typeface="宋体" panose="02010600030101010101" pitchFamily="2" charset="-122"/>
              <a:cs typeface="宋体" panose="02010600030101010101" pitchFamily="2" charset="-122"/>
              <a:sym typeface="+mn-ea"/>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867410" y="1167130"/>
            <a:ext cx="10581640" cy="2861310"/>
          </a:xfrm>
          <a:prstGeom prst="rect">
            <a:avLst/>
          </a:prstGeom>
          <a:noFill/>
        </p:spPr>
        <p:txBody>
          <a:bodyPr wrap="square" rtlCol="0" anchor="t">
            <a:spAutoFit/>
          </a:bodyPr>
          <a:p>
            <a:pPr marL="0" indent="0" eaLnBrk="1" latinLnBrk="0" hangingPunct="1">
              <a:lnSpc>
                <a:spcPct val="150000"/>
              </a:lnSpc>
              <a:buFontTx/>
              <a:buNone/>
            </a:pPr>
            <a:r>
              <a:rPr lang="zh-CN" altLang="en-US" sz="2400" dirty="0">
                <a:latin typeface="宋体" panose="02010600030101010101" pitchFamily="2" charset="-122"/>
                <a:sym typeface="+mn-ea"/>
              </a:rPr>
              <a:t>●</a:t>
            </a:r>
            <a:r>
              <a:rPr lang="zh-CN" altLang="en-US" sz="2400" dirty="0">
                <a:sym typeface="+mn-ea"/>
              </a:rPr>
              <a:t>各供养亲属的抚恤金之和</a:t>
            </a:r>
            <a:r>
              <a:rPr lang="zh-CN" altLang="en-US" sz="2400" dirty="0">
                <a:solidFill>
                  <a:srgbClr val="FF0000"/>
                </a:solidFill>
                <a:sym typeface="+mn-ea"/>
              </a:rPr>
              <a:t>不应高于</a:t>
            </a:r>
            <a:r>
              <a:rPr lang="zh-CN" altLang="en-US" sz="2400" dirty="0">
                <a:sym typeface="+mn-ea"/>
              </a:rPr>
              <a:t>因工死亡职工生前的工资。 </a:t>
            </a:r>
            <a:endParaRPr lang="zh-CN" altLang="en-US" sz="2400" dirty="0"/>
          </a:p>
          <a:p>
            <a:pPr marL="0" indent="0" eaLnBrk="1" latinLnBrk="0" hangingPunct="1">
              <a:lnSpc>
                <a:spcPct val="150000"/>
              </a:lnSpc>
              <a:buFontTx/>
              <a:buNone/>
            </a:pPr>
            <a:r>
              <a:rPr lang="zh-CN" altLang="en-US" sz="2400" dirty="0">
                <a:latin typeface="宋体" panose="02010600030101010101" pitchFamily="2" charset="-122"/>
                <a:sym typeface="+mn-ea"/>
              </a:rPr>
              <a:t>●</a:t>
            </a:r>
            <a:r>
              <a:rPr lang="zh-CN" altLang="en-US" sz="2400" dirty="0">
                <a:sym typeface="+mn-ea"/>
              </a:rPr>
              <a:t>伤残职工在</a:t>
            </a:r>
            <a:r>
              <a:rPr lang="zh-CN" altLang="en-US" sz="2400" dirty="0">
                <a:solidFill>
                  <a:srgbClr val="FF0000"/>
                </a:solidFill>
                <a:sym typeface="+mn-ea"/>
              </a:rPr>
              <a:t>停工留薪期内因工伤</a:t>
            </a:r>
            <a:r>
              <a:rPr lang="zh-CN" altLang="en-US" sz="2400" dirty="0">
                <a:sym typeface="+mn-ea"/>
              </a:rPr>
              <a:t>导致死亡的，其近亲属可领取丧葬补助</a:t>
            </a:r>
            <a:endParaRPr lang="zh-CN" altLang="en-US" sz="2400" dirty="0">
              <a:sym typeface="+mn-ea"/>
            </a:endParaRPr>
          </a:p>
          <a:p>
            <a:pPr marL="0" indent="0" eaLnBrk="1" latinLnBrk="0" hangingPunct="1">
              <a:lnSpc>
                <a:spcPct val="150000"/>
              </a:lnSpc>
              <a:buFontTx/>
              <a:buNone/>
            </a:pPr>
            <a:r>
              <a:rPr lang="zh-CN" altLang="en-US" sz="2400" dirty="0">
                <a:sym typeface="+mn-ea"/>
              </a:rPr>
              <a:t> </a:t>
            </a:r>
            <a:r>
              <a:rPr lang="en-US" altLang="zh-CN" sz="2400" dirty="0">
                <a:sym typeface="+mn-ea"/>
              </a:rPr>
              <a:t>  </a:t>
            </a:r>
            <a:r>
              <a:rPr lang="zh-CN" altLang="en-US" sz="2400" dirty="0">
                <a:sym typeface="+mn-ea"/>
              </a:rPr>
              <a:t>金、一次性工亡补助金、供养亲属抚恤金。</a:t>
            </a:r>
            <a:endParaRPr lang="zh-CN" altLang="en-US" sz="2400" dirty="0"/>
          </a:p>
          <a:p>
            <a:pPr marL="0" indent="0" eaLnBrk="1" latinLnBrk="0" hangingPunct="1">
              <a:lnSpc>
                <a:spcPct val="150000"/>
              </a:lnSpc>
              <a:buNone/>
            </a:pPr>
            <a:r>
              <a:rPr lang="zh-CN" altLang="en-US" sz="2400" dirty="0">
                <a:latin typeface="宋体" panose="02010600030101010101" pitchFamily="2" charset="-122"/>
                <a:sym typeface="+mn-ea"/>
              </a:rPr>
              <a:t>●</a:t>
            </a:r>
            <a:r>
              <a:rPr lang="zh-CN" altLang="en-US" sz="2400" dirty="0">
                <a:sym typeface="+mn-ea"/>
              </a:rPr>
              <a:t>一级至四级伤残职工在</a:t>
            </a:r>
            <a:r>
              <a:rPr lang="zh-CN" altLang="en-US" sz="2400" dirty="0">
                <a:solidFill>
                  <a:srgbClr val="FF0000"/>
                </a:solidFill>
                <a:sym typeface="+mn-ea"/>
              </a:rPr>
              <a:t>停工留薪期满</a:t>
            </a:r>
            <a:r>
              <a:rPr lang="zh-CN" altLang="en-US" sz="2400" dirty="0">
                <a:sym typeface="+mn-ea"/>
              </a:rPr>
              <a:t>后死亡的，其近亲属可领取丧葬补</a:t>
            </a:r>
            <a:endParaRPr lang="zh-CN" altLang="en-US" sz="2400" dirty="0">
              <a:sym typeface="+mn-ea"/>
            </a:endParaRPr>
          </a:p>
          <a:p>
            <a:pPr marL="0" indent="0" eaLnBrk="1" latinLnBrk="0" hangingPunct="1">
              <a:lnSpc>
                <a:spcPct val="150000"/>
              </a:lnSpc>
              <a:buNone/>
            </a:pPr>
            <a:r>
              <a:rPr lang="zh-CN" altLang="en-US" sz="2400" dirty="0">
                <a:sym typeface="+mn-ea"/>
              </a:rPr>
              <a:t> </a:t>
            </a:r>
            <a:r>
              <a:rPr lang="en-US" altLang="zh-CN" sz="2400" dirty="0">
                <a:sym typeface="+mn-ea"/>
              </a:rPr>
              <a:t>  </a:t>
            </a:r>
            <a:r>
              <a:rPr lang="zh-CN" altLang="en-US" sz="2400" dirty="0">
                <a:sym typeface="+mn-ea"/>
              </a:rPr>
              <a:t>助金、供养亲属抚恤金。</a:t>
            </a:r>
            <a:endParaRPr lang="zh-CN" altLang="en-US" sz="2400" dirty="0">
              <a:sym typeface="+mn-ea"/>
            </a:endParaRPr>
          </a:p>
        </p:txBody>
      </p:sp>
    </p:spTree>
    <p:custDataLst>
      <p:tags r:id="rId4"/>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7" name="矩形 16"/>
          <p:cNvSpPr/>
          <p:nvPr>
            <p:custDataLst>
              <p:tags r:id="rId2"/>
            </p:custDataLst>
          </p:nvPr>
        </p:nvSpPr>
        <p:spPr>
          <a:xfrm>
            <a:off x="3258820" y="4155440"/>
            <a:ext cx="3141980" cy="21602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noProof="0" dirty="0" smtClean="0">
                <a:ln>
                  <a:noFill/>
                </a:ln>
                <a:solidFill>
                  <a:schemeClr val="bg1"/>
                </a:solidFill>
                <a:effectLst/>
                <a:uLnTx/>
                <a:uFillTx/>
                <a:latin typeface="宋体" panose="02010600030101010101" pitchFamily="2" charset="-122"/>
                <a:sym typeface="+mn-ea"/>
              </a:rPr>
              <a:t>⑥</a:t>
            </a:r>
            <a:r>
              <a:rPr lang="zh-CN" altLang="en-US" sz="2400" noProof="0" dirty="0" smtClean="0">
                <a:ln>
                  <a:noFill/>
                </a:ln>
                <a:solidFill>
                  <a:schemeClr val="bg1"/>
                </a:solidFill>
                <a:effectLst/>
                <a:uLnTx/>
                <a:uFillTx/>
                <a:latin typeface="宋体" panose="02010600030101010101" pitchFamily="2" charset="-122"/>
                <a:sym typeface="+mn-ea"/>
              </a:rPr>
              <a:t>工亡职工子女已经死亡或完全丧失劳动能力，其孙子女、外孙子女未满</a:t>
            </a:r>
            <a:r>
              <a:rPr lang="en-US" altLang="zh-CN" sz="2400" noProof="0" dirty="0" smtClean="0">
                <a:ln>
                  <a:noFill/>
                </a:ln>
                <a:solidFill>
                  <a:schemeClr val="bg1"/>
                </a:solidFill>
                <a:effectLst/>
                <a:uLnTx/>
                <a:uFillTx/>
                <a:latin typeface="宋体" panose="02010600030101010101" pitchFamily="2" charset="-122"/>
                <a:sym typeface="+mn-ea"/>
              </a:rPr>
              <a:t>18</a:t>
            </a:r>
            <a:r>
              <a:rPr lang="zh-CN" altLang="en-US" sz="2400" noProof="0" dirty="0" smtClean="0">
                <a:ln>
                  <a:noFill/>
                </a:ln>
                <a:solidFill>
                  <a:schemeClr val="bg1"/>
                </a:solidFill>
                <a:effectLst/>
                <a:uLnTx/>
                <a:uFillTx/>
                <a:latin typeface="宋体" panose="02010600030101010101" pitchFamily="2" charset="-122"/>
                <a:sym typeface="+mn-ea"/>
              </a:rPr>
              <a:t>周岁的</a:t>
            </a:r>
            <a:endParaRPr lang="zh-CN" altLang="en-US" sz="2400" b="1" noProof="0" dirty="0" smtClean="0">
              <a:ln>
                <a:noFill/>
              </a:ln>
              <a:solidFill>
                <a:schemeClr val="bg1"/>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9" name="矩形 18"/>
          <p:cNvSpPr/>
          <p:nvPr>
            <p:custDataLst>
              <p:tags r:id="rId3"/>
            </p:custDataLst>
          </p:nvPr>
        </p:nvSpPr>
        <p:spPr>
          <a:xfrm>
            <a:off x="9685655" y="1927225"/>
            <a:ext cx="2404110" cy="216090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4"/>
            </p:custDataLst>
          </p:nvPr>
        </p:nvSpPr>
        <p:spPr>
          <a:xfrm>
            <a:off x="20320" y="4157345"/>
            <a:ext cx="3167380" cy="21602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矩形 29"/>
          <p:cNvSpPr/>
          <p:nvPr>
            <p:custDataLst>
              <p:tags r:id="rId5"/>
            </p:custDataLst>
          </p:nvPr>
        </p:nvSpPr>
        <p:spPr>
          <a:xfrm>
            <a:off x="6473358" y="4128413"/>
            <a:ext cx="3148318" cy="21602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TextBox 32"/>
          <p:cNvSpPr txBox="1"/>
          <p:nvPr>
            <p:custDataLst>
              <p:tags r:id="rId6"/>
            </p:custDataLst>
          </p:nvPr>
        </p:nvSpPr>
        <p:spPr>
          <a:xfrm>
            <a:off x="1172845" y="611505"/>
            <a:ext cx="10727055" cy="1276350"/>
          </a:xfrm>
          <a:prstGeom prst="rect">
            <a:avLst/>
          </a:prstGeom>
          <a:noFill/>
        </p:spPr>
        <p:txBody>
          <a:bodyPr wrap="square" rtlCol="0">
            <a:spAutoFit/>
          </a:bodyPr>
          <a:p>
            <a:pPr algn="just" eaLnBrk="1" latinLnBrk="0" hangingPunct="1">
              <a:lnSpc>
                <a:spcPts val="3080"/>
              </a:lnSpc>
            </a:pPr>
            <a:r>
              <a:rPr lang="zh-CN" altLang="en-US" sz="2800" b="1" dirty="0" smtClean="0">
                <a:latin typeface="Arial" panose="020B0604020202020204" pitchFamily="34" charset="0"/>
                <a:sym typeface="+mn-ea"/>
              </a:rPr>
              <a:t>供养亲属范围规定</a:t>
            </a:r>
            <a:endParaRPr lang="zh-CN" altLang="en-US" sz="3200" b="1" dirty="0" smtClean="0">
              <a:latin typeface="Arial" panose="020B0604020202020204" pitchFamily="34" charset="0"/>
              <a:ea typeface="宋体" panose="02010600030101010101" pitchFamily="2" charset="-122"/>
            </a:endParaRPr>
          </a:p>
          <a:p>
            <a:pPr algn="just" eaLnBrk="1" latinLnBrk="0" hangingPunct="1">
              <a:lnSpc>
                <a:spcPts val="3080"/>
              </a:lnSpc>
            </a:pPr>
            <a:r>
              <a:rPr lang="zh-CN" altLang="en-US" sz="3200" dirty="0" smtClean="0">
                <a:latin typeface="宋体" panose="02010600030101010101" pitchFamily="2" charset="-122"/>
                <a:sym typeface="+mn-ea"/>
              </a:rPr>
              <a:t>    </a:t>
            </a:r>
            <a:r>
              <a:rPr lang="zh-CN" altLang="en-US" sz="2400" dirty="0" smtClean="0">
                <a:latin typeface="宋体" panose="02010600030101010101" pitchFamily="2" charset="-122"/>
                <a:sym typeface="+mn-ea"/>
              </a:rPr>
              <a:t>供养亲属是指依靠因工死亡职工生前提供主要生活来源的配偶、子女、父母、祖父母、孙子女、外孙子女、兄弟姐妹等近亲属。</a:t>
            </a:r>
            <a:r>
              <a:rPr lang="zh-CN" altLang="en-US" sz="2400" b="1" dirty="0" smtClean="0">
                <a:latin typeface="Arial" panose="020B0604020202020204" pitchFamily="34" charset="0"/>
                <a:sym typeface="+mn-ea"/>
              </a:rPr>
              <a:t>供养亲属条件</a:t>
            </a:r>
            <a:r>
              <a:rPr lang="en-US" altLang="zh-CN" sz="2400" b="1" dirty="0" smtClean="0">
                <a:latin typeface="Arial" panose="020B0604020202020204" pitchFamily="34" charset="0"/>
                <a:sym typeface="+mn-ea"/>
              </a:rPr>
              <a:t>:</a:t>
            </a:r>
            <a:endParaRPr lang="zh-CN" altLang="en-US" sz="2400" b="1" dirty="0" smtClean="0">
              <a:solidFill>
                <a:srgbClr val="FF0000"/>
              </a:solidFill>
              <a:latin typeface="Impact" panose="020B0806030902050204" pitchFamily="34" charset="0"/>
              <a:ea typeface="微软雅黑" panose="020B0503020204020204" charset="-122"/>
              <a:sym typeface="+mn-ea"/>
            </a:endParaRPr>
          </a:p>
        </p:txBody>
      </p:sp>
      <p:sp>
        <p:nvSpPr>
          <p:cNvPr id="20" name="TextBox 32"/>
          <p:cNvSpPr txBox="1"/>
          <p:nvPr>
            <p:custDataLst>
              <p:tags r:id="rId7"/>
            </p:custDataLst>
          </p:nvPr>
        </p:nvSpPr>
        <p:spPr>
          <a:xfrm>
            <a:off x="9924415" y="2254250"/>
            <a:ext cx="1975485" cy="1467485"/>
          </a:xfrm>
          <a:prstGeom prst="rect">
            <a:avLst/>
          </a:prstGeom>
          <a:noFill/>
        </p:spPr>
        <p:txBody>
          <a:bodyPr wrap="square" rtlCol="0">
            <a:noAutofit/>
          </a:bodyPr>
          <a:p>
            <a:pPr algn="just">
              <a:lnSpc>
                <a:spcPct val="130000"/>
              </a:lnSpc>
            </a:pPr>
            <a:r>
              <a:rPr lang="en-US" altLang="zh-CN" sz="2400" noProof="0" dirty="0" smtClean="0">
                <a:ln>
                  <a:noFill/>
                </a:ln>
                <a:solidFill>
                  <a:schemeClr val="bg1"/>
                </a:solidFill>
                <a:effectLst/>
                <a:uLnTx/>
                <a:uFillTx/>
                <a:latin typeface="宋体" panose="02010600030101010101" pitchFamily="2" charset="-122"/>
                <a:ea typeface="+mn-ea"/>
                <a:sym typeface="+mn-ea"/>
              </a:rPr>
              <a:t>④</a:t>
            </a:r>
            <a:r>
              <a:rPr lang="zh-CN" altLang="en-US" sz="2400" noProof="0" dirty="0" smtClean="0">
                <a:ln>
                  <a:noFill/>
                </a:ln>
                <a:solidFill>
                  <a:schemeClr val="bg1"/>
                </a:solidFill>
                <a:effectLst/>
                <a:uLnTx/>
                <a:uFillTx/>
                <a:latin typeface="宋体" panose="02010600030101010101" pitchFamily="2" charset="-122"/>
                <a:ea typeface="+mn-ea"/>
                <a:sym typeface="+mn-ea"/>
              </a:rPr>
              <a:t>工亡职工子女未满</a:t>
            </a:r>
            <a:r>
              <a:rPr lang="en-US" altLang="zh-CN" sz="2400" noProof="0" dirty="0" smtClean="0">
                <a:ln>
                  <a:noFill/>
                </a:ln>
                <a:solidFill>
                  <a:schemeClr val="bg1"/>
                </a:solidFill>
                <a:effectLst/>
                <a:uLnTx/>
                <a:uFillTx/>
                <a:latin typeface="宋体" panose="02010600030101010101" pitchFamily="2" charset="-122"/>
                <a:ea typeface="+mn-ea"/>
                <a:sym typeface="+mn-ea"/>
              </a:rPr>
              <a:t>18</a:t>
            </a:r>
            <a:r>
              <a:rPr lang="zh-CN" altLang="en-US" sz="2400" noProof="0" dirty="0" smtClean="0">
                <a:ln>
                  <a:noFill/>
                </a:ln>
                <a:solidFill>
                  <a:schemeClr val="bg1"/>
                </a:solidFill>
                <a:effectLst/>
                <a:uLnTx/>
                <a:uFillTx/>
                <a:latin typeface="宋体" panose="02010600030101010101" pitchFamily="2" charset="-122"/>
                <a:ea typeface="+mn-ea"/>
                <a:sym typeface="+mn-ea"/>
              </a:rPr>
              <a:t>周岁的</a:t>
            </a:r>
            <a:endParaRPr lang="zh-CN" altLang="en-US" sz="2400" b="1" noProof="0" dirty="0" smtClean="0">
              <a:ln>
                <a:noFill/>
              </a:ln>
              <a:solidFill>
                <a:schemeClr val="bg1"/>
              </a:solidFill>
              <a:effectLst/>
              <a:uLnTx/>
              <a:uFillTx/>
              <a:latin typeface="宋体" panose="02010600030101010101" pitchFamily="2" charset="-122"/>
              <a:ea typeface="+mn-ea"/>
              <a:cs typeface="宋体" panose="02010600030101010101" pitchFamily="2" charset="-122"/>
              <a:sym typeface="+mn-ea"/>
            </a:endParaRPr>
          </a:p>
        </p:txBody>
      </p:sp>
      <p:sp>
        <p:nvSpPr>
          <p:cNvPr id="21" name="TextBox 32"/>
          <p:cNvSpPr txBox="1"/>
          <p:nvPr>
            <p:custDataLst>
              <p:tags r:id="rId8"/>
            </p:custDataLst>
          </p:nvPr>
        </p:nvSpPr>
        <p:spPr>
          <a:xfrm>
            <a:off x="271145" y="4275455"/>
            <a:ext cx="2828925" cy="1938020"/>
          </a:xfrm>
          <a:prstGeom prst="rect">
            <a:avLst/>
          </a:prstGeom>
          <a:noFill/>
        </p:spPr>
        <p:txBody>
          <a:bodyPr wrap="square" rtlCol="0">
            <a:spAutoFit/>
          </a:bodyPr>
          <a:p>
            <a:pPr algn="just" eaLnBrk="1" latinLnBrk="0" hangingPunct="1">
              <a:lnSpc>
                <a:spcPct val="100000"/>
              </a:lnSpc>
            </a:pPr>
            <a:r>
              <a:rPr lang="en-US" altLang="zh-CN" sz="2400" noProof="0" dirty="0" smtClean="0">
                <a:ln>
                  <a:noFill/>
                </a:ln>
                <a:solidFill>
                  <a:schemeClr val="bg1"/>
                </a:solidFill>
                <a:effectLst/>
                <a:uLnTx/>
                <a:uFillTx/>
                <a:latin typeface="宋体" panose="02010600030101010101" pitchFamily="2" charset="-122"/>
                <a:ea typeface="+mn-ea"/>
                <a:sym typeface="+mn-ea"/>
              </a:rPr>
              <a:t>⑤</a:t>
            </a:r>
            <a:r>
              <a:rPr lang="zh-CN" altLang="en-US" sz="2400" noProof="0" dirty="0" smtClean="0">
                <a:ln>
                  <a:noFill/>
                </a:ln>
                <a:solidFill>
                  <a:schemeClr val="bg1"/>
                </a:solidFill>
                <a:effectLst/>
                <a:uLnTx/>
                <a:uFillTx/>
                <a:latin typeface="宋体" panose="02010600030101010101" pitchFamily="2" charset="-122"/>
                <a:ea typeface="+mn-ea"/>
                <a:sym typeface="+mn-ea"/>
              </a:rPr>
              <a:t>工亡职工父母均已死亡，其祖父、外祖父年满</a:t>
            </a:r>
            <a:r>
              <a:rPr lang="en-US" altLang="zh-CN" sz="2400" noProof="0" dirty="0" smtClean="0">
                <a:ln>
                  <a:noFill/>
                </a:ln>
                <a:solidFill>
                  <a:schemeClr val="bg1"/>
                </a:solidFill>
                <a:effectLst/>
                <a:uLnTx/>
                <a:uFillTx/>
                <a:latin typeface="宋体" panose="02010600030101010101" pitchFamily="2" charset="-122"/>
                <a:ea typeface="+mn-ea"/>
                <a:sym typeface="+mn-ea"/>
              </a:rPr>
              <a:t>60</a:t>
            </a:r>
            <a:r>
              <a:rPr lang="zh-CN" altLang="en-US" sz="2400" noProof="0" dirty="0" smtClean="0">
                <a:ln>
                  <a:noFill/>
                </a:ln>
                <a:solidFill>
                  <a:schemeClr val="bg1"/>
                </a:solidFill>
                <a:effectLst/>
                <a:uLnTx/>
                <a:uFillTx/>
                <a:latin typeface="宋体" panose="02010600030101010101" pitchFamily="2" charset="-122"/>
                <a:ea typeface="+mn-ea"/>
                <a:sym typeface="+mn-ea"/>
              </a:rPr>
              <a:t>周岁，祖母、外祖母年满</a:t>
            </a:r>
            <a:r>
              <a:rPr lang="en-US" altLang="zh-CN" sz="2400" noProof="0" dirty="0" smtClean="0">
                <a:ln>
                  <a:noFill/>
                </a:ln>
                <a:solidFill>
                  <a:schemeClr val="bg1"/>
                </a:solidFill>
                <a:effectLst/>
                <a:uLnTx/>
                <a:uFillTx/>
                <a:latin typeface="宋体" panose="02010600030101010101" pitchFamily="2" charset="-122"/>
                <a:ea typeface="+mn-ea"/>
                <a:sym typeface="+mn-ea"/>
              </a:rPr>
              <a:t>55</a:t>
            </a:r>
            <a:r>
              <a:rPr lang="zh-CN" altLang="en-US" sz="2400" noProof="0" dirty="0" smtClean="0">
                <a:ln>
                  <a:noFill/>
                </a:ln>
                <a:solidFill>
                  <a:schemeClr val="bg1"/>
                </a:solidFill>
                <a:effectLst/>
                <a:uLnTx/>
                <a:uFillTx/>
                <a:latin typeface="宋体" panose="02010600030101010101" pitchFamily="2" charset="-122"/>
                <a:ea typeface="+mn-ea"/>
                <a:sym typeface="+mn-ea"/>
              </a:rPr>
              <a:t>周岁的</a:t>
            </a:r>
            <a:endParaRPr lang="zh-CN" altLang="en-US" sz="2400" b="1" noProof="0" dirty="0" smtClean="0">
              <a:ln>
                <a:noFill/>
              </a:ln>
              <a:solidFill>
                <a:schemeClr val="bg1"/>
              </a:solidFill>
              <a:effectLst/>
              <a:uLnTx/>
              <a:uFillTx/>
              <a:latin typeface="宋体" panose="02010600030101010101" pitchFamily="2" charset="-122"/>
              <a:ea typeface="+mn-ea"/>
              <a:cs typeface="宋体" panose="02010600030101010101" pitchFamily="2" charset="-122"/>
              <a:sym typeface="+mn-ea"/>
            </a:endParaRPr>
          </a:p>
        </p:txBody>
      </p:sp>
      <p:sp>
        <p:nvSpPr>
          <p:cNvPr id="22" name="TextBox 32"/>
          <p:cNvSpPr txBox="1"/>
          <p:nvPr>
            <p:custDataLst>
              <p:tags r:id="rId9"/>
            </p:custDataLst>
          </p:nvPr>
        </p:nvSpPr>
        <p:spPr>
          <a:xfrm>
            <a:off x="6574790" y="4203700"/>
            <a:ext cx="2945765" cy="2009775"/>
          </a:xfrm>
          <a:prstGeom prst="rect">
            <a:avLst/>
          </a:prstGeom>
          <a:noFill/>
        </p:spPr>
        <p:txBody>
          <a:bodyPr wrap="square" rtlCol="0">
            <a:spAutoFit/>
          </a:bodyPr>
          <a:p>
            <a:pPr algn="just">
              <a:lnSpc>
                <a:spcPct val="130000"/>
              </a:lnSpc>
            </a:pPr>
            <a:r>
              <a:rPr lang="en-US" altLang="zh-CN" sz="2400" noProof="0" dirty="0" smtClean="0">
                <a:ln>
                  <a:noFill/>
                </a:ln>
                <a:solidFill>
                  <a:schemeClr val="bg1"/>
                </a:solidFill>
                <a:effectLst/>
                <a:uLnTx/>
                <a:uFillTx/>
                <a:latin typeface="宋体" panose="02010600030101010101" pitchFamily="2" charset="-122"/>
                <a:ea typeface="+mn-ea"/>
                <a:sym typeface="+mn-ea"/>
              </a:rPr>
              <a:t>⑦</a:t>
            </a:r>
            <a:r>
              <a:rPr lang="zh-CN" altLang="en-US" sz="2400" noProof="0" dirty="0" smtClean="0">
                <a:ln>
                  <a:noFill/>
                </a:ln>
                <a:solidFill>
                  <a:schemeClr val="bg1"/>
                </a:solidFill>
                <a:effectLst/>
                <a:uLnTx/>
                <a:uFillTx/>
                <a:latin typeface="宋体" panose="02010600030101010101" pitchFamily="2" charset="-122"/>
                <a:ea typeface="+mn-ea"/>
                <a:sym typeface="+mn-ea"/>
              </a:rPr>
              <a:t>工亡职工父母均已死亡或完全丧失劳动能力，其兄弟姐妹未满</a:t>
            </a:r>
            <a:r>
              <a:rPr lang="en-US" altLang="zh-CN" sz="2400" noProof="0" dirty="0" smtClean="0">
                <a:ln>
                  <a:noFill/>
                </a:ln>
                <a:solidFill>
                  <a:schemeClr val="bg1"/>
                </a:solidFill>
                <a:effectLst/>
                <a:uLnTx/>
                <a:uFillTx/>
                <a:latin typeface="宋体" panose="02010600030101010101" pitchFamily="2" charset="-122"/>
                <a:ea typeface="+mn-ea"/>
                <a:sym typeface="+mn-ea"/>
              </a:rPr>
              <a:t>18</a:t>
            </a:r>
            <a:r>
              <a:rPr lang="zh-CN" altLang="en-US" sz="2400" noProof="0" dirty="0" smtClean="0">
                <a:ln>
                  <a:noFill/>
                </a:ln>
                <a:solidFill>
                  <a:schemeClr val="bg1"/>
                </a:solidFill>
                <a:effectLst/>
                <a:uLnTx/>
                <a:uFillTx/>
                <a:latin typeface="宋体" panose="02010600030101010101" pitchFamily="2" charset="-122"/>
                <a:ea typeface="+mn-ea"/>
                <a:sym typeface="+mn-ea"/>
              </a:rPr>
              <a:t>周岁的</a:t>
            </a:r>
            <a:endParaRPr lang="zh-CN" altLang="en-US" sz="2400" b="1" noProof="0" dirty="0" smtClean="0">
              <a:ln>
                <a:noFill/>
              </a:ln>
              <a:solidFill>
                <a:schemeClr val="bg1"/>
              </a:solidFill>
              <a:effectLst/>
              <a:uLnTx/>
              <a:uFillTx/>
              <a:latin typeface="宋体" panose="02010600030101010101" pitchFamily="2" charset="-122"/>
              <a:ea typeface="+mn-ea"/>
              <a:cs typeface="宋体" panose="02010600030101010101" pitchFamily="2" charset="-122"/>
              <a:sym typeface="+mn-ea"/>
            </a:endParaRPr>
          </a:p>
        </p:txBody>
      </p:sp>
      <p:sp>
        <p:nvSpPr>
          <p:cNvPr id="3" name="矩形 2"/>
          <p:cNvSpPr/>
          <p:nvPr>
            <p:custDataLst>
              <p:tags r:id="rId10"/>
            </p:custDataLst>
          </p:nvPr>
        </p:nvSpPr>
        <p:spPr>
          <a:xfrm>
            <a:off x="6473036" y="1928138"/>
            <a:ext cx="3148318" cy="21602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noProof="0" dirty="0" smtClean="0">
                <a:ln>
                  <a:noFill/>
                </a:ln>
                <a:solidFill>
                  <a:schemeClr val="bg1"/>
                </a:solidFill>
                <a:effectLst/>
                <a:uLnTx/>
                <a:uFillTx/>
                <a:latin typeface="宋体" panose="02010600030101010101" pitchFamily="2" charset="-122"/>
                <a:sym typeface="+mn-ea"/>
              </a:rPr>
              <a:t>③</a:t>
            </a:r>
            <a:r>
              <a:rPr lang="zh-CN" altLang="en-US" sz="2400" noProof="0" dirty="0" smtClean="0">
                <a:ln>
                  <a:noFill/>
                </a:ln>
                <a:solidFill>
                  <a:schemeClr val="bg1"/>
                </a:solidFill>
                <a:effectLst/>
                <a:uLnTx/>
                <a:uFillTx/>
                <a:latin typeface="宋体" panose="02010600030101010101" pitchFamily="2" charset="-122"/>
                <a:sym typeface="+mn-ea"/>
              </a:rPr>
              <a:t>工亡职工父母男年满</a:t>
            </a:r>
            <a:r>
              <a:rPr lang="en-US" altLang="zh-CN" sz="2400" noProof="0" dirty="0" smtClean="0">
                <a:ln>
                  <a:noFill/>
                </a:ln>
                <a:solidFill>
                  <a:schemeClr val="bg1"/>
                </a:solidFill>
                <a:effectLst/>
                <a:uLnTx/>
                <a:uFillTx/>
                <a:latin typeface="宋体" panose="02010600030101010101" pitchFamily="2" charset="-122"/>
                <a:sym typeface="+mn-ea"/>
              </a:rPr>
              <a:t>60</a:t>
            </a:r>
            <a:r>
              <a:rPr lang="zh-CN" altLang="en-US" sz="2400" noProof="0" dirty="0" smtClean="0">
                <a:ln>
                  <a:noFill/>
                </a:ln>
                <a:solidFill>
                  <a:schemeClr val="bg1"/>
                </a:solidFill>
                <a:effectLst/>
                <a:uLnTx/>
                <a:uFillTx/>
                <a:latin typeface="宋体" panose="02010600030101010101" pitchFamily="2" charset="-122"/>
                <a:sym typeface="+mn-ea"/>
              </a:rPr>
              <a:t>周岁、女年满</a:t>
            </a:r>
            <a:r>
              <a:rPr lang="en-US" altLang="zh-CN" sz="2400" noProof="0" dirty="0" smtClean="0">
                <a:ln>
                  <a:noFill/>
                </a:ln>
                <a:solidFill>
                  <a:schemeClr val="bg1"/>
                </a:solidFill>
                <a:effectLst/>
                <a:uLnTx/>
                <a:uFillTx/>
                <a:latin typeface="宋体" panose="02010600030101010101" pitchFamily="2" charset="-122"/>
                <a:sym typeface="+mn-ea"/>
              </a:rPr>
              <a:t>55</a:t>
            </a:r>
            <a:r>
              <a:rPr lang="zh-CN" altLang="en-US" sz="2400" noProof="0" dirty="0" smtClean="0">
                <a:ln>
                  <a:noFill/>
                </a:ln>
                <a:solidFill>
                  <a:schemeClr val="bg1"/>
                </a:solidFill>
                <a:effectLst/>
                <a:uLnTx/>
                <a:uFillTx/>
                <a:latin typeface="宋体" panose="02010600030101010101" pitchFamily="2" charset="-122"/>
                <a:sym typeface="+mn-ea"/>
              </a:rPr>
              <a:t>周岁的</a:t>
            </a:r>
            <a:endParaRPr lang="zh-CN" altLang="en-US" sz="2400" b="1" noProof="0" dirty="0" smtClean="0">
              <a:ln>
                <a:noFill/>
              </a:ln>
              <a:solidFill>
                <a:schemeClr val="bg1"/>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4" name="矩形 3"/>
          <p:cNvSpPr/>
          <p:nvPr>
            <p:custDataLst>
              <p:tags r:id="rId11"/>
            </p:custDataLst>
          </p:nvPr>
        </p:nvSpPr>
        <p:spPr>
          <a:xfrm>
            <a:off x="3260571" y="1928138"/>
            <a:ext cx="3148318" cy="21602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smtClean="0">
                <a:latin typeface="宋体" panose="02010600030101010101" pitchFamily="2" charset="-122"/>
                <a:ea typeface="宋体" panose="02010600030101010101" pitchFamily="2" charset="-122"/>
                <a:sym typeface="+mn-ea"/>
              </a:rPr>
              <a:t>②</a:t>
            </a:r>
            <a:r>
              <a:rPr lang="zh-CN" altLang="en-US" sz="2400" dirty="0" smtClean="0">
                <a:latin typeface="宋体" panose="02010600030101010101" pitchFamily="2" charset="-122"/>
                <a:ea typeface="宋体" panose="02010600030101010101" pitchFamily="2" charset="-122"/>
                <a:sym typeface="+mn-ea"/>
              </a:rPr>
              <a:t>工亡职工配偶男年</a:t>
            </a:r>
            <a:endParaRPr lang="zh-CN" altLang="en-US" sz="2400" dirty="0" smtClean="0">
              <a:latin typeface="宋体" panose="02010600030101010101" pitchFamily="2" charset="-122"/>
              <a:ea typeface="宋体" panose="02010600030101010101" pitchFamily="2" charset="-122"/>
              <a:sym typeface="+mn-ea"/>
            </a:endParaRPr>
          </a:p>
          <a:p>
            <a:pPr algn="ctr"/>
            <a:r>
              <a:rPr lang="zh-CN" altLang="en-US" sz="2400" dirty="0" smtClean="0">
                <a:latin typeface="宋体" panose="02010600030101010101" pitchFamily="2" charset="-122"/>
                <a:ea typeface="宋体" panose="02010600030101010101" pitchFamily="2" charset="-122"/>
                <a:sym typeface="+mn-ea"/>
              </a:rPr>
              <a:t>满</a:t>
            </a:r>
            <a:r>
              <a:rPr lang="en-US" altLang="zh-CN" sz="2400" dirty="0" smtClean="0">
                <a:latin typeface="宋体" panose="02010600030101010101" pitchFamily="2" charset="-122"/>
                <a:ea typeface="宋体" panose="02010600030101010101" pitchFamily="2" charset="-122"/>
                <a:sym typeface="+mn-ea"/>
              </a:rPr>
              <a:t>60</a:t>
            </a:r>
            <a:r>
              <a:rPr lang="zh-CN" altLang="en-US" sz="2400" dirty="0" smtClean="0">
                <a:latin typeface="宋体" panose="02010600030101010101" pitchFamily="2" charset="-122"/>
                <a:ea typeface="宋体" panose="02010600030101010101" pitchFamily="2" charset="-122"/>
                <a:sym typeface="+mn-ea"/>
              </a:rPr>
              <a:t>周岁、女年满</a:t>
            </a:r>
            <a:endParaRPr lang="zh-CN" altLang="en-US" sz="2400" dirty="0" smtClean="0">
              <a:latin typeface="宋体" panose="02010600030101010101" pitchFamily="2" charset="-122"/>
              <a:ea typeface="宋体" panose="02010600030101010101" pitchFamily="2" charset="-122"/>
              <a:sym typeface="+mn-ea"/>
            </a:endParaRPr>
          </a:p>
          <a:p>
            <a:pPr algn="ctr"/>
            <a:r>
              <a:rPr lang="en-US" altLang="zh-CN" sz="2400" dirty="0" smtClean="0">
                <a:latin typeface="宋体" panose="02010600030101010101" pitchFamily="2" charset="-122"/>
                <a:ea typeface="宋体" panose="02010600030101010101" pitchFamily="2" charset="-122"/>
                <a:sym typeface="+mn-ea"/>
              </a:rPr>
              <a:t>55</a:t>
            </a:r>
            <a:r>
              <a:rPr lang="zh-CN" altLang="en-US" sz="2400" dirty="0" smtClean="0">
                <a:latin typeface="宋体" panose="02010600030101010101" pitchFamily="2" charset="-122"/>
                <a:ea typeface="宋体" panose="02010600030101010101" pitchFamily="2" charset="-122"/>
                <a:sym typeface="+mn-ea"/>
              </a:rPr>
              <a:t>周岁的</a:t>
            </a:r>
            <a:endParaRPr lang="zh-CN" altLang="en-US" sz="24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5" name="矩形 4"/>
          <p:cNvSpPr/>
          <p:nvPr>
            <p:custDataLst>
              <p:tags r:id="rId12"/>
            </p:custDataLst>
          </p:nvPr>
        </p:nvSpPr>
        <p:spPr>
          <a:xfrm>
            <a:off x="48260" y="1923415"/>
            <a:ext cx="3148330" cy="215709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smtClean="0">
                <a:latin typeface="宋体" panose="02010600030101010101" pitchFamily="2" charset="-122"/>
                <a:ea typeface="宋体" panose="02010600030101010101" pitchFamily="2" charset="-122"/>
                <a:sym typeface="+mn-ea"/>
              </a:rPr>
              <a:t>AA①</a:t>
            </a:r>
            <a:r>
              <a:rPr lang="zh-CN" altLang="en-US" sz="2400" dirty="0" smtClean="0">
                <a:latin typeface="宋体" panose="02010600030101010101" pitchFamily="2" charset="-122"/>
                <a:ea typeface="宋体" panose="02010600030101010101" pitchFamily="2" charset="-122"/>
                <a:sym typeface="+mn-ea"/>
              </a:rPr>
              <a:t>完全丧失</a:t>
            </a:r>
            <a:endParaRPr lang="zh-CN" altLang="en-US" sz="2400" dirty="0" smtClean="0">
              <a:latin typeface="宋体" panose="02010600030101010101" pitchFamily="2" charset="-122"/>
              <a:ea typeface="宋体" panose="02010600030101010101" pitchFamily="2" charset="-122"/>
              <a:sym typeface="+mn-ea"/>
            </a:endParaRPr>
          </a:p>
          <a:p>
            <a:pPr algn="ctr"/>
            <a:r>
              <a:rPr lang="zh-CN" altLang="en-US" sz="2400" dirty="0" smtClean="0">
                <a:latin typeface="宋体" panose="02010600030101010101" pitchFamily="2" charset="-122"/>
                <a:ea typeface="宋体" panose="02010600030101010101" pitchFamily="2" charset="-122"/>
                <a:sym typeface="+mn-ea"/>
              </a:rPr>
              <a:t>劳动能力的</a:t>
            </a:r>
            <a:endParaRPr lang="zh-CN" altLang="en-US" sz="2400" b="1" dirty="0" smtClean="0">
              <a:solidFill>
                <a:srgbClr val="FF0000"/>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29" name="矩形 28"/>
          <p:cNvSpPr/>
          <p:nvPr>
            <p:custDataLst>
              <p:tags r:id="rId13"/>
            </p:custDataLst>
          </p:nvPr>
        </p:nvSpPr>
        <p:spPr>
          <a:xfrm>
            <a:off x="9694545" y="4128770"/>
            <a:ext cx="2393315" cy="2186940"/>
          </a:xfrm>
          <a:prstGeom prst="rect">
            <a:avLst/>
          </a:prstGeom>
          <a:blipFill dpi="0" rotWithShape="1">
            <a:blip r:embed="rId14" cstate="screen"/>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15"/>
    </p:custDataLst>
  </p:cSld>
  <p:clrMapOvr>
    <a:masterClrMapping/>
  </p:clrMapOvr>
  <p:timing>
    <p:tnLst>
      <p:par>
        <p:cTn id="1" dur="indefinite" restart="never" nodeType="tmRoot"/>
      </p:par>
    </p:tnLst>
    <p:bldLst>
      <p:bldP spid="17" grpId="0" bldLvl="0" animBg="1"/>
      <p:bldP spid="19" grpId="0" bldLvl="0" animBg="1"/>
      <p:bldP spid="28" grpId="0" bldLvl="0" animBg="1"/>
      <p:bldP spid="30" grpId="0" bldLvl="0" animBg="1"/>
      <p:bldP spid="15" grpId="0"/>
      <p:bldP spid="20" grpId="0"/>
      <p:bldP spid="21" grpId="0"/>
      <p:bldP spid="22" grpId="0"/>
      <p:bldP spid="3" grpId="0" bldLvl="0" animBg="1"/>
      <p:bldP spid="4" grpId="0" bldLvl="0" animBg="1"/>
      <p:bldP spid="5" grpId="0" bldLvl="0" animBg="1"/>
      <p:bldP spid="29" grpId="0" bldLvl="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509270" y="1181735"/>
            <a:ext cx="11231880" cy="2614295"/>
          </a:xfrm>
          <a:prstGeom prst="rect">
            <a:avLst/>
          </a:prstGeom>
          <a:noFill/>
        </p:spPr>
        <p:txBody>
          <a:bodyPr wrap="square" rtlCol="0" anchor="t">
            <a:spAutoFit/>
          </a:bodyPr>
          <a:p>
            <a:pPr>
              <a:lnSpc>
                <a:spcPct val="120000"/>
              </a:lnSpc>
              <a:spcBef>
                <a:spcPts val="1200"/>
              </a:spcBef>
            </a:pPr>
            <a:r>
              <a:rPr lang="en-US" altLang="zh-CN" sz="2400" dirty="0" smtClean="0">
                <a:sym typeface="+mn-ea"/>
              </a:rPr>
              <a:t>1.</a:t>
            </a:r>
            <a:r>
              <a:rPr lang="zh-CN" altLang="en-US" sz="2400" dirty="0" smtClean="0">
                <a:sym typeface="+mn-ea"/>
              </a:rPr>
              <a:t>工亡人员死亡时，父母、配偶男满</a:t>
            </a:r>
            <a:r>
              <a:rPr lang="en-US" altLang="zh-CN" sz="2400" dirty="0" smtClean="0">
                <a:sym typeface="+mn-ea"/>
              </a:rPr>
              <a:t>60</a:t>
            </a:r>
            <a:r>
              <a:rPr lang="zh-CN" altLang="en-US" sz="2400" dirty="0" smtClean="0">
                <a:sym typeface="+mn-ea"/>
              </a:rPr>
              <a:t>周岁、女满</a:t>
            </a:r>
            <a:r>
              <a:rPr lang="en-US" altLang="zh-CN" sz="2400" dirty="0" smtClean="0">
                <a:sym typeface="+mn-ea"/>
              </a:rPr>
              <a:t>55</a:t>
            </a:r>
            <a:r>
              <a:rPr lang="zh-CN" altLang="en-US" sz="2400" dirty="0" smtClean="0">
                <a:sym typeface="+mn-ea"/>
              </a:rPr>
              <a:t>周岁，子女不满</a:t>
            </a:r>
            <a:r>
              <a:rPr lang="en-US" altLang="zh-CN" sz="2400" dirty="0" smtClean="0">
                <a:sym typeface="+mn-ea"/>
              </a:rPr>
              <a:t>18</a:t>
            </a:r>
            <a:r>
              <a:rPr lang="zh-CN" altLang="en-US" sz="2400" dirty="0" smtClean="0">
                <a:sym typeface="+mn-ea"/>
              </a:rPr>
              <a:t>周岁的末成年人，无主要生活来源者。</a:t>
            </a:r>
            <a:endParaRPr lang="zh-CN" altLang="en-US" sz="2400" dirty="0" smtClean="0"/>
          </a:p>
          <a:p>
            <a:pPr>
              <a:lnSpc>
                <a:spcPct val="120000"/>
              </a:lnSpc>
              <a:spcBef>
                <a:spcPts val="1200"/>
              </a:spcBef>
            </a:pPr>
            <a:r>
              <a:rPr lang="en-US" altLang="zh-CN" sz="2400" dirty="0" smtClean="0">
                <a:sym typeface="+mn-ea"/>
              </a:rPr>
              <a:t> 2.</a:t>
            </a:r>
            <a:r>
              <a:rPr lang="zh-CN" altLang="en-US" sz="2400" dirty="0" smtClean="0">
                <a:sym typeface="+mn-ea"/>
              </a:rPr>
              <a:t>不满足年龄条件的，须为完全丧失劳动能力者。</a:t>
            </a:r>
            <a:endParaRPr lang="en-US" altLang="zh-CN" sz="2400" dirty="0" smtClean="0"/>
          </a:p>
          <a:p>
            <a:pPr>
              <a:lnSpc>
                <a:spcPct val="120000"/>
              </a:lnSpc>
              <a:spcBef>
                <a:spcPts val="1200"/>
              </a:spcBef>
            </a:pPr>
            <a:r>
              <a:rPr lang="en-US" altLang="zh-CN" sz="2400" dirty="0" smtClean="0">
                <a:sym typeface="+mn-ea"/>
              </a:rPr>
              <a:t> 3.</a:t>
            </a:r>
            <a:r>
              <a:rPr lang="zh-CN" altLang="en-US" sz="2400" dirty="0" smtClean="0">
                <a:sym typeface="+mn-ea"/>
              </a:rPr>
              <a:t>申请供养父母、配偶、子女以外的近亲属的，如：兄弟姐妹、祖父母、外祖父母、孙子女、外孙子女的，须其法定抚养（监护）人已死亡或丧失劳动能力。</a:t>
            </a:r>
            <a:endParaRPr lang="zh-CN" altLang="en-US" sz="2400" dirty="0" smtClean="0">
              <a:sym typeface="+mn-ea"/>
            </a:endParaRPr>
          </a:p>
        </p:txBody>
      </p:sp>
    </p:spTree>
    <p:custDataLst>
      <p:tags r:id="rId4"/>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文本框 1"/>
          <p:cNvSpPr txBox="1"/>
          <p:nvPr/>
        </p:nvSpPr>
        <p:spPr>
          <a:xfrm>
            <a:off x="276225" y="720725"/>
            <a:ext cx="11629390" cy="5620385"/>
          </a:xfrm>
          <a:prstGeom prst="rect">
            <a:avLst/>
          </a:prstGeom>
          <a:noFill/>
        </p:spPr>
        <p:txBody>
          <a:bodyPr wrap="square" rtlCol="0" anchor="t">
            <a:noAutofit/>
          </a:bodyPr>
          <a:p>
            <a:pPr marL="0" indent="0" eaLnBrk="1" hangingPunct="1">
              <a:lnSpc>
                <a:spcPct val="110000"/>
              </a:lnSpc>
              <a:buNone/>
            </a:pPr>
            <a:r>
              <a:rPr lang="zh-CN" altLang="zh-CN" sz="2800" dirty="0">
                <a:sym typeface="+mn-ea"/>
              </a:rPr>
              <a:t>工亡待遇申领</a:t>
            </a:r>
            <a:endParaRPr lang="zh-CN" altLang="zh-CN" sz="2800" dirty="0"/>
          </a:p>
          <a:p>
            <a:pPr marL="0" indent="0" eaLnBrk="1" hangingPunct="1">
              <a:lnSpc>
                <a:spcPct val="110000"/>
              </a:lnSpc>
              <a:buNone/>
            </a:pPr>
            <a:r>
              <a:rPr lang="zh-CN" altLang="zh-CN" sz="2800" dirty="0">
                <a:sym typeface="+mn-ea"/>
              </a:rPr>
              <a:t>   </a:t>
            </a:r>
            <a:r>
              <a:rPr lang="zh-CN" altLang="en-US" sz="2800" dirty="0">
                <a:sym typeface="+mn-ea"/>
              </a:rPr>
              <a:t>死亡待遇申领</a:t>
            </a:r>
            <a:endParaRPr lang="zh-CN" altLang="en-US" sz="2800" dirty="0"/>
          </a:p>
          <a:p>
            <a:pPr marL="0" indent="0" eaLnBrk="1" hangingPunct="1">
              <a:lnSpc>
                <a:spcPct val="110000"/>
              </a:lnSpc>
              <a:buNone/>
            </a:pPr>
            <a:r>
              <a:rPr lang="zh-CN" altLang="en-US" sz="2800" dirty="0">
                <a:sym typeface="+mn-ea"/>
              </a:rPr>
              <a:t>    </a:t>
            </a:r>
            <a:r>
              <a:rPr lang="en-US" altLang="zh-CN" sz="2800" dirty="0">
                <a:sym typeface="+mn-ea"/>
              </a:rPr>
              <a:t>  </a:t>
            </a:r>
            <a:r>
              <a:rPr lang="zh-CN" altLang="en-US" sz="2400" dirty="0">
                <a:sym typeface="+mn-ea"/>
              </a:rPr>
              <a:t>（1）《工伤认定决定书》</a:t>
            </a:r>
            <a:endParaRPr lang="zh-CN" altLang="en-US" sz="2400" dirty="0"/>
          </a:p>
          <a:p>
            <a:pPr marL="0" indent="0" eaLnBrk="1" hangingPunct="1">
              <a:lnSpc>
                <a:spcPct val="110000"/>
              </a:lnSpc>
              <a:buNone/>
            </a:pPr>
            <a:r>
              <a:rPr lang="zh-CN" altLang="en-US" sz="2400" dirty="0">
                <a:sym typeface="+mn-ea"/>
              </a:rPr>
              <a:t>    </a:t>
            </a:r>
            <a:r>
              <a:rPr lang="en-US" altLang="zh-CN" sz="2400" dirty="0">
                <a:sym typeface="+mn-ea"/>
              </a:rPr>
              <a:t>   </a:t>
            </a:r>
            <a:r>
              <a:rPr lang="zh-CN" altLang="en-US" sz="2400" dirty="0">
                <a:sym typeface="+mn-ea"/>
              </a:rPr>
              <a:t>（2）死亡证明材料</a:t>
            </a:r>
            <a:endParaRPr lang="zh-CN" altLang="en-US" sz="2400" dirty="0">
              <a:sym typeface="+mn-ea"/>
            </a:endParaRPr>
          </a:p>
          <a:p>
            <a:pPr marL="0" indent="0" eaLnBrk="1" hangingPunct="1">
              <a:lnSpc>
                <a:spcPct val="110000"/>
              </a:lnSpc>
              <a:buNone/>
            </a:pPr>
            <a:r>
              <a:rPr lang="zh-CN" altLang="en-US" sz="2800" dirty="0">
                <a:sym typeface="+mn-ea"/>
              </a:rPr>
              <a:t>   供养抚恤金申领</a:t>
            </a:r>
            <a:endParaRPr lang="zh-CN" altLang="en-US" sz="2800" dirty="0">
              <a:sym typeface="+mn-ea"/>
            </a:endParaRPr>
          </a:p>
          <a:p>
            <a:pPr marL="0" indent="0" eaLnBrk="1" hangingPunct="1">
              <a:lnSpc>
                <a:spcPct val="110000"/>
              </a:lnSpc>
              <a:buNone/>
            </a:pPr>
            <a:r>
              <a:rPr lang="en-US" altLang="zh-CN" sz="2800" dirty="0">
                <a:sym typeface="+mn-ea"/>
              </a:rPr>
              <a:t>  </a:t>
            </a:r>
            <a:r>
              <a:rPr lang="zh-CN" altLang="en-US" sz="2800" dirty="0">
                <a:sym typeface="+mn-ea"/>
              </a:rPr>
              <a:t>     </a:t>
            </a:r>
            <a:r>
              <a:rPr lang="zh-CN" altLang="en-US" sz="2400" dirty="0">
                <a:sym typeface="+mn-ea"/>
              </a:rPr>
              <a:t>(1)因工死亡职工供养亲属申请表；</a:t>
            </a:r>
            <a:endParaRPr lang="zh-CN" altLang="en-US" sz="2400" dirty="0">
              <a:solidFill>
                <a:schemeClr val="tx1"/>
              </a:solidFill>
            </a:endParaRPr>
          </a:p>
          <a:p>
            <a:pPr marL="0" indent="0" eaLnBrk="1" hangingPunct="1">
              <a:lnSpc>
                <a:spcPct val="110000"/>
              </a:lnSpc>
              <a:buNone/>
            </a:pPr>
            <a:r>
              <a:rPr lang="zh-CN" altLang="en-US" sz="2400" dirty="0">
                <a:sym typeface="+mn-ea"/>
              </a:rPr>
              <a:t>       </a:t>
            </a:r>
            <a:r>
              <a:rPr lang="en-US" altLang="zh-CN" sz="2400" dirty="0">
                <a:sym typeface="+mn-ea"/>
              </a:rPr>
              <a:t> </a:t>
            </a:r>
            <a:r>
              <a:rPr lang="zh-CN" altLang="en-US" sz="2400" dirty="0">
                <a:sym typeface="+mn-ea"/>
              </a:rPr>
              <a:t>(</a:t>
            </a:r>
            <a:r>
              <a:rPr lang="en-US" altLang="zh-CN" sz="2400" dirty="0">
                <a:sym typeface="+mn-ea"/>
              </a:rPr>
              <a:t>2</a:t>
            </a:r>
            <a:r>
              <a:rPr lang="zh-CN" altLang="en-US" sz="2400" dirty="0">
                <a:sym typeface="+mn-ea"/>
              </a:rPr>
              <a:t>)申请人与工亡职工的亲属关系证明</a:t>
            </a:r>
            <a:endParaRPr lang="zh-CN" altLang="en-US" sz="2400" dirty="0">
              <a:solidFill>
                <a:schemeClr val="tx1"/>
              </a:solidFill>
              <a:sym typeface="+mn-ea"/>
            </a:endParaRPr>
          </a:p>
          <a:p>
            <a:pPr marL="0" indent="0" eaLnBrk="1" hangingPunct="1">
              <a:lnSpc>
                <a:spcPct val="110000"/>
              </a:lnSpc>
              <a:buNone/>
            </a:pPr>
            <a:r>
              <a:rPr lang="zh-CN" altLang="en-US" sz="2400" dirty="0">
                <a:sym typeface="+mn-ea"/>
              </a:rPr>
              <a:t>      </a:t>
            </a:r>
            <a:r>
              <a:rPr lang="en-US" altLang="zh-CN" sz="2400" dirty="0">
                <a:sym typeface="+mn-ea"/>
              </a:rPr>
              <a:t> </a:t>
            </a:r>
            <a:r>
              <a:rPr lang="zh-CN" altLang="en-US" sz="2400" dirty="0">
                <a:sym typeface="+mn-ea"/>
              </a:rPr>
              <a:t> (3)居民身份证和户口本原件及复印件； </a:t>
            </a:r>
            <a:endParaRPr lang="zh-CN" altLang="en-US" sz="2400" dirty="0">
              <a:solidFill>
                <a:schemeClr val="tx1"/>
              </a:solidFill>
            </a:endParaRPr>
          </a:p>
          <a:p>
            <a:pPr marL="0" indent="0" eaLnBrk="1" hangingPunct="1">
              <a:lnSpc>
                <a:spcPct val="110000"/>
              </a:lnSpc>
              <a:buNone/>
            </a:pPr>
            <a:r>
              <a:rPr lang="zh-CN" altLang="en-US" sz="2400" dirty="0">
                <a:sym typeface="+mn-ea"/>
              </a:rPr>
              <a:t>     </a:t>
            </a:r>
            <a:r>
              <a:rPr lang="en-US" altLang="zh-CN" sz="2400" dirty="0">
                <a:sym typeface="+mn-ea"/>
              </a:rPr>
              <a:t> </a:t>
            </a:r>
            <a:r>
              <a:rPr lang="zh-CN" altLang="en-US" sz="2400" dirty="0">
                <a:sym typeface="+mn-ea"/>
              </a:rPr>
              <a:t> </a:t>
            </a:r>
            <a:r>
              <a:rPr lang="en-US" altLang="zh-CN" sz="2400" dirty="0">
                <a:sym typeface="+mn-ea"/>
              </a:rPr>
              <a:t> </a:t>
            </a:r>
            <a:r>
              <a:rPr lang="zh-CN" altLang="en-US" sz="2400" dirty="0">
                <a:sym typeface="+mn-ea"/>
              </a:rPr>
              <a:t>(4)依靠工亡职工提供主要生活来源的证明； </a:t>
            </a:r>
            <a:endParaRPr lang="zh-CN" altLang="en-US" sz="2400" dirty="0"/>
          </a:p>
          <a:p>
            <a:pPr marL="0" indent="0" eaLnBrk="1" hangingPunct="1">
              <a:lnSpc>
                <a:spcPct val="110000"/>
              </a:lnSpc>
              <a:buNone/>
            </a:pPr>
            <a:r>
              <a:rPr lang="zh-CN" altLang="en-US" sz="2400" dirty="0">
                <a:sym typeface="+mn-ea"/>
              </a:rPr>
              <a:t>    </a:t>
            </a:r>
            <a:r>
              <a:rPr lang="en-US" altLang="zh-CN" sz="2400" dirty="0">
                <a:sym typeface="+mn-ea"/>
              </a:rPr>
              <a:t> </a:t>
            </a:r>
            <a:r>
              <a:rPr lang="zh-CN" altLang="en-US" sz="2400" dirty="0">
                <a:sym typeface="+mn-ea"/>
              </a:rPr>
              <a:t> </a:t>
            </a:r>
            <a:r>
              <a:rPr lang="en-US" altLang="zh-CN" sz="2400" dirty="0">
                <a:sym typeface="+mn-ea"/>
              </a:rPr>
              <a:t> </a:t>
            </a:r>
            <a:r>
              <a:rPr lang="zh-CN" altLang="en-US" sz="2400" dirty="0">
                <a:sym typeface="+mn-ea"/>
              </a:rPr>
              <a:t> (5)孤儿、孤寡老人提供民政部门证明； </a:t>
            </a:r>
            <a:endParaRPr lang="zh-CN" altLang="en-US" sz="2400" dirty="0"/>
          </a:p>
          <a:p>
            <a:pPr marL="0" indent="0" eaLnBrk="1" hangingPunct="1">
              <a:lnSpc>
                <a:spcPct val="110000"/>
              </a:lnSpc>
              <a:buNone/>
            </a:pPr>
            <a:r>
              <a:rPr lang="zh-CN" altLang="en-US" sz="2400" dirty="0">
                <a:sym typeface="+mn-ea"/>
              </a:rPr>
              <a:t>     </a:t>
            </a:r>
            <a:r>
              <a:rPr lang="en-US" altLang="zh-CN" sz="2400" dirty="0">
                <a:sym typeface="+mn-ea"/>
              </a:rPr>
              <a:t>   </a:t>
            </a:r>
            <a:r>
              <a:rPr lang="zh-CN" altLang="en-US" sz="2400" dirty="0">
                <a:sym typeface="+mn-ea"/>
              </a:rPr>
              <a:t>(6)完全丧失劳动能力的提供本省劳动能力鉴定委员会</a:t>
            </a:r>
            <a:endParaRPr lang="zh-CN" altLang="en-US" sz="2400" dirty="0">
              <a:sym typeface="+mn-ea"/>
            </a:endParaRPr>
          </a:p>
          <a:p>
            <a:pPr marL="0" indent="0" eaLnBrk="1" hangingPunct="1">
              <a:lnSpc>
                <a:spcPct val="110000"/>
              </a:lnSpc>
              <a:buNone/>
            </a:pPr>
            <a:r>
              <a:rPr lang="en-US" altLang="zh-CN" sz="2400" dirty="0">
                <a:sym typeface="+mn-ea"/>
              </a:rPr>
              <a:t>           </a:t>
            </a:r>
            <a:r>
              <a:rPr lang="zh-CN" altLang="en-US" sz="2400" dirty="0">
                <a:sym typeface="+mn-ea"/>
              </a:rPr>
              <a:t>出具的劳动能力鉴定结论书； </a:t>
            </a:r>
            <a:endParaRPr lang="zh-CN" altLang="en-US" sz="2400" dirty="0"/>
          </a:p>
          <a:p>
            <a:pPr marL="0" indent="0" eaLnBrk="1" hangingPunct="1">
              <a:lnSpc>
                <a:spcPct val="110000"/>
              </a:lnSpc>
              <a:buNone/>
            </a:pPr>
            <a:r>
              <a:rPr lang="zh-CN" altLang="en-US" sz="2400" dirty="0">
                <a:sym typeface="+mn-ea"/>
              </a:rPr>
              <a:t>     </a:t>
            </a:r>
            <a:r>
              <a:rPr lang="en-US" altLang="zh-CN" sz="2400" dirty="0">
                <a:sym typeface="+mn-ea"/>
              </a:rPr>
              <a:t>   </a:t>
            </a:r>
            <a:r>
              <a:rPr lang="zh-CN" altLang="en-US" sz="2400" dirty="0">
                <a:sym typeface="+mn-ea"/>
              </a:rPr>
              <a:t>(</a:t>
            </a:r>
            <a:r>
              <a:rPr lang="en-US" altLang="zh-CN" sz="2400" dirty="0">
                <a:sym typeface="+mn-ea"/>
              </a:rPr>
              <a:t>7</a:t>
            </a:r>
            <a:r>
              <a:rPr lang="zh-CN" altLang="en-US" sz="2400" dirty="0">
                <a:sym typeface="+mn-ea"/>
              </a:rPr>
              <a:t>)社保经办机构规定的其他证明材料。</a:t>
            </a:r>
            <a:endParaRPr lang="zh-CN" altLang="en-US" sz="2400" dirty="0">
              <a:sym typeface="+mn-ea"/>
            </a:endParaRPr>
          </a:p>
        </p:txBody>
      </p:sp>
    </p:spTree>
    <p:custDataLst>
      <p:tags r:id="rId2"/>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62230" y="627380"/>
            <a:ext cx="12129770" cy="5483225"/>
          </a:xfrm>
          <a:prstGeom prst="rect">
            <a:avLst/>
          </a:prstGeom>
          <a:noFill/>
        </p:spPr>
        <p:txBody>
          <a:bodyPr wrap="square" rtlCol="0" anchor="t">
            <a:spAutoFit/>
          </a:bodyPr>
          <a:p>
            <a:pPr marL="0" indent="0" eaLnBrk="1" hangingPunct="1">
              <a:lnSpc>
                <a:spcPct val="110000"/>
              </a:lnSpc>
              <a:buNone/>
            </a:pPr>
            <a:r>
              <a:rPr lang="zh-CN" altLang="en-US" sz="2400" b="1" dirty="0" smtClean="0">
                <a:latin typeface="宋体" panose="02010600030101010101" pitchFamily="2" charset="-122"/>
                <a:cs typeface="宋体" panose="02010600030101010101" pitchFamily="2" charset="-122"/>
                <a:sym typeface="+mn-ea"/>
              </a:rPr>
              <a:t>（四）其他工伤保险类型待遇差异：</a:t>
            </a:r>
            <a:endParaRPr lang="zh-CN" altLang="en-US" sz="2400"/>
          </a:p>
          <a:p>
            <a:pPr algn="l" fontAlgn="auto">
              <a:lnSpc>
                <a:spcPct val="150000"/>
              </a:lnSpc>
            </a:pPr>
            <a:r>
              <a:rPr lang="en-US" altLang="zh-CN" sz="2400" dirty="0" smtClean="0">
                <a:latin typeface="宋体" panose="02010600030101010101" pitchFamily="2" charset="-122"/>
                <a:cs typeface="宋体" panose="02010600030101010101" pitchFamily="2" charset="-122"/>
                <a:sym typeface="+mn-ea"/>
              </a:rPr>
              <a:t>1</a:t>
            </a:r>
            <a:r>
              <a:rPr lang="zh-CN" altLang="en-US" sz="2400" dirty="0" smtClean="0">
                <a:latin typeface="宋体" panose="02010600030101010101" pitchFamily="2" charset="-122"/>
                <a:cs typeface="宋体" panose="02010600030101010101" pitchFamily="2" charset="-122"/>
                <a:sym typeface="+mn-ea"/>
              </a:rPr>
              <a:t>、建筑业按项目参保：涉及本人工资的按</a:t>
            </a:r>
            <a:r>
              <a:rPr lang="zh-CN" altLang="en-US" sz="2400" dirty="0" smtClean="0">
                <a:ln>
                  <a:noFill/>
                </a:ln>
                <a:solidFill>
                  <a:srgbClr val="000000"/>
                </a:solidFill>
                <a:effectLst/>
                <a:sym typeface="+mn-ea"/>
              </a:rPr>
              <a:t>海南省</a:t>
            </a:r>
            <a:r>
              <a:rPr lang="zh-CN" sz="2400" dirty="0" smtClean="0">
                <a:ln>
                  <a:noFill/>
                </a:ln>
                <a:solidFill>
                  <a:srgbClr val="000000"/>
                </a:solidFill>
                <a:effectLst/>
                <a:sym typeface="+mn-ea"/>
              </a:rPr>
              <a:t>上年度职工月平均工资（</a:t>
            </a:r>
            <a:r>
              <a:rPr lang="en-US" altLang="zh-CN" sz="2400" dirty="0" smtClean="0">
                <a:ln>
                  <a:noFill/>
                </a:ln>
                <a:solidFill>
                  <a:srgbClr val="000000"/>
                </a:solidFill>
                <a:effectLst/>
                <a:sym typeface="+mn-ea"/>
              </a:rPr>
              <a:t>2022</a:t>
            </a:r>
            <a:r>
              <a:rPr lang="zh-CN" altLang="en-US" sz="2400" dirty="0" smtClean="0">
                <a:ln>
                  <a:noFill/>
                </a:ln>
                <a:solidFill>
                  <a:srgbClr val="000000"/>
                </a:solidFill>
                <a:effectLst/>
                <a:sym typeface="+mn-ea"/>
              </a:rPr>
              <a:t>年度为</a:t>
            </a:r>
            <a:r>
              <a:rPr lang="en-US" altLang="zh-CN" sz="2400" dirty="0" smtClean="0">
                <a:ln>
                  <a:noFill/>
                </a:ln>
                <a:solidFill>
                  <a:srgbClr val="000000"/>
                </a:solidFill>
                <a:effectLst/>
                <a:sym typeface="+mn-ea"/>
              </a:rPr>
              <a:t>8983</a:t>
            </a:r>
            <a:r>
              <a:rPr lang="zh-CN" altLang="en-US" sz="2400" dirty="0" smtClean="0">
                <a:ln>
                  <a:noFill/>
                </a:ln>
                <a:solidFill>
                  <a:srgbClr val="000000"/>
                </a:solidFill>
                <a:effectLst/>
                <a:sym typeface="+mn-ea"/>
              </a:rPr>
              <a:t>元</a:t>
            </a:r>
            <a:r>
              <a:rPr lang="zh-CN" sz="2400" dirty="0" smtClean="0">
                <a:ln>
                  <a:noFill/>
                </a:ln>
                <a:solidFill>
                  <a:srgbClr val="000000"/>
                </a:solidFill>
                <a:effectLst/>
                <a:sym typeface="+mn-ea"/>
              </a:rPr>
              <a:t>）</a:t>
            </a:r>
            <a:r>
              <a:rPr lang="en-US" altLang="zh-CN" sz="2400" dirty="0" smtClean="0">
                <a:ln>
                  <a:noFill/>
                </a:ln>
                <a:solidFill>
                  <a:srgbClr val="000000"/>
                </a:solidFill>
                <a:effectLst/>
                <a:sym typeface="+mn-ea"/>
              </a:rPr>
              <a:t>60%</a:t>
            </a:r>
            <a:r>
              <a:rPr lang="zh-CN" altLang="en-US" sz="2400" dirty="0" smtClean="0">
                <a:latin typeface="宋体" panose="02010600030101010101" pitchFamily="2" charset="-122"/>
                <a:cs typeface="宋体" panose="02010600030101010101" pitchFamily="2" charset="-122"/>
                <a:sym typeface="+mn-ea"/>
              </a:rPr>
              <a:t>为基数计发；</a:t>
            </a:r>
            <a:endParaRPr lang="zh-CN" altLang="en-US" sz="2400" dirty="0" smtClean="0">
              <a:latin typeface="宋体" panose="02010600030101010101" pitchFamily="2" charset="-122"/>
              <a:ea typeface="宋体" panose="02010600030101010101" pitchFamily="2" charset="-122"/>
              <a:cs typeface="宋体" panose="02010600030101010101" pitchFamily="2" charset="-122"/>
              <a:sym typeface="+mn-ea"/>
            </a:endParaRPr>
          </a:p>
          <a:p>
            <a:pPr algn="l" fontAlgn="auto">
              <a:lnSpc>
                <a:spcPct val="150000"/>
              </a:lnSpc>
            </a:pPr>
            <a:r>
              <a:rPr lang="en-US" altLang="zh-CN" sz="2400" dirty="0" smtClean="0">
                <a:latin typeface="宋体" panose="02010600030101010101" pitchFamily="2" charset="-122"/>
                <a:cs typeface="宋体" panose="02010600030101010101" pitchFamily="2" charset="-122"/>
                <a:sym typeface="+mn-ea"/>
              </a:rPr>
              <a:t>2</a:t>
            </a:r>
            <a:r>
              <a:rPr lang="zh-CN" altLang="en-US" sz="2400" dirty="0" smtClean="0">
                <a:latin typeface="宋体" panose="02010600030101010101" pitchFamily="2" charset="-122"/>
                <a:cs typeface="宋体" panose="02010600030101010101" pitchFamily="2" charset="-122"/>
                <a:sym typeface="+mn-ea"/>
              </a:rPr>
              <a:t>、基层快递网点优先参加工伤保险：涉及本人工资的按海南省上年度全口径城镇单位就业人员平均工资（</a:t>
            </a:r>
            <a:r>
              <a:rPr lang="en-US" altLang="zh-CN" sz="2400" dirty="0" smtClean="0">
                <a:latin typeface="宋体" panose="02010600030101010101" pitchFamily="2" charset="-122"/>
                <a:cs typeface="宋体" panose="02010600030101010101" pitchFamily="2" charset="-122"/>
                <a:sym typeface="+mn-ea"/>
              </a:rPr>
              <a:t>2021</a:t>
            </a:r>
            <a:r>
              <a:rPr lang="zh-CN" altLang="en-US" sz="2400" dirty="0" smtClean="0">
                <a:latin typeface="宋体" panose="02010600030101010101" pitchFamily="2" charset="-122"/>
                <a:cs typeface="宋体" panose="02010600030101010101" pitchFamily="2" charset="-122"/>
                <a:sym typeface="+mn-ea"/>
              </a:rPr>
              <a:t>年度为</a:t>
            </a:r>
            <a:r>
              <a:rPr lang="en-US" altLang="zh-CN" sz="2400" dirty="0" smtClean="0">
                <a:latin typeface="宋体" panose="02010600030101010101" pitchFamily="2" charset="-122"/>
                <a:cs typeface="宋体" panose="02010600030101010101" pitchFamily="2" charset="-122"/>
                <a:sym typeface="+mn-ea"/>
              </a:rPr>
              <a:t>7486</a:t>
            </a:r>
            <a:r>
              <a:rPr lang="zh-CN" altLang="en-US" sz="2400" dirty="0" smtClean="0">
                <a:latin typeface="宋体" panose="02010600030101010101" pitchFamily="2" charset="-122"/>
                <a:cs typeface="宋体" panose="02010600030101010101" pitchFamily="2" charset="-122"/>
                <a:sym typeface="+mn-ea"/>
              </a:rPr>
              <a:t>元）为基数计发；</a:t>
            </a:r>
            <a:endParaRPr lang="zh-CN" altLang="en-US" sz="2400" dirty="0" smtClean="0">
              <a:latin typeface="宋体" panose="02010600030101010101" pitchFamily="2" charset="-122"/>
              <a:ea typeface="宋体" panose="02010600030101010101" pitchFamily="2" charset="-122"/>
              <a:cs typeface="宋体" panose="02010600030101010101" pitchFamily="2" charset="-122"/>
              <a:sym typeface="+mn-ea"/>
            </a:endParaRPr>
          </a:p>
          <a:p>
            <a:pPr algn="l" fontAlgn="auto">
              <a:lnSpc>
                <a:spcPct val="150000"/>
              </a:lnSpc>
            </a:pPr>
            <a:r>
              <a:rPr lang="en-US" altLang="zh-CN" sz="2400" dirty="0" smtClean="0">
                <a:latin typeface="宋体" panose="02010600030101010101" pitchFamily="2" charset="-122"/>
                <a:cs typeface="宋体" panose="02010600030101010101" pitchFamily="2" charset="-122"/>
                <a:sym typeface="+mn-ea"/>
              </a:rPr>
              <a:t>3</a:t>
            </a:r>
            <a:r>
              <a:rPr lang="zh-CN" altLang="en-US" sz="2400" dirty="0" smtClean="0">
                <a:latin typeface="宋体" panose="02010600030101010101" pitchFamily="2" charset="-122"/>
                <a:cs typeface="宋体" panose="02010600030101010101" pitchFamily="2" charset="-122"/>
                <a:sym typeface="+mn-ea"/>
              </a:rPr>
              <a:t>、新业态职业伤害保险：涉及本人工资的按海南省上年度全省城镇私营单位就业人员月平均工资（</a:t>
            </a:r>
            <a:r>
              <a:rPr lang="en-US" altLang="zh-CN" sz="2400" dirty="0" smtClean="0">
                <a:latin typeface="宋体" panose="02010600030101010101" pitchFamily="2" charset="-122"/>
                <a:cs typeface="宋体" panose="02010600030101010101" pitchFamily="2" charset="-122"/>
                <a:sym typeface="+mn-ea"/>
              </a:rPr>
              <a:t>2022</a:t>
            </a:r>
            <a:r>
              <a:rPr lang="zh-CN" altLang="en-US" sz="2400" dirty="0" smtClean="0">
                <a:latin typeface="宋体" panose="02010600030101010101" pitchFamily="2" charset="-122"/>
                <a:cs typeface="宋体" panose="02010600030101010101" pitchFamily="2" charset="-122"/>
                <a:sym typeface="+mn-ea"/>
              </a:rPr>
              <a:t>年度为</a:t>
            </a:r>
            <a:r>
              <a:rPr lang="en-US" altLang="zh-CN" sz="2400" dirty="0" smtClean="0">
                <a:latin typeface="宋体" panose="02010600030101010101" pitchFamily="2" charset="-122"/>
                <a:cs typeface="宋体" panose="02010600030101010101" pitchFamily="2" charset="-122"/>
                <a:sym typeface="+mn-ea"/>
              </a:rPr>
              <a:t>5460</a:t>
            </a:r>
            <a:r>
              <a:rPr lang="zh-CN" altLang="en-US" sz="2400" dirty="0" smtClean="0">
                <a:latin typeface="宋体" panose="02010600030101010101" pitchFamily="2" charset="-122"/>
                <a:cs typeface="宋体" panose="02010600030101010101" pitchFamily="2" charset="-122"/>
                <a:sym typeface="+mn-ea"/>
              </a:rPr>
              <a:t>元）为基数计发。五级、六级伤残的，从工</a:t>
            </a:r>
            <a:r>
              <a:rPr lang="en-US" altLang="zh-CN" sz="2400" dirty="0" smtClean="0">
                <a:latin typeface="宋体" panose="02010600030101010101" pitchFamily="2" charset="-122"/>
                <a:cs typeface="宋体" panose="02010600030101010101" pitchFamily="2" charset="-122"/>
                <a:sym typeface="+mn-ea"/>
              </a:rPr>
              <a:t> </a:t>
            </a:r>
            <a:r>
              <a:rPr lang="zh-CN" altLang="en-US" sz="2400" dirty="0" smtClean="0">
                <a:latin typeface="宋体" panose="02010600030101010101" pitchFamily="2" charset="-122"/>
                <a:cs typeface="宋体" panose="02010600030101010101" pitchFamily="2" charset="-122"/>
                <a:sym typeface="+mn-ea"/>
              </a:rPr>
              <a:t>伤保险基金中的职业伤害保障支出科目列支一次性津贴，标准为：以上年度全省城镇私营单位就业人员月平均工资为计发基数，五级伤残为 30个月，六级伤残为 25个月。丧葬补助金为 6个月的上年度全省城镇私营单位就业人员月平均工资。</a:t>
            </a:r>
            <a:endParaRPr lang="zh-CN" altLang="en-US" sz="2400" dirty="0" smtClean="0">
              <a:latin typeface="宋体" panose="02010600030101010101" pitchFamily="2" charset="-122"/>
              <a:cs typeface="宋体" panose="02010600030101010101" pitchFamily="2" charset="-122"/>
              <a:sym typeface="+mn-ea"/>
            </a:endParaRPr>
          </a:p>
        </p:txBody>
      </p:sp>
    </p:spTree>
    <p:custDataLst>
      <p:tags r:id="rId2"/>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92075" y="684530"/>
            <a:ext cx="11978005" cy="5141595"/>
          </a:xfrm>
          <a:prstGeom prst="rect">
            <a:avLst/>
          </a:prstGeom>
          <a:noFill/>
        </p:spPr>
        <p:txBody>
          <a:bodyPr wrap="square" rtlCol="0" anchor="t">
            <a:spAutoFit/>
          </a:bodyPr>
          <a:p>
            <a:pPr marL="0" indent="0" eaLnBrk="1" latinLnBrk="0" hangingPunct="1">
              <a:lnSpc>
                <a:spcPts val="3580"/>
              </a:lnSpc>
              <a:buFontTx/>
              <a:buNone/>
            </a:pPr>
            <a:r>
              <a:rPr lang="zh-CN" altLang="en-US" sz="2400" b="1" dirty="0">
                <a:sym typeface="+mn-ea"/>
              </a:rPr>
              <a:t>（五）几种特殊情况的工伤保险待遇</a:t>
            </a:r>
            <a:endParaRPr lang="en-US" altLang="zh-CN" sz="2400" dirty="0">
              <a:solidFill>
                <a:schemeClr val="accent2"/>
              </a:solidFill>
            </a:endParaRPr>
          </a:p>
          <a:p>
            <a:pPr marL="0" indent="0" eaLnBrk="1" latinLnBrk="0" hangingPunct="1">
              <a:lnSpc>
                <a:spcPts val="3580"/>
              </a:lnSpc>
              <a:buFontTx/>
              <a:buNone/>
            </a:pPr>
            <a:r>
              <a:rPr lang="en-US" altLang="zh-CN" sz="2400" dirty="0">
                <a:latin typeface="楷体_GB2312" panose="02010609030101010101" pitchFamily="49" charset="-122"/>
                <a:ea typeface="楷体_GB2312" panose="02010609030101010101" pitchFamily="49" charset="-122"/>
                <a:sym typeface="+mn-ea"/>
              </a:rPr>
              <a:t>1</a:t>
            </a:r>
            <a:r>
              <a:rPr lang="zh-CN" altLang="en-US" sz="2400" dirty="0">
                <a:latin typeface="楷体_GB2312" panose="02010609030101010101" pitchFamily="49" charset="-122"/>
                <a:ea typeface="楷体_GB2312" panose="02010609030101010101" pitchFamily="49" charset="-122"/>
                <a:sym typeface="+mn-ea"/>
              </a:rPr>
              <a:t>、“老工伤”人员</a:t>
            </a:r>
            <a:endParaRPr lang="zh-CN" altLang="en-US" sz="2400" dirty="0">
              <a:latin typeface="楷体_GB2312" panose="02010609030101010101" pitchFamily="49" charset="-122"/>
              <a:ea typeface="楷体_GB2312" panose="02010609030101010101" pitchFamily="49" charset="-122"/>
            </a:endParaRPr>
          </a:p>
          <a:p>
            <a:pPr marL="0" indent="0" eaLnBrk="1" latinLnBrk="0" hangingPunct="1">
              <a:lnSpc>
                <a:spcPts val="3580"/>
              </a:lnSpc>
              <a:buFontTx/>
              <a:buNone/>
            </a:pPr>
            <a:r>
              <a:rPr lang="en-US" altLang="zh-CN" sz="2400" dirty="0">
                <a:latin typeface="宋体" panose="02010600030101010101" pitchFamily="2" charset="-122"/>
                <a:sym typeface="+mn-ea"/>
              </a:rPr>
              <a:t>“</a:t>
            </a:r>
            <a:r>
              <a:rPr lang="zh-CN" altLang="en-US" sz="2400" dirty="0">
                <a:latin typeface="宋体" panose="02010600030101010101" pitchFamily="2" charset="-122"/>
                <a:sym typeface="+mn-ea"/>
              </a:rPr>
              <a:t>老工伤”人员是指1994年1月1日《海南经济特区城镇从业人员工伤保险条例》施行前、1998年9月行业统筹单位工伤保险纳入地方统筹管理前和2000年8月1日《海南经济特区农垦系统从业人员工伤保险暂行办法》施行前，因工死亡、因工受伤或者患职业病，当时与用人单位存在劳动关系的职工，统称为“老工伤”人员。</a:t>
            </a:r>
            <a:endParaRPr lang="en-US" altLang="zh-CN" sz="2400" dirty="0">
              <a:latin typeface="宋体" panose="02010600030101010101" pitchFamily="2" charset="-122"/>
            </a:endParaRPr>
          </a:p>
          <a:p>
            <a:pPr marL="0" indent="0" eaLnBrk="1" latinLnBrk="0" hangingPunct="1">
              <a:lnSpc>
                <a:spcPts val="3580"/>
              </a:lnSpc>
              <a:buFontTx/>
              <a:buNone/>
            </a:pPr>
            <a:r>
              <a:rPr lang="en-US" altLang="zh-CN" sz="2400" dirty="0">
                <a:latin typeface="宋体" panose="02010600030101010101" pitchFamily="2" charset="-122"/>
                <a:sym typeface="+mn-ea"/>
              </a:rPr>
              <a:t>“</a:t>
            </a:r>
            <a:r>
              <a:rPr lang="zh-CN" altLang="en-US" sz="2400" dirty="0">
                <a:latin typeface="宋体" panose="02010600030101010101" pitchFamily="2" charset="-122"/>
                <a:sym typeface="+mn-ea"/>
              </a:rPr>
              <a:t>老工伤”人员经认定为工伤后，工伤保险待遇由工伤保险基金支付，但属一次性支付的工伤保险待遇不再补发。</a:t>
            </a:r>
            <a:endParaRPr lang="zh-CN" altLang="en-US" sz="2400" dirty="0">
              <a:latin typeface="宋体" panose="02010600030101010101" pitchFamily="2" charset="-122"/>
            </a:endParaRPr>
          </a:p>
          <a:p>
            <a:pPr marL="0" indent="0" eaLnBrk="1" latinLnBrk="0" hangingPunct="1">
              <a:lnSpc>
                <a:spcPts val="3580"/>
              </a:lnSpc>
              <a:buFontTx/>
              <a:buNone/>
            </a:pPr>
            <a:r>
              <a:rPr lang="en-US" altLang="zh-CN" sz="2400" dirty="0">
                <a:latin typeface="楷体_GB2312" panose="02010609030101010101" pitchFamily="49" charset="-122"/>
                <a:ea typeface="楷体_GB2312" panose="02010609030101010101" pitchFamily="49" charset="-122"/>
                <a:sym typeface="+mn-ea"/>
              </a:rPr>
              <a:t>2</a:t>
            </a:r>
            <a:r>
              <a:rPr lang="zh-CN" altLang="en-US" sz="2400" dirty="0">
                <a:latin typeface="楷体_GB2312" panose="02010609030101010101" pitchFamily="49" charset="-122"/>
                <a:ea typeface="楷体_GB2312" panose="02010609030101010101" pitchFamily="49" charset="-122"/>
                <a:sym typeface="+mn-ea"/>
              </a:rPr>
              <a:t>、涉及第三人的</a:t>
            </a:r>
            <a:endParaRPr lang="zh-CN" altLang="en-US" sz="2400" dirty="0">
              <a:latin typeface="楷体_GB2312" panose="02010609030101010101" pitchFamily="49" charset="-122"/>
              <a:ea typeface="楷体_GB2312" panose="02010609030101010101" pitchFamily="49" charset="-122"/>
            </a:endParaRPr>
          </a:p>
          <a:p>
            <a:pPr marL="0" indent="0" eaLnBrk="1" latinLnBrk="0" hangingPunct="1">
              <a:lnSpc>
                <a:spcPts val="3580"/>
              </a:lnSpc>
              <a:buFontTx/>
              <a:buNone/>
            </a:pPr>
            <a:r>
              <a:rPr lang="zh-CN" altLang="en-US" sz="2400" dirty="0">
                <a:sym typeface="+mn-ea"/>
              </a:rPr>
              <a:t>    由于第三人的原因造成工伤，第三人不支付工伤医疗费用或者无法确定第三人的，可以申请工伤保险基金先行支付。第三人已经支付医疗费用的，不得重复报销。</a:t>
            </a:r>
            <a:endParaRPr lang="zh-CN" altLang="en-US" sz="2400" dirty="0">
              <a:sym typeface="+mn-ea"/>
            </a:endParaRPr>
          </a:p>
        </p:txBody>
      </p:sp>
    </p:spTree>
    <p:custDataLst>
      <p:tags r:id="rId4"/>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文本框 1"/>
          <p:cNvSpPr txBox="1"/>
          <p:nvPr/>
        </p:nvSpPr>
        <p:spPr>
          <a:xfrm>
            <a:off x="87630" y="698500"/>
            <a:ext cx="10746740" cy="6159500"/>
          </a:xfrm>
          <a:prstGeom prst="rect">
            <a:avLst/>
          </a:prstGeom>
          <a:noFill/>
        </p:spPr>
        <p:txBody>
          <a:bodyPr wrap="square" rtlCol="0" anchor="t">
            <a:spAutoFit/>
          </a:bodyPr>
          <a:p>
            <a:pPr marL="0" indent="0" eaLnBrk="1" latinLnBrk="0" hangingPunct="1">
              <a:lnSpc>
                <a:spcPts val="3380"/>
              </a:lnSpc>
              <a:buFontTx/>
              <a:buNone/>
            </a:pPr>
            <a:r>
              <a:rPr lang="en-US" altLang="zh-CN" sz="2400" dirty="0">
                <a:latin typeface="楷体_GB2312" panose="02010609030101010101" pitchFamily="49" charset="-122"/>
                <a:ea typeface="楷体_GB2312" panose="02010609030101010101" pitchFamily="49" charset="-122"/>
                <a:sym typeface="+mn-ea"/>
              </a:rPr>
              <a:t>3</a:t>
            </a:r>
            <a:r>
              <a:rPr lang="zh-CN" altLang="en-US" sz="2400" dirty="0">
                <a:latin typeface="楷体_GB2312" panose="02010609030101010101" pitchFamily="49" charset="-122"/>
                <a:ea typeface="楷体_GB2312" panose="02010609030101010101" pitchFamily="49" charset="-122"/>
                <a:sym typeface="+mn-ea"/>
              </a:rPr>
              <a:t>、退休人员和学生   </a:t>
            </a:r>
            <a:endParaRPr lang="en-US" altLang="zh-CN" sz="2400" dirty="0">
              <a:latin typeface="楷体_GB2312" panose="02010609030101010101" pitchFamily="49" charset="-122"/>
              <a:ea typeface="楷体_GB2312" panose="02010609030101010101" pitchFamily="49" charset="-122"/>
            </a:endParaRPr>
          </a:p>
          <a:p>
            <a:pPr marL="0" indent="0" eaLnBrk="1" latinLnBrk="0" hangingPunct="1">
              <a:lnSpc>
                <a:spcPts val="3380"/>
              </a:lnSpc>
              <a:buFontTx/>
              <a:buNone/>
            </a:pPr>
            <a:r>
              <a:rPr lang="zh-CN" altLang="en-US" sz="2400" dirty="0">
                <a:sym typeface="+mn-ea"/>
              </a:rPr>
              <a:t>    </a:t>
            </a:r>
            <a:r>
              <a:rPr lang="en-US" altLang="zh-CN" sz="2400" dirty="0">
                <a:sym typeface="+mn-ea"/>
              </a:rPr>
              <a:t> </a:t>
            </a:r>
            <a:r>
              <a:rPr lang="zh-CN" altLang="en-US" sz="2400" dirty="0">
                <a:sym typeface="+mn-ea"/>
              </a:rPr>
              <a:t>被雇（聘）用退休人员和进行勤工助学及实习的学生，因工作遭受事故伤害或者患职业病被确认为工伤的，用人单位应当参照工伤保险待遇项目和标准，向其支付工伤费用。</a:t>
            </a:r>
            <a:endParaRPr lang="zh-CN" altLang="en-US" sz="2400" dirty="0">
              <a:sym typeface="+mn-ea"/>
            </a:endParaRPr>
          </a:p>
          <a:p>
            <a:pPr marL="0" indent="0" eaLnBrk="1" latinLnBrk="0" hangingPunct="1">
              <a:lnSpc>
                <a:spcPts val="3380"/>
              </a:lnSpc>
              <a:buFontTx/>
              <a:buNone/>
            </a:pPr>
            <a:r>
              <a:rPr lang="en-US" altLang="zh-CN" sz="2400" dirty="0">
                <a:sym typeface="+mn-ea"/>
              </a:rPr>
              <a:t>4</a:t>
            </a:r>
            <a:r>
              <a:rPr lang="zh-CN" altLang="en-US" sz="2400" dirty="0">
                <a:sym typeface="+mn-ea"/>
              </a:rPr>
              <a:t>、</a:t>
            </a:r>
            <a:r>
              <a:rPr lang="zh-CN" altLang="en-US" sz="2400" dirty="0">
                <a:latin typeface="楷体_GB2312" panose="02010609030101010101" pitchFamily="49" charset="-122"/>
                <a:ea typeface="楷体_GB2312" panose="02010609030101010101" pitchFamily="49" charset="-122"/>
                <a:sym typeface="+mn-ea"/>
              </a:rPr>
              <a:t>职工下落不明的处理</a:t>
            </a:r>
            <a:endParaRPr lang="zh-CN" altLang="en-US" sz="2400" dirty="0">
              <a:latin typeface="楷体_GB2312" panose="02010609030101010101" pitchFamily="49" charset="-122"/>
              <a:ea typeface="楷体_GB2312" panose="02010609030101010101" pitchFamily="49" charset="-122"/>
            </a:endParaRPr>
          </a:p>
          <a:p>
            <a:pPr marL="0" indent="0" eaLnBrk="1" latinLnBrk="0" hangingPunct="1">
              <a:lnSpc>
                <a:spcPts val="3380"/>
              </a:lnSpc>
              <a:buFontTx/>
              <a:buNone/>
            </a:pPr>
            <a:r>
              <a:rPr lang="zh-CN" altLang="en-US" sz="2400" dirty="0">
                <a:sym typeface="+mn-ea"/>
              </a:rPr>
              <a:t>    </a:t>
            </a:r>
            <a:r>
              <a:rPr lang="en-US" altLang="zh-CN" sz="2400" dirty="0">
                <a:sym typeface="+mn-ea"/>
              </a:rPr>
              <a:t> </a:t>
            </a:r>
            <a:r>
              <a:rPr lang="zh-CN" altLang="en-US" sz="2400" dirty="0">
                <a:sym typeface="+mn-ea"/>
              </a:rPr>
              <a:t>职工因工外出期间发生事故或者在抢险救灾中下落不明的，从事故发生当月起</a:t>
            </a:r>
            <a:r>
              <a:rPr lang="en-US" altLang="zh-CN" sz="2400" dirty="0">
                <a:sym typeface="+mn-ea"/>
              </a:rPr>
              <a:t>3</a:t>
            </a:r>
            <a:r>
              <a:rPr lang="zh-CN" altLang="en-US" sz="2400" dirty="0">
                <a:sym typeface="+mn-ea"/>
              </a:rPr>
              <a:t>个月内照发工资，从第</a:t>
            </a:r>
            <a:r>
              <a:rPr lang="en-US" altLang="zh-CN" sz="2400" dirty="0">
                <a:sym typeface="+mn-ea"/>
              </a:rPr>
              <a:t>4</a:t>
            </a:r>
            <a:r>
              <a:rPr lang="zh-CN" altLang="en-US" sz="2400" dirty="0">
                <a:sym typeface="+mn-ea"/>
              </a:rPr>
              <a:t>个月起停发工资，由工伤保险基金向其供养亲属按月支付供养亲属抚恤金。生活有困难的，可以预支一次性工亡补助金的</a:t>
            </a:r>
            <a:r>
              <a:rPr lang="en-US" altLang="zh-CN" sz="2400" dirty="0">
                <a:sym typeface="+mn-ea"/>
              </a:rPr>
              <a:t>50%</a:t>
            </a:r>
            <a:r>
              <a:rPr lang="zh-CN" altLang="en-US" sz="2400" dirty="0">
                <a:sym typeface="+mn-ea"/>
              </a:rPr>
              <a:t>。职工被人民法院宣告死亡的，按照职工因工死亡的规定处理。</a:t>
            </a:r>
            <a:endParaRPr lang="zh-CN" altLang="en-US" sz="2400" dirty="0">
              <a:sym typeface="+mn-ea"/>
            </a:endParaRPr>
          </a:p>
          <a:p>
            <a:pPr marL="0" indent="0" eaLnBrk="1" latinLnBrk="0" hangingPunct="1">
              <a:lnSpc>
                <a:spcPts val="3380"/>
              </a:lnSpc>
              <a:buFontTx/>
              <a:buNone/>
            </a:pPr>
            <a:r>
              <a:rPr lang="en-US" altLang="zh-CN" sz="2400" dirty="0">
                <a:sym typeface="+mn-ea"/>
              </a:rPr>
              <a:t>5</a:t>
            </a:r>
            <a:r>
              <a:rPr lang="zh-CN" altLang="en-US" sz="2400" dirty="0">
                <a:sym typeface="+mn-ea"/>
              </a:rPr>
              <a:t>、</a:t>
            </a:r>
            <a:r>
              <a:rPr lang="zh-CN" altLang="en-US" sz="2400" dirty="0">
                <a:latin typeface="楷体_GB2312" panose="02010609030101010101" pitchFamily="49" charset="-122"/>
                <a:ea typeface="楷体_GB2312" panose="02010609030101010101" pitchFamily="49" charset="-122"/>
                <a:sym typeface="+mn-ea"/>
              </a:rPr>
              <a:t>非法用工</a:t>
            </a:r>
            <a:endParaRPr lang="en-US" altLang="zh-CN" sz="2400" dirty="0">
              <a:latin typeface="楷体_GB2312" panose="02010609030101010101" pitchFamily="49" charset="-122"/>
              <a:ea typeface="楷体_GB2312" panose="02010609030101010101" pitchFamily="49" charset="-122"/>
            </a:endParaRPr>
          </a:p>
          <a:p>
            <a:pPr marL="0" indent="0" eaLnBrk="1" latinLnBrk="0" hangingPunct="1">
              <a:lnSpc>
                <a:spcPts val="3380"/>
              </a:lnSpc>
              <a:buFontTx/>
              <a:buNone/>
            </a:pPr>
            <a:r>
              <a:rPr lang="zh-CN" altLang="en-US" sz="2400" dirty="0">
                <a:sym typeface="+mn-ea"/>
              </a:rPr>
              <a:t> </a:t>
            </a:r>
            <a:r>
              <a:rPr lang="en-US" altLang="zh-CN" sz="2400" dirty="0">
                <a:sym typeface="+mn-ea"/>
              </a:rPr>
              <a:t>    </a:t>
            </a:r>
            <a:r>
              <a:rPr lang="zh-CN" altLang="en-US" sz="2400" dirty="0">
                <a:sym typeface="+mn-ea"/>
              </a:rPr>
              <a:t>非法用工单位是指无营业执照或者未经依法登记、备案的单位，被依法吊销营业执照或者撤销登记、备案的单位，以及使用童工的单位。</a:t>
            </a:r>
            <a:endParaRPr lang="en-US" altLang="zh-CN" sz="2400" dirty="0"/>
          </a:p>
          <a:p>
            <a:pPr marL="0" indent="0" eaLnBrk="1" latinLnBrk="0" hangingPunct="1">
              <a:lnSpc>
                <a:spcPts val="3380"/>
              </a:lnSpc>
              <a:buFontTx/>
              <a:buNone/>
            </a:pPr>
            <a:r>
              <a:rPr lang="zh-CN" altLang="en-US" sz="2400" dirty="0">
                <a:sym typeface="+mn-ea"/>
              </a:rPr>
              <a:t>非法用工单位人员发生工伤的，不进行工伤认定，直接进行劳动能力鉴定；按照</a:t>
            </a:r>
            <a:r>
              <a:rPr lang="en-US" altLang="zh-CN" sz="2400" dirty="0">
                <a:sym typeface="+mn-ea"/>
              </a:rPr>
              <a:t>《</a:t>
            </a:r>
            <a:r>
              <a:rPr lang="zh-CN" altLang="en-US" sz="2400" dirty="0">
                <a:sym typeface="+mn-ea"/>
              </a:rPr>
              <a:t>非法用工单位伤亡人员一次性赔偿办法</a:t>
            </a:r>
            <a:r>
              <a:rPr lang="en-US" altLang="zh-CN" sz="2400" dirty="0">
                <a:sym typeface="+mn-ea"/>
              </a:rPr>
              <a:t>》</a:t>
            </a:r>
            <a:r>
              <a:rPr lang="zh-CN" altLang="en-US" sz="2400" dirty="0">
                <a:sym typeface="+mn-ea"/>
              </a:rPr>
              <a:t>办理。</a:t>
            </a:r>
            <a:endParaRPr lang="zh-CN" altLang="en-US" sz="2400" dirty="0">
              <a:sym typeface="+mn-ea"/>
            </a:endParaRPr>
          </a:p>
        </p:txBody>
      </p:sp>
    </p:spTree>
    <p:custDataLst>
      <p:tags r:id="rId2"/>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cxnSp>
        <p:nvCxnSpPr>
          <p:cNvPr id="3" name="直接连接符 2"/>
          <p:cNvCxnSpPr/>
          <p:nvPr>
            <p:custDataLst>
              <p:tags r:id="rId2"/>
            </p:custDataLst>
          </p:nvPr>
        </p:nvCxnSpPr>
        <p:spPr>
          <a:xfrm>
            <a:off x="83272" y="3610916"/>
            <a:ext cx="12856371" cy="0"/>
          </a:xfrm>
          <a:prstGeom prst="line">
            <a:avLst/>
          </a:prstGeom>
          <a:ln w="19050">
            <a:solidFill>
              <a:srgbClr val="D7D7D7"/>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custDataLst>
              <p:tags r:id="rId3"/>
            </p:custDataLst>
          </p:nvPr>
        </p:nvSpPr>
        <p:spPr>
          <a:xfrm>
            <a:off x="-54460" y="1363536"/>
            <a:ext cx="1657494" cy="866775"/>
          </a:xfrm>
          <a:prstGeom prst="rect">
            <a:avLst/>
          </a:prstGeom>
          <a:noFill/>
        </p:spPr>
        <p:txBody>
          <a:bodyPr wrap="square" lIns="128567" tIns="64283" rIns="128567" bIns="64283" rtlCol="0">
            <a:spAutoFit/>
          </a:bodyPr>
          <a:lstStyle/>
          <a:p>
            <a:r>
              <a:rPr lang="zh-CN" altLang="en-US" sz="1600" b="1" dirty="0" smtClean="0">
                <a:solidFill>
                  <a:srgbClr val="C00000"/>
                </a:solidFill>
                <a:effectLst>
                  <a:outerShdw blurRad="38100" dist="38100" dir="2700000" algn="tl">
                    <a:srgbClr val="C0C0C0"/>
                  </a:outerShdw>
                </a:effectLst>
                <a:ea typeface="楷体_GB2312" panose="02010609030101010101" pitchFamily="49" charset="-122"/>
              </a:rPr>
              <a:t>由工伤保险基金支付的工伤待遇</a:t>
            </a:r>
            <a:endParaRPr lang="zh-CN" altLang="en-US" sz="1600" b="1" dirty="0" smtClean="0">
              <a:solidFill>
                <a:srgbClr val="C00000"/>
              </a:solidFill>
              <a:effectLst>
                <a:outerShdw blurRad="38100" dist="38100" dir="2700000" algn="tl">
                  <a:srgbClr val="C0C0C0"/>
                </a:outerShdw>
              </a:effectLst>
              <a:ea typeface="楷体_GB2312" panose="02010609030101010101" pitchFamily="49" charset="-122"/>
            </a:endParaRPr>
          </a:p>
        </p:txBody>
      </p:sp>
      <p:sp>
        <p:nvSpPr>
          <p:cNvPr id="5" name="TextBox 4"/>
          <p:cNvSpPr txBox="1"/>
          <p:nvPr>
            <p:custDataLst>
              <p:tags r:id="rId4"/>
            </p:custDataLst>
          </p:nvPr>
        </p:nvSpPr>
        <p:spPr>
          <a:xfrm>
            <a:off x="126291" y="3902147"/>
            <a:ext cx="1476407" cy="620395"/>
          </a:xfrm>
          <a:prstGeom prst="rect">
            <a:avLst/>
          </a:prstGeom>
          <a:noFill/>
        </p:spPr>
        <p:txBody>
          <a:bodyPr wrap="square" lIns="128567" tIns="64283" rIns="128567" bIns="64283" rtlCol="0">
            <a:spAutoFit/>
          </a:bodyPr>
          <a:lstStyle/>
          <a:p>
            <a:r>
              <a:rPr lang="zh-CN" altLang="en-US" sz="1600" b="1" dirty="0" smtClean="0">
                <a:solidFill>
                  <a:schemeClr val="accent2">
                    <a:lumMod val="50000"/>
                  </a:schemeClr>
                </a:solidFill>
                <a:effectLst>
                  <a:outerShdw blurRad="38100" dist="38100" dir="2700000" algn="tl">
                    <a:srgbClr val="C0C0C0"/>
                  </a:outerShdw>
                </a:effectLst>
                <a:ea typeface="楷体_GB2312" panose="02010609030101010101" pitchFamily="49" charset="-122"/>
              </a:rPr>
              <a:t>由单位负责的工伤待遇</a:t>
            </a:r>
            <a:endParaRPr lang="zh-CN" altLang="en-US" sz="1600" b="1" dirty="0" smtClean="0">
              <a:solidFill>
                <a:schemeClr val="accent2">
                  <a:lumMod val="50000"/>
                </a:schemeClr>
              </a:solidFill>
              <a:effectLst>
                <a:outerShdw blurRad="38100" dist="38100" dir="2700000" algn="tl">
                  <a:srgbClr val="C0C0C0"/>
                </a:outerShdw>
              </a:effectLst>
              <a:ea typeface="楷体_GB2312" panose="02010609030101010101" pitchFamily="49" charset="-122"/>
            </a:endParaRPr>
          </a:p>
        </p:txBody>
      </p:sp>
      <p:grpSp>
        <p:nvGrpSpPr>
          <p:cNvPr id="6" name="组合 5"/>
          <p:cNvGrpSpPr/>
          <p:nvPr/>
        </p:nvGrpSpPr>
        <p:grpSpPr>
          <a:xfrm>
            <a:off x="1368271" y="1324915"/>
            <a:ext cx="5517740" cy="2353448"/>
            <a:chOff x="1458098" y="1160545"/>
            <a:chExt cx="3924452" cy="1673655"/>
          </a:xfrm>
        </p:grpSpPr>
        <p:grpSp>
          <p:nvGrpSpPr>
            <p:cNvPr id="7" name="组合 6"/>
            <p:cNvGrpSpPr/>
            <p:nvPr/>
          </p:nvGrpSpPr>
          <p:grpSpPr>
            <a:xfrm>
              <a:off x="1458098" y="1160545"/>
              <a:ext cx="943926" cy="1629659"/>
              <a:chOff x="2267482" y="1160545"/>
              <a:chExt cx="943926" cy="1629659"/>
            </a:xfrm>
          </p:grpSpPr>
          <p:sp>
            <p:nvSpPr>
              <p:cNvPr id="27" name="矩形 26"/>
              <p:cNvSpPr/>
              <p:nvPr>
                <p:custDataLst>
                  <p:tags r:id="rId5"/>
                </p:custDataLst>
              </p:nvPr>
            </p:nvSpPr>
            <p:spPr>
              <a:xfrm rot="20083561" flipV="1">
                <a:off x="2939372" y="1893643"/>
                <a:ext cx="51424" cy="864675"/>
              </a:xfrm>
              <a:prstGeom prst="rect">
                <a:avLst/>
              </a:prstGeom>
              <a:solidFill>
                <a:schemeClr val="accent1"/>
              </a:solidFill>
              <a:ln w="25400" cap="flat" cmpd="sng" algn="ctr">
                <a:no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28" name="椭圆 27"/>
              <p:cNvSpPr/>
              <p:nvPr>
                <p:custDataLst>
                  <p:tags r:id="rId6"/>
                </p:custDataLst>
              </p:nvPr>
            </p:nvSpPr>
            <p:spPr>
              <a:xfrm rot="20083561" flipV="1">
                <a:off x="3108560" y="2687356"/>
                <a:ext cx="102848" cy="102848"/>
              </a:xfrm>
              <a:prstGeom prst="ellipse">
                <a:avLst/>
              </a:prstGeom>
              <a:solidFill>
                <a:srgbClr val="FFFFFF"/>
              </a:solidFill>
              <a:ln w="25400" cap="flat" cmpd="sng" algn="ctr">
                <a:solidFill>
                  <a:schemeClr val="accent1"/>
                </a:solid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29" name="任意多边形 28"/>
              <p:cNvSpPr/>
              <p:nvPr>
                <p:custDataLst>
                  <p:tags r:id="rId7"/>
                </p:custDataLst>
              </p:nvPr>
            </p:nvSpPr>
            <p:spPr bwMode="auto">
              <a:xfrm rot="20100000" flipV="1">
                <a:off x="2267482" y="1160545"/>
                <a:ext cx="690374" cy="833354"/>
              </a:xfrm>
              <a:custGeom>
                <a:avLst/>
                <a:gdLst>
                  <a:gd name="connsiteX0" fmla="*/ 688641 w 1377282"/>
                  <a:gd name="connsiteY0" fmla="*/ 429617 h 1662525"/>
                  <a:gd name="connsiteX1" fmla="*/ 138711 w 1377282"/>
                  <a:gd name="connsiteY1" fmla="*/ 979547 h 1662525"/>
                  <a:gd name="connsiteX2" fmla="*/ 688641 w 1377282"/>
                  <a:gd name="connsiteY2" fmla="*/ 1529477 h 1662525"/>
                  <a:gd name="connsiteX3" fmla="*/ 1238571 w 1377282"/>
                  <a:gd name="connsiteY3" fmla="*/ 979547 h 1662525"/>
                  <a:gd name="connsiteX4" fmla="*/ 688641 w 1377282"/>
                  <a:gd name="connsiteY4" fmla="*/ 429617 h 1662525"/>
                  <a:gd name="connsiteX5" fmla="*/ 688641 w 1377282"/>
                  <a:gd name="connsiteY5" fmla="*/ 0 h 1662525"/>
                  <a:gd name="connsiteX6" fmla="*/ 1175584 w 1377282"/>
                  <a:gd name="connsiteY6" fmla="*/ 486943 h 1662525"/>
                  <a:gd name="connsiteX7" fmla="*/ 1175584 w 1377282"/>
                  <a:gd name="connsiteY7" fmla="*/ 1460828 h 1662525"/>
                  <a:gd name="connsiteX8" fmla="*/ 688641 w 1377282"/>
                  <a:gd name="connsiteY8" fmla="*/ 1662525 h 1662525"/>
                  <a:gd name="connsiteX9" fmla="*/ 201698 w 1377282"/>
                  <a:gd name="connsiteY9" fmla="*/ 1460828 h 1662525"/>
                  <a:gd name="connsiteX10" fmla="*/ 201698 w 1377282"/>
                  <a:gd name="connsiteY10" fmla="*/ 486943 h 166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7282" h="1662525">
                    <a:moveTo>
                      <a:pt x="688641" y="429617"/>
                    </a:moveTo>
                    <a:cubicBezTo>
                      <a:pt x="384923" y="429617"/>
                      <a:pt x="138711" y="675829"/>
                      <a:pt x="138711" y="979547"/>
                    </a:cubicBezTo>
                    <a:cubicBezTo>
                      <a:pt x="138711" y="1283265"/>
                      <a:pt x="384923" y="1529477"/>
                      <a:pt x="688641" y="1529477"/>
                    </a:cubicBezTo>
                    <a:cubicBezTo>
                      <a:pt x="992359" y="1529477"/>
                      <a:pt x="1238571" y="1283265"/>
                      <a:pt x="1238571" y="979547"/>
                    </a:cubicBezTo>
                    <a:cubicBezTo>
                      <a:pt x="1238571" y="675829"/>
                      <a:pt x="992359" y="429617"/>
                      <a:pt x="688641" y="429617"/>
                    </a:cubicBezTo>
                    <a:close/>
                    <a:moveTo>
                      <a:pt x="688641" y="0"/>
                    </a:moveTo>
                    <a:lnTo>
                      <a:pt x="1175584" y="486943"/>
                    </a:lnTo>
                    <a:cubicBezTo>
                      <a:pt x="1444515" y="755874"/>
                      <a:pt x="1444515" y="1191896"/>
                      <a:pt x="1175584" y="1460828"/>
                    </a:cubicBezTo>
                    <a:cubicBezTo>
                      <a:pt x="1041119" y="1595293"/>
                      <a:pt x="864879" y="1662527"/>
                      <a:pt x="688641" y="1662525"/>
                    </a:cubicBezTo>
                    <a:cubicBezTo>
                      <a:pt x="512403" y="1662527"/>
                      <a:pt x="336163" y="1595293"/>
                      <a:pt x="201698" y="1460828"/>
                    </a:cubicBezTo>
                    <a:cubicBezTo>
                      <a:pt x="-67233" y="1191896"/>
                      <a:pt x="-67233" y="755874"/>
                      <a:pt x="201698" y="486943"/>
                    </a:cubicBezTo>
                    <a:close/>
                  </a:path>
                </a:pathLst>
              </a:cu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227800" bIns="0" rtlCol="0" anchor="ctr">
                <a:noAutofit/>
              </a:bodyPr>
              <a:lstStyle/>
              <a:p>
                <a:pPr algn="ctr">
                  <a:lnSpc>
                    <a:spcPct val="150000"/>
                  </a:lnSpc>
                </a:pPr>
                <a:endParaRPr lang="zh-CN" altLang="en-US" sz="2850" b="1" dirty="0">
                  <a:solidFill>
                    <a:schemeClr val="tx1"/>
                  </a:solidFill>
                  <a:latin typeface="+mn-ea"/>
                </a:endParaRPr>
              </a:p>
            </p:txBody>
          </p:sp>
          <p:sp>
            <p:nvSpPr>
              <p:cNvPr id="30" name="TextBox 29"/>
              <p:cNvSpPr txBox="1"/>
              <p:nvPr>
                <p:custDataLst>
                  <p:tags r:id="rId8"/>
                </p:custDataLst>
              </p:nvPr>
            </p:nvSpPr>
            <p:spPr>
              <a:xfrm>
                <a:off x="2434183" y="1371274"/>
                <a:ext cx="283629" cy="249272"/>
              </a:xfrm>
              <a:prstGeom prst="rect">
                <a:avLst/>
              </a:prstGeom>
              <a:noFill/>
            </p:spPr>
            <p:txBody>
              <a:bodyPr wrap="none" rtlCol="0">
                <a:spAutoFit/>
              </a:bodyPr>
              <a:lstStyle/>
              <a:p>
                <a:r>
                  <a:rPr lang="zh-CN" altLang="en-US" sz="1685" b="1" dirty="0" smtClean="0">
                    <a:solidFill>
                      <a:schemeClr val="accent1"/>
                    </a:solidFill>
                  </a:rPr>
                  <a:t>一</a:t>
                </a:r>
                <a:endParaRPr lang="zh-CN" altLang="en-US" sz="1685" b="1" dirty="0">
                  <a:solidFill>
                    <a:schemeClr val="accent1"/>
                  </a:solidFill>
                </a:endParaRPr>
              </a:p>
            </p:txBody>
          </p:sp>
        </p:grpSp>
        <p:grpSp>
          <p:nvGrpSpPr>
            <p:cNvPr id="8" name="组合 7"/>
            <p:cNvGrpSpPr/>
            <p:nvPr/>
          </p:nvGrpSpPr>
          <p:grpSpPr>
            <a:xfrm>
              <a:off x="2459242" y="1213790"/>
              <a:ext cx="940646" cy="1620409"/>
              <a:chOff x="2993536" y="1213790"/>
              <a:chExt cx="940646" cy="1620409"/>
            </a:xfrm>
          </p:grpSpPr>
          <p:sp>
            <p:nvSpPr>
              <p:cNvPr id="23" name="矩形 22"/>
              <p:cNvSpPr/>
              <p:nvPr>
                <p:custDataLst>
                  <p:tags r:id="rId9"/>
                </p:custDataLst>
              </p:nvPr>
            </p:nvSpPr>
            <p:spPr>
              <a:xfrm rot="20083561" flipV="1">
                <a:off x="3674933" y="1933814"/>
                <a:ext cx="51424" cy="864675"/>
              </a:xfrm>
              <a:prstGeom prst="rect">
                <a:avLst/>
              </a:prstGeom>
              <a:solidFill>
                <a:schemeClr val="accent1"/>
              </a:solidFill>
              <a:ln w="25400" cap="flat" cmpd="sng" algn="ctr">
                <a:no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24" name="椭圆 23"/>
              <p:cNvSpPr/>
              <p:nvPr>
                <p:custDataLst>
                  <p:tags r:id="rId10"/>
                </p:custDataLst>
              </p:nvPr>
            </p:nvSpPr>
            <p:spPr>
              <a:xfrm rot="20083561" flipV="1">
                <a:off x="3831334" y="2731351"/>
                <a:ext cx="102848" cy="102848"/>
              </a:xfrm>
              <a:prstGeom prst="ellipse">
                <a:avLst/>
              </a:prstGeom>
              <a:solidFill>
                <a:srgbClr val="FFFFFF"/>
              </a:solidFill>
              <a:ln w="25400" cap="flat" cmpd="sng" algn="ctr">
                <a:solidFill>
                  <a:schemeClr val="accent1"/>
                </a:solid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25" name="任意多边形 24"/>
              <p:cNvSpPr/>
              <p:nvPr>
                <p:custDataLst>
                  <p:tags r:id="rId11"/>
                </p:custDataLst>
              </p:nvPr>
            </p:nvSpPr>
            <p:spPr bwMode="auto">
              <a:xfrm rot="20100000" flipV="1">
                <a:off x="2993536" y="1213790"/>
                <a:ext cx="690374" cy="833354"/>
              </a:xfrm>
              <a:custGeom>
                <a:avLst/>
                <a:gdLst>
                  <a:gd name="connsiteX0" fmla="*/ 688641 w 1377282"/>
                  <a:gd name="connsiteY0" fmla="*/ 429617 h 1662525"/>
                  <a:gd name="connsiteX1" fmla="*/ 138711 w 1377282"/>
                  <a:gd name="connsiteY1" fmla="*/ 979547 h 1662525"/>
                  <a:gd name="connsiteX2" fmla="*/ 688641 w 1377282"/>
                  <a:gd name="connsiteY2" fmla="*/ 1529477 h 1662525"/>
                  <a:gd name="connsiteX3" fmla="*/ 1238571 w 1377282"/>
                  <a:gd name="connsiteY3" fmla="*/ 979547 h 1662525"/>
                  <a:gd name="connsiteX4" fmla="*/ 688641 w 1377282"/>
                  <a:gd name="connsiteY4" fmla="*/ 429617 h 1662525"/>
                  <a:gd name="connsiteX5" fmla="*/ 688641 w 1377282"/>
                  <a:gd name="connsiteY5" fmla="*/ 0 h 1662525"/>
                  <a:gd name="connsiteX6" fmla="*/ 1175584 w 1377282"/>
                  <a:gd name="connsiteY6" fmla="*/ 486943 h 1662525"/>
                  <a:gd name="connsiteX7" fmla="*/ 1175584 w 1377282"/>
                  <a:gd name="connsiteY7" fmla="*/ 1460828 h 1662525"/>
                  <a:gd name="connsiteX8" fmla="*/ 688641 w 1377282"/>
                  <a:gd name="connsiteY8" fmla="*/ 1662525 h 1662525"/>
                  <a:gd name="connsiteX9" fmla="*/ 201698 w 1377282"/>
                  <a:gd name="connsiteY9" fmla="*/ 1460828 h 1662525"/>
                  <a:gd name="connsiteX10" fmla="*/ 201698 w 1377282"/>
                  <a:gd name="connsiteY10" fmla="*/ 486943 h 166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7282" h="1662525">
                    <a:moveTo>
                      <a:pt x="688641" y="429617"/>
                    </a:moveTo>
                    <a:cubicBezTo>
                      <a:pt x="384923" y="429617"/>
                      <a:pt x="138711" y="675829"/>
                      <a:pt x="138711" y="979547"/>
                    </a:cubicBezTo>
                    <a:cubicBezTo>
                      <a:pt x="138711" y="1283265"/>
                      <a:pt x="384923" y="1529477"/>
                      <a:pt x="688641" y="1529477"/>
                    </a:cubicBezTo>
                    <a:cubicBezTo>
                      <a:pt x="992359" y="1529477"/>
                      <a:pt x="1238571" y="1283265"/>
                      <a:pt x="1238571" y="979547"/>
                    </a:cubicBezTo>
                    <a:cubicBezTo>
                      <a:pt x="1238571" y="675829"/>
                      <a:pt x="992359" y="429617"/>
                      <a:pt x="688641" y="429617"/>
                    </a:cubicBezTo>
                    <a:close/>
                    <a:moveTo>
                      <a:pt x="688641" y="0"/>
                    </a:moveTo>
                    <a:lnTo>
                      <a:pt x="1175584" y="486943"/>
                    </a:lnTo>
                    <a:cubicBezTo>
                      <a:pt x="1444515" y="755874"/>
                      <a:pt x="1444515" y="1191896"/>
                      <a:pt x="1175584" y="1460828"/>
                    </a:cubicBezTo>
                    <a:cubicBezTo>
                      <a:pt x="1041119" y="1595293"/>
                      <a:pt x="864879" y="1662527"/>
                      <a:pt x="688641" y="1662525"/>
                    </a:cubicBezTo>
                    <a:cubicBezTo>
                      <a:pt x="512403" y="1662527"/>
                      <a:pt x="336163" y="1595293"/>
                      <a:pt x="201698" y="1460828"/>
                    </a:cubicBezTo>
                    <a:cubicBezTo>
                      <a:pt x="-67233" y="1191896"/>
                      <a:pt x="-67233" y="755874"/>
                      <a:pt x="201698" y="486943"/>
                    </a:cubicBezTo>
                    <a:close/>
                  </a:path>
                </a:pathLst>
              </a:cu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227800" bIns="0" rtlCol="0" anchor="ctr">
                <a:noAutofit/>
              </a:bodyPr>
              <a:lstStyle/>
              <a:p>
                <a:pPr algn="ctr">
                  <a:lnSpc>
                    <a:spcPct val="150000"/>
                  </a:lnSpc>
                </a:pPr>
                <a:endParaRPr lang="zh-CN" altLang="en-US" sz="2850" b="1" dirty="0">
                  <a:solidFill>
                    <a:schemeClr val="tx1"/>
                  </a:solidFill>
                  <a:latin typeface="+mn-ea"/>
                </a:endParaRPr>
              </a:p>
            </p:txBody>
          </p:sp>
          <p:sp>
            <p:nvSpPr>
              <p:cNvPr id="26" name="TextBox 25"/>
              <p:cNvSpPr txBox="1"/>
              <p:nvPr>
                <p:custDataLst>
                  <p:tags r:id="rId12"/>
                </p:custDataLst>
              </p:nvPr>
            </p:nvSpPr>
            <p:spPr>
              <a:xfrm>
                <a:off x="3171272" y="1428438"/>
                <a:ext cx="283629" cy="249272"/>
              </a:xfrm>
              <a:prstGeom prst="rect">
                <a:avLst/>
              </a:prstGeom>
              <a:noFill/>
            </p:spPr>
            <p:txBody>
              <a:bodyPr wrap="none" rtlCol="0">
                <a:spAutoFit/>
              </a:bodyPr>
              <a:lstStyle/>
              <a:p>
                <a:r>
                  <a:rPr lang="zh-CN" altLang="en-US" sz="1685" b="1" dirty="0" smtClean="0">
                    <a:solidFill>
                      <a:schemeClr val="accent1"/>
                    </a:solidFill>
                  </a:rPr>
                  <a:t>二</a:t>
                </a:r>
                <a:endParaRPr lang="zh-CN" altLang="en-US" sz="1685" b="1" dirty="0">
                  <a:solidFill>
                    <a:schemeClr val="accent1"/>
                  </a:solidFill>
                </a:endParaRPr>
              </a:p>
            </p:txBody>
          </p:sp>
        </p:grpSp>
        <p:grpSp>
          <p:nvGrpSpPr>
            <p:cNvPr id="9" name="组合 8"/>
            <p:cNvGrpSpPr/>
            <p:nvPr/>
          </p:nvGrpSpPr>
          <p:grpSpPr>
            <a:xfrm>
              <a:off x="3423781" y="1213791"/>
              <a:ext cx="940645" cy="1620408"/>
              <a:chOff x="3667718" y="1213791"/>
              <a:chExt cx="940645" cy="1620408"/>
            </a:xfrm>
          </p:grpSpPr>
          <p:sp>
            <p:nvSpPr>
              <p:cNvPr id="19" name="矩形 18"/>
              <p:cNvSpPr/>
              <p:nvPr>
                <p:custDataLst>
                  <p:tags r:id="rId13"/>
                </p:custDataLst>
              </p:nvPr>
            </p:nvSpPr>
            <p:spPr>
              <a:xfrm rot="20083561" flipV="1">
                <a:off x="4349115" y="1933814"/>
                <a:ext cx="51424" cy="864675"/>
              </a:xfrm>
              <a:prstGeom prst="rect">
                <a:avLst/>
              </a:prstGeom>
              <a:solidFill>
                <a:schemeClr val="accent1"/>
              </a:solidFill>
              <a:ln w="25400" cap="flat" cmpd="sng" algn="ctr">
                <a:no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20" name="椭圆 19"/>
              <p:cNvSpPr/>
              <p:nvPr>
                <p:custDataLst>
                  <p:tags r:id="rId14"/>
                </p:custDataLst>
              </p:nvPr>
            </p:nvSpPr>
            <p:spPr>
              <a:xfrm rot="20083561" flipV="1">
                <a:off x="4505515" y="2731351"/>
                <a:ext cx="102848" cy="102848"/>
              </a:xfrm>
              <a:prstGeom prst="ellipse">
                <a:avLst/>
              </a:prstGeom>
              <a:solidFill>
                <a:srgbClr val="FFFFFF"/>
              </a:solidFill>
              <a:ln w="25400" cap="flat" cmpd="sng" algn="ctr">
                <a:solidFill>
                  <a:schemeClr val="accent1"/>
                </a:solid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21" name="任意多边形 20"/>
              <p:cNvSpPr/>
              <p:nvPr>
                <p:custDataLst>
                  <p:tags r:id="rId15"/>
                </p:custDataLst>
              </p:nvPr>
            </p:nvSpPr>
            <p:spPr bwMode="auto">
              <a:xfrm rot="20100000" flipV="1">
                <a:off x="3667718" y="1213791"/>
                <a:ext cx="690374" cy="833354"/>
              </a:xfrm>
              <a:custGeom>
                <a:avLst/>
                <a:gdLst>
                  <a:gd name="connsiteX0" fmla="*/ 688641 w 1377282"/>
                  <a:gd name="connsiteY0" fmla="*/ 429617 h 1662525"/>
                  <a:gd name="connsiteX1" fmla="*/ 138711 w 1377282"/>
                  <a:gd name="connsiteY1" fmla="*/ 979547 h 1662525"/>
                  <a:gd name="connsiteX2" fmla="*/ 688641 w 1377282"/>
                  <a:gd name="connsiteY2" fmla="*/ 1529477 h 1662525"/>
                  <a:gd name="connsiteX3" fmla="*/ 1238571 w 1377282"/>
                  <a:gd name="connsiteY3" fmla="*/ 979547 h 1662525"/>
                  <a:gd name="connsiteX4" fmla="*/ 688641 w 1377282"/>
                  <a:gd name="connsiteY4" fmla="*/ 429617 h 1662525"/>
                  <a:gd name="connsiteX5" fmla="*/ 688641 w 1377282"/>
                  <a:gd name="connsiteY5" fmla="*/ 0 h 1662525"/>
                  <a:gd name="connsiteX6" fmla="*/ 1175584 w 1377282"/>
                  <a:gd name="connsiteY6" fmla="*/ 486943 h 1662525"/>
                  <a:gd name="connsiteX7" fmla="*/ 1175584 w 1377282"/>
                  <a:gd name="connsiteY7" fmla="*/ 1460828 h 1662525"/>
                  <a:gd name="connsiteX8" fmla="*/ 688641 w 1377282"/>
                  <a:gd name="connsiteY8" fmla="*/ 1662525 h 1662525"/>
                  <a:gd name="connsiteX9" fmla="*/ 201698 w 1377282"/>
                  <a:gd name="connsiteY9" fmla="*/ 1460828 h 1662525"/>
                  <a:gd name="connsiteX10" fmla="*/ 201698 w 1377282"/>
                  <a:gd name="connsiteY10" fmla="*/ 486943 h 166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7282" h="1662525">
                    <a:moveTo>
                      <a:pt x="688641" y="429617"/>
                    </a:moveTo>
                    <a:cubicBezTo>
                      <a:pt x="384923" y="429617"/>
                      <a:pt x="138711" y="675829"/>
                      <a:pt x="138711" y="979547"/>
                    </a:cubicBezTo>
                    <a:cubicBezTo>
                      <a:pt x="138711" y="1283265"/>
                      <a:pt x="384923" y="1529477"/>
                      <a:pt x="688641" y="1529477"/>
                    </a:cubicBezTo>
                    <a:cubicBezTo>
                      <a:pt x="992359" y="1529477"/>
                      <a:pt x="1238571" y="1283265"/>
                      <a:pt x="1238571" y="979547"/>
                    </a:cubicBezTo>
                    <a:cubicBezTo>
                      <a:pt x="1238571" y="675829"/>
                      <a:pt x="992359" y="429617"/>
                      <a:pt x="688641" y="429617"/>
                    </a:cubicBezTo>
                    <a:close/>
                    <a:moveTo>
                      <a:pt x="688641" y="0"/>
                    </a:moveTo>
                    <a:lnTo>
                      <a:pt x="1175584" y="486943"/>
                    </a:lnTo>
                    <a:cubicBezTo>
                      <a:pt x="1444515" y="755874"/>
                      <a:pt x="1444515" y="1191896"/>
                      <a:pt x="1175584" y="1460828"/>
                    </a:cubicBezTo>
                    <a:cubicBezTo>
                      <a:pt x="1041119" y="1595293"/>
                      <a:pt x="864879" y="1662527"/>
                      <a:pt x="688641" y="1662525"/>
                    </a:cubicBezTo>
                    <a:cubicBezTo>
                      <a:pt x="512403" y="1662527"/>
                      <a:pt x="336163" y="1595293"/>
                      <a:pt x="201698" y="1460828"/>
                    </a:cubicBezTo>
                    <a:cubicBezTo>
                      <a:pt x="-67233" y="1191896"/>
                      <a:pt x="-67233" y="755874"/>
                      <a:pt x="201698" y="486943"/>
                    </a:cubicBezTo>
                    <a:close/>
                  </a:path>
                </a:pathLst>
              </a:cu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227800" bIns="0" rtlCol="0" anchor="ctr">
                <a:noAutofit/>
              </a:bodyPr>
              <a:lstStyle/>
              <a:p>
                <a:pPr algn="ctr">
                  <a:lnSpc>
                    <a:spcPct val="150000"/>
                  </a:lnSpc>
                </a:pPr>
                <a:endParaRPr lang="zh-CN" altLang="en-US" sz="2850" b="1" dirty="0">
                  <a:solidFill>
                    <a:schemeClr val="tx1"/>
                  </a:solidFill>
                  <a:latin typeface="+mn-ea"/>
                </a:endParaRPr>
              </a:p>
            </p:txBody>
          </p:sp>
          <p:sp>
            <p:nvSpPr>
              <p:cNvPr id="22" name="TextBox 21"/>
              <p:cNvSpPr txBox="1"/>
              <p:nvPr>
                <p:custDataLst>
                  <p:tags r:id="rId16"/>
                </p:custDataLst>
              </p:nvPr>
            </p:nvSpPr>
            <p:spPr>
              <a:xfrm>
                <a:off x="3845454" y="1428437"/>
                <a:ext cx="283629" cy="249272"/>
              </a:xfrm>
              <a:prstGeom prst="rect">
                <a:avLst/>
              </a:prstGeom>
              <a:noFill/>
            </p:spPr>
            <p:txBody>
              <a:bodyPr wrap="none" rtlCol="0">
                <a:spAutoFit/>
              </a:bodyPr>
              <a:lstStyle/>
              <a:p>
                <a:r>
                  <a:rPr lang="zh-CN" altLang="en-US" sz="1685" b="1" dirty="0" smtClean="0">
                    <a:solidFill>
                      <a:schemeClr val="accent1"/>
                    </a:solidFill>
                  </a:rPr>
                  <a:t>三</a:t>
                </a:r>
                <a:endParaRPr lang="zh-CN" altLang="en-US" sz="1685" b="1" dirty="0">
                  <a:solidFill>
                    <a:schemeClr val="accent1"/>
                  </a:solidFill>
                </a:endParaRPr>
              </a:p>
            </p:txBody>
          </p:sp>
        </p:grpSp>
        <p:grpSp>
          <p:nvGrpSpPr>
            <p:cNvPr id="10" name="组合 9"/>
            <p:cNvGrpSpPr/>
            <p:nvPr/>
          </p:nvGrpSpPr>
          <p:grpSpPr>
            <a:xfrm>
              <a:off x="4388319" y="1213791"/>
              <a:ext cx="994231" cy="1620409"/>
              <a:chOff x="4356902" y="1213791"/>
              <a:chExt cx="994231" cy="1620409"/>
            </a:xfrm>
          </p:grpSpPr>
          <p:sp>
            <p:nvSpPr>
              <p:cNvPr id="15" name="矩形 14"/>
              <p:cNvSpPr/>
              <p:nvPr>
                <p:custDataLst>
                  <p:tags r:id="rId17"/>
                </p:custDataLst>
              </p:nvPr>
            </p:nvSpPr>
            <p:spPr>
              <a:xfrm rot="20083561" flipV="1">
                <a:off x="5038299" y="1933813"/>
                <a:ext cx="51424" cy="864675"/>
              </a:xfrm>
              <a:prstGeom prst="rect">
                <a:avLst/>
              </a:prstGeom>
              <a:solidFill>
                <a:schemeClr val="accent1"/>
              </a:solidFill>
              <a:ln w="25400" cap="flat" cmpd="sng" algn="ctr">
                <a:no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16" name="椭圆 15"/>
              <p:cNvSpPr/>
              <p:nvPr>
                <p:custDataLst>
                  <p:tags r:id="rId18"/>
                </p:custDataLst>
              </p:nvPr>
            </p:nvSpPr>
            <p:spPr>
              <a:xfrm rot="20083561" flipV="1">
                <a:off x="5248285" y="2731352"/>
                <a:ext cx="102848" cy="102848"/>
              </a:xfrm>
              <a:prstGeom prst="ellipse">
                <a:avLst/>
              </a:prstGeom>
              <a:solidFill>
                <a:srgbClr val="FFFFFF"/>
              </a:solidFill>
              <a:ln w="25400" cap="flat" cmpd="sng" algn="ctr">
                <a:solidFill>
                  <a:schemeClr val="accent1"/>
                </a:solid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17" name="任意多边形 16"/>
              <p:cNvSpPr/>
              <p:nvPr>
                <p:custDataLst>
                  <p:tags r:id="rId19"/>
                </p:custDataLst>
              </p:nvPr>
            </p:nvSpPr>
            <p:spPr bwMode="auto">
              <a:xfrm rot="20100000" flipV="1">
                <a:off x="4356902" y="1213791"/>
                <a:ext cx="690374" cy="833354"/>
              </a:xfrm>
              <a:custGeom>
                <a:avLst/>
                <a:gdLst>
                  <a:gd name="connsiteX0" fmla="*/ 688641 w 1377282"/>
                  <a:gd name="connsiteY0" fmla="*/ 429617 h 1662525"/>
                  <a:gd name="connsiteX1" fmla="*/ 138711 w 1377282"/>
                  <a:gd name="connsiteY1" fmla="*/ 979547 h 1662525"/>
                  <a:gd name="connsiteX2" fmla="*/ 688641 w 1377282"/>
                  <a:gd name="connsiteY2" fmla="*/ 1529477 h 1662525"/>
                  <a:gd name="connsiteX3" fmla="*/ 1238571 w 1377282"/>
                  <a:gd name="connsiteY3" fmla="*/ 979547 h 1662525"/>
                  <a:gd name="connsiteX4" fmla="*/ 688641 w 1377282"/>
                  <a:gd name="connsiteY4" fmla="*/ 429617 h 1662525"/>
                  <a:gd name="connsiteX5" fmla="*/ 688641 w 1377282"/>
                  <a:gd name="connsiteY5" fmla="*/ 0 h 1662525"/>
                  <a:gd name="connsiteX6" fmla="*/ 1175584 w 1377282"/>
                  <a:gd name="connsiteY6" fmla="*/ 486943 h 1662525"/>
                  <a:gd name="connsiteX7" fmla="*/ 1175584 w 1377282"/>
                  <a:gd name="connsiteY7" fmla="*/ 1460828 h 1662525"/>
                  <a:gd name="connsiteX8" fmla="*/ 688641 w 1377282"/>
                  <a:gd name="connsiteY8" fmla="*/ 1662525 h 1662525"/>
                  <a:gd name="connsiteX9" fmla="*/ 201698 w 1377282"/>
                  <a:gd name="connsiteY9" fmla="*/ 1460828 h 1662525"/>
                  <a:gd name="connsiteX10" fmla="*/ 201698 w 1377282"/>
                  <a:gd name="connsiteY10" fmla="*/ 486943 h 166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7282" h="1662525">
                    <a:moveTo>
                      <a:pt x="688641" y="429617"/>
                    </a:moveTo>
                    <a:cubicBezTo>
                      <a:pt x="384923" y="429617"/>
                      <a:pt x="138711" y="675829"/>
                      <a:pt x="138711" y="979547"/>
                    </a:cubicBezTo>
                    <a:cubicBezTo>
                      <a:pt x="138711" y="1283265"/>
                      <a:pt x="384923" y="1529477"/>
                      <a:pt x="688641" y="1529477"/>
                    </a:cubicBezTo>
                    <a:cubicBezTo>
                      <a:pt x="992359" y="1529477"/>
                      <a:pt x="1238571" y="1283265"/>
                      <a:pt x="1238571" y="979547"/>
                    </a:cubicBezTo>
                    <a:cubicBezTo>
                      <a:pt x="1238571" y="675829"/>
                      <a:pt x="992359" y="429617"/>
                      <a:pt x="688641" y="429617"/>
                    </a:cubicBezTo>
                    <a:close/>
                    <a:moveTo>
                      <a:pt x="688641" y="0"/>
                    </a:moveTo>
                    <a:lnTo>
                      <a:pt x="1175584" y="486943"/>
                    </a:lnTo>
                    <a:cubicBezTo>
                      <a:pt x="1444515" y="755874"/>
                      <a:pt x="1444515" y="1191896"/>
                      <a:pt x="1175584" y="1460828"/>
                    </a:cubicBezTo>
                    <a:cubicBezTo>
                      <a:pt x="1041119" y="1595293"/>
                      <a:pt x="864879" y="1662527"/>
                      <a:pt x="688641" y="1662525"/>
                    </a:cubicBezTo>
                    <a:cubicBezTo>
                      <a:pt x="512403" y="1662527"/>
                      <a:pt x="336163" y="1595293"/>
                      <a:pt x="201698" y="1460828"/>
                    </a:cubicBezTo>
                    <a:cubicBezTo>
                      <a:pt x="-67233" y="1191896"/>
                      <a:pt x="-67233" y="755874"/>
                      <a:pt x="201698" y="486943"/>
                    </a:cubicBezTo>
                    <a:close/>
                  </a:path>
                </a:pathLst>
              </a:cu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227800" bIns="0" rtlCol="0" anchor="ctr">
                <a:noAutofit/>
              </a:bodyPr>
              <a:lstStyle/>
              <a:p>
                <a:pPr algn="ctr">
                  <a:lnSpc>
                    <a:spcPct val="150000"/>
                  </a:lnSpc>
                </a:pPr>
                <a:endParaRPr lang="zh-CN" altLang="en-US" sz="2850" b="1" dirty="0">
                  <a:solidFill>
                    <a:schemeClr val="tx1"/>
                  </a:solidFill>
                  <a:latin typeface="+mn-ea"/>
                </a:endParaRPr>
              </a:p>
            </p:txBody>
          </p:sp>
          <p:sp>
            <p:nvSpPr>
              <p:cNvPr id="18" name="TextBox 17"/>
              <p:cNvSpPr txBox="1"/>
              <p:nvPr>
                <p:custDataLst>
                  <p:tags r:id="rId20"/>
                </p:custDataLst>
              </p:nvPr>
            </p:nvSpPr>
            <p:spPr>
              <a:xfrm>
                <a:off x="4534638" y="1482016"/>
                <a:ext cx="283629" cy="249272"/>
              </a:xfrm>
              <a:prstGeom prst="rect">
                <a:avLst/>
              </a:prstGeom>
              <a:noFill/>
            </p:spPr>
            <p:txBody>
              <a:bodyPr wrap="none" rtlCol="0">
                <a:spAutoFit/>
              </a:bodyPr>
              <a:lstStyle/>
              <a:p>
                <a:r>
                  <a:rPr lang="zh-CN" altLang="en-US" sz="1685" b="1" dirty="0" smtClean="0">
                    <a:solidFill>
                      <a:schemeClr val="accent1"/>
                    </a:solidFill>
                  </a:rPr>
                  <a:t>四</a:t>
                </a:r>
                <a:endParaRPr lang="zh-CN" altLang="en-US" sz="1685" b="1" dirty="0">
                  <a:solidFill>
                    <a:schemeClr val="accent1"/>
                  </a:solidFill>
                </a:endParaRPr>
              </a:p>
            </p:txBody>
          </p:sp>
        </p:grpSp>
      </p:grpSp>
      <p:grpSp>
        <p:nvGrpSpPr>
          <p:cNvPr id="11" name="组合 30"/>
          <p:cNvGrpSpPr/>
          <p:nvPr/>
        </p:nvGrpSpPr>
        <p:grpSpPr>
          <a:xfrm>
            <a:off x="2121677" y="3509793"/>
            <a:ext cx="7855411" cy="2335004"/>
            <a:chOff x="2021424" y="2714066"/>
            <a:chExt cx="5587104" cy="1660538"/>
          </a:xfrm>
        </p:grpSpPr>
        <p:grpSp>
          <p:nvGrpSpPr>
            <p:cNvPr id="12" name="组合 31"/>
            <p:cNvGrpSpPr/>
            <p:nvPr/>
          </p:nvGrpSpPr>
          <p:grpSpPr>
            <a:xfrm>
              <a:off x="2021424" y="2723530"/>
              <a:ext cx="943926" cy="1629659"/>
              <a:chOff x="2834619" y="2727912"/>
              <a:chExt cx="943926" cy="1629659"/>
            </a:xfrm>
          </p:grpSpPr>
          <p:sp>
            <p:nvSpPr>
              <p:cNvPr id="52" name="矩形 51"/>
              <p:cNvSpPr/>
              <p:nvPr>
                <p:custDataLst>
                  <p:tags r:id="rId21"/>
                </p:custDataLst>
              </p:nvPr>
            </p:nvSpPr>
            <p:spPr>
              <a:xfrm rot="1516439">
                <a:off x="3506509" y="2759798"/>
                <a:ext cx="51424" cy="864675"/>
              </a:xfrm>
              <a:prstGeom prst="rect">
                <a:avLst/>
              </a:prstGeom>
              <a:solidFill>
                <a:schemeClr val="tx1">
                  <a:lumMod val="50000"/>
                  <a:lumOff val="50000"/>
                </a:schemeClr>
              </a:solidFill>
              <a:ln w="25400" cap="flat" cmpd="sng" algn="ctr">
                <a:no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53" name="椭圆 52"/>
              <p:cNvSpPr/>
              <p:nvPr>
                <p:custDataLst>
                  <p:tags r:id="rId22"/>
                </p:custDataLst>
              </p:nvPr>
            </p:nvSpPr>
            <p:spPr>
              <a:xfrm rot="1516439">
                <a:off x="3675697" y="2727912"/>
                <a:ext cx="102848" cy="102848"/>
              </a:xfrm>
              <a:prstGeom prst="ellipse">
                <a:avLst/>
              </a:prstGeom>
              <a:solidFill>
                <a:srgbClr val="FFFFFF"/>
              </a:solidFill>
              <a:ln w="25400" cap="flat" cmpd="sng" algn="ctr">
                <a:solidFill>
                  <a:schemeClr val="bg1">
                    <a:lumMod val="50000"/>
                  </a:schemeClr>
                </a:solid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54" name="任意多边形 53"/>
              <p:cNvSpPr/>
              <p:nvPr>
                <p:custDataLst>
                  <p:tags r:id="rId23"/>
                </p:custDataLst>
              </p:nvPr>
            </p:nvSpPr>
            <p:spPr bwMode="auto">
              <a:xfrm rot="1500000">
                <a:off x="2834619" y="3524217"/>
                <a:ext cx="690374" cy="833354"/>
              </a:xfrm>
              <a:custGeom>
                <a:avLst/>
                <a:gdLst>
                  <a:gd name="connsiteX0" fmla="*/ 688641 w 1377282"/>
                  <a:gd name="connsiteY0" fmla="*/ 429617 h 1662525"/>
                  <a:gd name="connsiteX1" fmla="*/ 138711 w 1377282"/>
                  <a:gd name="connsiteY1" fmla="*/ 979547 h 1662525"/>
                  <a:gd name="connsiteX2" fmla="*/ 688641 w 1377282"/>
                  <a:gd name="connsiteY2" fmla="*/ 1529477 h 1662525"/>
                  <a:gd name="connsiteX3" fmla="*/ 1238571 w 1377282"/>
                  <a:gd name="connsiteY3" fmla="*/ 979547 h 1662525"/>
                  <a:gd name="connsiteX4" fmla="*/ 688641 w 1377282"/>
                  <a:gd name="connsiteY4" fmla="*/ 429617 h 1662525"/>
                  <a:gd name="connsiteX5" fmla="*/ 688641 w 1377282"/>
                  <a:gd name="connsiteY5" fmla="*/ 0 h 1662525"/>
                  <a:gd name="connsiteX6" fmla="*/ 1175584 w 1377282"/>
                  <a:gd name="connsiteY6" fmla="*/ 486943 h 1662525"/>
                  <a:gd name="connsiteX7" fmla="*/ 1175584 w 1377282"/>
                  <a:gd name="connsiteY7" fmla="*/ 1460828 h 1662525"/>
                  <a:gd name="connsiteX8" fmla="*/ 688641 w 1377282"/>
                  <a:gd name="connsiteY8" fmla="*/ 1662525 h 1662525"/>
                  <a:gd name="connsiteX9" fmla="*/ 201698 w 1377282"/>
                  <a:gd name="connsiteY9" fmla="*/ 1460828 h 1662525"/>
                  <a:gd name="connsiteX10" fmla="*/ 201698 w 1377282"/>
                  <a:gd name="connsiteY10" fmla="*/ 486943 h 166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7282" h="1662525">
                    <a:moveTo>
                      <a:pt x="688641" y="429617"/>
                    </a:moveTo>
                    <a:cubicBezTo>
                      <a:pt x="384923" y="429617"/>
                      <a:pt x="138711" y="675829"/>
                      <a:pt x="138711" y="979547"/>
                    </a:cubicBezTo>
                    <a:cubicBezTo>
                      <a:pt x="138711" y="1283265"/>
                      <a:pt x="384923" y="1529477"/>
                      <a:pt x="688641" y="1529477"/>
                    </a:cubicBezTo>
                    <a:cubicBezTo>
                      <a:pt x="992359" y="1529477"/>
                      <a:pt x="1238571" y="1283265"/>
                      <a:pt x="1238571" y="979547"/>
                    </a:cubicBezTo>
                    <a:cubicBezTo>
                      <a:pt x="1238571" y="675829"/>
                      <a:pt x="992359" y="429617"/>
                      <a:pt x="688641" y="429617"/>
                    </a:cubicBezTo>
                    <a:close/>
                    <a:moveTo>
                      <a:pt x="688641" y="0"/>
                    </a:moveTo>
                    <a:lnTo>
                      <a:pt x="1175584" y="486943"/>
                    </a:lnTo>
                    <a:cubicBezTo>
                      <a:pt x="1444515" y="755874"/>
                      <a:pt x="1444515" y="1191896"/>
                      <a:pt x="1175584" y="1460828"/>
                    </a:cubicBezTo>
                    <a:cubicBezTo>
                      <a:pt x="1041119" y="1595293"/>
                      <a:pt x="864879" y="1662527"/>
                      <a:pt x="688641" y="1662525"/>
                    </a:cubicBezTo>
                    <a:cubicBezTo>
                      <a:pt x="512403" y="1662527"/>
                      <a:pt x="336163" y="1595293"/>
                      <a:pt x="201698" y="1460828"/>
                    </a:cubicBezTo>
                    <a:cubicBezTo>
                      <a:pt x="-67233" y="1191896"/>
                      <a:pt x="-67233" y="755874"/>
                      <a:pt x="201698" y="486943"/>
                    </a:cubicBezTo>
                    <a:close/>
                  </a:path>
                </a:pathLst>
              </a:custGeom>
              <a:solidFill>
                <a:schemeClr val="tx1">
                  <a:lumMod val="50000"/>
                  <a:lumOff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227800" bIns="0" rtlCol="0" anchor="ctr">
                <a:noAutofit/>
              </a:bodyPr>
              <a:lstStyle/>
              <a:p>
                <a:pPr algn="ctr">
                  <a:lnSpc>
                    <a:spcPct val="150000"/>
                  </a:lnSpc>
                </a:pPr>
                <a:endParaRPr lang="zh-CN" altLang="en-US" sz="2850" b="1" dirty="0">
                  <a:solidFill>
                    <a:schemeClr val="tx1"/>
                  </a:solidFill>
                  <a:latin typeface="+mn-ea"/>
                </a:endParaRPr>
              </a:p>
            </p:txBody>
          </p:sp>
          <p:sp>
            <p:nvSpPr>
              <p:cNvPr id="55" name="TextBox 54"/>
              <p:cNvSpPr txBox="1"/>
              <p:nvPr>
                <p:custDataLst>
                  <p:tags r:id="rId24"/>
                </p:custDataLst>
              </p:nvPr>
            </p:nvSpPr>
            <p:spPr>
              <a:xfrm>
                <a:off x="2995375" y="3897175"/>
                <a:ext cx="283629" cy="249272"/>
              </a:xfrm>
              <a:prstGeom prst="rect">
                <a:avLst/>
              </a:prstGeom>
              <a:noFill/>
            </p:spPr>
            <p:txBody>
              <a:bodyPr wrap="none" rtlCol="0">
                <a:spAutoFit/>
              </a:bodyPr>
              <a:lstStyle/>
              <a:p>
                <a:r>
                  <a:rPr lang="zh-CN" altLang="en-US" sz="1685" b="1" dirty="0" smtClean="0">
                    <a:solidFill>
                      <a:schemeClr val="tx1">
                        <a:lumMod val="50000"/>
                        <a:lumOff val="50000"/>
                      </a:schemeClr>
                    </a:solidFill>
                  </a:rPr>
                  <a:t>一</a:t>
                </a:r>
                <a:endParaRPr lang="zh-CN" altLang="en-US" sz="1685" b="1" dirty="0">
                  <a:solidFill>
                    <a:schemeClr val="tx1">
                      <a:lumMod val="50000"/>
                      <a:lumOff val="50000"/>
                    </a:schemeClr>
                  </a:solidFill>
                </a:endParaRPr>
              </a:p>
            </p:txBody>
          </p:sp>
        </p:grpSp>
        <p:grpSp>
          <p:nvGrpSpPr>
            <p:cNvPr id="13" name="组合 32"/>
            <p:cNvGrpSpPr/>
            <p:nvPr/>
          </p:nvGrpSpPr>
          <p:grpSpPr>
            <a:xfrm>
              <a:off x="3564706" y="2727912"/>
              <a:ext cx="943927" cy="1629659"/>
              <a:chOff x="4210535" y="2714066"/>
              <a:chExt cx="943927" cy="1629659"/>
            </a:xfrm>
          </p:grpSpPr>
          <p:sp>
            <p:nvSpPr>
              <p:cNvPr id="48" name="矩形 47"/>
              <p:cNvSpPr/>
              <p:nvPr>
                <p:custDataLst>
                  <p:tags r:id="rId25"/>
                </p:custDataLst>
              </p:nvPr>
            </p:nvSpPr>
            <p:spPr>
              <a:xfrm rot="1516439">
                <a:off x="4882426" y="2745952"/>
                <a:ext cx="51424" cy="864675"/>
              </a:xfrm>
              <a:prstGeom prst="rect">
                <a:avLst/>
              </a:prstGeom>
              <a:solidFill>
                <a:schemeClr val="bg1">
                  <a:lumMod val="50000"/>
                </a:schemeClr>
              </a:solidFill>
              <a:ln w="25400" cap="flat" cmpd="sng" algn="ctr">
                <a:no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49" name="椭圆 48"/>
              <p:cNvSpPr/>
              <p:nvPr>
                <p:custDataLst>
                  <p:tags r:id="rId26"/>
                </p:custDataLst>
              </p:nvPr>
            </p:nvSpPr>
            <p:spPr>
              <a:xfrm rot="1516439">
                <a:off x="5051614" y="2714066"/>
                <a:ext cx="102848" cy="102848"/>
              </a:xfrm>
              <a:prstGeom prst="ellipse">
                <a:avLst/>
              </a:prstGeom>
              <a:solidFill>
                <a:srgbClr val="FFFFFF"/>
              </a:solidFill>
              <a:ln w="25400" cap="flat" cmpd="sng" algn="ctr">
                <a:solidFill>
                  <a:schemeClr val="bg1">
                    <a:lumMod val="50000"/>
                  </a:schemeClr>
                </a:solid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50" name="任意多边形 49"/>
              <p:cNvSpPr/>
              <p:nvPr>
                <p:custDataLst>
                  <p:tags r:id="rId27"/>
                </p:custDataLst>
              </p:nvPr>
            </p:nvSpPr>
            <p:spPr bwMode="auto">
              <a:xfrm rot="1500000">
                <a:off x="4210535" y="3510371"/>
                <a:ext cx="690374" cy="833354"/>
              </a:xfrm>
              <a:custGeom>
                <a:avLst/>
                <a:gdLst>
                  <a:gd name="connsiteX0" fmla="*/ 688641 w 1377282"/>
                  <a:gd name="connsiteY0" fmla="*/ 429617 h 1662525"/>
                  <a:gd name="connsiteX1" fmla="*/ 138711 w 1377282"/>
                  <a:gd name="connsiteY1" fmla="*/ 979547 h 1662525"/>
                  <a:gd name="connsiteX2" fmla="*/ 688641 w 1377282"/>
                  <a:gd name="connsiteY2" fmla="*/ 1529477 h 1662525"/>
                  <a:gd name="connsiteX3" fmla="*/ 1238571 w 1377282"/>
                  <a:gd name="connsiteY3" fmla="*/ 979547 h 1662525"/>
                  <a:gd name="connsiteX4" fmla="*/ 688641 w 1377282"/>
                  <a:gd name="connsiteY4" fmla="*/ 429617 h 1662525"/>
                  <a:gd name="connsiteX5" fmla="*/ 688641 w 1377282"/>
                  <a:gd name="connsiteY5" fmla="*/ 0 h 1662525"/>
                  <a:gd name="connsiteX6" fmla="*/ 1175584 w 1377282"/>
                  <a:gd name="connsiteY6" fmla="*/ 486943 h 1662525"/>
                  <a:gd name="connsiteX7" fmla="*/ 1175584 w 1377282"/>
                  <a:gd name="connsiteY7" fmla="*/ 1460828 h 1662525"/>
                  <a:gd name="connsiteX8" fmla="*/ 688641 w 1377282"/>
                  <a:gd name="connsiteY8" fmla="*/ 1662525 h 1662525"/>
                  <a:gd name="connsiteX9" fmla="*/ 201698 w 1377282"/>
                  <a:gd name="connsiteY9" fmla="*/ 1460828 h 1662525"/>
                  <a:gd name="connsiteX10" fmla="*/ 201698 w 1377282"/>
                  <a:gd name="connsiteY10" fmla="*/ 486943 h 166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7282" h="1662525">
                    <a:moveTo>
                      <a:pt x="688641" y="429617"/>
                    </a:moveTo>
                    <a:cubicBezTo>
                      <a:pt x="384923" y="429617"/>
                      <a:pt x="138711" y="675829"/>
                      <a:pt x="138711" y="979547"/>
                    </a:cubicBezTo>
                    <a:cubicBezTo>
                      <a:pt x="138711" y="1283265"/>
                      <a:pt x="384923" y="1529477"/>
                      <a:pt x="688641" y="1529477"/>
                    </a:cubicBezTo>
                    <a:cubicBezTo>
                      <a:pt x="992359" y="1529477"/>
                      <a:pt x="1238571" y="1283265"/>
                      <a:pt x="1238571" y="979547"/>
                    </a:cubicBezTo>
                    <a:cubicBezTo>
                      <a:pt x="1238571" y="675829"/>
                      <a:pt x="992359" y="429617"/>
                      <a:pt x="688641" y="429617"/>
                    </a:cubicBezTo>
                    <a:close/>
                    <a:moveTo>
                      <a:pt x="688641" y="0"/>
                    </a:moveTo>
                    <a:lnTo>
                      <a:pt x="1175584" y="486943"/>
                    </a:lnTo>
                    <a:cubicBezTo>
                      <a:pt x="1444515" y="755874"/>
                      <a:pt x="1444515" y="1191896"/>
                      <a:pt x="1175584" y="1460828"/>
                    </a:cubicBezTo>
                    <a:cubicBezTo>
                      <a:pt x="1041119" y="1595293"/>
                      <a:pt x="864879" y="1662527"/>
                      <a:pt x="688641" y="1662525"/>
                    </a:cubicBezTo>
                    <a:cubicBezTo>
                      <a:pt x="512403" y="1662527"/>
                      <a:pt x="336163" y="1595293"/>
                      <a:pt x="201698" y="1460828"/>
                    </a:cubicBezTo>
                    <a:cubicBezTo>
                      <a:pt x="-67233" y="1191896"/>
                      <a:pt x="-67233" y="755874"/>
                      <a:pt x="201698" y="486943"/>
                    </a:cubicBezTo>
                    <a:close/>
                  </a:path>
                </a:pathLst>
              </a:custGeom>
              <a:solidFill>
                <a:schemeClr val="bg1">
                  <a:lumMod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227800" bIns="0" rtlCol="0" anchor="ctr">
                <a:noAutofit/>
              </a:bodyPr>
              <a:lstStyle/>
              <a:p>
                <a:pPr algn="ctr">
                  <a:lnSpc>
                    <a:spcPct val="150000"/>
                  </a:lnSpc>
                </a:pPr>
                <a:endParaRPr lang="zh-CN" altLang="en-US" sz="2850" b="1" dirty="0">
                  <a:solidFill>
                    <a:schemeClr val="tx1"/>
                  </a:solidFill>
                  <a:latin typeface="+mn-ea"/>
                </a:endParaRPr>
              </a:p>
            </p:txBody>
          </p:sp>
          <p:sp>
            <p:nvSpPr>
              <p:cNvPr id="51" name="TextBox 50"/>
              <p:cNvSpPr txBox="1"/>
              <p:nvPr>
                <p:custDataLst>
                  <p:tags r:id="rId28"/>
                </p:custDataLst>
              </p:nvPr>
            </p:nvSpPr>
            <p:spPr>
              <a:xfrm>
                <a:off x="4381989" y="3878947"/>
                <a:ext cx="283629" cy="249272"/>
              </a:xfrm>
              <a:prstGeom prst="rect">
                <a:avLst/>
              </a:prstGeom>
              <a:noFill/>
            </p:spPr>
            <p:txBody>
              <a:bodyPr wrap="none" rtlCol="0">
                <a:spAutoFit/>
              </a:bodyPr>
              <a:lstStyle/>
              <a:p>
                <a:r>
                  <a:rPr lang="zh-CN" altLang="en-US" sz="1685" b="1" dirty="0" smtClean="0">
                    <a:solidFill>
                      <a:schemeClr val="tx1">
                        <a:lumMod val="50000"/>
                        <a:lumOff val="50000"/>
                      </a:schemeClr>
                    </a:solidFill>
                  </a:rPr>
                  <a:t>二</a:t>
                </a:r>
                <a:endParaRPr lang="zh-CN" altLang="en-US" sz="1685" b="1" dirty="0">
                  <a:solidFill>
                    <a:schemeClr val="tx1">
                      <a:lumMod val="50000"/>
                      <a:lumOff val="50000"/>
                    </a:schemeClr>
                  </a:solidFill>
                </a:endParaRPr>
              </a:p>
            </p:txBody>
          </p:sp>
        </p:grpSp>
        <p:grpSp>
          <p:nvGrpSpPr>
            <p:cNvPr id="14" name="组合 33"/>
            <p:cNvGrpSpPr/>
            <p:nvPr/>
          </p:nvGrpSpPr>
          <p:grpSpPr>
            <a:xfrm>
              <a:off x="5121319" y="2714066"/>
              <a:ext cx="943927" cy="1629659"/>
              <a:chOff x="5586452" y="2714066"/>
              <a:chExt cx="943927" cy="1629659"/>
            </a:xfrm>
          </p:grpSpPr>
          <p:sp>
            <p:nvSpPr>
              <p:cNvPr id="44" name="矩形 43"/>
              <p:cNvSpPr/>
              <p:nvPr>
                <p:custDataLst>
                  <p:tags r:id="rId29"/>
                </p:custDataLst>
              </p:nvPr>
            </p:nvSpPr>
            <p:spPr>
              <a:xfrm rot="1516439">
                <a:off x="6258343" y="2745952"/>
                <a:ext cx="51424" cy="864675"/>
              </a:xfrm>
              <a:prstGeom prst="rect">
                <a:avLst/>
              </a:prstGeom>
              <a:solidFill>
                <a:schemeClr val="bg1">
                  <a:lumMod val="50000"/>
                </a:schemeClr>
              </a:solidFill>
              <a:ln w="25400" cap="flat" cmpd="sng" algn="ctr">
                <a:no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45" name="椭圆 44"/>
              <p:cNvSpPr/>
              <p:nvPr>
                <p:custDataLst>
                  <p:tags r:id="rId30"/>
                </p:custDataLst>
              </p:nvPr>
            </p:nvSpPr>
            <p:spPr>
              <a:xfrm rot="1516439">
                <a:off x="6427531" y="2714066"/>
                <a:ext cx="102848" cy="102848"/>
              </a:xfrm>
              <a:prstGeom prst="ellipse">
                <a:avLst/>
              </a:prstGeom>
              <a:solidFill>
                <a:srgbClr val="FFFFFF"/>
              </a:solidFill>
              <a:ln w="25400" cap="flat" cmpd="sng" algn="ctr">
                <a:solidFill>
                  <a:schemeClr val="bg1">
                    <a:lumMod val="50000"/>
                  </a:schemeClr>
                </a:solid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46" name="任意多边形 45"/>
              <p:cNvSpPr/>
              <p:nvPr>
                <p:custDataLst>
                  <p:tags r:id="rId31"/>
                </p:custDataLst>
              </p:nvPr>
            </p:nvSpPr>
            <p:spPr bwMode="auto">
              <a:xfrm rot="1500000">
                <a:off x="5586452" y="3510371"/>
                <a:ext cx="690374" cy="833354"/>
              </a:xfrm>
              <a:custGeom>
                <a:avLst/>
                <a:gdLst>
                  <a:gd name="connsiteX0" fmla="*/ 688641 w 1377282"/>
                  <a:gd name="connsiteY0" fmla="*/ 429617 h 1662525"/>
                  <a:gd name="connsiteX1" fmla="*/ 138711 w 1377282"/>
                  <a:gd name="connsiteY1" fmla="*/ 979547 h 1662525"/>
                  <a:gd name="connsiteX2" fmla="*/ 688641 w 1377282"/>
                  <a:gd name="connsiteY2" fmla="*/ 1529477 h 1662525"/>
                  <a:gd name="connsiteX3" fmla="*/ 1238571 w 1377282"/>
                  <a:gd name="connsiteY3" fmla="*/ 979547 h 1662525"/>
                  <a:gd name="connsiteX4" fmla="*/ 688641 w 1377282"/>
                  <a:gd name="connsiteY4" fmla="*/ 429617 h 1662525"/>
                  <a:gd name="connsiteX5" fmla="*/ 688641 w 1377282"/>
                  <a:gd name="connsiteY5" fmla="*/ 0 h 1662525"/>
                  <a:gd name="connsiteX6" fmla="*/ 1175584 w 1377282"/>
                  <a:gd name="connsiteY6" fmla="*/ 486943 h 1662525"/>
                  <a:gd name="connsiteX7" fmla="*/ 1175584 w 1377282"/>
                  <a:gd name="connsiteY7" fmla="*/ 1460828 h 1662525"/>
                  <a:gd name="connsiteX8" fmla="*/ 688641 w 1377282"/>
                  <a:gd name="connsiteY8" fmla="*/ 1662525 h 1662525"/>
                  <a:gd name="connsiteX9" fmla="*/ 201698 w 1377282"/>
                  <a:gd name="connsiteY9" fmla="*/ 1460828 h 1662525"/>
                  <a:gd name="connsiteX10" fmla="*/ 201698 w 1377282"/>
                  <a:gd name="connsiteY10" fmla="*/ 486943 h 166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7282" h="1662525">
                    <a:moveTo>
                      <a:pt x="688641" y="429617"/>
                    </a:moveTo>
                    <a:cubicBezTo>
                      <a:pt x="384923" y="429617"/>
                      <a:pt x="138711" y="675829"/>
                      <a:pt x="138711" y="979547"/>
                    </a:cubicBezTo>
                    <a:cubicBezTo>
                      <a:pt x="138711" y="1283265"/>
                      <a:pt x="384923" y="1529477"/>
                      <a:pt x="688641" y="1529477"/>
                    </a:cubicBezTo>
                    <a:cubicBezTo>
                      <a:pt x="992359" y="1529477"/>
                      <a:pt x="1238571" y="1283265"/>
                      <a:pt x="1238571" y="979547"/>
                    </a:cubicBezTo>
                    <a:cubicBezTo>
                      <a:pt x="1238571" y="675829"/>
                      <a:pt x="992359" y="429617"/>
                      <a:pt x="688641" y="429617"/>
                    </a:cubicBezTo>
                    <a:close/>
                    <a:moveTo>
                      <a:pt x="688641" y="0"/>
                    </a:moveTo>
                    <a:lnTo>
                      <a:pt x="1175584" y="486943"/>
                    </a:lnTo>
                    <a:cubicBezTo>
                      <a:pt x="1444515" y="755874"/>
                      <a:pt x="1444515" y="1191896"/>
                      <a:pt x="1175584" y="1460828"/>
                    </a:cubicBezTo>
                    <a:cubicBezTo>
                      <a:pt x="1041119" y="1595293"/>
                      <a:pt x="864879" y="1662527"/>
                      <a:pt x="688641" y="1662525"/>
                    </a:cubicBezTo>
                    <a:cubicBezTo>
                      <a:pt x="512403" y="1662527"/>
                      <a:pt x="336163" y="1595293"/>
                      <a:pt x="201698" y="1460828"/>
                    </a:cubicBezTo>
                    <a:cubicBezTo>
                      <a:pt x="-67233" y="1191896"/>
                      <a:pt x="-67233" y="755874"/>
                      <a:pt x="201698" y="486943"/>
                    </a:cubicBezTo>
                    <a:close/>
                  </a:path>
                </a:pathLst>
              </a:custGeom>
              <a:solidFill>
                <a:schemeClr val="bg1">
                  <a:lumMod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227800" bIns="0" rtlCol="0" anchor="ctr">
                <a:noAutofit/>
              </a:bodyPr>
              <a:lstStyle/>
              <a:p>
                <a:pPr algn="ctr">
                  <a:lnSpc>
                    <a:spcPct val="150000"/>
                  </a:lnSpc>
                </a:pPr>
                <a:endParaRPr lang="zh-CN" altLang="en-US" sz="2850" b="1" dirty="0">
                  <a:solidFill>
                    <a:schemeClr val="tx1"/>
                  </a:solidFill>
                  <a:latin typeface="+mn-ea"/>
                </a:endParaRPr>
              </a:p>
            </p:txBody>
          </p:sp>
          <p:sp>
            <p:nvSpPr>
              <p:cNvPr id="47" name="TextBox 46"/>
              <p:cNvSpPr txBox="1"/>
              <p:nvPr>
                <p:custDataLst>
                  <p:tags r:id="rId32"/>
                </p:custDataLst>
              </p:nvPr>
            </p:nvSpPr>
            <p:spPr>
              <a:xfrm>
                <a:off x="5755271" y="3892793"/>
                <a:ext cx="283629" cy="249272"/>
              </a:xfrm>
              <a:prstGeom prst="rect">
                <a:avLst/>
              </a:prstGeom>
              <a:noFill/>
            </p:spPr>
            <p:txBody>
              <a:bodyPr wrap="none" rtlCol="0">
                <a:spAutoFit/>
              </a:bodyPr>
              <a:lstStyle/>
              <a:p>
                <a:r>
                  <a:rPr lang="zh-CN" altLang="en-US" sz="1685" b="1" dirty="0" smtClean="0">
                    <a:solidFill>
                      <a:schemeClr val="tx1">
                        <a:lumMod val="50000"/>
                        <a:lumOff val="50000"/>
                      </a:schemeClr>
                    </a:solidFill>
                  </a:rPr>
                  <a:t>三</a:t>
                </a:r>
                <a:endParaRPr lang="zh-CN" altLang="en-US" sz="1685" b="1" dirty="0">
                  <a:solidFill>
                    <a:schemeClr val="tx1">
                      <a:lumMod val="50000"/>
                      <a:lumOff val="50000"/>
                    </a:schemeClr>
                  </a:solidFill>
                </a:endParaRPr>
              </a:p>
            </p:txBody>
          </p:sp>
        </p:grpSp>
        <p:grpSp>
          <p:nvGrpSpPr>
            <p:cNvPr id="31" name="组合 34"/>
            <p:cNvGrpSpPr/>
            <p:nvPr/>
          </p:nvGrpSpPr>
          <p:grpSpPr>
            <a:xfrm>
              <a:off x="6664602" y="2744945"/>
              <a:ext cx="943926" cy="1629659"/>
              <a:chOff x="6962370" y="2744945"/>
              <a:chExt cx="943926" cy="1629659"/>
            </a:xfrm>
          </p:grpSpPr>
          <p:sp>
            <p:nvSpPr>
              <p:cNvPr id="40" name="矩形 39"/>
              <p:cNvSpPr/>
              <p:nvPr>
                <p:custDataLst>
                  <p:tags r:id="rId33"/>
                </p:custDataLst>
              </p:nvPr>
            </p:nvSpPr>
            <p:spPr>
              <a:xfrm rot="1516439">
                <a:off x="7634260" y="2776831"/>
                <a:ext cx="51424" cy="864675"/>
              </a:xfrm>
              <a:prstGeom prst="rect">
                <a:avLst/>
              </a:prstGeom>
              <a:solidFill>
                <a:schemeClr val="bg1">
                  <a:lumMod val="50000"/>
                </a:schemeClr>
              </a:solidFill>
              <a:ln w="25400" cap="flat" cmpd="sng" algn="ctr">
                <a:no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41" name="椭圆 40"/>
              <p:cNvSpPr/>
              <p:nvPr>
                <p:custDataLst>
                  <p:tags r:id="rId34"/>
                </p:custDataLst>
              </p:nvPr>
            </p:nvSpPr>
            <p:spPr>
              <a:xfrm rot="1516439">
                <a:off x="7803448" y="2744945"/>
                <a:ext cx="102848" cy="102848"/>
              </a:xfrm>
              <a:prstGeom prst="ellipse">
                <a:avLst/>
              </a:prstGeom>
              <a:solidFill>
                <a:srgbClr val="FFFFFF"/>
              </a:solidFill>
              <a:ln w="25400" cap="flat" cmpd="sng" algn="ctr">
                <a:solidFill>
                  <a:schemeClr val="bg1">
                    <a:lumMod val="50000"/>
                  </a:schemeClr>
                </a:solid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42" name="任意多边形 41"/>
              <p:cNvSpPr/>
              <p:nvPr>
                <p:custDataLst>
                  <p:tags r:id="rId35"/>
                </p:custDataLst>
              </p:nvPr>
            </p:nvSpPr>
            <p:spPr bwMode="auto">
              <a:xfrm rot="1500000">
                <a:off x="6962370" y="3541250"/>
                <a:ext cx="690374" cy="833354"/>
              </a:xfrm>
              <a:custGeom>
                <a:avLst/>
                <a:gdLst>
                  <a:gd name="connsiteX0" fmla="*/ 688641 w 1377282"/>
                  <a:gd name="connsiteY0" fmla="*/ 429617 h 1662525"/>
                  <a:gd name="connsiteX1" fmla="*/ 138711 w 1377282"/>
                  <a:gd name="connsiteY1" fmla="*/ 979547 h 1662525"/>
                  <a:gd name="connsiteX2" fmla="*/ 688641 w 1377282"/>
                  <a:gd name="connsiteY2" fmla="*/ 1529477 h 1662525"/>
                  <a:gd name="connsiteX3" fmla="*/ 1238571 w 1377282"/>
                  <a:gd name="connsiteY3" fmla="*/ 979547 h 1662525"/>
                  <a:gd name="connsiteX4" fmla="*/ 688641 w 1377282"/>
                  <a:gd name="connsiteY4" fmla="*/ 429617 h 1662525"/>
                  <a:gd name="connsiteX5" fmla="*/ 688641 w 1377282"/>
                  <a:gd name="connsiteY5" fmla="*/ 0 h 1662525"/>
                  <a:gd name="connsiteX6" fmla="*/ 1175584 w 1377282"/>
                  <a:gd name="connsiteY6" fmla="*/ 486943 h 1662525"/>
                  <a:gd name="connsiteX7" fmla="*/ 1175584 w 1377282"/>
                  <a:gd name="connsiteY7" fmla="*/ 1460828 h 1662525"/>
                  <a:gd name="connsiteX8" fmla="*/ 688641 w 1377282"/>
                  <a:gd name="connsiteY8" fmla="*/ 1662525 h 1662525"/>
                  <a:gd name="connsiteX9" fmla="*/ 201698 w 1377282"/>
                  <a:gd name="connsiteY9" fmla="*/ 1460828 h 1662525"/>
                  <a:gd name="connsiteX10" fmla="*/ 201698 w 1377282"/>
                  <a:gd name="connsiteY10" fmla="*/ 486943 h 166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7282" h="1662525">
                    <a:moveTo>
                      <a:pt x="688641" y="429617"/>
                    </a:moveTo>
                    <a:cubicBezTo>
                      <a:pt x="384923" y="429617"/>
                      <a:pt x="138711" y="675829"/>
                      <a:pt x="138711" y="979547"/>
                    </a:cubicBezTo>
                    <a:cubicBezTo>
                      <a:pt x="138711" y="1283265"/>
                      <a:pt x="384923" y="1529477"/>
                      <a:pt x="688641" y="1529477"/>
                    </a:cubicBezTo>
                    <a:cubicBezTo>
                      <a:pt x="992359" y="1529477"/>
                      <a:pt x="1238571" y="1283265"/>
                      <a:pt x="1238571" y="979547"/>
                    </a:cubicBezTo>
                    <a:cubicBezTo>
                      <a:pt x="1238571" y="675829"/>
                      <a:pt x="992359" y="429617"/>
                      <a:pt x="688641" y="429617"/>
                    </a:cubicBezTo>
                    <a:close/>
                    <a:moveTo>
                      <a:pt x="688641" y="0"/>
                    </a:moveTo>
                    <a:lnTo>
                      <a:pt x="1175584" y="486943"/>
                    </a:lnTo>
                    <a:cubicBezTo>
                      <a:pt x="1444515" y="755874"/>
                      <a:pt x="1444515" y="1191896"/>
                      <a:pt x="1175584" y="1460828"/>
                    </a:cubicBezTo>
                    <a:cubicBezTo>
                      <a:pt x="1041119" y="1595293"/>
                      <a:pt x="864879" y="1662527"/>
                      <a:pt x="688641" y="1662525"/>
                    </a:cubicBezTo>
                    <a:cubicBezTo>
                      <a:pt x="512403" y="1662527"/>
                      <a:pt x="336163" y="1595293"/>
                      <a:pt x="201698" y="1460828"/>
                    </a:cubicBezTo>
                    <a:cubicBezTo>
                      <a:pt x="-67233" y="1191896"/>
                      <a:pt x="-67233" y="755874"/>
                      <a:pt x="201698" y="486943"/>
                    </a:cubicBezTo>
                    <a:close/>
                  </a:path>
                </a:pathLst>
              </a:custGeom>
              <a:solidFill>
                <a:schemeClr val="bg1">
                  <a:lumMod val="50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227800" bIns="0" rtlCol="0" anchor="ctr">
                <a:noAutofit/>
              </a:bodyPr>
              <a:lstStyle/>
              <a:p>
                <a:pPr algn="ctr">
                  <a:lnSpc>
                    <a:spcPct val="150000"/>
                  </a:lnSpc>
                </a:pPr>
                <a:endParaRPr lang="zh-CN" altLang="en-US" sz="2850" b="1" dirty="0">
                  <a:solidFill>
                    <a:schemeClr val="tx1"/>
                  </a:solidFill>
                  <a:latin typeface="+mn-ea"/>
                </a:endParaRPr>
              </a:p>
            </p:txBody>
          </p:sp>
          <p:sp>
            <p:nvSpPr>
              <p:cNvPr id="43" name="TextBox 42"/>
              <p:cNvSpPr txBox="1"/>
              <p:nvPr>
                <p:custDataLst>
                  <p:tags r:id="rId36"/>
                </p:custDataLst>
              </p:nvPr>
            </p:nvSpPr>
            <p:spPr>
              <a:xfrm>
                <a:off x="7141885" y="3892793"/>
                <a:ext cx="283629" cy="249272"/>
              </a:xfrm>
              <a:prstGeom prst="rect">
                <a:avLst/>
              </a:prstGeom>
              <a:noFill/>
            </p:spPr>
            <p:txBody>
              <a:bodyPr wrap="none" rtlCol="0">
                <a:spAutoFit/>
              </a:bodyPr>
              <a:lstStyle/>
              <a:p>
                <a:r>
                  <a:rPr lang="zh-CN" altLang="en-US" sz="1685" b="1" dirty="0" smtClean="0">
                    <a:solidFill>
                      <a:schemeClr val="tx1">
                        <a:lumMod val="50000"/>
                        <a:lumOff val="50000"/>
                      </a:schemeClr>
                    </a:solidFill>
                  </a:rPr>
                  <a:t>四</a:t>
                </a:r>
                <a:endParaRPr lang="zh-CN" altLang="en-US" sz="1685" b="1" dirty="0">
                  <a:solidFill>
                    <a:schemeClr val="tx1">
                      <a:lumMod val="50000"/>
                      <a:lumOff val="50000"/>
                    </a:schemeClr>
                  </a:solidFill>
                </a:endParaRPr>
              </a:p>
            </p:txBody>
          </p:sp>
        </p:grpSp>
      </p:grpSp>
      <p:sp>
        <p:nvSpPr>
          <p:cNvPr id="57" name="任意多边形 56"/>
          <p:cNvSpPr/>
          <p:nvPr>
            <p:custDataLst>
              <p:tags r:id="rId37"/>
            </p:custDataLst>
          </p:nvPr>
        </p:nvSpPr>
        <p:spPr bwMode="auto">
          <a:xfrm rot="20100000" flipV="1">
            <a:off x="6919604" y="1399786"/>
            <a:ext cx="970659" cy="1171840"/>
          </a:xfrm>
          <a:custGeom>
            <a:avLst/>
            <a:gdLst>
              <a:gd name="connsiteX0" fmla="*/ 688641 w 1377282"/>
              <a:gd name="connsiteY0" fmla="*/ 429617 h 1662525"/>
              <a:gd name="connsiteX1" fmla="*/ 138711 w 1377282"/>
              <a:gd name="connsiteY1" fmla="*/ 979547 h 1662525"/>
              <a:gd name="connsiteX2" fmla="*/ 688641 w 1377282"/>
              <a:gd name="connsiteY2" fmla="*/ 1529477 h 1662525"/>
              <a:gd name="connsiteX3" fmla="*/ 1238571 w 1377282"/>
              <a:gd name="connsiteY3" fmla="*/ 979547 h 1662525"/>
              <a:gd name="connsiteX4" fmla="*/ 688641 w 1377282"/>
              <a:gd name="connsiteY4" fmla="*/ 429617 h 1662525"/>
              <a:gd name="connsiteX5" fmla="*/ 688641 w 1377282"/>
              <a:gd name="connsiteY5" fmla="*/ 0 h 1662525"/>
              <a:gd name="connsiteX6" fmla="*/ 1175584 w 1377282"/>
              <a:gd name="connsiteY6" fmla="*/ 486943 h 1662525"/>
              <a:gd name="connsiteX7" fmla="*/ 1175584 w 1377282"/>
              <a:gd name="connsiteY7" fmla="*/ 1460828 h 1662525"/>
              <a:gd name="connsiteX8" fmla="*/ 688641 w 1377282"/>
              <a:gd name="connsiteY8" fmla="*/ 1662525 h 1662525"/>
              <a:gd name="connsiteX9" fmla="*/ 201698 w 1377282"/>
              <a:gd name="connsiteY9" fmla="*/ 1460828 h 1662525"/>
              <a:gd name="connsiteX10" fmla="*/ 201698 w 1377282"/>
              <a:gd name="connsiteY10" fmla="*/ 486943 h 166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7282" h="1662525">
                <a:moveTo>
                  <a:pt x="688641" y="429617"/>
                </a:moveTo>
                <a:cubicBezTo>
                  <a:pt x="384923" y="429617"/>
                  <a:pt x="138711" y="675829"/>
                  <a:pt x="138711" y="979547"/>
                </a:cubicBezTo>
                <a:cubicBezTo>
                  <a:pt x="138711" y="1283265"/>
                  <a:pt x="384923" y="1529477"/>
                  <a:pt x="688641" y="1529477"/>
                </a:cubicBezTo>
                <a:cubicBezTo>
                  <a:pt x="992359" y="1529477"/>
                  <a:pt x="1238571" y="1283265"/>
                  <a:pt x="1238571" y="979547"/>
                </a:cubicBezTo>
                <a:cubicBezTo>
                  <a:pt x="1238571" y="675829"/>
                  <a:pt x="992359" y="429617"/>
                  <a:pt x="688641" y="429617"/>
                </a:cubicBezTo>
                <a:close/>
                <a:moveTo>
                  <a:pt x="688641" y="0"/>
                </a:moveTo>
                <a:lnTo>
                  <a:pt x="1175584" y="486943"/>
                </a:lnTo>
                <a:cubicBezTo>
                  <a:pt x="1444515" y="755874"/>
                  <a:pt x="1444515" y="1191896"/>
                  <a:pt x="1175584" y="1460828"/>
                </a:cubicBezTo>
                <a:cubicBezTo>
                  <a:pt x="1041119" y="1595293"/>
                  <a:pt x="864879" y="1662527"/>
                  <a:pt x="688641" y="1662525"/>
                </a:cubicBezTo>
                <a:cubicBezTo>
                  <a:pt x="512403" y="1662527"/>
                  <a:pt x="336163" y="1595293"/>
                  <a:pt x="201698" y="1460828"/>
                </a:cubicBezTo>
                <a:cubicBezTo>
                  <a:pt x="-67233" y="1191896"/>
                  <a:pt x="-67233" y="755874"/>
                  <a:pt x="201698" y="486943"/>
                </a:cubicBezTo>
                <a:close/>
              </a:path>
            </a:pathLst>
          </a:cu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227800" bIns="0" rtlCol="0" anchor="ctr">
            <a:noAutofit/>
          </a:bodyPr>
          <a:lstStyle/>
          <a:p>
            <a:pPr algn="ctr">
              <a:lnSpc>
                <a:spcPct val="150000"/>
              </a:lnSpc>
            </a:pPr>
            <a:endParaRPr lang="zh-CN" altLang="en-US" sz="2850" b="1" dirty="0">
              <a:solidFill>
                <a:schemeClr val="tx1"/>
              </a:solidFill>
              <a:latin typeface="+mn-ea"/>
            </a:endParaRPr>
          </a:p>
        </p:txBody>
      </p:sp>
      <p:sp>
        <p:nvSpPr>
          <p:cNvPr id="58" name="矩形 57"/>
          <p:cNvSpPr/>
          <p:nvPr>
            <p:custDataLst>
              <p:tags r:id="rId38"/>
            </p:custDataLst>
          </p:nvPr>
        </p:nvSpPr>
        <p:spPr>
          <a:xfrm rot="20083561" flipV="1">
            <a:off x="7877641" y="2412265"/>
            <a:ext cx="72301" cy="1215883"/>
          </a:xfrm>
          <a:prstGeom prst="rect">
            <a:avLst/>
          </a:prstGeom>
          <a:solidFill>
            <a:schemeClr val="accent1"/>
          </a:solidFill>
          <a:ln w="25400" cap="flat" cmpd="sng" algn="ctr">
            <a:no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59" name="椭圆 58"/>
          <p:cNvSpPr/>
          <p:nvPr>
            <p:custDataLst>
              <p:tags r:id="rId39"/>
            </p:custDataLst>
          </p:nvPr>
        </p:nvSpPr>
        <p:spPr>
          <a:xfrm rot="20083561" flipV="1">
            <a:off x="8097538" y="3533741"/>
            <a:ext cx="144603" cy="144622"/>
          </a:xfrm>
          <a:prstGeom prst="ellipse">
            <a:avLst/>
          </a:prstGeom>
          <a:solidFill>
            <a:srgbClr val="FFFFFF"/>
          </a:solidFill>
          <a:ln w="25400" cap="flat" cmpd="sng" algn="ctr">
            <a:solidFill>
              <a:schemeClr val="accent1"/>
            </a:solid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60" name="任意多边形 59"/>
          <p:cNvSpPr/>
          <p:nvPr>
            <p:custDataLst>
              <p:tags r:id="rId40"/>
            </p:custDataLst>
          </p:nvPr>
        </p:nvSpPr>
        <p:spPr bwMode="auto">
          <a:xfrm rot="20100000" flipV="1">
            <a:off x="8351076" y="1399786"/>
            <a:ext cx="970659" cy="1171840"/>
          </a:xfrm>
          <a:custGeom>
            <a:avLst/>
            <a:gdLst>
              <a:gd name="connsiteX0" fmla="*/ 688641 w 1377282"/>
              <a:gd name="connsiteY0" fmla="*/ 429617 h 1662525"/>
              <a:gd name="connsiteX1" fmla="*/ 138711 w 1377282"/>
              <a:gd name="connsiteY1" fmla="*/ 979547 h 1662525"/>
              <a:gd name="connsiteX2" fmla="*/ 688641 w 1377282"/>
              <a:gd name="connsiteY2" fmla="*/ 1529477 h 1662525"/>
              <a:gd name="connsiteX3" fmla="*/ 1238571 w 1377282"/>
              <a:gd name="connsiteY3" fmla="*/ 979547 h 1662525"/>
              <a:gd name="connsiteX4" fmla="*/ 688641 w 1377282"/>
              <a:gd name="connsiteY4" fmla="*/ 429617 h 1662525"/>
              <a:gd name="connsiteX5" fmla="*/ 688641 w 1377282"/>
              <a:gd name="connsiteY5" fmla="*/ 0 h 1662525"/>
              <a:gd name="connsiteX6" fmla="*/ 1175584 w 1377282"/>
              <a:gd name="connsiteY6" fmla="*/ 486943 h 1662525"/>
              <a:gd name="connsiteX7" fmla="*/ 1175584 w 1377282"/>
              <a:gd name="connsiteY7" fmla="*/ 1460828 h 1662525"/>
              <a:gd name="connsiteX8" fmla="*/ 688641 w 1377282"/>
              <a:gd name="connsiteY8" fmla="*/ 1662525 h 1662525"/>
              <a:gd name="connsiteX9" fmla="*/ 201698 w 1377282"/>
              <a:gd name="connsiteY9" fmla="*/ 1460828 h 1662525"/>
              <a:gd name="connsiteX10" fmla="*/ 201698 w 1377282"/>
              <a:gd name="connsiteY10" fmla="*/ 486943 h 166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7282" h="1662525">
                <a:moveTo>
                  <a:pt x="688641" y="429617"/>
                </a:moveTo>
                <a:cubicBezTo>
                  <a:pt x="384923" y="429617"/>
                  <a:pt x="138711" y="675829"/>
                  <a:pt x="138711" y="979547"/>
                </a:cubicBezTo>
                <a:cubicBezTo>
                  <a:pt x="138711" y="1283265"/>
                  <a:pt x="384923" y="1529477"/>
                  <a:pt x="688641" y="1529477"/>
                </a:cubicBezTo>
                <a:cubicBezTo>
                  <a:pt x="992359" y="1529477"/>
                  <a:pt x="1238571" y="1283265"/>
                  <a:pt x="1238571" y="979547"/>
                </a:cubicBezTo>
                <a:cubicBezTo>
                  <a:pt x="1238571" y="675829"/>
                  <a:pt x="992359" y="429617"/>
                  <a:pt x="688641" y="429617"/>
                </a:cubicBezTo>
                <a:close/>
                <a:moveTo>
                  <a:pt x="688641" y="0"/>
                </a:moveTo>
                <a:lnTo>
                  <a:pt x="1175584" y="486943"/>
                </a:lnTo>
                <a:cubicBezTo>
                  <a:pt x="1444515" y="755874"/>
                  <a:pt x="1444515" y="1191896"/>
                  <a:pt x="1175584" y="1460828"/>
                </a:cubicBezTo>
                <a:cubicBezTo>
                  <a:pt x="1041119" y="1595293"/>
                  <a:pt x="864879" y="1662527"/>
                  <a:pt x="688641" y="1662525"/>
                </a:cubicBezTo>
                <a:cubicBezTo>
                  <a:pt x="512403" y="1662527"/>
                  <a:pt x="336163" y="1595293"/>
                  <a:pt x="201698" y="1460828"/>
                </a:cubicBezTo>
                <a:cubicBezTo>
                  <a:pt x="-67233" y="1191896"/>
                  <a:pt x="-67233" y="755874"/>
                  <a:pt x="201698" y="486943"/>
                </a:cubicBezTo>
                <a:close/>
              </a:path>
            </a:pathLst>
          </a:cu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227800" bIns="0" rtlCol="0" anchor="ctr">
            <a:noAutofit/>
          </a:bodyPr>
          <a:lstStyle/>
          <a:p>
            <a:pPr algn="ctr">
              <a:lnSpc>
                <a:spcPct val="150000"/>
              </a:lnSpc>
            </a:pPr>
            <a:endParaRPr lang="zh-CN" altLang="en-US" sz="2850" b="1" dirty="0">
              <a:solidFill>
                <a:schemeClr val="tx1"/>
              </a:solidFill>
              <a:latin typeface="+mn-ea"/>
            </a:endParaRPr>
          </a:p>
        </p:txBody>
      </p:sp>
      <p:sp>
        <p:nvSpPr>
          <p:cNvPr id="61" name="矩形 60"/>
          <p:cNvSpPr/>
          <p:nvPr>
            <p:custDataLst>
              <p:tags r:id="rId41"/>
            </p:custDataLst>
          </p:nvPr>
        </p:nvSpPr>
        <p:spPr>
          <a:xfrm rot="20083561" flipV="1">
            <a:off x="9309113" y="2412264"/>
            <a:ext cx="72301" cy="1215883"/>
          </a:xfrm>
          <a:prstGeom prst="rect">
            <a:avLst/>
          </a:prstGeom>
          <a:solidFill>
            <a:schemeClr val="accent1"/>
          </a:solidFill>
          <a:ln w="25400" cap="flat" cmpd="sng" algn="ctr">
            <a:no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62" name="椭圆 61"/>
          <p:cNvSpPr/>
          <p:nvPr>
            <p:custDataLst>
              <p:tags r:id="rId42"/>
            </p:custDataLst>
          </p:nvPr>
        </p:nvSpPr>
        <p:spPr>
          <a:xfrm rot="20083561" flipV="1">
            <a:off x="9529011" y="3533742"/>
            <a:ext cx="144603" cy="144622"/>
          </a:xfrm>
          <a:prstGeom prst="ellipse">
            <a:avLst/>
          </a:prstGeom>
          <a:solidFill>
            <a:srgbClr val="FFFFFF"/>
          </a:solidFill>
          <a:ln w="25400" cap="flat" cmpd="sng" algn="ctr">
            <a:solidFill>
              <a:schemeClr val="accent1"/>
            </a:solid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63" name="矩形 62"/>
          <p:cNvSpPr/>
          <p:nvPr>
            <p:custDataLst>
              <p:tags r:id="rId43"/>
            </p:custDataLst>
          </p:nvPr>
        </p:nvSpPr>
        <p:spPr>
          <a:xfrm>
            <a:off x="7169499" y="1701618"/>
            <a:ext cx="398780" cy="350520"/>
          </a:xfrm>
          <a:prstGeom prst="rect">
            <a:avLst/>
          </a:prstGeom>
        </p:spPr>
        <p:txBody>
          <a:bodyPr wrap="none">
            <a:spAutoFit/>
          </a:bodyPr>
          <a:lstStyle/>
          <a:p>
            <a:r>
              <a:rPr lang="zh-CN" altLang="en-US" sz="1685" b="1" dirty="0" smtClean="0">
                <a:solidFill>
                  <a:schemeClr val="accent1"/>
                </a:solidFill>
              </a:rPr>
              <a:t>五</a:t>
            </a:r>
            <a:endParaRPr lang="zh-CN" altLang="en-US" sz="1685" b="1" dirty="0" smtClean="0">
              <a:solidFill>
                <a:schemeClr val="accent1"/>
              </a:solidFill>
            </a:endParaRPr>
          </a:p>
        </p:txBody>
      </p:sp>
      <p:sp>
        <p:nvSpPr>
          <p:cNvPr id="64" name="矩形 63"/>
          <p:cNvSpPr/>
          <p:nvPr>
            <p:custDataLst>
              <p:tags r:id="rId44"/>
            </p:custDataLst>
          </p:nvPr>
        </p:nvSpPr>
        <p:spPr>
          <a:xfrm>
            <a:off x="8600971" y="1701618"/>
            <a:ext cx="398780" cy="350520"/>
          </a:xfrm>
          <a:prstGeom prst="rect">
            <a:avLst/>
          </a:prstGeom>
        </p:spPr>
        <p:txBody>
          <a:bodyPr wrap="none">
            <a:spAutoFit/>
          </a:bodyPr>
          <a:lstStyle/>
          <a:p>
            <a:r>
              <a:rPr lang="zh-CN" altLang="en-US" sz="1685" b="1" dirty="0" smtClean="0">
                <a:solidFill>
                  <a:schemeClr val="accent1"/>
                </a:solidFill>
              </a:rPr>
              <a:t>六</a:t>
            </a:r>
            <a:endParaRPr lang="zh-CN" altLang="en-US" sz="1685" b="1" dirty="0" smtClean="0">
              <a:solidFill>
                <a:schemeClr val="accent1"/>
              </a:solidFill>
            </a:endParaRPr>
          </a:p>
        </p:txBody>
      </p:sp>
      <p:sp>
        <p:nvSpPr>
          <p:cNvPr id="65" name="任意多边形 64"/>
          <p:cNvSpPr/>
          <p:nvPr>
            <p:custDataLst>
              <p:tags r:id="rId45"/>
            </p:custDataLst>
          </p:nvPr>
        </p:nvSpPr>
        <p:spPr bwMode="auto">
          <a:xfrm rot="20100000" flipV="1">
            <a:off x="10159252" y="1399787"/>
            <a:ext cx="970659" cy="1171840"/>
          </a:xfrm>
          <a:custGeom>
            <a:avLst/>
            <a:gdLst>
              <a:gd name="connsiteX0" fmla="*/ 688641 w 1377282"/>
              <a:gd name="connsiteY0" fmla="*/ 429617 h 1662525"/>
              <a:gd name="connsiteX1" fmla="*/ 138711 w 1377282"/>
              <a:gd name="connsiteY1" fmla="*/ 979547 h 1662525"/>
              <a:gd name="connsiteX2" fmla="*/ 688641 w 1377282"/>
              <a:gd name="connsiteY2" fmla="*/ 1529477 h 1662525"/>
              <a:gd name="connsiteX3" fmla="*/ 1238571 w 1377282"/>
              <a:gd name="connsiteY3" fmla="*/ 979547 h 1662525"/>
              <a:gd name="connsiteX4" fmla="*/ 688641 w 1377282"/>
              <a:gd name="connsiteY4" fmla="*/ 429617 h 1662525"/>
              <a:gd name="connsiteX5" fmla="*/ 688641 w 1377282"/>
              <a:gd name="connsiteY5" fmla="*/ 0 h 1662525"/>
              <a:gd name="connsiteX6" fmla="*/ 1175584 w 1377282"/>
              <a:gd name="connsiteY6" fmla="*/ 486943 h 1662525"/>
              <a:gd name="connsiteX7" fmla="*/ 1175584 w 1377282"/>
              <a:gd name="connsiteY7" fmla="*/ 1460828 h 1662525"/>
              <a:gd name="connsiteX8" fmla="*/ 688641 w 1377282"/>
              <a:gd name="connsiteY8" fmla="*/ 1662525 h 1662525"/>
              <a:gd name="connsiteX9" fmla="*/ 201698 w 1377282"/>
              <a:gd name="connsiteY9" fmla="*/ 1460828 h 1662525"/>
              <a:gd name="connsiteX10" fmla="*/ 201698 w 1377282"/>
              <a:gd name="connsiteY10" fmla="*/ 486943 h 166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7282" h="1662525">
                <a:moveTo>
                  <a:pt x="688641" y="429617"/>
                </a:moveTo>
                <a:cubicBezTo>
                  <a:pt x="384923" y="429617"/>
                  <a:pt x="138711" y="675829"/>
                  <a:pt x="138711" y="979547"/>
                </a:cubicBezTo>
                <a:cubicBezTo>
                  <a:pt x="138711" y="1283265"/>
                  <a:pt x="384923" y="1529477"/>
                  <a:pt x="688641" y="1529477"/>
                </a:cubicBezTo>
                <a:cubicBezTo>
                  <a:pt x="992359" y="1529477"/>
                  <a:pt x="1238571" y="1283265"/>
                  <a:pt x="1238571" y="979547"/>
                </a:cubicBezTo>
                <a:cubicBezTo>
                  <a:pt x="1238571" y="675829"/>
                  <a:pt x="992359" y="429617"/>
                  <a:pt x="688641" y="429617"/>
                </a:cubicBezTo>
                <a:close/>
                <a:moveTo>
                  <a:pt x="688641" y="0"/>
                </a:moveTo>
                <a:lnTo>
                  <a:pt x="1175584" y="486943"/>
                </a:lnTo>
                <a:cubicBezTo>
                  <a:pt x="1444515" y="755874"/>
                  <a:pt x="1444515" y="1191896"/>
                  <a:pt x="1175584" y="1460828"/>
                </a:cubicBezTo>
                <a:cubicBezTo>
                  <a:pt x="1041119" y="1595293"/>
                  <a:pt x="864879" y="1662527"/>
                  <a:pt x="688641" y="1662525"/>
                </a:cubicBezTo>
                <a:cubicBezTo>
                  <a:pt x="512403" y="1662527"/>
                  <a:pt x="336163" y="1595293"/>
                  <a:pt x="201698" y="1460828"/>
                </a:cubicBezTo>
                <a:cubicBezTo>
                  <a:pt x="-67233" y="1191896"/>
                  <a:pt x="-67233" y="755874"/>
                  <a:pt x="201698" y="486943"/>
                </a:cubicBezTo>
                <a:close/>
              </a:path>
            </a:pathLst>
          </a:cu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wrap="square" tIns="227800" bIns="0" rtlCol="0" anchor="ctr">
            <a:noAutofit/>
          </a:bodyPr>
          <a:lstStyle/>
          <a:p>
            <a:pPr algn="ctr">
              <a:lnSpc>
                <a:spcPct val="150000"/>
              </a:lnSpc>
            </a:pPr>
            <a:endParaRPr lang="zh-CN" altLang="en-US" sz="2850" b="1" dirty="0">
              <a:solidFill>
                <a:schemeClr val="tx1"/>
              </a:solidFill>
              <a:latin typeface="+mn-ea"/>
            </a:endParaRPr>
          </a:p>
        </p:txBody>
      </p:sp>
      <p:sp>
        <p:nvSpPr>
          <p:cNvPr id="66" name="矩形 65"/>
          <p:cNvSpPr/>
          <p:nvPr>
            <p:custDataLst>
              <p:tags r:id="rId46"/>
            </p:custDataLst>
          </p:nvPr>
        </p:nvSpPr>
        <p:spPr>
          <a:xfrm rot="20083561" flipV="1">
            <a:off x="11117289" y="2412264"/>
            <a:ext cx="72301" cy="1215883"/>
          </a:xfrm>
          <a:prstGeom prst="rect">
            <a:avLst/>
          </a:prstGeom>
          <a:solidFill>
            <a:schemeClr val="accent1"/>
          </a:solidFill>
          <a:ln w="25400" cap="flat" cmpd="sng" algn="ctr">
            <a:no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67" name="椭圆 66"/>
          <p:cNvSpPr/>
          <p:nvPr>
            <p:custDataLst>
              <p:tags r:id="rId47"/>
            </p:custDataLst>
          </p:nvPr>
        </p:nvSpPr>
        <p:spPr>
          <a:xfrm rot="20083561" flipV="1">
            <a:off x="11337186" y="3533740"/>
            <a:ext cx="144603" cy="144622"/>
          </a:xfrm>
          <a:prstGeom prst="ellipse">
            <a:avLst/>
          </a:prstGeom>
          <a:solidFill>
            <a:srgbClr val="FFFFFF"/>
          </a:solidFill>
          <a:ln w="25400" cap="flat" cmpd="sng" algn="ctr">
            <a:solidFill>
              <a:schemeClr val="accent1"/>
            </a:solidFill>
            <a:prstDash val="solid"/>
          </a:ln>
          <a:effectLst/>
        </p:spPr>
        <p:txBody>
          <a:bodyPr rtlCol="0" anchor="ctr"/>
          <a:lstStyle/>
          <a:p>
            <a:pPr algn="ctr">
              <a:defRPr/>
            </a:pPr>
            <a:endParaRPr lang="zh-CN" altLang="en-US" sz="1900" kern="0">
              <a:solidFill>
                <a:sysClr val="window" lastClr="FFFFFF"/>
              </a:solidFill>
              <a:latin typeface="Calibri" panose="020F0502020204030204"/>
              <a:ea typeface="宋体" panose="02010600030101010101" pitchFamily="2" charset="-122"/>
            </a:endParaRPr>
          </a:p>
        </p:txBody>
      </p:sp>
      <p:sp>
        <p:nvSpPr>
          <p:cNvPr id="68" name="矩形 67"/>
          <p:cNvSpPr/>
          <p:nvPr>
            <p:custDataLst>
              <p:tags r:id="rId48"/>
            </p:custDataLst>
          </p:nvPr>
        </p:nvSpPr>
        <p:spPr>
          <a:xfrm>
            <a:off x="10258465" y="1701618"/>
            <a:ext cx="398780" cy="350520"/>
          </a:xfrm>
          <a:prstGeom prst="rect">
            <a:avLst/>
          </a:prstGeom>
        </p:spPr>
        <p:txBody>
          <a:bodyPr wrap="none">
            <a:spAutoFit/>
          </a:bodyPr>
          <a:lstStyle/>
          <a:p>
            <a:r>
              <a:rPr lang="zh-CN" altLang="en-US" sz="1685" b="1" dirty="0" smtClean="0">
                <a:solidFill>
                  <a:schemeClr val="accent1"/>
                </a:solidFill>
              </a:rPr>
              <a:t>七</a:t>
            </a:r>
            <a:endParaRPr lang="zh-CN" altLang="en-US" sz="1685" b="1" dirty="0" smtClean="0">
              <a:solidFill>
                <a:schemeClr val="accent1"/>
              </a:solidFill>
            </a:endParaRPr>
          </a:p>
        </p:txBody>
      </p:sp>
      <p:sp>
        <p:nvSpPr>
          <p:cNvPr id="69" name="矩形 68"/>
          <p:cNvSpPr/>
          <p:nvPr>
            <p:custDataLst>
              <p:tags r:id="rId49"/>
            </p:custDataLst>
          </p:nvPr>
        </p:nvSpPr>
        <p:spPr>
          <a:xfrm>
            <a:off x="1066908" y="2455024"/>
            <a:ext cx="1130109" cy="909320"/>
          </a:xfrm>
          <a:prstGeom prst="rect">
            <a:avLst/>
          </a:prstGeom>
        </p:spPr>
        <p:txBody>
          <a:bodyPr wrap="square">
            <a:spAutoFit/>
          </a:bodyPr>
          <a:lstStyle/>
          <a:p>
            <a:pPr>
              <a:lnSpc>
                <a:spcPct val="90000"/>
              </a:lnSpc>
            </a:pPr>
            <a:r>
              <a:rPr lang="zh-CN" altLang="en-US" sz="1475" dirty="0" smtClean="0">
                <a:solidFill>
                  <a:srgbClr val="C00000"/>
                </a:solidFill>
                <a:latin typeface="Arial" panose="020B0604020202020204" pitchFamily="34" charset="0"/>
                <a:ea typeface="宋体" panose="02010600030101010101" pitchFamily="2" charset="-122"/>
              </a:rPr>
              <a:t>工伤医疗（康复）费和</a:t>
            </a:r>
            <a:r>
              <a:rPr lang="zh-CN" altLang="en-US" sz="1475" dirty="0" smtClean="0">
                <a:solidFill>
                  <a:srgbClr val="C00000"/>
                </a:solidFill>
                <a:latin typeface="Arial" panose="020B0604020202020204" pitchFamily="34" charset="0"/>
                <a:ea typeface="宋体" panose="02010600030101010101" pitchFamily="2" charset="-122"/>
                <a:sym typeface="+mn-ea"/>
              </a:rPr>
              <a:t>伤残辅助器具的费用</a:t>
            </a:r>
            <a:endParaRPr lang="zh-CN" altLang="en-US" sz="1475" dirty="0" smtClean="0">
              <a:solidFill>
                <a:srgbClr val="C00000"/>
              </a:solidFill>
              <a:latin typeface="Arial" panose="020B0604020202020204" pitchFamily="34" charset="0"/>
              <a:ea typeface="宋体" panose="02010600030101010101" pitchFamily="2" charset="-122"/>
            </a:endParaRPr>
          </a:p>
        </p:txBody>
      </p:sp>
      <p:sp>
        <p:nvSpPr>
          <p:cNvPr id="70" name="矩形 69"/>
          <p:cNvSpPr/>
          <p:nvPr>
            <p:custDataLst>
              <p:tags r:id="rId50"/>
            </p:custDataLst>
          </p:nvPr>
        </p:nvSpPr>
        <p:spPr>
          <a:xfrm>
            <a:off x="2573721" y="2605706"/>
            <a:ext cx="1100945" cy="500380"/>
          </a:xfrm>
          <a:prstGeom prst="rect">
            <a:avLst/>
          </a:prstGeom>
        </p:spPr>
        <p:txBody>
          <a:bodyPr wrap="square">
            <a:spAutoFit/>
          </a:bodyPr>
          <a:lstStyle/>
          <a:p>
            <a:pPr>
              <a:lnSpc>
                <a:spcPct val="90000"/>
              </a:lnSpc>
            </a:pPr>
            <a:r>
              <a:rPr lang="zh-CN" altLang="en-US" sz="1475" dirty="0" smtClean="0">
                <a:solidFill>
                  <a:srgbClr val="C00000"/>
                </a:solidFill>
                <a:latin typeface="Arial" panose="020B0604020202020204" pitchFamily="34" charset="0"/>
                <a:ea typeface="宋体" panose="02010600030101010101" pitchFamily="2" charset="-122"/>
              </a:rPr>
              <a:t>住院伙食补助费</a:t>
            </a:r>
            <a:endParaRPr lang="zh-CN" altLang="en-US" sz="1475" dirty="0" smtClean="0">
              <a:solidFill>
                <a:srgbClr val="C00000"/>
              </a:solidFill>
              <a:latin typeface="Arial" panose="020B0604020202020204" pitchFamily="34" charset="0"/>
              <a:ea typeface="宋体" panose="02010600030101010101" pitchFamily="2" charset="-122"/>
            </a:endParaRPr>
          </a:p>
        </p:txBody>
      </p:sp>
      <p:sp>
        <p:nvSpPr>
          <p:cNvPr id="71" name="矩形 70"/>
          <p:cNvSpPr/>
          <p:nvPr>
            <p:custDataLst>
              <p:tags r:id="rId51"/>
            </p:custDataLst>
          </p:nvPr>
        </p:nvSpPr>
        <p:spPr>
          <a:xfrm>
            <a:off x="3854511" y="2605706"/>
            <a:ext cx="1164747" cy="500380"/>
          </a:xfrm>
          <a:prstGeom prst="rect">
            <a:avLst/>
          </a:prstGeom>
        </p:spPr>
        <p:txBody>
          <a:bodyPr wrap="square">
            <a:spAutoFit/>
          </a:bodyPr>
          <a:lstStyle/>
          <a:p>
            <a:pPr>
              <a:lnSpc>
                <a:spcPct val="90000"/>
              </a:lnSpc>
            </a:pPr>
            <a:r>
              <a:rPr lang="zh-CN" altLang="en-US" sz="1475" dirty="0" smtClean="0">
                <a:solidFill>
                  <a:srgbClr val="C00000"/>
                </a:solidFill>
                <a:latin typeface="Arial" panose="020B0604020202020204" pitchFamily="34" charset="0"/>
                <a:ea typeface="宋体" panose="02010600030101010101" pitchFamily="2" charset="-122"/>
              </a:rPr>
              <a:t>省外就医的交通食宿费</a:t>
            </a:r>
            <a:endParaRPr lang="zh-CN" altLang="en-US" sz="1475" dirty="0" smtClean="0">
              <a:solidFill>
                <a:srgbClr val="C00000"/>
              </a:solidFill>
              <a:latin typeface="Arial" panose="020B0604020202020204" pitchFamily="34" charset="0"/>
              <a:ea typeface="宋体" panose="02010600030101010101" pitchFamily="2" charset="-122"/>
            </a:endParaRPr>
          </a:p>
        </p:txBody>
      </p:sp>
      <p:sp>
        <p:nvSpPr>
          <p:cNvPr id="72" name="矩形 71"/>
          <p:cNvSpPr/>
          <p:nvPr>
            <p:custDataLst>
              <p:tags r:id="rId52"/>
            </p:custDataLst>
          </p:nvPr>
        </p:nvSpPr>
        <p:spPr>
          <a:xfrm>
            <a:off x="5210643" y="2605706"/>
            <a:ext cx="1153207" cy="704850"/>
          </a:xfrm>
          <a:prstGeom prst="rect">
            <a:avLst/>
          </a:prstGeom>
        </p:spPr>
        <p:txBody>
          <a:bodyPr wrap="square">
            <a:spAutoFit/>
          </a:bodyPr>
          <a:lstStyle/>
          <a:p>
            <a:pPr>
              <a:lnSpc>
                <a:spcPct val="90000"/>
              </a:lnSpc>
            </a:pPr>
            <a:r>
              <a:rPr lang="zh-CN" altLang="en-US" sz="1475" dirty="0" smtClean="0">
                <a:solidFill>
                  <a:srgbClr val="C00000"/>
                </a:solidFill>
                <a:latin typeface="Arial" panose="020B0604020202020204" pitchFamily="34" charset="0"/>
                <a:ea typeface="宋体" panose="02010600030101010101" pitchFamily="2" charset="-122"/>
              </a:rPr>
              <a:t>劳动能力鉴定后的生活护理费</a:t>
            </a:r>
            <a:endParaRPr lang="zh-CN" altLang="en-US" sz="1475" dirty="0" smtClean="0">
              <a:solidFill>
                <a:srgbClr val="C00000"/>
              </a:solidFill>
              <a:latin typeface="Arial" panose="020B0604020202020204" pitchFamily="34" charset="0"/>
              <a:ea typeface="宋体" panose="02010600030101010101" pitchFamily="2" charset="-122"/>
            </a:endParaRPr>
          </a:p>
        </p:txBody>
      </p:sp>
      <p:sp>
        <p:nvSpPr>
          <p:cNvPr id="73" name="矩形 72"/>
          <p:cNvSpPr/>
          <p:nvPr>
            <p:custDataLst>
              <p:tags r:id="rId53"/>
            </p:custDataLst>
          </p:nvPr>
        </p:nvSpPr>
        <p:spPr>
          <a:xfrm>
            <a:off x="6642115" y="2455024"/>
            <a:ext cx="1294410" cy="1113790"/>
          </a:xfrm>
          <a:prstGeom prst="rect">
            <a:avLst/>
          </a:prstGeom>
        </p:spPr>
        <p:txBody>
          <a:bodyPr wrap="square">
            <a:spAutoFit/>
          </a:bodyPr>
          <a:lstStyle/>
          <a:p>
            <a:pPr>
              <a:lnSpc>
                <a:spcPct val="90000"/>
              </a:lnSpc>
            </a:pPr>
            <a:r>
              <a:rPr lang="zh-CN" altLang="en-US" sz="1475" dirty="0" smtClean="0">
                <a:solidFill>
                  <a:srgbClr val="C00000"/>
                </a:solidFill>
                <a:latin typeface="Arial" panose="020B0604020202020204" pitchFamily="34" charset="0"/>
                <a:ea typeface="宋体" panose="02010600030101010101" pitchFamily="2" charset="-122"/>
              </a:rPr>
              <a:t>一次伤残补助金和</a:t>
            </a:r>
            <a:r>
              <a:rPr lang="zh-CN" altLang="zh-CN" sz="1475" dirty="0" smtClean="0">
                <a:solidFill>
                  <a:srgbClr val="C00000"/>
                </a:solidFill>
                <a:latin typeface="Arial" panose="020B0604020202020204" pitchFamily="34" charset="0"/>
                <a:ea typeface="宋体" panose="02010600030101010101" pitchFamily="2" charset="-122"/>
              </a:rPr>
              <a:t>1-4</a:t>
            </a:r>
            <a:r>
              <a:rPr lang="zh-CN" altLang="en-US" sz="1475" dirty="0" smtClean="0">
                <a:solidFill>
                  <a:srgbClr val="C00000"/>
                </a:solidFill>
                <a:latin typeface="Arial" panose="020B0604020202020204" pitchFamily="34" charset="0"/>
                <a:ea typeface="宋体" panose="02010600030101010101" pitchFamily="2" charset="-122"/>
              </a:rPr>
              <a:t>级伤残职工按月领取的伤残津贴</a:t>
            </a:r>
            <a:endParaRPr lang="zh-CN" altLang="en-US" sz="1475" dirty="0" smtClean="0">
              <a:solidFill>
                <a:srgbClr val="C00000"/>
              </a:solidFill>
              <a:latin typeface="Arial" panose="020B0604020202020204" pitchFamily="34" charset="0"/>
              <a:ea typeface="宋体" panose="02010600030101010101" pitchFamily="2" charset="-122"/>
            </a:endParaRPr>
          </a:p>
        </p:txBody>
      </p:sp>
      <p:sp>
        <p:nvSpPr>
          <p:cNvPr id="74" name="矩形 73"/>
          <p:cNvSpPr/>
          <p:nvPr>
            <p:custDataLst>
              <p:tags r:id="rId54"/>
            </p:custDataLst>
          </p:nvPr>
        </p:nvSpPr>
        <p:spPr>
          <a:xfrm>
            <a:off x="7922905" y="2455024"/>
            <a:ext cx="1356131" cy="909320"/>
          </a:xfrm>
          <a:prstGeom prst="rect">
            <a:avLst/>
          </a:prstGeom>
        </p:spPr>
        <p:txBody>
          <a:bodyPr wrap="square">
            <a:spAutoFit/>
          </a:bodyPr>
          <a:lstStyle/>
          <a:p>
            <a:pPr>
              <a:lnSpc>
                <a:spcPct val="90000"/>
              </a:lnSpc>
            </a:pPr>
            <a:r>
              <a:rPr lang="zh-CN" altLang="en-US" sz="1475" dirty="0" smtClean="0">
                <a:solidFill>
                  <a:srgbClr val="C00000"/>
                </a:solidFill>
                <a:latin typeface="Arial" panose="020B0604020202020204" pitchFamily="34" charset="0"/>
                <a:ea typeface="宋体" panose="02010600030101010101" pitchFamily="2" charset="-122"/>
              </a:rPr>
              <a:t>终止劳动合同时，应当享受的一次性医疗补助金</a:t>
            </a:r>
            <a:endParaRPr lang="zh-CN" altLang="en-US" sz="1475" dirty="0" smtClean="0">
              <a:solidFill>
                <a:srgbClr val="C00000"/>
              </a:solidFill>
              <a:latin typeface="Arial" panose="020B0604020202020204" pitchFamily="34" charset="0"/>
              <a:ea typeface="宋体" panose="02010600030101010101" pitchFamily="2" charset="-122"/>
            </a:endParaRPr>
          </a:p>
        </p:txBody>
      </p:sp>
      <p:sp>
        <p:nvSpPr>
          <p:cNvPr id="75" name="矩形 74"/>
          <p:cNvSpPr/>
          <p:nvPr>
            <p:custDataLst>
              <p:tags r:id="rId55"/>
            </p:custDataLst>
          </p:nvPr>
        </p:nvSpPr>
        <p:spPr>
          <a:xfrm>
            <a:off x="9505059" y="2455024"/>
            <a:ext cx="1506813" cy="1001395"/>
          </a:xfrm>
          <a:prstGeom prst="rect">
            <a:avLst/>
          </a:prstGeom>
        </p:spPr>
        <p:txBody>
          <a:bodyPr wrap="square">
            <a:spAutoFit/>
          </a:bodyPr>
          <a:lstStyle/>
          <a:p>
            <a:r>
              <a:rPr lang="zh-CN" altLang="en-US" sz="1475" dirty="0" smtClean="0">
                <a:solidFill>
                  <a:srgbClr val="C00000"/>
                </a:solidFill>
                <a:latin typeface="Arial" panose="020B0604020202020204" pitchFamily="34" charset="0"/>
                <a:ea typeface="宋体" panose="02010600030101010101" pitchFamily="2" charset="-122"/>
              </a:rPr>
              <a:t>因工死亡的，丧葬费、供养亲属抚恤金和一次工亡补助金</a:t>
            </a:r>
            <a:endParaRPr lang="zh-CN" altLang="en-US" sz="1475" dirty="0">
              <a:solidFill>
                <a:srgbClr val="C00000"/>
              </a:solidFill>
            </a:endParaRPr>
          </a:p>
        </p:txBody>
      </p:sp>
      <p:sp>
        <p:nvSpPr>
          <p:cNvPr id="76" name="矩形 75"/>
          <p:cNvSpPr/>
          <p:nvPr>
            <p:custDataLst>
              <p:tags r:id="rId56"/>
            </p:custDataLst>
          </p:nvPr>
        </p:nvSpPr>
        <p:spPr>
          <a:xfrm>
            <a:off x="1518952" y="3886496"/>
            <a:ext cx="1431472" cy="774065"/>
          </a:xfrm>
          <a:prstGeom prst="rect">
            <a:avLst/>
          </a:prstGeom>
        </p:spPr>
        <p:txBody>
          <a:bodyPr wrap="square">
            <a:spAutoFit/>
          </a:bodyPr>
          <a:lstStyle/>
          <a:p>
            <a:r>
              <a:rPr lang="zh-CN" altLang="en-US" sz="1475" b="1" dirty="0" smtClean="0">
                <a:solidFill>
                  <a:schemeClr val="accent2">
                    <a:lumMod val="50000"/>
                  </a:schemeClr>
                </a:solidFill>
                <a:latin typeface="Arial" panose="020B0604020202020204" pitchFamily="34" charset="0"/>
                <a:ea typeface="宋体" panose="02010600030101010101" pitchFamily="2" charset="-122"/>
              </a:rPr>
              <a:t>职工治疗工伤期间的工资福利待遇</a:t>
            </a:r>
            <a:endParaRPr lang="zh-CN" altLang="en-US" sz="1475" b="1" dirty="0" smtClean="0">
              <a:solidFill>
                <a:schemeClr val="accent2">
                  <a:lumMod val="50000"/>
                </a:schemeClr>
              </a:solidFill>
              <a:latin typeface="Arial" panose="020B0604020202020204" pitchFamily="34" charset="0"/>
              <a:ea typeface="宋体" panose="02010600030101010101" pitchFamily="2" charset="-122"/>
            </a:endParaRPr>
          </a:p>
        </p:txBody>
      </p:sp>
      <p:sp>
        <p:nvSpPr>
          <p:cNvPr id="77" name="矩形 76"/>
          <p:cNvSpPr/>
          <p:nvPr>
            <p:custDataLst>
              <p:tags r:id="rId57"/>
            </p:custDataLst>
          </p:nvPr>
        </p:nvSpPr>
        <p:spPr>
          <a:xfrm>
            <a:off x="3779171" y="3961837"/>
            <a:ext cx="1205450" cy="637540"/>
          </a:xfrm>
          <a:prstGeom prst="rect">
            <a:avLst/>
          </a:prstGeom>
        </p:spPr>
        <p:txBody>
          <a:bodyPr wrap="square">
            <a:spAutoFit/>
          </a:bodyPr>
          <a:lstStyle/>
          <a:p>
            <a:pPr>
              <a:lnSpc>
                <a:spcPct val="80000"/>
              </a:lnSpc>
            </a:pPr>
            <a:r>
              <a:rPr lang="zh-CN" altLang="en-US" sz="1475" b="1" dirty="0" smtClean="0">
                <a:solidFill>
                  <a:schemeClr val="accent2">
                    <a:lumMod val="50000"/>
                  </a:schemeClr>
                </a:solidFill>
                <a:latin typeface="Arial" panose="020B0604020202020204" pitchFamily="34" charset="0"/>
                <a:ea typeface="宋体" panose="02010600030101010101" pitchFamily="2" charset="-122"/>
              </a:rPr>
              <a:t>停工留薪期内住院治疗的护理</a:t>
            </a:r>
            <a:endParaRPr lang="zh-CN" altLang="en-US" sz="1475" b="1" dirty="0" smtClean="0">
              <a:solidFill>
                <a:schemeClr val="accent2">
                  <a:lumMod val="50000"/>
                </a:schemeClr>
              </a:solidFill>
              <a:latin typeface="Arial" panose="020B0604020202020204" pitchFamily="34" charset="0"/>
              <a:ea typeface="宋体" panose="02010600030101010101" pitchFamily="2" charset="-122"/>
            </a:endParaRPr>
          </a:p>
        </p:txBody>
      </p:sp>
      <p:sp>
        <p:nvSpPr>
          <p:cNvPr id="78" name="矩形 77"/>
          <p:cNvSpPr/>
          <p:nvPr>
            <p:custDataLst>
              <p:tags r:id="rId58"/>
            </p:custDataLst>
          </p:nvPr>
        </p:nvSpPr>
        <p:spPr>
          <a:xfrm>
            <a:off x="5662687" y="3886496"/>
            <a:ext cx="1582153" cy="819785"/>
          </a:xfrm>
          <a:prstGeom prst="rect">
            <a:avLst/>
          </a:prstGeom>
        </p:spPr>
        <p:txBody>
          <a:bodyPr wrap="square">
            <a:spAutoFit/>
          </a:bodyPr>
          <a:lstStyle/>
          <a:p>
            <a:pPr>
              <a:lnSpc>
                <a:spcPct val="80000"/>
              </a:lnSpc>
            </a:pPr>
            <a:r>
              <a:rPr lang="zh-CN" altLang="en-US" sz="1475" b="1" dirty="0" smtClean="0">
                <a:solidFill>
                  <a:schemeClr val="accent2">
                    <a:lumMod val="50000"/>
                  </a:schemeClr>
                </a:solidFill>
                <a:latin typeface="Arial" panose="020B0604020202020204" pitchFamily="34" charset="0"/>
                <a:ea typeface="宋体" panose="02010600030101010101" pitchFamily="2" charset="-122"/>
              </a:rPr>
              <a:t>与伤残职工</a:t>
            </a:r>
            <a:r>
              <a:rPr lang="zh-CN" altLang="en-US" sz="1475" b="1" dirty="0" smtClean="0">
                <a:solidFill>
                  <a:schemeClr val="accent2">
                    <a:lumMod val="50000"/>
                  </a:schemeClr>
                </a:solidFill>
                <a:latin typeface="Arial" panose="020B0604020202020204" pitchFamily="34" charset="0"/>
                <a:ea typeface="宋体" panose="02010600030101010101" pitchFamily="2" charset="-122"/>
                <a:sym typeface="+mn-ea"/>
              </a:rPr>
              <a:t>解除（终止）</a:t>
            </a:r>
            <a:r>
              <a:rPr lang="zh-CN" altLang="en-US" sz="1475" b="1" dirty="0" smtClean="0">
                <a:solidFill>
                  <a:schemeClr val="accent2">
                    <a:lumMod val="50000"/>
                  </a:schemeClr>
                </a:solidFill>
                <a:latin typeface="Arial" panose="020B0604020202020204" pitchFamily="34" charset="0"/>
                <a:ea typeface="宋体" panose="02010600030101010101" pitchFamily="2" charset="-122"/>
              </a:rPr>
              <a:t>劳动合同时应支付一次性就业补助金</a:t>
            </a:r>
            <a:endParaRPr lang="zh-CN" altLang="en-US" sz="1475" b="1" dirty="0" smtClean="0">
              <a:solidFill>
                <a:schemeClr val="accent2">
                  <a:lumMod val="50000"/>
                </a:schemeClr>
              </a:solidFill>
              <a:latin typeface="Arial" panose="020B0604020202020204" pitchFamily="34" charset="0"/>
              <a:ea typeface="宋体" panose="02010600030101010101" pitchFamily="2" charset="-122"/>
            </a:endParaRPr>
          </a:p>
        </p:txBody>
      </p:sp>
      <p:sp>
        <p:nvSpPr>
          <p:cNvPr id="79" name="矩形 78"/>
          <p:cNvSpPr/>
          <p:nvPr>
            <p:custDataLst>
              <p:tags r:id="rId59"/>
            </p:custDataLst>
          </p:nvPr>
        </p:nvSpPr>
        <p:spPr>
          <a:xfrm>
            <a:off x="7772224" y="3961837"/>
            <a:ext cx="1732835" cy="637540"/>
          </a:xfrm>
          <a:prstGeom prst="rect">
            <a:avLst/>
          </a:prstGeom>
        </p:spPr>
        <p:txBody>
          <a:bodyPr wrap="square">
            <a:spAutoFit/>
          </a:bodyPr>
          <a:lstStyle/>
          <a:p>
            <a:pPr>
              <a:lnSpc>
                <a:spcPct val="80000"/>
              </a:lnSpc>
            </a:pPr>
            <a:r>
              <a:rPr lang="zh-CN" altLang="en-US" sz="1475" b="1" dirty="0" smtClean="0">
                <a:solidFill>
                  <a:schemeClr val="accent2">
                    <a:lumMod val="50000"/>
                  </a:schemeClr>
                </a:solidFill>
                <a:latin typeface="Arial" panose="020B0604020202020204" pitchFamily="34" charset="0"/>
                <a:ea typeface="宋体" panose="02010600030101010101" pitchFamily="2" charset="-122"/>
              </a:rPr>
              <a:t>无法胜任工作的</a:t>
            </a:r>
            <a:r>
              <a:rPr lang="zh-CN" altLang="zh-CN" sz="1475" b="1" dirty="0" smtClean="0">
                <a:solidFill>
                  <a:schemeClr val="accent2">
                    <a:lumMod val="50000"/>
                  </a:schemeClr>
                </a:solidFill>
                <a:latin typeface="Arial" panose="020B0604020202020204" pitchFamily="34" charset="0"/>
                <a:ea typeface="宋体" panose="02010600030101010101" pitchFamily="2" charset="-122"/>
              </a:rPr>
              <a:t>5-6</a:t>
            </a:r>
            <a:r>
              <a:rPr lang="zh-CN" altLang="en-US" sz="1475" b="1" dirty="0" smtClean="0">
                <a:solidFill>
                  <a:schemeClr val="accent2">
                    <a:lumMod val="50000"/>
                  </a:schemeClr>
                </a:solidFill>
                <a:latin typeface="Arial" panose="020B0604020202020204" pitchFamily="34" charset="0"/>
                <a:ea typeface="宋体" panose="02010600030101010101" pitchFamily="2" charset="-122"/>
              </a:rPr>
              <a:t>级伤残人员的伤残津贴</a:t>
            </a:r>
            <a:endParaRPr lang="zh-CN" altLang="en-US" sz="1475" b="1" dirty="0" smtClean="0">
              <a:solidFill>
                <a:schemeClr val="accent2">
                  <a:lumMod val="50000"/>
                </a:schemeClr>
              </a:solidFill>
              <a:latin typeface="Arial" panose="020B0604020202020204" pitchFamily="34" charset="0"/>
              <a:ea typeface="宋体" panose="02010600030101010101" pitchFamily="2" charset="-122"/>
            </a:endParaRPr>
          </a:p>
        </p:txBody>
      </p:sp>
      <p:sp>
        <p:nvSpPr>
          <p:cNvPr id="80" name="矩形 79"/>
          <p:cNvSpPr/>
          <p:nvPr>
            <p:custDataLst>
              <p:tags r:id="rId60"/>
            </p:custDataLst>
          </p:nvPr>
        </p:nvSpPr>
        <p:spPr>
          <a:xfrm>
            <a:off x="82887" y="736833"/>
            <a:ext cx="4538345" cy="480060"/>
          </a:xfrm>
          <a:prstGeom prst="rect">
            <a:avLst/>
          </a:prstGeom>
        </p:spPr>
        <p:txBody>
          <a:bodyPr wrap="none">
            <a:spAutoFit/>
          </a:bodyPr>
          <a:lstStyle/>
          <a:p>
            <a:pPr>
              <a:spcBef>
                <a:spcPct val="50000"/>
              </a:spcBef>
            </a:pPr>
            <a:r>
              <a:rPr lang="zh-CN" altLang="en-US" sz="2530" b="1" dirty="0" smtClean="0">
                <a:latin typeface="黑体" panose="02010609060101010101" charset="-122"/>
                <a:ea typeface="黑体" panose="02010609060101010101" charset="-122"/>
              </a:rPr>
              <a:t>（四</a:t>
            </a:r>
            <a:r>
              <a:rPr lang="en-US" altLang="zh-CN" sz="2530" b="1" dirty="0" smtClean="0">
                <a:latin typeface="黑体" panose="02010609060101010101" charset="-122"/>
                <a:ea typeface="黑体" panose="02010609060101010101" charset="-122"/>
              </a:rPr>
              <a:t>)</a:t>
            </a:r>
            <a:r>
              <a:rPr lang="zh-CN" altLang="en-US" sz="2530" b="1" dirty="0" smtClean="0">
                <a:latin typeface="黑体" panose="02010609060101010101" charset="-122"/>
                <a:ea typeface="黑体" panose="02010609060101010101" charset="-122"/>
              </a:rPr>
              <a:t>工伤保险待遇的支付主体</a:t>
            </a:r>
            <a:endParaRPr lang="zh-CN" altLang="en-US" sz="2530" b="1" dirty="0">
              <a:latin typeface="黑体" panose="02010609060101010101" charset="-122"/>
              <a:ea typeface="黑体" panose="02010609060101010101" charset="-122"/>
            </a:endParaRPr>
          </a:p>
        </p:txBody>
      </p:sp>
      <p:sp>
        <p:nvSpPr>
          <p:cNvPr id="81" name="矩形 80"/>
          <p:cNvSpPr/>
          <p:nvPr>
            <p:custDataLst>
              <p:tags r:id="rId61"/>
            </p:custDataLst>
          </p:nvPr>
        </p:nvSpPr>
        <p:spPr>
          <a:xfrm>
            <a:off x="776417" y="5920693"/>
            <a:ext cx="10321667" cy="645160"/>
          </a:xfrm>
          <a:prstGeom prst="rect">
            <a:avLst/>
          </a:prstGeom>
        </p:spPr>
        <p:txBody>
          <a:bodyPr wrap="square">
            <a:spAutoFit/>
          </a:bodyPr>
          <a:lstStyle/>
          <a:p>
            <a:r>
              <a:rPr lang="zh-CN" altLang="zh-CN" sz="1800" dirty="0" smtClean="0">
                <a:latin typeface="Arial" panose="020B0604020202020204" pitchFamily="34" charset="0"/>
                <a:ea typeface="宋体" panose="02010600030101010101" pitchFamily="2" charset="-122"/>
              </a:rPr>
              <a:t> </a:t>
            </a:r>
            <a:r>
              <a:rPr lang="zh-CN" altLang="zh-CN" sz="1800" dirty="0" smtClean="0">
                <a:solidFill>
                  <a:srgbClr val="C00000"/>
                </a:solidFill>
                <a:latin typeface="Arial" panose="020B0604020202020204" pitchFamily="34" charset="0"/>
                <a:ea typeface="宋体" panose="02010600030101010101" pitchFamily="2" charset="-122"/>
                <a:sym typeface="Arial" panose="020B0604020202020204" pitchFamily="34" charset="0"/>
              </a:rPr>
              <a:t>※</a:t>
            </a:r>
            <a:r>
              <a:rPr lang="zh-CN" altLang="en-US" sz="1800" dirty="0" smtClean="0">
                <a:solidFill>
                  <a:srgbClr val="C00000"/>
                </a:solidFill>
                <a:latin typeface="Arial" panose="020B0604020202020204" pitchFamily="34" charset="0"/>
                <a:ea typeface="宋体" panose="02010600030101010101" pitchFamily="2" charset="-122"/>
              </a:rPr>
              <a:t>需要注意的是，如果单位没有依法为职工缴纳工伤保险费，在职工发生工伤后，所有的工伤待遇都需要单位来承担。单位在补缴工伤保险费后，新发生的费用由工伤保险基金支付。</a:t>
            </a:r>
            <a:endParaRPr lang="zh-CN" altLang="en-US" sz="1800" dirty="0">
              <a:solidFill>
                <a:srgbClr val="C00000"/>
              </a:solidFill>
            </a:endParaRPr>
          </a:p>
        </p:txBody>
      </p:sp>
    </p:spTree>
    <p:custDataLst>
      <p:tags r:id="rId62"/>
    </p:custDataLst>
  </p:cSld>
  <p:clrMapOvr>
    <a:masterClrMapping/>
  </p:clrMapOvr>
  <p:timing>
    <p:tnLst>
      <p:par>
        <p:cTn id="1" dur="indefinite" restart="never" nodeType="tmRoot"/>
      </p:par>
    </p:tnLst>
    <p:bldLst>
      <p:bldP spid="4" grpId="0"/>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56" name="矩形 55"/>
          <p:cNvSpPr/>
          <p:nvPr>
            <p:custDataLst>
              <p:tags r:id="rId2"/>
            </p:custDataLst>
          </p:nvPr>
        </p:nvSpPr>
        <p:spPr>
          <a:xfrm>
            <a:off x="6231641" y="2786445"/>
            <a:ext cx="952500" cy="675640"/>
          </a:xfrm>
          <a:prstGeom prst="rect">
            <a:avLst/>
          </a:prstGeom>
        </p:spPr>
        <p:txBody>
          <a:bodyPr wrap="none" lIns="128567" tIns="64283" rIns="128567" bIns="64283">
            <a:spAutoFit/>
          </a:bodyPr>
          <a:p>
            <a:pPr algn="ctr">
              <a:lnSpc>
                <a:spcPct val="130000"/>
              </a:lnSpc>
            </a:pPr>
            <a:r>
              <a:rPr lang="zh-CN" altLang="en-US" sz="1370" dirty="0">
                <a:solidFill>
                  <a:schemeClr val="bg1"/>
                </a:solidFill>
                <a:latin typeface="微软雅黑" panose="020B0503020204020204" charset="-122"/>
                <a:ea typeface="微软雅黑" panose="020B0503020204020204" charset="-122"/>
              </a:rPr>
              <a:t>在此</a:t>
            </a:r>
            <a:endParaRPr lang="en-US" altLang="zh-CN" sz="1370" dirty="0">
              <a:solidFill>
                <a:schemeClr val="bg1"/>
              </a:solidFill>
              <a:latin typeface="微软雅黑" panose="020B0503020204020204" charset="-122"/>
              <a:ea typeface="微软雅黑" panose="020B0503020204020204" charset="-122"/>
            </a:endParaRPr>
          </a:p>
          <a:p>
            <a:pPr algn="ctr">
              <a:lnSpc>
                <a:spcPct val="130000"/>
              </a:lnSpc>
            </a:pPr>
            <a:r>
              <a:rPr lang="zh-CN" altLang="en-US" sz="1370" dirty="0">
                <a:solidFill>
                  <a:schemeClr val="bg1"/>
                </a:solidFill>
                <a:latin typeface="微软雅黑" panose="020B0503020204020204" charset="-122"/>
                <a:ea typeface="微软雅黑" panose="020B0503020204020204" charset="-122"/>
              </a:rPr>
              <a:t>输入标题</a:t>
            </a:r>
            <a:endParaRPr lang="en-US" altLang="zh-CN" sz="1370" dirty="0">
              <a:solidFill>
                <a:schemeClr val="bg1"/>
              </a:solidFill>
              <a:latin typeface="微软雅黑" panose="020B0503020204020204" charset="-122"/>
              <a:ea typeface="微软雅黑" panose="020B0503020204020204" charset="-122"/>
            </a:endParaRPr>
          </a:p>
        </p:txBody>
      </p:sp>
      <p:sp>
        <p:nvSpPr>
          <p:cNvPr id="5" name="圆角矩形 4"/>
          <p:cNvSpPr/>
          <p:nvPr>
            <p:custDataLst>
              <p:tags r:id="rId3"/>
            </p:custDataLst>
          </p:nvPr>
        </p:nvSpPr>
        <p:spPr>
          <a:xfrm>
            <a:off x="4088416" y="26568"/>
            <a:ext cx="4556570" cy="3037713"/>
          </a:xfrm>
          <a:prstGeom prst="roundRect">
            <a:avLst/>
          </a:prstGeom>
          <a:solidFill>
            <a:srgbClr val="FFC000"/>
          </a:solidFill>
          <a:ln w="9525" cap="flat" cmpd="sng" algn="ctr">
            <a:solidFill>
              <a:schemeClr val="tx1"/>
            </a:solidFill>
            <a:prstDash val="solid"/>
            <a:round/>
            <a:headEnd type="none" w="med" len="med"/>
            <a:tailEnd type="none" w="med" len="med"/>
          </a:ln>
        </p:spPr>
        <p:txBody>
          <a:bodyPr vert="horz" wrap="square" lIns="96435" tIns="48217" rIns="96435" bIns="48217" numCol="1"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9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6" name="AutoShape 2"/>
          <p:cNvSpPr/>
          <p:nvPr>
            <p:custDataLst>
              <p:tags r:id="rId4"/>
            </p:custDataLst>
          </p:nvPr>
        </p:nvSpPr>
        <p:spPr>
          <a:xfrm>
            <a:off x="5896591" y="403272"/>
            <a:ext cx="1290828" cy="380049"/>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7" name="Text Box 3"/>
          <p:cNvSpPr txBox="1"/>
          <p:nvPr>
            <p:custDataLst>
              <p:tags r:id="rId5"/>
            </p:custDataLst>
          </p:nvPr>
        </p:nvSpPr>
        <p:spPr>
          <a:xfrm>
            <a:off x="5896591" y="403272"/>
            <a:ext cx="1290828" cy="337185"/>
          </a:xfrm>
          <a:prstGeom prst="rect">
            <a:avLst/>
          </a:prstGeom>
          <a:solidFill>
            <a:schemeClr val="accent5">
              <a:lumMod val="60000"/>
              <a:lumOff val="40000"/>
            </a:schemeClr>
          </a:solidFill>
          <a:ln w="9525">
            <a:noFill/>
          </a:ln>
        </p:spPr>
        <p:txBody>
          <a:bodyPr anchor="t">
            <a:spAutoFit/>
          </a:bodyPr>
          <a:lstStyle/>
          <a:p>
            <a:pPr algn="ctr"/>
            <a:r>
              <a:rPr lang="zh-CN" altLang="en-US" sz="1600" dirty="0">
                <a:latin typeface="Arial" panose="020B0604020202020204" pitchFamily="34" charset="0"/>
                <a:ea typeface="宋体" panose="02010600030101010101" pitchFamily="2" charset="-122"/>
              </a:rPr>
              <a:t>发生工伤</a:t>
            </a:r>
            <a:endParaRPr lang="zh-CN" altLang="en-US" sz="1600" dirty="0">
              <a:latin typeface="Arial" panose="020B0604020202020204" pitchFamily="34" charset="0"/>
              <a:ea typeface="宋体" panose="02010600030101010101" pitchFamily="2" charset="-122"/>
            </a:endParaRPr>
          </a:p>
        </p:txBody>
      </p:sp>
      <p:sp>
        <p:nvSpPr>
          <p:cNvPr id="8" name="Line 4"/>
          <p:cNvSpPr/>
          <p:nvPr>
            <p:custDataLst>
              <p:tags r:id="rId6"/>
            </p:custDataLst>
          </p:nvPr>
        </p:nvSpPr>
        <p:spPr>
          <a:xfrm>
            <a:off x="5459601" y="915270"/>
            <a:ext cx="2201605" cy="0"/>
          </a:xfrm>
          <a:prstGeom prst="line">
            <a:avLst/>
          </a:prstGeom>
          <a:ln w="9525" cap="flat" cmpd="sng">
            <a:solidFill>
              <a:schemeClr val="tx1"/>
            </a:solidFill>
            <a:prstDash val="solid"/>
            <a:round/>
            <a:headEnd type="none" w="med" len="med"/>
            <a:tailEnd type="none" w="med" len="med"/>
          </a:ln>
        </p:spPr>
      </p:sp>
      <p:sp>
        <p:nvSpPr>
          <p:cNvPr id="9" name="AutoShape 5"/>
          <p:cNvSpPr/>
          <p:nvPr>
            <p:custDataLst>
              <p:tags r:id="rId7"/>
            </p:custDataLst>
          </p:nvPr>
        </p:nvSpPr>
        <p:spPr>
          <a:xfrm>
            <a:off x="4774843" y="1218305"/>
            <a:ext cx="1292501" cy="380048"/>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10" name="Text Box 6"/>
          <p:cNvSpPr txBox="1"/>
          <p:nvPr>
            <p:custDataLst>
              <p:tags r:id="rId8"/>
            </p:custDataLst>
          </p:nvPr>
        </p:nvSpPr>
        <p:spPr>
          <a:xfrm>
            <a:off x="4774843" y="1218305"/>
            <a:ext cx="1292501" cy="337185"/>
          </a:xfrm>
          <a:prstGeom prst="rect">
            <a:avLst/>
          </a:prstGeom>
          <a:solidFill>
            <a:schemeClr val="accent5">
              <a:lumMod val="60000"/>
              <a:lumOff val="40000"/>
            </a:schemeClr>
          </a:solidFill>
          <a:ln w="9525">
            <a:noFill/>
          </a:ln>
        </p:spPr>
        <p:txBody>
          <a:bodyPr anchor="t">
            <a:spAutoFit/>
          </a:bodyPr>
          <a:lstStyle/>
          <a:p>
            <a:pPr algn="ctr"/>
            <a:r>
              <a:rPr lang="zh-CN" altLang="en-US" sz="1600" dirty="0">
                <a:latin typeface="Arial" panose="020B0604020202020204" pitchFamily="34" charset="0"/>
                <a:ea typeface="宋体" panose="02010600030101010101" pitchFamily="2" charset="-122"/>
              </a:rPr>
              <a:t>及时救治</a:t>
            </a:r>
            <a:endParaRPr lang="zh-CN" altLang="en-US" sz="1600" dirty="0">
              <a:latin typeface="Arial" panose="020B0604020202020204" pitchFamily="34" charset="0"/>
              <a:ea typeface="宋体" panose="02010600030101010101" pitchFamily="2" charset="-122"/>
            </a:endParaRPr>
          </a:p>
        </p:txBody>
      </p:sp>
      <p:sp>
        <p:nvSpPr>
          <p:cNvPr id="12" name="AutoShape 7"/>
          <p:cNvSpPr/>
          <p:nvPr>
            <p:custDataLst>
              <p:tags r:id="rId9"/>
            </p:custDataLst>
          </p:nvPr>
        </p:nvSpPr>
        <p:spPr>
          <a:xfrm>
            <a:off x="7028349" y="1201563"/>
            <a:ext cx="1290828" cy="380048"/>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13" name="Text Box 8"/>
          <p:cNvSpPr txBox="1"/>
          <p:nvPr>
            <p:custDataLst>
              <p:tags r:id="rId10"/>
            </p:custDataLst>
          </p:nvPr>
        </p:nvSpPr>
        <p:spPr>
          <a:xfrm>
            <a:off x="7028349" y="1199888"/>
            <a:ext cx="1290828" cy="337185"/>
          </a:xfrm>
          <a:prstGeom prst="rect">
            <a:avLst/>
          </a:prstGeom>
          <a:solidFill>
            <a:schemeClr val="accent5">
              <a:lumMod val="60000"/>
              <a:lumOff val="40000"/>
            </a:schemeClr>
          </a:solidFill>
          <a:ln w="9525">
            <a:noFill/>
          </a:ln>
        </p:spPr>
        <p:txBody>
          <a:bodyPr anchor="t">
            <a:spAutoFit/>
          </a:bodyPr>
          <a:lstStyle/>
          <a:p>
            <a:pPr algn="ctr"/>
            <a:r>
              <a:rPr lang="zh-CN" altLang="en-US" sz="1600" dirty="0">
                <a:latin typeface="Arial" panose="020B0604020202020204" pitchFamily="34" charset="0"/>
                <a:ea typeface="宋体" panose="02010600030101010101" pitchFamily="2" charset="-122"/>
              </a:rPr>
              <a:t>申请工伤</a:t>
            </a:r>
            <a:endParaRPr lang="zh-CN" altLang="en-US" sz="1600" dirty="0">
              <a:latin typeface="Arial" panose="020B0604020202020204" pitchFamily="34" charset="0"/>
              <a:ea typeface="宋体" panose="02010600030101010101" pitchFamily="2" charset="-122"/>
            </a:endParaRPr>
          </a:p>
        </p:txBody>
      </p:sp>
      <p:sp>
        <p:nvSpPr>
          <p:cNvPr id="14" name="Line 9"/>
          <p:cNvSpPr/>
          <p:nvPr>
            <p:custDataLst>
              <p:tags r:id="rId11"/>
            </p:custDataLst>
          </p:nvPr>
        </p:nvSpPr>
        <p:spPr>
          <a:xfrm>
            <a:off x="5457926" y="1749034"/>
            <a:ext cx="2203279" cy="1675"/>
          </a:xfrm>
          <a:prstGeom prst="line">
            <a:avLst/>
          </a:prstGeom>
          <a:ln w="9525" cap="flat" cmpd="sng">
            <a:solidFill>
              <a:schemeClr val="tx1"/>
            </a:solidFill>
            <a:prstDash val="solid"/>
            <a:round/>
            <a:headEnd type="none" w="med" len="med"/>
            <a:tailEnd type="none" w="med" len="med"/>
          </a:ln>
        </p:spPr>
      </p:sp>
      <p:sp>
        <p:nvSpPr>
          <p:cNvPr id="15" name="Line 10"/>
          <p:cNvSpPr/>
          <p:nvPr>
            <p:custDataLst>
              <p:tags r:id="rId12"/>
            </p:custDataLst>
          </p:nvPr>
        </p:nvSpPr>
        <p:spPr>
          <a:xfrm>
            <a:off x="5457926" y="1598354"/>
            <a:ext cx="1675" cy="150680"/>
          </a:xfrm>
          <a:prstGeom prst="line">
            <a:avLst/>
          </a:prstGeom>
          <a:ln w="9525" cap="flat" cmpd="sng">
            <a:solidFill>
              <a:schemeClr val="tx1"/>
            </a:solidFill>
            <a:prstDash val="solid"/>
            <a:round/>
            <a:headEnd type="none" w="med" len="med"/>
            <a:tailEnd type="none" w="med" len="med"/>
          </a:ln>
        </p:spPr>
      </p:sp>
      <p:sp>
        <p:nvSpPr>
          <p:cNvPr id="16" name="Line 11"/>
          <p:cNvSpPr/>
          <p:nvPr>
            <p:custDataLst>
              <p:tags r:id="rId13"/>
            </p:custDataLst>
          </p:nvPr>
        </p:nvSpPr>
        <p:spPr>
          <a:xfrm>
            <a:off x="7661206" y="1598354"/>
            <a:ext cx="0" cy="150680"/>
          </a:xfrm>
          <a:prstGeom prst="line">
            <a:avLst/>
          </a:prstGeom>
          <a:ln w="9525" cap="flat" cmpd="sng">
            <a:solidFill>
              <a:schemeClr val="tx1"/>
            </a:solidFill>
            <a:prstDash val="solid"/>
            <a:round/>
            <a:headEnd type="none" w="med" len="med"/>
            <a:tailEnd type="none" w="med" len="med"/>
          </a:ln>
        </p:spPr>
      </p:sp>
      <p:sp>
        <p:nvSpPr>
          <p:cNvPr id="17" name="AutoShape 12"/>
          <p:cNvSpPr/>
          <p:nvPr>
            <p:custDataLst>
              <p:tags r:id="rId14"/>
            </p:custDataLst>
          </p:nvPr>
        </p:nvSpPr>
        <p:spPr>
          <a:xfrm>
            <a:off x="5990330" y="1978403"/>
            <a:ext cx="1290828" cy="380048"/>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18" name="Text Box 13"/>
          <p:cNvSpPr txBox="1"/>
          <p:nvPr>
            <p:custDataLst>
              <p:tags r:id="rId15"/>
            </p:custDataLst>
          </p:nvPr>
        </p:nvSpPr>
        <p:spPr>
          <a:xfrm>
            <a:off x="5990330" y="1987523"/>
            <a:ext cx="1290828" cy="337185"/>
          </a:xfrm>
          <a:prstGeom prst="rect">
            <a:avLst/>
          </a:prstGeom>
          <a:solidFill>
            <a:schemeClr val="accent5">
              <a:lumMod val="60000"/>
              <a:lumOff val="40000"/>
            </a:schemeClr>
          </a:solidFill>
          <a:ln w="9525">
            <a:noFill/>
          </a:ln>
        </p:spPr>
        <p:txBody>
          <a:bodyPr anchor="t">
            <a:spAutoFit/>
          </a:bodyPr>
          <a:lstStyle/>
          <a:p>
            <a:pPr algn="ctr"/>
            <a:r>
              <a:rPr lang="zh-CN" altLang="en-US" sz="1600" dirty="0">
                <a:latin typeface="Arial" panose="020B0604020202020204" pitchFamily="34" charset="0"/>
                <a:ea typeface="宋体" panose="02010600030101010101" pitchFamily="2" charset="-122"/>
              </a:rPr>
              <a:t>认定工伤</a:t>
            </a:r>
            <a:endParaRPr lang="zh-CN" altLang="en-US" sz="1600" dirty="0">
              <a:latin typeface="Arial" panose="020B0604020202020204" pitchFamily="34" charset="0"/>
              <a:ea typeface="宋体" panose="02010600030101010101" pitchFamily="2" charset="-122"/>
            </a:endParaRPr>
          </a:p>
        </p:txBody>
      </p:sp>
      <p:sp>
        <p:nvSpPr>
          <p:cNvPr id="19" name="箭头 288"/>
          <p:cNvSpPr/>
          <p:nvPr>
            <p:custDataLst>
              <p:tags r:id="rId16"/>
            </p:custDataLst>
          </p:nvPr>
        </p:nvSpPr>
        <p:spPr>
          <a:xfrm>
            <a:off x="6598074" y="1749034"/>
            <a:ext cx="0" cy="227695"/>
          </a:xfrm>
          <a:prstGeom prst="line">
            <a:avLst/>
          </a:prstGeom>
          <a:ln w="9525" cap="flat" cmpd="sng">
            <a:solidFill>
              <a:schemeClr val="tx1"/>
            </a:solidFill>
            <a:prstDash val="solid"/>
            <a:round/>
            <a:headEnd type="none" w="med" len="med"/>
            <a:tailEnd type="triangle" w="med" len="med"/>
          </a:ln>
        </p:spPr>
      </p:sp>
      <p:sp>
        <p:nvSpPr>
          <p:cNvPr id="20" name="Line 16"/>
          <p:cNvSpPr/>
          <p:nvPr>
            <p:custDataLst>
              <p:tags r:id="rId17"/>
            </p:custDataLst>
          </p:nvPr>
        </p:nvSpPr>
        <p:spPr>
          <a:xfrm>
            <a:off x="6598074" y="762916"/>
            <a:ext cx="1674" cy="152354"/>
          </a:xfrm>
          <a:prstGeom prst="line">
            <a:avLst/>
          </a:prstGeom>
          <a:ln w="9525" cap="flat" cmpd="sng">
            <a:solidFill>
              <a:schemeClr val="tx1"/>
            </a:solidFill>
            <a:prstDash val="solid"/>
            <a:round/>
            <a:headEnd type="none" w="med" len="med"/>
            <a:tailEnd type="none" w="med" len="med"/>
          </a:ln>
        </p:spPr>
      </p:sp>
      <p:sp>
        <p:nvSpPr>
          <p:cNvPr id="21" name="箭头 290"/>
          <p:cNvSpPr/>
          <p:nvPr>
            <p:custDataLst>
              <p:tags r:id="rId18"/>
            </p:custDataLst>
          </p:nvPr>
        </p:nvSpPr>
        <p:spPr>
          <a:xfrm>
            <a:off x="5457926" y="915270"/>
            <a:ext cx="1675" cy="303035"/>
          </a:xfrm>
          <a:prstGeom prst="line">
            <a:avLst/>
          </a:prstGeom>
          <a:ln w="9525" cap="flat" cmpd="sng">
            <a:solidFill>
              <a:schemeClr val="tx1"/>
            </a:solidFill>
            <a:prstDash val="solid"/>
            <a:round/>
            <a:headEnd type="none" w="med" len="med"/>
            <a:tailEnd type="triangle" w="med" len="med"/>
          </a:ln>
        </p:spPr>
      </p:sp>
      <p:sp>
        <p:nvSpPr>
          <p:cNvPr id="22" name="箭头 291"/>
          <p:cNvSpPr/>
          <p:nvPr>
            <p:custDataLst>
              <p:tags r:id="rId19"/>
            </p:custDataLst>
          </p:nvPr>
        </p:nvSpPr>
        <p:spPr>
          <a:xfrm>
            <a:off x="7661206" y="915270"/>
            <a:ext cx="0" cy="303035"/>
          </a:xfrm>
          <a:prstGeom prst="line">
            <a:avLst/>
          </a:prstGeom>
          <a:ln w="9525" cap="flat" cmpd="sng">
            <a:solidFill>
              <a:schemeClr val="tx1"/>
            </a:solidFill>
            <a:prstDash val="solid"/>
            <a:round/>
            <a:headEnd type="none" w="med" len="med"/>
            <a:tailEnd type="triangle" w="med" len="med"/>
          </a:ln>
        </p:spPr>
      </p:sp>
      <p:sp>
        <p:nvSpPr>
          <p:cNvPr id="23" name="Line 19"/>
          <p:cNvSpPr/>
          <p:nvPr>
            <p:custDataLst>
              <p:tags r:id="rId20"/>
            </p:custDataLst>
          </p:nvPr>
        </p:nvSpPr>
        <p:spPr>
          <a:xfrm>
            <a:off x="3335009" y="3115534"/>
            <a:ext cx="5443909" cy="670"/>
          </a:xfrm>
          <a:prstGeom prst="line">
            <a:avLst/>
          </a:prstGeom>
          <a:ln w="9525" cap="flat" cmpd="sng">
            <a:solidFill>
              <a:schemeClr val="tx1"/>
            </a:solidFill>
            <a:prstDash val="solid"/>
            <a:round/>
            <a:headEnd type="none" w="med" len="med"/>
            <a:tailEnd type="none" w="med" len="med"/>
          </a:ln>
        </p:spPr>
      </p:sp>
      <p:sp>
        <p:nvSpPr>
          <p:cNvPr id="24" name="箭头 293"/>
          <p:cNvSpPr/>
          <p:nvPr>
            <p:custDataLst>
              <p:tags r:id="rId21"/>
            </p:custDataLst>
          </p:nvPr>
        </p:nvSpPr>
        <p:spPr>
          <a:xfrm>
            <a:off x="3335009" y="3115534"/>
            <a:ext cx="1675" cy="380048"/>
          </a:xfrm>
          <a:prstGeom prst="line">
            <a:avLst/>
          </a:prstGeom>
          <a:ln w="9525" cap="flat" cmpd="sng">
            <a:solidFill>
              <a:schemeClr val="tx1"/>
            </a:solidFill>
            <a:prstDash val="solid"/>
            <a:round/>
            <a:headEnd type="none" w="med" len="med"/>
            <a:tailEnd type="triangle" w="med" len="med"/>
          </a:ln>
        </p:spPr>
      </p:sp>
      <p:sp>
        <p:nvSpPr>
          <p:cNvPr id="25" name="AutoShape 21"/>
          <p:cNvSpPr/>
          <p:nvPr>
            <p:custDataLst>
              <p:tags r:id="rId22"/>
            </p:custDataLst>
          </p:nvPr>
        </p:nvSpPr>
        <p:spPr>
          <a:xfrm>
            <a:off x="8673777" y="4938431"/>
            <a:ext cx="683084" cy="979422"/>
          </a:xfrm>
          <a:prstGeom prst="flowChartAlternateProcess">
            <a:avLst/>
          </a:prstGeom>
          <a:solidFill>
            <a:srgbClr val="92D050"/>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26" name="Text Box 22"/>
          <p:cNvSpPr txBox="1"/>
          <p:nvPr>
            <p:custDataLst>
              <p:tags r:id="rId23"/>
            </p:custDataLst>
          </p:nvPr>
        </p:nvSpPr>
        <p:spPr>
          <a:xfrm>
            <a:off x="3053740" y="4422770"/>
            <a:ext cx="341542" cy="1001395"/>
          </a:xfrm>
          <a:prstGeom prst="rect">
            <a:avLst/>
          </a:prstGeom>
          <a:noFill/>
          <a:ln w="9525">
            <a:noFill/>
          </a:ln>
        </p:spPr>
        <p:txBody>
          <a:bodyPr wrap="square" anchor="t">
            <a:spAutoFit/>
          </a:bodyPr>
          <a:lstStyle/>
          <a:p>
            <a:pPr algn="ctr"/>
            <a:r>
              <a:rPr lang="zh-CN" altLang="en-US" sz="1475" b="1" dirty="0">
                <a:latin typeface="楷体" panose="02010609060101010101" charset="-122"/>
                <a:ea typeface="楷体" panose="02010609060101010101" charset="-122"/>
              </a:rPr>
              <a:t>转外就医</a:t>
            </a:r>
            <a:endParaRPr lang="zh-CN" altLang="en-US" sz="1475" b="1" dirty="0">
              <a:latin typeface="楷体" panose="02010609060101010101" charset="-122"/>
              <a:ea typeface="楷体" panose="02010609060101010101" charset="-122"/>
            </a:endParaRPr>
          </a:p>
        </p:txBody>
      </p:sp>
      <p:sp>
        <p:nvSpPr>
          <p:cNvPr id="27" name="AutoShape 23"/>
          <p:cNvSpPr/>
          <p:nvPr>
            <p:custDataLst>
              <p:tags r:id="rId24"/>
            </p:custDataLst>
          </p:nvPr>
        </p:nvSpPr>
        <p:spPr>
          <a:xfrm>
            <a:off x="4540460" y="3567578"/>
            <a:ext cx="683084" cy="977747"/>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28" name="Text Box 24"/>
          <p:cNvSpPr txBox="1"/>
          <p:nvPr>
            <p:custDataLst>
              <p:tags r:id="rId25"/>
            </p:custDataLst>
          </p:nvPr>
        </p:nvSpPr>
        <p:spPr>
          <a:xfrm>
            <a:off x="4534745" y="3621553"/>
            <a:ext cx="684758" cy="869950"/>
          </a:xfrm>
          <a:prstGeom prst="rect">
            <a:avLst/>
          </a:prstGeom>
          <a:noFill/>
          <a:ln w="9525">
            <a:noFill/>
          </a:ln>
        </p:spPr>
        <p:txBody>
          <a:bodyPr anchor="t">
            <a:spAutoFit/>
          </a:bodyPr>
          <a:lstStyle/>
          <a:p>
            <a:pPr algn="ctr"/>
            <a:r>
              <a:rPr lang="zh-CN" altLang="en-US" sz="1685" dirty="0">
                <a:latin typeface="Arial" panose="020B0604020202020204" pitchFamily="34" charset="0"/>
                <a:ea typeface="宋体" panose="02010600030101010101" pitchFamily="2" charset="-122"/>
              </a:rPr>
              <a:t>辅助器具费用</a:t>
            </a:r>
            <a:endParaRPr lang="zh-CN" altLang="en-US" sz="1685" dirty="0">
              <a:latin typeface="Arial" panose="020B0604020202020204" pitchFamily="34" charset="0"/>
              <a:ea typeface="宋体" panose="02010600030101010101" pitchFamily="2" charset="-122"/>
            </a:endParaRPr>
          </a:p>
        </p:txBody>
      </p:sp>
      <p:sp>
        <p:nvSpPr>
          <p:cNvPr id="29" name="AutoShape 25"/>
          <p:cNvSpPr/>
          <p:nvPr>
            <p:custDataLst>
              <p:tags r:id="rId26"/>
            </p:custDataLst>
          </p:nvPr>
        </p:nvSpPr>
        <p:spPr>
          <a:xfrm>
            <a:off x="5972248" y="3713568"/>
            <a:ext cx="1222184" cy="353596"/>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30" name="Text Box 26"/>
          <p:cNvSpPr txBox="1"/>
          <p:nvPr>
            <p:custDataLst>
              <p:tags r:id="rId27"/>
            </p:custDataLst>
          </p:nvPr>
        </p:nvSpPr>
        <p:spPr>
          <a:xfrm>
            <a:off x="5981440" y="3730180"/>
            <a:ext cx="1202763" cy="337185"/>
          </a:xfrm>
          <a:prstGeom prst="rect">
            <a:avLst/>
          </a:prstGeom>
          <a:solidFill>
            <a:schemeClr val="accent5">
              <a:lumMod val="60000"/>
              <a:lumOff val="40000"/>
            </a:schemeClr>
          </a:solidFill>
          <a:ln w="9525">
            <a:noFill/>
          </a:ln>
        </p:spPr>
        <p:txBody>
          <a:bodyPr wrap="square" anchor="t">
            <a:spAutoFit/>
          </a:bodyPr>
          <a:lstStyle/>
          <a:p>
            <a:pPr algn="ctr"/>
            <a:r>
              <a:rPr lang="zh-CN" altLang="en-US" sz="1600" dirty="0">
                <a:latin typeface="Arial" panose="020B0604020202020204" pitchFamily="34" charset="0"/>
                <a:ea typeface="宋体" panose="02010600030101010101" pitchFamily="2" charset="-122"/>
              </a:rPr>
              <a:t>伤残鉴定</a:t>
            </a:r>
            <a:endParaRPr lang="zh-CN" altLang="en-US" sz="1600" dirty="0">
              <a:latin typeface="Arial" panose="020B0604020202020204" pitchFamily="34" charset="0"/>
              <a:ea typeface="宋体" panose="02010600030101010101" pitchFamily="2" charset="-122"/>
            </a:endParaRPr>
          </a:p>
        </p:txBody>
      </p:sp>
      <p:sp>
        <p:nvSpPr>
          <p:cNvPr id="31" name="AutoShape 27"/>
          <p:cNvSpPr/>
          <p:nvPr>
            <p:custDataLst>
              <p:tags r:id="rId28"/>
            </p:custDataLst>
          </p:nvPr>
        </p:nvSpPr>
        <p:spPr>
          <a:xfrm>
            <a:off x="9218904" y="3628853"/>
            <a:ext cx="684758" cy="979421"/>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32" name="Text Box 28"/>
          <p:cNvSpPr txBox="1"/>
          <p:nvPr>
            <p:custDataLst>
              <p:tags r:id="rId29"/>
            </p:custDataLst>
          </p:nvPr>
        </p:nvSpPr>
        <p:spPr>
          <a:xfrm>
            <a:off x="9228663" y="3674449"/>
            <a:ext cx="683084" cy="870585"/>
          </a:xfrm>
          <a:prstGeom prst="rect">
            <a:avLst/>
          </a:prstGeom>
          <a:noFill/>
          <a:ln w="9525">
            <a:noFill/>
          </a:ln>
        </p:spPr>
        <p:txBody>
          <a:bodyPr anchor="t">
            <a:spAutoFit/>
          </a:bodyPr>
          <a:lstStyle/>
          <a:p>
            <a:pPr algn="ctr"/>
            <a:r>
              <a:rPr lang="zh-CN" altLang="en-US" sz="1265" dirty="0">
                <a:latin typeface="Arial" panose="020B0604020202020204" pitchFamily="34" charset="0"/>
                <a:ea typeface="宋体" panose="02010600030101010101" pitchFamily="2" charset="-122"/>
              </a:rPr>
              <a:t>一次性工亡补助和丧葬费</a:t>
            </a:r>
            <a:endParaRPr lang="zh-CN" altLang="en-US" sz="1265" dirty="0">
              <a:latin typeface="Arial" panose="020B0604020202020204" pitchFamily="34" charset="0"/>
              <a:ea typeface="宋体" panose="02010600030101010101" pitchFamily="2" charset="-122"/>
            </a:endParaRPr>
          </a:p>
        </p:txBody>
      </p:sp>
      <p:sp>
        <p:nvSpPr>
          <p:cNvPr id="33" name="AutoShape 29"/>
          <p:cNvSpPr/>
          <p:nvPr>
            <p:custDataLst>
              <p:tags r:id="rId30"/>
            </p:custDataLst>
          </p:nvPr>
        </p:nvSpPr>
        <p:spPr>
          <a:xfrm>
            <a:off x="9201492" y="2022603"/>
            <a:ext cx="684758" cy="979421"/>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34" name="Text Box 30"/>
          <p:cNvSpPr txBox="1"/>
          <p:nvPr>
            <p:custDataLst>
              <p:tags r:id="rId31"/>
            </p:custDataLst>
          </p:nvPr>
        </p:nvSpPr>
        <p:spPr>
          <a:xfrm>
            <a:off x="9201492" y="1987443"/>
            <a:ext cx="735989" cy="1001395"/>
          </a:xfrm>
          <a:prstGeom prst="rect">
            <a:avLst/>
          </a:prstGeom>
          <a:noFill/>
          <a:ln w="9525">
            <a:noFill/>
          </a:ln>
        </p:spPr>
        <p:txBody>
          <a:bodyPr wrap="square" anchor="t">
            <a:spAutoFit/>
          </a:bodyPr>
          <a:lstStyle/>
          <a:p>
            <a:pPr algn="ctr"/>
            <a:r>
              <a:rPr lang="zh-CN" altLang="en-US" sz="1475" dirty="0">
                <a:latin typeface="Arial" panose="020B0604020202020204" pitchFamily="34" charset="0"/>
                <a:ea typeface="宋体" panose="02010600030101010101" pitchFamily="2" charset="-122"/>
              </a:rPr>
              <a:t>供养亲属抚恤金</a:t>
            </a:r>
            <a:endParaRPr lang="zh-CN" altLang="en-US" sz="1475" dirty="0">
              <a:latin typeface="Arial" panose="020B0604020202020204" pitchFamily="34" charset="0"/>
              <a:ea typeface="宋体" panose="02010600030101010101" pitchFamily="2" charset="-122"/>
            </a:endParaRPr>
          </a:p>
        </p:txBody>
      </p:sp>
      <p:sp>
        <p:nvSpPr>
          <p:cNvPr id="35" name="箭头 293"/>
          <p:cNvSpPr/>
          <p:nvPr>
            <p:custDataLst>
              <p:tags r:id="rId32"/>
            </p:custDataLst>
          </p:nvPr>
        </p:nvSpPr>
        <p:spPr>
          <a:xfrm>
            <a:off x="4841822" y="3115534"/>
            <a:ext cx="1674" cy="380048"/>
          </a:xfrm>
          <a:prstGeom prst="line">
            <a:avLst/>
          </a:prstGeom>
          <a:ln w="9525" cap="flat" cmpd="sng">
            <a:solidFill>
              <a:schemeClr val="tx1"/>
            </a:solidFill>
            <a:prstDash val="solid"/>
            <a:round/>
            <a:headEnd type="none" w="med" len="med"/>
            <a:tailEnd type="triangle" w="med" len="med"/>
          </a:ln>
        </p:spPr>
      </p:sp>
      <p:sp>
        <p:nvSpPr>
          <p:cNvPr id="36" name="箭头 293"/>
          <p:cNvSpPr/>
          <p:nvPr>
            <p:custDataLst>
              <p:tags r:id="rId33"/>
            </p:custDataLst>
          </p:nvPr>
        </p:nvSpPr>
        <p:spPr>
          <a:xfrm>
            <a:off x="6596399" y="3135961"/>
            <a:ext cx="2009" cy="585309"/>
          </a:xfrm>
          <a:prstGeom prst="line">
            <a:avLst/>
          </a:prstGeom>
          <a:ln w="9525" cap="flat" cmpd="sng">
            <a:solidFill>
              <a:schemeClr val="tx1"/>
            </a:solidFill>
            <a:prstDash val="solid"/>
            <a:round/>
            <a:headEnd type="none" w="med" len="med"/>
            <a:tailEnd type="triangle" w="med" len="med"/>
          </a:ln>
        </p:spPr>
      </p:sp>
      <p:sp>
        <p:nvSpPr>
          <p:cNvPr id="37" name="箭头 293"/>
          <p:cNvSpPr/>
          <p:nvPr>
            <p:custDataLst>
              <p:tags r:id="rId34"/>
            </p:custDataLst>
          </p:nvPr>
        </p:nvSpPr>
        <p:spPr>
          <a:xfrm rot="16200000">
            <a:off x="8956051" y="2281773"/>
            <a:ext cx="1674" cy="380048"/>
          </a:xfrm>
          <a:prstGeom prst="line">
            <a:avLst/>
          </a:prstGeom>
          <a:ln w="9525" cap="flat" cmpd="sng">
            <a:solidFill>
              <a:schemeClr val="tx1"/>
            </a:solidFill>
            <a:prstDash val="solid"/>
            <a:round/>
            <a:headEnd type="none" w="med" len="med"/>
            <a:tailEnd type="triangle" w="med" len="med"/>
          </a:ln>
        </p:spPr>
      </p:sp>
      <p:sp>
        <p:nvSpPr>
          <p:cNvPr id="38" name="箭头 293"/>
          <p:cNvSpPr/>
          <p:nvPr>
            <p:custDataLst>
              <p:tags r:id="rId35"/>
            </p:custDataLst>
          </p:nvPr>
        </p:nvSpPr>
        <p:spPr>
          <a:xfrm>
            <a:off x="2506262" y="3567578"/>
            <a:ext cx="1674" cy="380049"/>
          </a:xfrm>
          <a:prstGeom prst="line">
            <a:avLst/>
          </a:prstGeom>
          <a:ln w="9525" cap="flat" cmpd="sng">
            <a:solidFill>
              <a:schemeClr val="tx1"/>
            </a:solidFill>
            <a:prstDash val="solid"/>
            <a:round/>
            <a:headEnd type="none" w="med" len="med"/>
            <a:tailEnd type="triangle" w="med" len="med"/>
          </a:ln>
        </p:spPr>
      </p:sp>
      <p:sp>
        <p:nvSpPr>
          <p:cNvPr id="39" name="AutoShape 21"/>
          <p:cNvSpPr/>
          <p:nvPr>
            <p:custDataLst>
              <p:tags r:id="rId36"/>
            </p:custDataLst>
          </p:nvPr>
        </p:nvSpPr>
        <p:spPr>
          <a:xfrm>
            <a:off x="2186491" y="4044061"/>
            <a:ext cx="683084" cy="979421"/>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40" name="Text Box 22"/>
          <p:cNvSpPr txBox="1"/>
          <p:nvPr>
            <p:custDataLst>
              <p:tags r:id="rId37"/>
            </p:custDataLst>
          </p:nvPr>
        </p:nvSpPr>
        <p:spPr>
          <a:xfrm>
            <a:off x="2186491" y="4198366"/>
            <a:ext cx="683084" cy="583565"/>
          </a:xfrm>
          <a:prstGeom prst="rect">
            <a:avLst/>
          </a:prstGeom>
          <a:noFill/>
          <a:ln w="9525">
            <a:noFill/>
          </a:ln>
        </p:spPr>
        <p:txBody>
          <a:bodyPr anchor="t">
            <a:spAutoFit/>
          </a:bodyPr>
          <a:lstStyle/>
          <a:p>
            <a:pPr algn="ctr"/>
            <a:r>
              <a:rPr lang="zh-CN" altLang="en-US" sz="1600" dirty="0">
                <a:latin typeface="Arial" panose="020B0604020202020204" pitchFamily="34" charset="0"/>
                <a:ea typeface="宋体" panose="02010600030101010101" pitchFamily="2" charset="-122"/>
              </a:rPr>
              <a:t>住院伙食</a:t>
            </a:r>
            <a:endParaRPr lang="zh-CN" altLang="en-US" sz="1600" dirty="0">
              <a:latin typeface="Arial" panose="020B0604020202020204" pitchFamily="34" charset="0"/>
              <a:ea typeface="宋体" panose="02010600030101010101" pitchFamily="2" charset="-122"/>
            </a:endParaRPr>
          </a:p>
        </p:txBody>
      </p:sp>
      <p:sp>
        <p:nvSpPr>
          <p:cNvPr id="41" name="箭头 293"/>
          <p:cNvSpPr/>
          <p:nvPr>
            <p:custDataLst>
              <p:tags r:id="rId38"/>
            </p:custDataLst>
          </p:nvPr>
        </p:nvSpPr>
        <p:spPr>
          <a:xfrm>
            <a:off x="3937734" y="3567578"/>
            <a:ext cx="1674" cy="380049"/>
          </a:xfrm>
          <a:prstGeom prst="line">
            <a:avLst/>
          </a:prstGeom>
          <a:ln w="9525" cap="flat" cmpd="sng">
            <a:solidFill>
              <a:schemeClr val="tx1"/>
            </a:solidFill>
            <a:prstDash val="solid"/>
            <a:round/>
            <a:headEnd type="none" w="med" len="med"/>
            <a:tailEnd type="triangle" w="med" len="med"/>
          </a:ln>
        </p:spPr>
      </p:sp>
      <p:sp>
        <p:nvSpPr>
          <p:cNvPr id="42" name="AutoShape 21"/>
          <p:cNvSpPr/>
          <p:nvPr>
            <p:custDataLst>
              <p:tags r:id="rId39"/>
            </p:custDataLst>
          </p:nvPr>
        </p:nvSpPr>
        <p:spPr>
          <a:xfrm>
            <a:off x="3513817" y="4044061"/>
            <a:ext cx="683084" cy="979421"/>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43" name="Text Box 22"/>
          <p:cNvSpPr txBox="1"/>
          <p:nvPr>
            <p:custDataLst>
              <p:tags r:id="rId40"/>
            </p:custDataLst>
          </p:nvPr>
        </p:nvSpPr>
        <p:spPr>
          <a:xfrm>
            <a:off x="3513817" y="4044061"/>
            <a:ext cx="683084" cy="1001395"/>
          </a:xfrm>
          <a:prstGeom prst="rect">
            <a:avLst/>
          </a:prstGeom>
          <a:noFill/>
          <a:ln w="9525">
            <a:noFill/>
          </a:ln>
        </p:spPr>
        <p:txBody>
          <a:bodyPr anchor="t">
            <a:spAutoFit/>
          </a:bodyPr>
          <a:lstStyle/>
          <a:p>
            <a:pPr algn="ctr"/>
            <a:r>
              <a:rPr lang="zh-CN" altLang="en-US" sz="1475" dirty="0">
                <a:latin typeface="Arial" panose="020B0604020202020204" pitchFamily="34" charset="0"/>
                <a:ea typeface="宋体" panose="02010600030101010101" pitchFamily="2" charset="-122"/>
              </a:rPr>
              <a:t>工伤医疗康复</a:t>
            </a:r>
            <a:endParaRPr lang="zh-CN" altLang="en-US" sz="1475" dirty="0">
              <a:latin typeface="Arial" panose="020B0604020202020204" pitchFamily="34" charset="0"/>
              <a:ea typeface="宋体" panose="02010600030101010101" pitchFamily="2" charset="-122"/>
            </a:endParaRPr>
          </a:p>
          <a:p>
            <a:pPr algn="ctr"/>
            <a:r>
              <a:rPr lang="zh-CN" altLang="en-US" sz="1475" dirty="0">
                <a:latin typeface="Arial" panose="020B0604020202020204" pitchFamily="34" charset="0"/>
                <a:ea typeface="宋体" panose="02010600030101010101" pitchFamily="2" charset="-122"/>
              </a:rPr>
              <a:t>费用</a:t>
            </a:r>
            <a:endParaRPr lang="zh-CN" altLang="en-US" sz="1475" dirty="0">
              <a:latin typeface="Arial" panose="020B0604020202020204" pitchFamily="34" charset="0"/>
              <a:ea typeface="宋体" panose="02010600030101010101" pitchFamily="2" charset="-122"/>
            </a:endParaRPr>
          </a:p>
        </p:txBody>
      </p:sp>
      <p:sp>
        <p:nvSpPr>
          <p:cNvPr id="44" name="Line 19"/>
          <p:cNvSpPr/>
          <p:nvPr>
            <p:custDataLst>
              <p:tags r:id="rId41"/>
            </p:custDataLst>
          </p:nvPr>
        </p:nvSpPr>
        <p:spPr>
          <a:xfrm>
            <a:off x="2506262" y="3567578"/>
            <a:ext cx="1443182" cy="0"/>
          </a:xfrm>
          <a:prstGeom prst="line">
            <a:avLst/>
          </a:prstGeom>
          <a:ln w="9525" cap="flat" cmpd="sng">
            <a:solidFill>
              <a:schemeClr val="tx1"/>
            </a:solidFill>
            <a:prstDash val="solid"/>
            <a:round/>
            <a:headEnd type="none" w="med" len="med"/>
            <a:tailEnd type="none" w="med" len="med"/>
          </a:ln>
        </p:spPr>
      </p:sp>
      <p:sp>
        <p:nvSpPr>
          <p:cNvPr id="45" name="箭头 293"/>
          <p:cNvSpPr/>
          <p:nvPr>
            <p:custDataLst>
              <p:tags r:id="rId42"/>
            </p:custDataLst>
          </p:nvPr>
        </p:nvSpPr>
        <p:spPr>
          <a:xfrm>
            <a:off x="5293866" y="5225072"/>
            <a:ext cx="1674" cy="378375"/>
          </a:xfrm>
          <a:prstGeom prst="line">
            <a:avLst/>
          </a:prstGeom>
          <a:ln w="9525" cap="flat" cmpd="sng">
            <a:solidFill>
              <a:schemeClr val="tx1"/>
            </a:solidFill>
            <a:prstDash val="solid"/>
            <a:round/>
            <a:headEnd type="none" w="med" len="med"/>
            <a:tailEnd type="triangle" w="med" len="med"/>
          </a:ln>
        </p:spPr>
      </p:sp>
      <p:sp>
        <p:nvSpPr>
          <p:cNvPr id="47" name="AutoShape 21"/>
          <p:cNvSpPr/>
          <p:nvPr>
            <p:custDataLst>
              <p:tags r:id="rId43"/>
            </p:custDataLst>
          </p:nvPr>
        </p:nvSpPr>
        <p:spPr>
          <a:xfrm>
            <a:off x="4992503" y="5601775"/>
            <a:ext cx="683084" cy="979422"/>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48" name="Text Box 22"/>
          <p:cNvSpPr txBox="1"/>
          <p:nvPr>
            <p:custDataLst>
              <p:tags r:id="rId44"/>
            </p:custDataLst>
          </p:nvPr>
        </p:nvSpPr>
        <p:spPr>
          <a:xfrm>
            <a:off x="4992503" y="5726646"/>
            <a:ext cx="683084" cy="675640"/>
          </a:xfrm>
          <a:prstGeom prst="rect">
            <a:avLst/>
          </a:prstGeom>
          <a:noFill/>
          <a:ln w="9525">
            <a:noFill/>
          </a:ln>
        </p:spPr>
        <p:txBody>
          <a:bodyPr anchor="t">
            <a:spAutoFit/>
          </a:bodyPr>
          <a:lstStyle/>
          <a:p>
            <a:pPr algn="ctr"/>
            <a:r>
              <a:rPr lang="zh-CN" altLang="en-US" sz="1265" dirty="0">
                <a:latin typeface="Arial" panose="020B0604020202020204" pitchFamily="34" charset="0"/>
                <a:ea typeface="宋体" panose="02010600030101010101" pitchFamily="2" charset="-122"/>
              </a:rPr>
              <a:t>一次性伤残补助金</a:t>
            </a:r>
            <a:endParaRPr lang="zh-CN" altLang="en-US" sz="1265" dirty="0">
              <a:latin typeface="Arial" panose="020B0604020202020204" pitchFamily="34" charset="0"/>
              <a:ea typeface="宋体" panose="02010600030101010101" pitchFamily="2" charset="-122"/>
            </a:endParaRPr>
          </a:p>
        </p:txBody>
      </p:sp>
      <p:sp>
        <p:nvSpPr>
          <p:cNvPr id="49" name="箭头 293"/>
          <p:cNvSpPr/>
          <p:nvPr>
            <p:custDataLst>
              <p:tags r:id="rId45"/>
            </p:custDataLst>
          </p:nvPr>
        </p:nvSpPr>
        <p:spPr>
          <a:xfrm>
            <a:off x="6197953" y="5225072"/>
            <a:ext cx="1674" cy="380049"/>
          </a:xfrm>
          <a:prstGeom prst="line">
            <a:avLst/>
          </a:prstGeom>
          <a:ln w="9525" cap="flat" cmpd="sng">
            <a:solidFill>
              <a:schemeClr val="tx1"/>
            </a:solidFill>
            <a:prstDash val="solid"/>
            <a:round/>
            <a:headEnd type="none" w="med" len="med"/>
            <a:tailEnd type="triangle" w="med" len="med"/>
          </a:ln>
        </p:spPr>
      </p:sp>
      <p:sp>
        <p:nvSpPr>
          <p:cNvPr id="50" name="AutoShape 21"/>
          <p:cNvSpPr/>
          <p:nvPr>
            <p:custDataLst>
              <p:tags r:id="rId46"/>
            </p:custDataLst>
          </p:nvPr>
        </p:nvSpPr>
        <p:spPr>
          <a:xfrm>
            <a:off x="5821250" y="5601775"/>
            <a:ext cx="683084" cy="979422"/>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51" name="Text Box 22"/>
          <p:cNvSpPr txBox="1"/>
          <p:nvPr>
            <p:custDataLst>
              <p:tags r:id="rId47"/>
            </p:custDataLst>
          </p:nvPr>
        </p:nvSpPr>
        <p:spPr>
          <a:xfrm>
            <a:off x="5821250" y="5601775"/>
            <a:ext cx="683084" cy="1065530"/>
          </a:xfrm>
          <a:prstGeom prst="rect">
            <a:avLst/>
          </a:prstGeom>
          <a:noFill/>
          <a:ln w="9525">
            <a:noFill/>
          </a:ln>
        </p:spPr>
        <p:txBody>
          <a:bodyPr wrap="square" anchor="t">
            <a:spAutoFit/>
          </a:bodyPr>
          <a:lstStyle/>
          <a:p>
            <a:pPr algn="ctr"/>
            <a:r>
              <a:rPr lang="en-US" altLang="zh-CN" sz="1265" dirty="0">
                <a:latin typeface="隶书" panose="02010509060101010101" pitchFamily="49" charset="-122"/>
                <a:ea typeface="隶书" panose="02010509060101010101" pitchFamily="49" charset="-122"/>
                <a:cs typeface="隶书" panose="02010509060101010101" pitchFamily="49" charset="-122"/>
              </a:rPr>
              <a:t>1-4</a:t>
            </a:r>
            <a:r>
              <a:rPr lang="zh-CN" altLang="en-US" sz="1265" dirty="0">
                <a:latin typeface="隶书" panose="02010509060101010101" pitchFamily="49" charset="-122"/>
                <a:ea typeface="隶书" panose="02010509060101010101" pitchFamily="49" charset="-122"/>
                <a:cs typeface="隶书" panose="02010509060101010101" pitchFamily="49" charset="-122"/>
              </a:rPr>
              <a:t>级伤残津贴</a:t>
            </a:r>
            <a:r>
              <a:rPr lang="zh-CN" altLang="zh-CN" sz="1265" dirty="0">
                <a:latin typeface="隶书" panose="02010509060101010101" pitchFamily="49" charset="-122"/>
                <a:ea typeface="隶书" panose="02010509060101010101" pitchFamily="49" charset="-122"/>
                <a:cs typeface="隶书" panose="02010509060101010101" pitchFamily="49" charset="-122"/>
              </a:rPr>
              <a:t>和生活护理费</a:t>
            </a:r>
            <a:endParaRPr lang="zh-CN" altLang="zh-CN" sz="1265" dirty="0">
              <a:latin typeface="隶书" panose="02010509060101010101" pitchFamily="49" charset="-122"/>
              <a:ea typeface="隶书" panose="02010509060101010101" pitchFamily="49" charset="-122"/>
              <a:cs typeface="隶书" panose="02010509060101010101" pitchFamily="49" charset="-122"/>
            </a:endParaRPr>
          </a:p>
        </p:txBody>
      </p:sp>
      <p:sp>
        <p:nvSpPr>
          <p:cNvPr id="52" name="Line 19"/>
          <p:cNvSpPr/>
          <p:nvPr>
            <p:custDataLst>
              <p:tags r:id="rId48"/>
            </p:custDataLst>
          </p:nvPr>
        </p:nvSpPr>
        <p:spPr>
          <a:xfrm>
            <a:off x="5293866" y="5225072"/>
            <a:ext cx="2825421" cy="670"/>
          </a:xfrm>
          <a:prstGeom prst="line">
            <a:avLst/>
          </a:prstGeom>
          <a:ln w="9525" cap="flat" cmpd="sng">
            <a:solidFill>
              <a:schemeClr val="tx1"/>
            </a:solidFill>
            <a:prstDash val="solid"/>
            <a:round/>
            <a:headEnd type="none" w="med" len="med"/>
            <a:tailEnd type="none" w="med" len="med"/>
          </a:ln>
        </p:spPr>
      </p:sp>
      <p:sp>
        <p:nvSpPr>
          <p:cNvPr id="53" name="文本框 1"/>
          <p:cNvSpPr txBox="1"/>
          <p:nvPr>
            <p:custDataLst>
              <p:tags r:id="rId49"/>
            </p:custDataLst>
          </p:nvPr>
        </p:nvSpPr>
        <p:spPr>
          <a:xfrm>
            <a:off x="8081469" y="2814172"/>
            <a:ext cx="208280" cy="106680"/>
          </a:xfrm>
          <a:prstGeom prst="rect">
            <a:avLst/>
          </a:prstGeom>
          <a:noFill/>
        </p:spPr>
        <p:txBody>
          <a:bodyPr wrap="none" rtlCol="0" anchor="t">
            <a:spAutoFit/>
          </a:bodyPr>
          <a:lstStyle/>
          <a:p>
            <a:r>
              <a:rPr lang="zh-CN" altLang="en-US" sz="100" dirty="0">
                <a:sym typeface="+mn-ea"/>
              </a:rPr>
              <a:t>死亡</a:t>
            </a:r>
            <a:endParaRPr lang="zh-CN" altLang="en-US" sz="100" dirty="0"/>
          </a:p>
        </p:txBody>
      </p:sp>
      <p:sp>
        <p:nvSpPr>
          <p:cNvPr id="54" name="文本框 2"/>
          <p:cNvSpPr txBox="1"/>
          <p:nvPr>
            <p:custDataLst>
              <p:tags r:id="rId50"/>
            </p:custDataLst>
          </p:nvPr>
        </p:nvSpPr>
        <p:spPr>
          <a:xfrm>
            <a:off x="3335009" y="2738831"/>
            <a:ext cx="208280" cy="106680"/>
          </a:xfrm>
          <a:prstGeom prst="rect">
            <a:avLst/>
          </a:prstGeom>
          <a:noFill/>
        </p:spPr>
        <p:txBody>
          <a:bodyPr wrap="none" rtlCol="0" anchor="t">
            <a:spAutoFit/>
          </a:bodyPr>
          <a:lstStyle/>
          <a:p>
            <a:r>
              <a:rPr lang="zh-CN" altLang="en-US" sz="100" dirty="0"/>
              <a:t>医疗</a:t>
            </a:r>
            <a:endParaRPr lang="zh-CN" altLang="en-US" sz="100" dirty="0"/>
          </a:p>
        </p:txBody>
      </p:sp>
      <p:sp>
        <p:nvSpPr>
          <p:cNvPr id="55" name="箭头 293"/>
          <p:cNvSpPr/>
          <p:nvPr>
            <p:custDataLst>
              <p:tags r:id="rId51"/>
            </p:custDataLst>
          </p:nvPr>
        </p:nvSpPr>
        <p:spPr>
          <a:xfrm>
            <a:off x="6574657" y="4848369"/>
            <a:ext cx="1674" cy="378375"/>
          </a:xfrm>
          <a:prstGeom prst="line">
            <a:avLst/>
          </a:prstGeom>
          <a:ln w="9525" cap="flat" cmpd="sng">
            <a:solidFill>
              <a:schemeClr val="tx1"/>
            </a:solidFill>
            <a:prstDash val="solid"/>
            <a:round/>
            <a:headEnd type="none" w="med" len="med"/>
            <a:tailEnd type="triangle" w="med" len="med"/>
          </a:ln>
        </p:spPr>
      </p:sp>
      <p:sp>
        <p:nvSpPr>
          <p:cNvPr id="57" name="AutoShape 12"/>
          <p:cNvSpPr/>
          <p:nvPr>
            <p:custDataLst>
              <p:tags r:id="rId52"/>
            </p:custDataLst>
          </p:nvPr>
        </p:nvSpPr>
        <p:spPr>
          <a:xfrm>
            <a:off x="5972918" y="2642066"/>
            <a:ext cx="1290828" cy="380048"/>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58" name="Text Box 13"/>
          <p:cNvSpPr txBox="1"/>
          <p:nvPr>
            <p:custDataLst>
              <p:tags r:id="rId53"/>
            </p:custDataLst>
          </p:nvPr>
        </p:nvSpPr>
        <p:spPr>
          <a:xfrm>
            <a:off x="5981808" y="2663886"/>
            <a:ext cx="1290828" cy="337185"/>
          </a:xfrm>
          <a:prstGeom prst="rect">
            <a:avLst/>
          </a:prstGeom>
          <a:solidFill>
            <a:schemeClr val="accent2">
              <a:lumMod val="40000"/>
              <a:lumOff val="60000"/>
            </a:schemeClr>
          </a:solidFill>
          <a:ln w="9525">
            <a:noFill/>
          </a:ln>
        </p:spPr>
        <p:txBody>
          <a:bodyPr anchor="t">
            <a:spAutoFit/>
          </a:bodyPr>
          <a:lstStyle/>
          <a:p>
            <a:pPr algn="ctr"/>
            <a:r>
              <a:rPr lang="zh-CN" altLang="en-US" sz="1600" dirty="0">
                <a:latin typeface="Arial" panose="020B0604020202020204" pitchFamily="34" charset="0"/>
                <a:ea typeface="宋体" panose="02010600030101010101" pitchFamily="2" charset="-122"/>
              </a:rPr>
              <a:t>申请待遇</a:t>
            </a:r>
            <a:endParaRPr lang="zh-CN" altLang="en-US" sz="1600" dirty="0">
              <a:latin typeface="Arial" panose="020B0604020202020204" pitchFamily="34" charset="0"/>
              <a:ea typeface="宋体" panose="02010600030101010101" pitchFamily="2" charset="-122"/>
            </a:endParaRPr>
          </a:p>
        </p:txBody>
      </p:sp>
      <p:sp>
        <p:nvSpPr>
          <p:cNvPr id="59" name="箭头 288"/>
          <p:cNvSpPr/>
          <p:nvPr>
            <p:custDataLst>
              <p:tags r:id="rId54"/>
            </p:custDataLst>
          </p:nvPr>
        </p:nvSpPr>
        <p:spPr>
          <a:xfrm>
            <a:off x="6580662" y="2412696"/>
            <a:ext cx="0" cy="227695"/>
          </a:xfrm>
          <a:prstGeom prst="line">
            <a:avLst/>
          </a:prstGeom>
          <a:ln w="9525" cap="flat" cmpd="sng">
            <a:solidFill>
              <a:schemeClr val="tx1"/>
            </a:solidFill>
            <a:prstDash val="solid"/>
            <a:round/>
            <a:headEnd type="none" w="med" len="med"/>
            <a:tailEnd type="triangle" w="med" len="med"/>
          </a:ln>
        </p:spPr>
      </p:sp>
      <p:cxnSp>
        <p:nvCxnSpPr>
          <p:cNvPr id="60" name="直接连接符 59"/>
          <p:cNvCxnSpPr/>
          <p:nvPr>
            <p:custDataLst>
              <p:tags r:id="rId55"/>
            </p:custDataLst>
          </p:nvPr>
        </p:nvCxnSpPr>
        <p:spPr>
          <a:xfrm>
            <a:off x="8776909" y="2490381"/>
            <a:ext cx="23439" cy="1611943"/>
          </a:xfrm>
          <a:prstGeom prst="line">
            <a:avLst/>
          </a:prstGeom>
          <a:solidFill>
            <a:schemeClr val="accent1"/>
          </a:solidFill>
          <a:ln w="9525" cap="flat" cmpd="sng" algn="ctr">
            <a:solidFill>
              <a:schemeClr val="tx1"/>
            </a:solidFill>
            <a:prstDash val="solid"/>
            <a:round/>
            <a:headEnd type="none" w="med" len="med"/>
            <a:tailEnd type="none" w="med" len="med"/>
          </a:ln>
        </p:spPr>
      </p:cxnSp>
      <p:sp>
        <p:nvSpPr>
          <p:cNvPr id="61" name="箭头 293"/>
          <p:cNvSpPr/>
          <p:nvPr>
            <p:custDataLst>
              <p:tags r:id="rId56"/>
            </p:custDataLst>
          </p:nvPr>
        </p:nvSpPr>
        <p:spPr>
          <a:xfrm rot="16200000">
            <a:off x="9024063" y="3905775"/>
            <a:ext cx="1674" cy="380048"/>
          </a:xfrm>
          <a:prstGeom prst="line">
            <a:avLst/>
          </a:prstGeom>
          <a:ln w="9525" cap="flat" cmpd="sng">
            <a:solidFill>
              <a:schemeClr val="tx1"/>
            </a:solidFill>
            <a:prstDash val="solid"/>
            <a:round/>
            <a:headEnd type="none" w="med" len="med"/>
            <a:tailEnd type="triangle" w="med" len="med"/>
          </a:ln>
        </p:spPr>
      </p:sp>
      <p:sp>
        <p:nvSpPr>
          <p:cNvPr id="62" name="AutoShape 25"/>
          <p:cNvSpPr/>
          <p:nvPr>
            <p:custDataLst>
              <p:tags r:id="rId57"/>
            </p:custDataLst>
          </p:nvPr>
        </p:nvSpPr>
        <p:spPr>
          <a:xfrm>
            <a:off x="5972918" y="4528581"/>
            <a:ext cx="1220175" cy="353596"/>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63" name="Text Box 26"/>
          <p:cNvSpPr txBox="1"/>
          <p:nvPr>
            <p:custDataLst>
              <p:tags r:id="rId58"/>
            </p:custDataLst>
          </p:nvPr>
        </p:nvSpPr>
        <p:spPr>
          <a:xfrm>
            <a:off x="5923155" y="4545192"/>
            <a:ext cx="1237587" cy="337185"/>
          </a:xfrm>
          <a:prstGeom prst="rect">
            <a:avLst/>
          </a:prstGeom>
          <a:noFill/>
          <a:ln w="9525">
            <a:noFill/>
          </a:ln>
        </p:spPr>
        <p:txBody>
          <a:bodyPr wrap="square" anchor="t">
            <a:spAutoFit/>
          </a:bodyPr>
          <a:lstStyle/>
          <a:p>
            <a:pPr algn="ctr"/>
            <a:r>
              <a:rPr lang="zh-CN" altLang="en-US" sz="1600" dirty="0">
                <a:latin typeface="Arial" panose="020B0604020202020204" pitchFamily="34" charset="0"/>
                <a:ea typeface="宋体" panose="02010600030101010101" pitchFamily="2" charset="-122"/>
              </a:rPr>
              <a:t>伤残待遇</a:t>
            </a:r>
            <a:endParaRPr lang="zh-CN" altLang="en-US" sz="1600" dirty="0">
              <a:latin typeface="Arial" panose="020B0604020202020204" pitchFamily="34" charset="0"/>
              <a:ea typeface="宋体" panose="02010600030101010101" pitchFamily="2" charset="-122"/>
            </a:endParaRPr>
          </a:p>
        </p:txBody>
      </p:sp>
      <p:sp>
        <p:nvSpPr>
          <p:cNvPr id="64" name="箭头 293"/>
          <p:cNvSpPr/>
          <p:nvPr>
            <p:custDataLst>
              <p:tags r:id="rId59"/>
            </p:custDataLst>
          </p:nvPr>
        </p:nvSpPr>
        <p:spPr>
          <a:xfrm>
            <a:off x="6563250" y="4115382"/>
            <a:ext cx="1674" cy="378375"/>
          </a:xfrm>
          <a:prstGeom prst="line">
            <a:avLst/>
          </a:prstGeom>
          <a:ln w="9525" cap="flat" cmpd="sng">
            <a:solidFill>
              <a:schemeClr val="tx1"/>
            </a:solidFill>
            <a:prstDash val="solid"/>
            <a:round/>
            <a:headEnd type="none" w="med" len="med"/>
            <a:tailEnd type="triangle" w="med" len="med"/>
          </a:ln>
        </p:spPr>
      </p:sp>
      <p:sp>
        <p:nvSpPr>
          <p:cNvPr id="65" name="AutoShape 21"/>
          <p:cNvSpPr/>
          <p:nvPr>
            <p:custDataLst>
              <p:tags r:id="rId60"/>
            </p:custDataLst>
          </p:nvPr>
        </p:nvSpPr>
        <p:spPr>
          <a:xfrm>
            <a:off x="7780107" y="5601775"/>
            <a:ext cx="683084" cy="979422"/>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66" name="Text Box 22"/>
          <p:cNvSpPr txBox="1"/>
          <p:nvPr>
            <p:custDataLst>
              <p:tags r:id="rId61"/>
            </p:custDataLst>
          </p:nvPr>
        </p:nvSpPr>
        <p:spPr>
          <a:xfrm>
            <a:off x="7815442" y="5633525"/>
            <a:ext cx="683084" cy="1001395"/>
          </a:xfrm>
          <a:prstGeom prst="rect">
            <a:avLst/>
          </a:prstGeom>
          <a:noFill/>
          <a:ln w="9525">
            <a:noFill/>
          </a:ln>
        </p:spPr>
        <p:txBody>
          <a:bodyPr anchor="t">
            <a:spAutoFit/>
          </a:bodyPr>
          <a:lstStyle/>
          <a:p>
            <a:pPr algn="ctr"/>
            <a:r>
              <a:rPr lang="zh-CN" altLang="en-US" sz="1475" dirty="0">
                <a:latin typeface="Arial" panose="020B0604020202020204" pitchFamily="34" charset="0"/>
                <a:ea typeface="宋体" panose="02010600030101010101" pitchFamily="2" charset="-122"/>
              </a:rPr>
              <a:t>一次性医疗补助</a:t>
            </a:r>
            <a:endParaRPr lang="zh-CN" altLang="en-US" sz="100" dirty="0">
              <a:latin typeface="Arial" panose="020B0604020202020204" pitchFamily="34" charset="0"/>
              <a:ea typeface="宋体" panose="02010600030101010101" pitchFamily="2" charset="-122"/>
            </a:endParaRPr>
          </a:p>
        </p:txBody>
      </p:sp>
      <p:sp>
        <p:nvSpPr>
          <p:cNvPr id="67" name="箭头 293"/>
          <p:cNvSpPr/>
          <p:nvPr>
            <p:custDataLst>
              <p:tags r:id="rId62"/>
            </p:custDataLst>
          </p:nvPr>
        </p:nvSpPr>
        <p:spPr>
          <a:xfrm>
            <a:off x="8156810" y="5225072"/>
            <a:ext cx="1674" cy="378375"/>
          </a:xfrm>
          <a:prstGeom prst="line">
            <a:avLst/>
          </a:prstGeom>
          <a:ln w="9525" cap="flat" cmpd="sng">
            <a:solidFill>
              <a:schemeClr val="tx1"/>
            </a:solidFill>
            <a:prstDash val="solid"/>
            <a:round/>
            <a:headEnd type="none" w="med" len="med"/>
            <a:tailEnd type="triangle" w="med" len="med"/>
          </a:ln>
        </p:spPr>
      </p:sp>
      <p:sp>
        <p:nvSpPr>
          <p:cNvPr id="68" name="文本框 15"/>
          <p:cNvSpPr txBox="1"/>
          <p:nvPr>
            <p:custDataLst>
              <p:tags r:id="rId63"/>
            </p:custDataLst>
          </p:nvPr>
        </p:nvSpPr>
        <p:spPr>
          <a:xfrm>
            <a:off x="7780107" y="4773028"/>
            <a:ext cx="208280" cy="106680"/>
          </a:xfrm>
          <a:prstGeom prst="rect">
            <a:avLst/>
          </a:prstGeom>
          <a:noFill/>
        </p:spPr>
        <p:txBody>
          <a:bodyPr wrap="none" rtlCol="0" anchor="t">
            <a:spAutoFit/>
          </a:bodyPr>
          <a:lstStyle/>
          <a:p>
            <a:r>
              <a:rPr lang="zh-CN" altLang="en-US" sz="100" dirty="0"/>
              <a:t>离职</a:t>
            </a:r>
            <a:endParaRPr lang="zh-CN" altLang="en-US" sz="100" dirty="0"/>
          </a:p>
        </p:txBody>
      </p:sp>
      <p:sp>
        <p:nvSpPr>
          <p:cNvPr id="69" name="文本框 17"/>
          <p:cNvSpPr txBox="1"/>
          <p:nvPr>
            <p:custDataLst>
              <p:tags r:id="rId64"/>
            </p:custDataLst>
          </p:nvPr>
        </p:nvSpPr>
        <p:spPr>
          <a:xfrm>
            <a:off x="6725338" y="3266216"/>
            <a:ext cx="208280" cy="106680"/>
          </a:xfrm>
          <a:prstGeom prst="rect">
            <a:avLst/>
          </a:prstGeom>
          <a:noFill/>
        </p:spPr>
        <p:txBody>
          <a:bodyPr wrap="none" rtlCol="0" anchor="t">
            <a:spAutoFit/>
          </a:bodyPr>
          <a:lstStyle/>
          <a:p>
            <a:r>
              <a:rPr lang="zh-CN" altLang="en-US" sz="100"/>
              <a:t>致残</a:t>
            </a:r>
            <a:endParaRPr lang="zh-CN" altLang="en-US" sz="100"/>
          </a:p>
        </p:txBody>
      </p:sp>
      <p:sp>
        <p:nvSpPr>
          <p:cNvPr id="70" name="箭头 293"/>
          <p:cNvSpPr/>
          <p:nvPr>
            <p:custDataLst>
              <p:tags r:id="rId65"/>
            </p:custDataLst>
          </p:nvPr>
        </p:nvSpPr>
        <p:spPr>
          <a:xfrm rot="16200000">
            <a:off x="8362706" y="5178515"/>
            <a:ext cx="1674" cy="380048"/>
          </a:xfrm>
          <a:prstGeom prst="line">
            <a:avLst/>
          </a:prstGeom>
          <a:ln w="9525" cap="flat" cmpd="sng">
            <a:solidFill>
              <a:schemeClr val="tx1"/>
            </a:solidFill>
            <a:prstDash val="solid"/>
            <a:round/>
            <a:headEnd type="none" w="med" len="med"/>
            <a:tailEnd type="triangle" w="med" len="med"/>
          </a:ln>
        </p:spPr>
      </p:sp>
      <p:sp>
        <p:nvSpPr>
          <p:cNvPr id="71" name="Text Box 22"/>
          <p:cNvSpPr txBox="1"/>
          <p:nvPr>
            <p:custDataLst>
              <p:tags r:id="rId66"/>
            </p:custDataLst>
          </p:nvPr>
        </p:nvSpPr>
        <p:spPr>
          <a:xfrm>
            <a:off x="8599441" y="5049600"/>
            <a:ext cx="790904" cy="774065"/>
          </a:xfrm>
          <a:prstGeom prst="rect">
            <a:avLst/>
          </a:prstGeom>
          <a:noFill/>
          <a:ln w="9525">
            <a:noFill/>
          </a:ln>
        </p:spPr>
        <p:txBody>
          <a:bodyPr wrap="square" anchor="t">
            <a:spAutoFit/>
          </a:bodyPr>
          <a:lstStyle/>
          <a:p>
            <a:pPr algn="ctr"/>
            <a:r>
              <a:rPr lang="zh-CN" altLang="en-US" sz="1475" dirty="0">
                <a:latin typeface="Arial" panose="020B0604020202020204" pitchFamily="34" charset="0"/>
                <a:ea typeface="宋体" panose="02010600030101010101" pitchFamily="2" charset="-122"/>
              </a:rPr>
              <a:t>一次性就业补助</a:t>
            </a:r>
            <a:endParaRPr lang="zh-CN" altLang="en-US" sz="100" dirty="0">
              <a:latin typeface="Arial" panose="020B0604020202020204" pitchFamily="34" charset="0"/>
              <a:ea typeface="宋体" panose="02010600030101010101" pitchFamily="2" charset="-122"/>
            </a:endParaRPr>
          </a:p>
        </p:txBody>
      </p:sp>
      <p:sp>
        <p:nvSpPr>
          <p:cNvPr id="72" name="箭头 293"/>
          <p:cNvSpPr/>
          <p:nvPr>
            <p:custDataLst>
              <p:tags r:id="rId67"/>
            </p:custDataLst>
          </p:nvPr>
        </p:nvSpPr>
        <p:spPr>
          <a:xfrm flipH="1">
            <a:off x="3081864" y="3642919"/>
            <a:ext cx="48217" cy="1875467"/>
          </a:xfrm>
          <a:prstGeom prst="line">
            <a:avLst/>
          </a:prstGeom>
          <a:ln w="9525" cap="flat" cmpd="sng">
            <a:solidFill>
              <a:schemeClr val="tx1"/>
            </a:solidFill>
            <a:prstDash val="solid"/>
            <a:round/>
            <a:headEnd type="none" w="med" len="med"/>
            <a:tailEnd type="triangle" w="med" len="med"/>
          </a:ln>
        </p:spPr>
      </p:sp>
      <p:sp>
        <p:nvSpPr>
          <p:cNvPr id="73" name="AutoShape 21"/>
          <p:cNvSpPr/>
          <p:nvPr>
            <p:custDataLst>
              <p:tags r:id="rId68"/>
            </p:custDataLst>
          </p:nvPr>
        </p:nvSpPr>
        <p:spPr>
          <a:xfrm>
            <a:off x="2807625" y="5526435"/>
            <a:ext cx="683084" cy="979421"/>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74" name="Text Box 22"/>
          <p:cNvSpPr txBox="1"/>
          <p:nvPr>
            <p:custDataLst>
              <p:tags r:id="rId69"/>
            </p:custDataLst>
          </p:nvPr>
        </p:nvSpPr>
        <p:spPr>
          <a:xfrm>
            <a:off x="2806990" y="5572155"/>
            <a:ext cx="683084" cy="829945"/>
          </a:xfrm>
          <a:prstGeom prst="rect">
            <a:avLst/>
          </a:prstGeom>
          <a:noFill/>
          <a:ln w="9525">
            <a:noFill/>
          </a:ln>
        </p:spPr>
        <p:txBody>
          <a:bodyPr anchor="t">
            <a:spAutoFit/>
          </a:bodyPr>
          <a:lstStyle/>
          <a:p>
            <a:pPr algn="ctr"/>
            <a:r>
              <a:rPr lang="zh-CN" altLang="en-US" sz="1600" dirty="0">
                <a:latin typeface="Arial" panose="020B0604020202020204" pitchFamily="34" charset="0"/>
                <a:ea typeface="宋体" panose="02010600030101010101" pitchFamily="2" charset="-122"/>
              </a:rPr>
              <a:t>交通食宿费</a:t>
            </a:r>
            <a:endParaRPr lang="zh-CN" altLang="en-US" sz="1600" dirty="0">
              <a:latin typeface="Arial" panose="020B0604020202020204" pitchFamily="34" charset="0"/>
              <a:ea typeface="宋体" panose="02010600030101010101" pitchFamily="2" charset="-122"/>
            </a:endParaRPr>
          </a:p>
        </p:txBody>
      </p:sp>
      <p:sp>
        <p:nvSpPr>
          <p:cNvPr id="75" name="箭头 293"/>
          <p:cNvSpPr/>
          <p:nvPr>
            <p:custDataLst>
              <p:tags r:id="rId70"/>
            </p:custDataLst>
          </p:nvPr>
        </p:nvSpPr>
        <p:spPr>
          <a:xfrm>
            <a:off x="7102041" y="5225072"/>
            <a:ext cx="1674" cy="380049"/>
          </a:xfrm>
          <a:prstGeom prst="line">
            <a:avLst/>
          </a:prstGeom>
          <a:ln w="9525" cap="flat" cmpd="sng">
            <a:solidFill>
              <a:schemeClr val="tx1"/>
            </a:solidFill>
            <a:prstDash val="solid"/>
            <a:round/>
            <a:headEnd type="none" w="med" len="med"/>
            <a:tailEnd type="triangle" w="med" len="med"/>
          </a:ln>
        </p:spPr>
      </p:sp>
      <p:sp>
        <p:nvSpPr>
          <p:cNvPr id="76" name="AutoShape 21"/>
          <p:cNvSpPr/>
          <p:nvPr>
            <p:custDataLst>
              <p:tags r:id="rId71"/>
            </p:custDataLst>
          </p:nvPr>
        </p:nvSpPr>
        <p:spPr>
          <a:xfrm>
            <a:off x="6800678" y="5601775"/>
            <a:ext cx="683084" cy="979422"/>
          </a:xfrm>
          <a:prstGeom prst="flowChartAlternateProcess">
            <a:avLst/>
          </a:prstGeom>
          <a:solidFill>
            <a:srgbClr val="92D050"/>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77" name="Text Box 22"/>
          <p:cNvSpPr txBox="1"/>
          <p:nvPr>
            <p:custDataLst>
              <p:tags r:id="rId72"/>
            </p:custDataLst>
          </p:nvPr>
        </p:nvSpPr>
        <p:spPr>
          <a:xfrm>
            <a:off x="6800678" y="5677116"/>
            <a:ext cx="683084" cy="774065"/>
          </a:xfrm>
          <a:prstGeom prst="rect">
            <a:avLst/>
          </a:prstGeom>
          <a:noFill/>
          <a:ln w="9525">
            <a:noFill/>
          </a:ln>
        </p:spPr>
        <p:txBody>
          <a:bodyPr anchor="t">
            <a:spAutoFit/>
          </a:bodyPr>
          <a:lstStyle/>
          <a:p>
            <a:pPr algn="ctr"/>
            <a:r>
              <a:rPr lang="en-US" altLang="zh-CN" sz="1475" dirty="0">
                <a:latin typeface="隶书" panose="02010509060101010101" pitchFamily="49" charset="-122"/>
                <a:ea typeface="隶书" panose="02010509060101010101" pitchFamily="49" charset="-122"/>
                <a:cs typeface="隶书" panose="02010509060101010101" pitchFamily="49" charset="-122"/>
              </a:rPr>
              <a:t>5-6</a:t>
            </a:r>
            <a:r>
              <a:rPr lang="zh-CN" altLang="en-US" sz="1475" dirty="0">
                <a:latin typeface="隶书" panose="02010509060101010101" pitchFamily="49" charset="-122"/>
                <a:ea typeface="隶书" panose="02010509060101010101" pitchFamily="49" charset="-122"/>
                <a:cs typeface="隶书" panose="02010509060101010101" pitchFamily="49" charset="-122"/>
              </a:rPr>
              <a:t>级伤残津贴</a:t>
            </a:r>
            <a:endParaRPr lang="zh-CN" altLang="en-US" sz="1475" dirty="0">
              <a:latin typeface="隶书" panose="02010509060101010101" pitchFamily="49" charset="-122"/>
              <a:ea typeface="隶书" panose="02010509060101010101" pitchFamily="49" charset="-122"/>
              <a:cs typeface="隶书" panose="02010509060101010101" pitchFamily="49" charset="-122"/>
            </a:endParaRPr>
          </a:p>
        </p:txBody>
      </p:sp>
      <p:sp>
        <p:nvSpPr>
          <p:cNvPr id="78" name="AutoShape 21"/>
          <p:cNvSpPr/>
          <p:nvPr>
            <p:custDataLst>
              <p:tags r:id="rId73"/>
            </p:custDataLst>
          </p:nvPr>
        </p:nvSpPr>
        <p:spPr>
          <a:xfrm>
            <a:off x="999450" y="855315"/>
            <a:ext cx="304709" cy="281939"/>
          </a:xfrm>
          <a:prstGeom prst="flowChartAlternateProcess">
            <a:avLst/>
          </a:prstGeom>
          <a:solidFill>
            <a:srgbClr val="92D050"/>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79" name="AutoShape 21"/>
          <p:cNvSpPr/>
          <p:nvPr>
            <p:custDataLst>
              <p:tags r:id="rId74"/>
            </p:custDataLst>
          </p:nvPr>
        </p:nvSpPr>
        <p:spPr>
          <a:xfrm>
            <a:off x="999450" y="1382700"/>
            <a:ext cx="304709" cy="306048"/>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sz="100" dirty="0">
              <a:latin typeface="Arial" panose="020B0604020202020204" pitchFamily="34" charset="0"/>
              <a:ea typeface="宋体" panose="02010600030101010101" pitchFamily="2" charset="-122"/>
            </a:endParaRPr>
          </a:p>
        </p:txBody>
      </p:sp>
      <p:sp>
        <p:nvSpPr>
          <p:cNvPr id="80" name="文本框 28"/>
          <p:cNvSpPr txBox="1"/>
          <p:nvPr>
            <p:custDataLst>
              <p:tags r:id="rId75"/>
            </p:custDataLst>
          </p:nvPr>
        </p:nvSpPr>
        <p:spPr>
          <a:xfrm>
            <a:off x="1300812" y="855315"/>
            <a:ext cx="934720" cy="318770"/>
          </a:xfrm>
          <a:prstGeom prst="rect">
            <a:avLst/>
          </a:prstGeom>
          <a:noFill/>
        </p:spPr>
        <p:txBody>
          <a:bodyPr wrap="none" rtlCol="0" anchor="t">
            <a:spAutoFit/>
          </a:bodyPr>
          <a:lstStyle/>
          <a:p>
            <a:r>
              <a:rPr lang="zh-CN" altLang="en-US" sz="1475" dirty="0">
                <a:latin typeface="楷体" panose="02010609060101010101" charset="-122"/>
                <a:ea typeface="楷体" panose="02010609060101010101" charset="-122"/>
              </a:rPr>
              <a:t>单位负责</a:t>
            </a:r>
            <a:endParaRPr lang="zh-CN" altLang="en-US" sz="1475" dirty="0">
              <a:latin typeface="楷体" panose="02010609060101010101" charset="-122"/>
              <a:ea typeface="楷体" panose="02010609060101010101" charset="-122"/>
            </a:endParaRPr>
          </a:p>
        </p:txBody>
      </p:sp>
      <p:sp>
        <p:nvSpPr>
          <p:cNvPr id="81" name="文本框 29"/>
          <p:cNvSpPr txBox="1"/>
          <p:nvPr>
            <p:custDataLst>
              <p:tags r:id="rId76"/>
            </p:custDataLst>
          </p:nvPr>
        </p:nvSpPr>
        <p:spPr>
          <a:xfrm>
            <a:off x="1300812" y="1307359"/>
            <a:ext cx="934720" cy="318770"/>
          </a:xfrm>
          <a:prstGeom prst="rect">
            <a:avLst/>
          </a:prstGeom>
          <a:noFill/>
        </p:spPr>
        <p:txBody>
          <a:bodyPr wrap="none" rtlCol="0" anchor="t">
            <a:spAutoFit/>
          </a:bodyPr>
          <a:lstStyle/>
          <a:p>
            <a:r>
              <a:rPr lang="zh-CN" altLang="en-US" sz="1475" dirty="0">
                <a:latin typeface="楷体" panose="02010609060101010101" charset="-122"/>
                <a:ea typeface="楷体" panose="02010609060101010101" charset="-122"/>
              </a:rPr>
              <a:t>社保负责</a:t>
            </a:r>
            <a:endParaRPr lang="zh-CN" altLang="en-US" sz="1475" dirty="0">
              <a:latin typeface="楷体" panose="02010609060101010101" charset="-122"/>
              <a:ea typeface="楷体" panose="02010609060101010101" charset="-122"/>
            </a:endParaRPr>
          </a:p>
        </p:txBody>
      </p:sp>
    </p:spTree>
    <p:custDataLst>
      <p:tags r:id="rId7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grpSp>
        <p:nvGrpSpPr>
          <p:cNvPr id="2" name="组合 1"/>
          <p:cNvGrpSpPr/>
          <p:nvPr/>
        </p:nvGrpSpPr>
        <p:grpSpPr>
          <a:xfrm>
            <a:off x="87630" y="3506470"/>
            <a:ext cx="5751195" cy="996315"/>
            <a:chOff x="12720677" y="6313099"/>
            <a:chExt cx="11090266" cy="2394482"/>
          </a:xfrm>
          <a:effectLst>
            <a:outerShdw blurRad="127000" dist="127000" dir="600000" algn="ctr" rotWithShape="0">
              <a:srgbClr val="000000">
                <a:alpha val="40000"/>
              </a:srgbClr>
            </a:outerShdw>
          </a:effectLst>
        </p:grpSpPr>
        <p:sp>
          <p:nvSpPr>
            <p:cNvPr id="6" name="圆角矩形 5"/>
            <p:cNvSpPr/>
            <p:nvPr>
              <p:custDataLst>
                <p:tags r:id="rId4"/>
              </p:custDataLst>
            </p:nvPr>
          </p:nvSpPr>
          <p:spPr>
            <a:xfrm>
              <a:off x="12720677" y="7402981"/>
              <a:ext cx="11090266" cy="1304600"/>
            </a:xfrm>
            <a:prstGeom prst="roundRect">
              <a:avLst/>
            </a:prstGeom>
            <a:solidFill>
              <a:srgbClr val="FEA702"/>
            </a:solidFill>
            <a:ln w="60325">
              <a:solidFill>
                <a:schemeClr val="bg1"/>
              </a:solidFill>
            </a:ln>
            <a:effectLst>
              <a:outerShdw blurRad="266700" dist="114300" dir="5340000" sx="101000" sy="101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b="1" dirty="0" smtClean="0">
                  <a:latin typeface="微软雅黑" panose="020B0503020204020204" charset="-122"/>
                  <a:ea typeface="微软雅黑" panose="020B0503020204020204" charset="-122"/>
                  <a:sym typeface="+mn-ea"/>
                </a:rPr>
                <a:t>第一部分</a:t>
              </a:r>
              <a:r>
                <a:rPr lang="en-US" altLang="zh-CN" sz="2800" b="1" dirty="0" smtClean="0">
                  <a:latin typeface="微软雅黑" panose="020B0503020204020204" charset="-122"/>
                  <a:ea typeface="微软雅黑" panose="020B0503020204020204" charset="-122"/>
                  <a:sym typeface="+mn-ea"/>
                </a:rPr>
                <a:t>  </a:t>
              </a:r>
              <a:r>
                <a:rPr lang="en-US" altLang="en-US" sz="2800" b="1" dirty="0" smtClean="0">
                  <a:latin typeface="微软雅黑" panose="020B0503020204020204" charset="-122"/>
                  <a:ea typeface="微软雅黑" panose="020B0503020204020204" charset="-122"/>
                  <a:sym typeface="+mn-ea"/>
                </a:rPr>
                <a:t> </a:t>
              </a:r>
              <a:r>
                <a:rPr lang="zh-CN" altLang="en-US" sz="2800" b="1" dirty="0" smtClean="0">
                  <a:latin typeface="微软雅黑" panose="020B0503020204020204" charset="-122"/>
                  <a:ea typeface="微软雅黑" panose="020B0503020204020204" charset="-122"/>
                  <a:sym typeface="+mn-ea"/>
                </a:rPr>
                <a:t>工伤保险制度概述</a:t>
              </a:r>
              <a:endParaRPr lang="zh-CN" altLang="en-US" sz="2800">
                <a:ea typeface="微软雅黑" panose="020B0503020204020204" charset="-122"/>
              </a:endParaRPr>
            </a:p>
          </p:txBody>
        </p:sp>
        <p:sp>
          <p:nvSpPr>
            <p:cNvPr id="48" name="TextBox 47"/>
            <p:cNvSpPr txBox="1"/>
            <p:nvPr>
              <p:custDataLst>
                <p:tags r:id="rId5"/>
              </p:custDataLst>
            </p:nvPr>
          </p:nvSpPr>
          <p:spPr>
            <a:xfrm>
              <a:off x="13047618" y="6313099"/>
              <a:ext cx="9760450" cy="1719229"/>
            </a:xfrm>
            <a:prstGeom prst="rect">
              <a:avLst/>
            </a:prstGeom>
            <a:noFill/>
          </p:spPr>
          <p:txBody>
            <a:bodyPr wrap="square" rtlCol="0">
              <a:spAutoFit/>
            </a:bodyPr>
            <a:p>
              <a:pPr algn="just">
                <a:lnSpc>
                  <a:spcPct val="150000"/>
                </a:lnSpc>
                <a:spcBef>
                  <a:spcPts val="0"/>
                </a:spcBef>
                <a:spcAft>
                  <a:spcPts val="0"/>
                </a:spcAft>
              </a:pPr>
              <a:endParaRPr lang="zh-CN" altLang="en-US" sz="2800" dirty="0">
                <a:solidFill>
                  <a:schemeClr val="bg1"/>
                </a:solidFill>
                <a:latin typeface="Arial" panose="020B0604020202020204" pitchFamily="34" charset="0"/>
                <a:ea typeface="微软雅黑" panose="020B0503020204020204" charset="-122"/>
                <a:sym typeface="Arial" panose="020B0604020202020204" pitchFamily="34" charset="0"/>
              </a:endParaRPr>
            </a:p>
          </p:txBody>
        </p:sp>
      </p:grpSp>
      <p:sp>
        <p:nvSpPr>
          <p:cNvPr id="70" name="TextBox 69"/>
          <p:cNvSpPr txBox="1"/>
          <p:nvPr>
            <p:custDataLst>
              <p:tags r:id="rId6"/>
            </p:custDataLst>
          </p:nvPr>
        </p:nvSpPr>
        <p:spPr>
          <a:xfrm>
            <a:off x="2101968" y="1573740"/>
            <a:ext cx="1723207" cy="2230424"/>
          </a:xfrm>
          <a:prstGeom prst="rect">
            <a:avLst/>
          </a:prstGeom>
          <a:noFill/>
        </p:spPr>
        <p:txBody>
          <a:bodyPr wrap="none" lIns="45305" tIns="22653" rIns="45305" bIns="22653" rtlCol="0">
            <a:spAutoFit/>
          </a:bodyPr>
          <a:p>
            <a:r>
              <a:rPr lang="en-US" altLang="zh-CN" sz="14200" spc="-149" dirty="0">
                <a:solidFill>
                  <a:schemeClr val="tx1"/>
                </a:solidFill>
                <a:latin typeface="Impact" panose="020B0806030902050204" pitchFamily="34" charset="0"/>
                <a:ea typeface="微软雅黑" panose="020B0503020204020204" charset="-122"/>
                <a:cs typeface="Raavi" pitchFamily="34" charset="0"/>
              </a:rPr>
              <a:t>01</a:t>
            </a:r>
            <a:endParaRPr lang="en-US" altLang="zh-CN" sz="14200" spc="-149" dirty="0">
              <a:solidFill>
                <a:schemeClr val="tx1"/>
              </a:solidFill>
              <a:latin typeface="Impact" panose="020B0806030902050204" pitchFamily="34" charset="0"/>
              <a:ea typeface="微软雅黑" panose="020B0503020204020204" charset="-122"/>
              <a:cs typeface="Raavi" pitchFamily="34" charset="0"/>
            </a:endParaRPr>
          </a:p>
        </p:txBody>
      </p:sp>
      <p:pic>
        <p:nvPicPr>
          <p:cNvPr id="4" name="图片 3" descr="e54d512fdfa6cc3d"/>
          <p:cNvPicPr>
            <a:picLocks noChangeAspect="1"/>
          </p:cNvPicPr>
          <p:nvPr>
            <p:custDataLst>
              <p:tags r:id="rId7"/>
            </p:custDataLst>
          </p:nvPr>
        </p:nvPicPr>
        <p:blipFill>
          <a:blip r:embed="rId8"/>
          <a:stretch>
            <a:fillRect/>
          </a:stretch>
        </p:blipFill>
        <p:spPr>
          <a:xfrm>
            <a:off x="6000750" y="1462405"/>
            <a:ext cx="6191250" cy="3302635"/>
          </a:xfrm>
          <a:prstGeom prst="rect">
            <a:avLst/>
          </a:prstGeom>
        </p:spPr>
      </p:pic>
    </p:spTree>
    <p:custDataLst>
      <p:tags r:id="rId9"/>
    </p:custDataLst>
  </p:cSld>
  <p:clrMapOvr>
    <a:masterClrMapping/>
  </p:clrMapOvr>
  <p:timing>
    <p:tnLst>
      <p:par>
        <p:cTn id="1" dur="indefinite" restart="never" nodeType="tmRoot"/>
      </p:par>
    </p:tnLst>
    <p:bldLst>
      <p:bldP spid="70"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3" name="矩形 2"/>
          <p:cNvSpPr/>
          <p:nvPr>
            <p:custDataLst>
              <p:tags r:id="rId4"/>
            </p:custDataLst>
          </p:nvPr>
        </p:nvSpPr>
        <p:spPr>
          <a:xfrm rot="20388521">
            <a:off x="4900606" y="955684"/>
            <a:ext cx="2716881" cy="2716881"/>
          </a:xfrm>
          <a:prstGeom prst="rect">
            <a:avLst/>
          </a:prstGeom>
          <a:solidFill>
            <a:schemeClr val="accent1"/>
          </a:solidFill>
          <a:ln w="12700">
            <a:noFill/>
          </a:ln>
          <a:effectLst>
            <a:outerShdw blurRad="76200" sx="106000" sy="106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572" tIns="64286" rIns="128572" bIns="64286" numCol="1" spcCol="0" rtlCol="0" fromWordArt="0" anchor="ctr" anchorCtr="0" forceAA="0" compatLnSpc="1">
            <a:noAutofit/>
          </a:bodyPr>
          <a:lstStyle/>
          <a:p>
            <a:pPr algn="ctr"/>
            <a:endParaRPr lang="zh-CN" altLang="en-US" sz="2530">
              <a:solidFill>
                <a:prstClr val="white"/>
              </a:solidFill>
            </a:endParaRPr>
          </a:p>
        </p:txBody>
      </p:sp>
      <p:sp>
        <p:nvSpPr>
          <p:cNvPr id="2" name="矩形 1"/>
          <p:cNvSpPr/>
          <p:nvPr>
            <p:custDataLst>
              <p:tags r:id="rId5"/>
            </p:custDataLst>
          </p:nvPr>
        </p:nvSpPr>
        <p:spPr>
          <a:xfrm rot="20388521">
            <a:off x="3756396" y="2715998"/>
            <a:ext cx="2429970" cy="2429970"/>
          </a:xfrm>
          <a:prstGeom prst="rect">
            <a:avLst/>
          </a:prstGeom>
          <a:solidFill>
            <a:schemeClr val="accent2"/>
          </a:solidFill>
          <a:ln w="12700">
            <a:noFill/>
          </a:ln>
          <a:effectLst>
            <a:outerShdw blurRad="76200" sx="106000" sy="106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572" tIns="64286" rIns="128572" bIns="64286" numCol="1" spcCol="0" rtlCol="0" fromWordArt="0" anchor="ctr" anchorCtr="0" forceAA="0" compatLnSpc="1">
            <a:noAutofit/>
          </a:bodyPr>
          <a:lstStyle/>
          <a:p>
            <a:pPr algn="ctr"/>
            <a:endParaRPr lang="zh-CN" altLang="en-US" sz="2530">
              <a:solidFill>
                <a:prstClr val="white"/>
              </a:solidFill>
            </a:endParaRPr>
          </a:p>
        </p:txBody>
      </p:sp>
      <p:sp>
        <p:nvSpPr>
          <p:cNvPr id="15" name="TextBox 41"/>
          <p:cNvSpPr txBox="1"/>
          <p:nvPr>
            <p:custDataLst>
              <p:tags r:id="rId6"/>
            </p:custDataLst>
          </p:nvPr>
        </p:nvSpPr>
        <p:spPr>
          <a:xfrm>
            <a:off x="745490" y="1463040"/>
            <a:ext cx="2981325" cy="1008380"/>
          </a:xfrm>
          <a:prstGeom prst="rect">
            <a:avLst/>
          </a:prstGeom>
          <a:noFill/>
        </p:spPr>
        <p:txBody>
          <a:bodyPr wrap="square" lIns="85667" tIns="42834" rIns="85667" bIns="42834" rtlCol="0">
            <a:spAutoFit/>
          </a:bodyPr>
          <a:lstStyle/>
          <a:p>
            <a:pPr eaLnBrk="1" latinLnBrk="0" hangingPunct="1">
              <a:lnSpc>
                <a:spcPct val="100000"/>
              </a:lnSpc>
            </a:pPr>
            <a:r>
              <a:rPr lang="en-US" altLang="zh-CN" sz="2000" b="1" dirty="0" smtClean="0">
                <a:solidFill>
                  <a:schemeClr val="tx2"/>
                </a:solidFill>
                <a:latin typeface="仿宋" panose="02010609060101010101" charset="-122"/>
                <a:ea typeface="仿宋" panose="02010609060101010101" charset="-122"/>
                <a:cs typeface="仿宋" panose="02010609060101010101" charset="-122"/>
                <a:sym typeface="+mn-ea"/>
              </a:rPr>
              <a:t>1.</a:t>
            </a:r>
            <a:r>
              <a:rPr lang="zh-CN" altLang="en-US" sz="2000" b="1" dirty="0" smtClean="0">
                <a:solidFill>
                  <a:schemeClr val="tx2"/>
                </a:solidFill>
                <a:latin typeface="仿宋" panose="02010609060101010101" charset="-122"/>
                <a:ea typeface="仿宋" panose="02010609060101010101" charset="-122"/>
                <a:cs typeface="仿宋" panose="02010609060101010101" charset="-122"/>
                <a:sym typeface="+mn-ea"/>
              </a:rPr>
              <a:t>用人单位未及时申请工伤认定，造成工伤职工前期医疗费用无法报销。</a:t>
            </a:r>
            <a:endParaRPr lang="zh-CN" altLang="en-US" sz="2000" b="1" dirty="0" smtClean="0">
              <a:solidFill>
                <a:schemeClr val="tx2"/>
              </a:solidFill>
              <a:latin typeface="仿宋" panose="02010609060101010101" charset="-122"/>
              <a:ea typeface="仿宋" panose="02010609060101010101" charset="-122"/>
              <a:cs typeface="仿宋" panose="02010609060101010101" charset="-122"/>
              <a:sym typeface="+mn-ea"/>
            </a:endParaRPr>
          </a:p>
        </p:txBody>
      </p:sp>
      <p:sp>
        <p:nvSpPr>
          <p:cNvPr id="18" name="TextBox 41"/>
          <p:cNvSpPr txBox="1"/>
          <p:nvPr>
            <p:custDataLst>
              <p:tags r:id="rId7"/>
            </p:custDataLst>
          </p:nvPr>
        </p:nvSpPr>
        <p:spPr>
          <a:xfrm>
            <a:off x="362585" y="3867785"/>
            <a:ext cx="3049270" cy="1315720"/>
          </a:xfrm>
          <a:prstGeom prst="rect">
            <a:avLst/>
          </a:prstGeom>
          <a:noFill/>
        </p:spPr>
        <p:txBody>
          <a:bodyPr wrap="square" lIns="85667" tIns="42834" rIns="85667" bIns="42834" rtlCol="0">
            <a:spAutoFit/>
          </a:bodyPr>
          <a:lstStyle/>
          <a:p>
            <a:pPr eaLnBrk="1" latinLnBrk="0" hangingPunct="1">
              <a:lnSpc>
                <a:spcPct val="100000"/>
              </a:lnSpc>
            </a:pPr>
            <a:r>
              <a:rPr lang="en-US" altLang="zh-CN" sz="2000" b="1" dirty="0" smtClean="0">
                <a:solidFill>
                  <a:srgbClr val="0170C1"/>
                </a:solidFill>
                <a:latin typeface="仿宋" panose="02010609060101010101" charset="-122"/>
                <a:ea typeface="仿宋" panose="02010609060101010101" charset="-122"/>
                <a:cs typeface="仿宋" panose="02010609060101010101" charset="-122"/>
                <a:sym typeface="+mn-ea"/>
              </a:rPr>
              <a:t>3.</a:t>
            </a:r>
            <a:r>
              <a:rPr lang="zh-CN" altLang="en-US" sz="2000" b="1" dirty="0" smtClean="0">
                <a:solidFill>
                  <a:srgbClr val="0170C1"/>
                </a:solidFill>
                <a:latin typeface="仿宋" panose="02010609060101010101" charset="-122"/>
                <a:ea typeface="仿宋" panose="02010609060101010101" charset="-122"/>
                <a:cs typeface="仿宋" panose="02010609060101010101" charset="-122"/>
                <a:sym typeface="+mn-ea"/>
              </a:rPr>
              <a:t>治疗非工伤疾病的费用，按医疗保险规定办理。难点在于判断工伤引发的关联疾病。</a:t>
            </a:r>
            <a:endParaRPr lang="zh-CN" altLang="en-US" sz="2000" b="1" dirty="0" smtClean="0">
              <a:solidFill>
                <a:srgbClr val="0170C1"/>
              </a:solidFill>
              <a:latin typeface="仿宋" panose="02010609060101010101" charset="-122"/>
              <a:ea typeface="仿宋" panose="02010609060101010101" charset="-122"/>
              <a:cs typeface="仿宋" panose="02010609060101010101" charset="-122"/>
              <a:sym typeface="+mn-ea"/>
            </a:endParaRPr>
          </a:p>
        </p:txBody>
      </p:sp>
      <p:sp>
        <p:nvSpPr>
          <p:cNvPr id="19" name="TextBox 41"/>
          <p:cNvSpPr txBox="1"/>
          <p:nvPr>
            <p:custDataLst>
              <p:tags r:id="rId8"/>
            </p:custDataLst>
          </p:nvPr>
        </p:nvSpPr>
        <p:spPr>
          <a:xfrm>
            <a:off x="8206105" y="1155700"/>
            <a:ext cx="3457575" cy="1315720"/>
          </a:xfrm>
          <a:prstGeom prst="rect">
            <a:avLst/>
          </a:prstGeom>
          <a:noFill/>
        </p:spPr>
        <p:txBody>
          <a:bodyPr wrap="square" lIns="85667" tIns="42834" rIns="85667" bIns="42834" rtlCol="0">
            <a:spAutoFit/>
          </a:bodyPr>
          <a:lstStyle/>
          <a:p>
            <a:pPr eaLnBrk="1" latinLnBrk="0" hangingPunct="1">
              <a:lnSpc>
                <a:spcPct val="100000"/>
              </a:lnSpc>
            </a:pPr>
            <a:r>
              <a:rPr lang="en-US" altLang="zh-CN" sz="2000" b="1" dirty="0" smtClean="0">
                <a:solidFill>
                  <a:srgbClr val="0070C0"/>
                </a:solidFill>
                <a:latin typeface="仿宋" panose="02010609060101010101" charset="-122"/>
                <a:ea typeface="仿宋" panose="02010609060101010101" charset="-122"/>
                <a:cs typeface="仿宋" panose="02010609060101010101" charset="-122"/>
                <a:sym typeface="+mn-ea"/>
              </a:rPr>
              <a:t>2.</a:t>
            </a:r>
            <a:r>
              <a:rPr lang="zh-CN" altLang="en-US" sz="2000" b="1" dirty="0" smtClean="0">
                <a:solidFill>
                  <a:srgbClr val="0070C0"/>
                </a:solidFill>
                <a:latin typeface="仿宋" panose="02010609060101010101" charset="-122"/>
                <a:ea typeface="仿宋" panose="02010609060101010101" charset="-122"/>
                <a:cs typeface="仿宋" panose="02010609060101010101" charset="-122"/>
                <a:sym typeface="+mn-ea"/>
              </a:rPr>
              <a:t>第三人原因造成的工伤，工伤医疗费用由第三人承担，第三人责任比例以外的部分由工伤保险基金承担。</a:t>
            </a:r>
            <a:r>
              <a:rPr lang="zh-CN" altLang="en-US" sz="800" dirty="0">
                <a:solidFill>
                  <a:schemeClr val="bg1">
                    <a:lumMod val="65000"/>
                  </a:schemeClr>
                </a:solidFill>
                <a:latin typeface="微软雅黑" panose="020B0503020204020204" charset="-122"/>
                <a:ea typeface="微软雅黑" panose="020B0503020204020204" charset="-122"/>
                <a:cs typeface="+mn-ea"/>
                <a:sym typeface="+mn-lt"/>
              </a:rPr>
              <a:t>。</a:t>
            </a:r>
            <a:endParaRPr lang="en-GB" altLang="zh-CN" sz="800" dirty="0">
              <a:solidFill>
                <a:schemeClr val="bg1">
                  <a:lumMod val="65000"/>
                </a:schemeClr>
              </a:solidFill>
              <a:latin typeface="微软雅黑" panose="020B0503020204020204" charset="-122"/>
              <a:ea typeface="微软雅黑" panose="020B0503020204020204" charset="-122"/>
              <a:cs typeface="+mn-ea"/>
              <a:sym typeface="+mn-lt"/>
            </a:endParaRPr>
          </a:p>
        </p:txBody>
      </p:sp>
      <p:sp>
        <p:nvSpPr>
          <p:cNvPr id="20" name="TextBox 41"/>
          <p:cNvSpPr txBox="1"/>
          <p:nvPr>
            <p:custDataLst>
              <p:tags r:id="rId9"/>
            </p:custDataLst>
          </p:nvPr>
        </p:nvSpPr>
        <p:spPr>
          <a:xfrm>
            <a:off x="8331880" y="4057638"/>
            <a:ext cx="2651792" cy="700405"/>
          </a:xfrm>
          <a:prstGeom prst="rect">
            <a:avLst/>
          </a:prstGeom>
          <a:noFill/>
        </p:spPr>
        <p:txBody>
          <a:bodyPr wrap="square" lIns="85667" tIns="42834" rIns="85667" bIns="42834" rtlCol="0">
            <a:spAutoFit/>
          </a:bodyPr>
          <a:lstStyle/>
          <a:p>
            <a:pPr eaLnBrk="1" latinLnBrk="0" hangingPunct="1">
              <a:lnSpc>
                <a:spcPct val="100000"/>
              </a:lnSpc>
            </a:pPr>
            <a:r>
              <a:rPr lang="en-US" altLang="zh-CN" sz="2000" b="1" dirty="0" smtClean="0">
                <a:solidFill>
                  <a:schemeClr val="tx2"/>
                </a:solidFill>
                <a:latin typeface="仿宋" panose="02010609060101010101" charset="-122"/>
                <a:ea typeface="仿宋" panose="02010609060101010101" charset="-122"/>
                <a:cs typeface="仿宋" panose="02010609060101010101" charset="-122"/>
                <a:sym typeface="+mn-ea"/>
              </a:rPr>
              <a:t>4.</a:t>
            </a:r>
            <a:r>
              <a:rPr lang="zh-CN" altLang="en-US" sz="2000" b="1" dirty="0" smtClean="0">
                <a:solidFill>
                  <a:schemeClr val="tx2"/>
                </a:solidFill>
                <a:latin typeface="仿宋" panose="02010609060101010101" charset="-122"/>
                <a:ea typeface="仿宋" panose="02010609060101010101" charset="-122"/>
                <a:cs typeface="仿宋" panose="02010609060101010101" charset="-122"/>
                <a:sym typeface="+mn-ea"/>
              </a:rPr>
              <a:t>材料不齐被退回的问题最常见。</a:t>
            </a:r>
            <a:endParaRPr lang="zh-CN" altLang="en-US" sz="2000" b="1" dirty="0" smtClean="0">
              <a:solidFill>
                <a:schemeClr val="tx2"/>
              </a:solidFill>
              <a:latin typeface="仿宋" panose="02010609060101010101" charset="-122"/>
              <a:ea typeface="仿宋" panose="02010609060101010101" charset="-122"/>
              <a:cs typeface="仿宋" panose="02010609060101010101" charset="-122"/>
              <a:sym typeface="+mn-ea"/>
            </a:endParaRPr>
          </a:p>
        </p:txBody>
      </p:sp>
      <p:sp>
        <p:nvSpPr>
          <p:cNvPr id="21" name="矩形 20"/>
          <p:cNvSpPr/>
          <p:nvPr>
            <p:custDataLst>
              <p:tags r:id="rId10"/>
            </p:custDataLst>
          </p:nvPr>
        </p:nvSpPr>
        <p:spPr>
          <a:xfrm>
            <a:off x="-527966" y="119065"/>
            <a:ext cx="225016" cy="586648"/>
          </a:xfrm>
          <a:prstGeom prst="rect">
            <a:avLst/>
          </a:prstGeom>
          <a:solidFill>
            <a:srgbClr val="FEA702"/>
          </a:solidFill>
          <a:ln>
            <a:noFill/>
          </a:ln>
        </p:spPr>
        <p:style>
          <a:lnRef idx="2">
            <a:schemeClr val="accent1">
              <a:shade val="50000"/>
            </a:schemeClr>
          </a:lnRef>
          <a:fillRef idx="1">
            <a:schemeClr val="accent1"/>
          </a:fillRef>
          <a:effectRef idx="0">
            <a:schemeClr val="accent1"/>
          </a:effectRef>
          <a:fontRef idx="minor">
            <a:schemeClr val="lt1"/>
          </a:fontRef>
        </p:style>
        <p:txBody>
          <a:bodyPr lIns="96434" tIns="48217" rIns="96434" bIns="48217" rtlCol="0" anchor="ctr"/>
          <a:lstStyle/>
          <a:p>
            <a:pPr algn="ctr" defTabSz="964565"/>
            <a:endParaRPr lang="zh-CN" altLang="en-US" sz="1970">
              <a:solidFill>
                <a:srgbClr val="E7E6E6">
                  <a:lumMod val="50000"/>
                </a:srgbClr>
              </a:solidFill>
              <a:cs typeface="+mn-ea"/>
              <a:sym typeface="+mn-lt"/>
            </a:endParaRPr>
          </a:p>
        </p:txBody>
      </p:sp>
      <p:sp>
        <p:nvSpPr>
          <p:cNvPr id="23" name="文本框 22"/>
          <p:cNvSpPr txBox="1"/>
          <p:nvPr>
            <p:custDataLst>
              <p:tags r:id="rId11"/>
            </p:custDataLst>
          </p:nvPr>
        </p:nvSpPr>
        <p:spPr>
          <a:xfrm>
            <a:off x="64770" y="816610"/>
            <a:ext cx="4497070" cy="464185"/>
          </a:xfrm>
          <a:prstGeom prst="rect">
            <a:avLst/>
          </a:prstGeom>
          <a:noFill/>
        </p:spPr>
        <p:txBody>
          <a:bodyPr wrap="square" lIns="96434" tIns="48217" rIns="96434" bIns="48217" rtlCol="0">
            <a:spAutoFit/>
          </a:bodyPr>
          <a:lstStyle/>
          <a:p>
            <a:pPr algn="l" defTabSz="964565"/>
            <a:r>
              <a:rPr lang="zh-CN" altLang="en-US" sz="2400" b="1" dirty="0" smtClean="0">
                <a:solidFill>
                  <a:srgbClr val="7030A0"/>
                </a:solidFill>
                <a:latin typeface="楷体" panose="02010609060101010101" charset="-122"/>
                <a:ea typeface="楷体" panose="02010609060101010101" charset="-122"/>
                <a:sym typeface="+mn-ea"/>
              </a:rPr>
              <a:t>工伤保险待遇业务经办常见问题</a:t>
            </a:r>
            <a:endParaRPr lang="zh-CN" altLang="en-US" sz="2400" b="1" dirty="0" smtClean="0">
              <a:solidFill>
                <a:srgbClr val="7030A0"/>
              </a:solidFill>
              <a:latin typeface="楷体" panose="02010609060101010101" charset="-122"/>
              <a:ea typeface="楷体" panose="02010609060101010101" charset="-122"/>
              <a:cs typeface="+mn-ea"/>
              <a:sym typeface="+mn-ea"/>
            </a:endParaRPr>
          </a:p>
        </p:txBody>
      </p:sp>
      <p:sp>
        <p:nvSpPr>
          <p:cNvPr id="26" name="Freeform 25"/>
          <p:cNvSpPr>
            <a:spLocks noEditPoints="1"/>
          </p:cNvSpPr>
          <p:nvPr>
            <p:custDataLst>
              <p:tags r:id="rId12"/>
            </p:custDataLst>
          </p:nvPr>
        </p:nvSpPr>
        <p:spPr bwMode="auto">
          <a:xfrm>
            <a:off x="6105525" y="1741170"/>
            <a:ext cx="487680" cy="900430"/>
          </a:xfrm>
          <a:custGeom>
            <a:avLst/>
            <a:gdLst>
              <a:gd name="T0" fmla="*/ 57 w 67"/>
              <a:gd name="T1" fmla="*/ 10 h 106"/>
              <a:gd name="T2" fmla="*/ 62 w 67"/>
              <a:gd name="T3" fmla="*/ 51 h 106"/>
              <a:gd name="T4" fmla="*/ 51 w 67"/>
              <a:gd name="T5" fmla="*/ 66 h 106"/>
              <a:gd name="T6" fmla="*/ 55 w 67"/>
              <a:gd name="T7" fmla="*/ 65 h 106"/>
              <a:gd name="T8" fmla="*/ 57 w 67"/>
              <a:gd name="T9" fmla="*/ 73 h 106"/>
              <a:gd name="T10" fmla="*/ 56 w 67"/>
              <a:gd name="T11" fmla="*/ 80 h 106"/>
              <a:gd name="T12" fmla="*/ 57 w 67"/>
              <a:gd name="T13" fmla="*/ 86 h 106"/>
              <a:gd name="T14" fmla="*/ 55 w 67"/>
              <a:gd name="T15" fmla="*/ 93 h 106"/>
              <a:gd name="T16" fmla="*/ 15 w 67"/>
              <a:gd name="T17" fmla="*/ 97 h 106"/>
              <a:gd name="T18" fmla="*/ 12 w 67"/>
              <a:gd name="T19" fmla="*/ 95 h 106"/>
              <a:gd name="T20" fmla="*/ 12 w 67"/>
              <a:gd name="T21" fmla="*/ 83 h 106"/>
              <a:gd name="T22" fmla="*/ 12 w 67"/>
              <a:gd name="T23" fmla="*/ 82 h 106"/>
              <a:gd name="T24" fmla="*/ 12 w 67"/>
              <a:gd name="T25" fmla="*/ 71 h 106"/>
              <a:gd name="T26" fmla="*/ 15 w 67"/>
              <a:gd name="T27" fmla="*/ 69 h 106"/>
              <a:gd name="T28" fmla="*/ 16 w 67"/>
              <a:gd name="T29" fmla="*/ 63 h 106"/>
              <a:gd name="T30" fmla="*/ 0 w 67"/>
              <a:gd name="T31" fmla="*/ 34 h 106"/>
              <a:gd name="T32" fmla="*/ 33 w 67"/>
              <a:gd name="T33" fmla="*/ 0 h 106"/>
              <a:gd name="T34" fmla="*/ 28 w 67"/>
              <a:gd name="T35" fmla="*/ 41 h 106"/>
              <a:gd name="T36" fmla="*/ 30 w 67"/>
              <a:gd name="T37" fmla="*/ 39 h 106"/>
              <a:gd name="T38" fmla="*/ 33 w 67"/>
              <a:gd name="T39" fmla="*/ 41 h 106"/>
              <a:gd name="T40" fmla="*/ 36 w 67"/>
              <a:gd name="T41" fmla="*/ 39 h 106"/>
              <a:gd name="T42" fmla="*/ 39 w 67"/>
              <a:gd name="T43" fmla="*/ 41 h 106"/>
              <a:gd name="T44" fmla="*/ 43 w 67"/>
              <a:gd name="T45" fmla="*/ 38 h 106"/>
              <a:gd name="T46" fmla="*/ 39 w 67"/>
              <a:gd name="T47" fmla="*/ 52 h 106"/>
              <a:gd name="T48" fmla="*/ 44 w 67"/>
              <a:gd name="T49" fmla="*/ 66 h 106"/>
              <a:gd name="T50" fmla="*/ 44 w 67"/>
              <a:gd name="T51" fmla="*/ 58 h 106"/>
              <a:gd name="T52" fmla="*/ 56 w 67"/>
              <a:gd name="T53" fmla="*/ 47 h 106"/>
              <a:gd name="T54" fmla="*/ 52 w 67"/>
              <a:gd name="T55" fmla="*/ 15 h 106"/>
              <a:gd name="T56" fmla="*/ 15 w 67"/>
              <a:gd name="T57" fmla="*/ 15 h 106"/>
              <a:gd name="T58" fmla="*/ 11 w 67"/>
              <a:gd name="T59" fmla="*/ 48 h 106"/>
              <a:gd name="T60" fmla="*/ 23 w 67"/>
              <a:gd name="T61" fmla="*/ 59 h 106"/>
              <a:gd name="T62" fmla="*/ 23 w 67"/>
              <a:gd name="T63" fmla="*/ 67 h 106"/>
              <a:gd name="T64" fmla="*/ 29 w 67"/>
              <a:gd name="T65" fmla="*/ 52 h 106"/>
              <a:gd name="T66" fmla="*/ 25 w 67"/>
              <a:gd name="T67" fmla="*/ 38 h 106"/>
              <a:gd name="T68" fmla="*/ 40 w 67"/>
              <a:gd name="T69" fmla="*/ 43 h 106"/>
              <a:gd name="T70" fmla="*/ 36 w 67"/>
              <a:gd name="T71" fmla="*/ 42 h 106"/>
              <a:gd name="T72" fmla="*/ 30 w 67"/>
              <a:gd name="T73" fmla="*/ 42 h 106"/>
              <a:gd name="T74" fmla="*/ 27 w 67"/>
              <a:gd name="T75" fmla="*/ 42 h 106"/>
              <a:gd name="T76" fmla="*/ 32 w 67"/>
              <a:gd name="T77" fmla="*/ 51 h 106"/>
              <a:gd name="T78" fmla="*/ 32 w 67"/>
              <a:gd name="T79" fmla="*/ 67 h 106"/>
              <a:gd name="T80" fmla="*/ 35 w 67"/>
              <a:gd name="T81" fmla="*/ 51 h 106"/>
              <a:gd name="T82" fmla="*/ 35 w 67"/>
              <a:gd name="T83" fmla="*/ 50 h 106"/>
              <a:gd name="T84" fmla="*/ 43 w 67"/>
              <a:gd name="T85" fmla="*/ 96 h 106"/>
              <a:gd name="T86" fmla="*/ 34 w 67"/>
              <a:gd name="T87" fmla="*/ 106 h 106"/>
              <a:gd name="T88" fmla="*/ 43 w 67"/>
              <a:gd name="T89" fmla="*/ 96 h 106"/>
              <a:gd name="T90" fmla="*/ 17 w 67"/>
              <a:gd name="T91" fmla="*/ 88 h 106"/>
              <a:gd name="T92" fmla="*/ 17 w 67"/>
              <a:gd name="T93" fmla="*/ 90 h 106"/>
              <a:gd name="T94" fmla="*/ 50 w 67"/>
              <a:gd name="T95" fmla="*/ 86 h 106"/>
              <a:gd name="T96" fmla="*/ 50 w 67"/>
              <a:gd name="T97" fmla="*/ 73 h 106"/>
              <a:gd name="T98" fmla="*/ 17 w 67"/>
              <a:gd name="T99" fmla="*/ 77 h 106"/>
              <a:gd name="T100" fmla="*/ 50 w 67"/>
              <a:gd name="T101" fmla="*/ 74 h 106"/>
              <a:gd name="T102" fmla="*/ 50 w 67"/>
              <a:gd name="T103" fmla="*/ 7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7" h="106">
                <a:moveTo>
                  <a:pt x="33" y="0"/>
                </a:moveTo>
                <a:cubicBezTo>
                  <a:pt x="43" y="0"/>
                  <a:pt x="51" y="4"/>
                  <a:pt x="57" y="10"/>
                </a:cubicBezTo>
                <a:cubicBezTo>
                  <a:pt x="63" y="16"/>
                  <a:pt x="67" y="25"/>
                  <a:pt x="67" y="34"/>
                </a:cubicBezTo>
                <a:cubicBezTo>
                  <a:pt x="67" y="40"/>
                  <a:pt x="65" y="46"/>
                  <a:pt x="62" y="51"/>
                </a:cubicBezTo>
                <a:cubicBezTo>
                  <a:pt x="59" y="56"/>
                  <a:pt x="56" y="59"/>
                  <a:pt x="51" y="62"/>
                </a:cubicBezTo>
                <a:cubicBezTo>
                  <a:pt x="51" y="66"/>
                  <a:pt x="51" y="66"/>
                  <a:pt x="51" y="66"/>
                </a:cubicBezTo>
                <a:cubicBezTo>
                  <a:pt x="53" y="66"/>
                  <a:pt x="53" y="66"/>
                  <a:pt x="53" y="66"/>
                </a:cubicBezTo>
                <a:cubicBezTo>
                  <a:pt x="55" y="65"/>
                  <a:pt x="55" y="65"/>
                  <a:pt x="55" y="65"/>
                </a:cubicBezTo>
                <a:cubicBezTo>
                  <a:pt x="56" y="68"/>
                  <a:pt x="56" y="68"/>
                  <a:pt x="56" y="68"/>
                </a:cubicBezTo>
                <a:cubicBezTo>
                  <a:pt x="57" y="70"/>
                  <a:pt x="57" y="72"/>
                  <a:pt x="57" y="73"/>
                </a:cubicBezTo>
                <a:cubicBezTo>
                  <a:pt x="57" y="75"/>
                  <a:pt x="57" y="77"/>
                  <a:pt x="56" y="79"/>
                </a:cubicBezTo>
                <a:cubicBezTo>
                  <a:pt x="56" y="80"/>
                  <a:pt x="56" y="80"/>
                  <a:pt x="56" y="80"/>
                </a:cubicBezTo>
                <a:cubicBezTo>
                  <a:pt x="56" y="80"/>
                  <a:pt x="56" y="80"/>
                  <a:pt x="56" y="80"/>
                </a:cubicBezTo>
                <a:cubicBezTo>
                  <a:pt x="57" y="82"/>
                  <a:pt x="57" y="84"/>
                  <a:pt x="57" y="86"/>
                </a:cubicBezTo>
                <a:cubicBezTo>
                  <a:pt x="57" y="88"/>
                  <a:pt x="57" y="90"/>
                  <a:pt x="56" y="92"/>
                </a:cubicBezTo>
                <a:cubicBezTo>
                  <a:pt x="55" y="93"/>
                  <a:pt x="55" y="93"/>
                  <a:pt x="55" y="93"/>
                </a:cubicBezTo>
                <a:cubicBezTo>
                  <a:pt x="53" y="94"/>
                  <a:pt x="53" y="94"/>
                  <a:pt x="53" y="94"/>
                </a:cubicBezTo>
                <a:cubicBezTo>
                  <a:pt x="15" y="97"/>
                  <a:pt x="15" y="97"/>
                  <a:pt x="15" y="97"/>
                </a:cubicBezTo>
                <a:cubicBezTo>
                  <a:pt x="13" y="97"/>
                  <a:pt x="13" y="97"/>
                  <a:pt x="13" y="97"/>
                </a:cubicBezTo>
                <a:cubicBezTo>
                  <a:pt x="12" y="95"/>
                  <a:pt x="12" y="95"/>
                  <a:pt x="12" y="95"/>
                </a:cubicBezTo>
                <a:cubicBezTo>
                  <a:pt x="11" y="93"/>
                  <a:pt x="11" y="91"/>
                  <a:pt x="10" y="90"/>
                </a:cubicBezTo>
                <a:cubicBezTo>
                  <a:pt x="10" y="88"/>
                  <a:pt x="11" y="86"/>
                  <a:pt x="12" y="83"/>
                </a:cubicBezTo>
                <a:cubicBezTo>
                  <a:pt x="12" y="83"/>
                  <a:pt x="12" y="83"/>
                  <a:pt x="12" y="83"/>
                </a:cubicBezTo>
                <a:cubicBezTo>
                  <a:pt x="12" y="82"/>
                  <a:pt x="12" y="82"/>
                  <a:pt x="12" y="82"/>
                </a:cubicBezTo>
                <a:cubicBezTo>
                  <a:pt x="11" y="81"/>
                  <a:pt x="11" y="79"/>
                  <a:pt x="10" y="77"/>
                </a:cubicBezTo>
                <a:cubicBezTo>
                  <a:pt x="10" y="75"/>
                  <a:pt x="11" y="73"/>
                  <a:pt x="12" y="71"/>
                </a:cubicBezTo>
                <a:cubicBezTo>
                  <a:pt x="13" y="69"/>
                  <a:pt x="13" y="69"/>
                  <a:pt x="13" y="69"/>
                </a:cubicBezTo>
                <a:cubicBezTo>
                  <a:pt x="15" y="69"/>
                  <a:pt x="15" y="69"/>
                  <a:pt x="15" y="69"/>
                </a:cubicBezTo>
                <a:cubicBezTo>
                  <a:pt x="16" y="69"/>
                  <a:pt x="16" y="69"/>
                  <a:pt x="16" y="69"/>
                </a:cubicBezTo>
                <a:cubicBezTo>
                  <a:pt x="16" y="63"/>
                  <a:pt x="16" y="63"/>
                  <a:pt x="16" y="63"/>
                </a:cubicBezTo>
                <a:cubicBezTo>
                  <a:pt x="11" y="60"/>
                  <a:pt x="7" y="56"/>
                  <a:pt x="5" y="51"/>
                </a:cubicBezTo>
                <a:cubicBezTo>
                  <a:pt x="2" y="46"/>
                  <a:pt x="0" y="40"/>
                  <a:pt x="0" y="34"/>
                </a:cubicBezTo>
                <a:cubicBezTo>
                  <a:pt x="0" y="25"/>
                  <a:pt x="4" y="16"/>
                  <a:pt x="10" y="10"/>
                </a:cubicBezTo>
                <a:cubicBezTo>
                  <a:pt x="16" y="4"/>
                  <a:pt x="24" y="0"/>
                  <a:pt x="33" y="0"/>
                </a:cubicBezTo>
                <a:close/>
                <a:moveTo>
                  <a:pt x="26" y="40"/>
                </a:moveTo>
                <a:cubicBezTo>
                  <a:pt x="27" y="41"/>
                  <a:pt x="27" y="41"/>
                  <a:pt x="28" y="41"/>
                </a:cubicBezTo>
                <a:cubicBezTo>
                  <a:pt x="28" y="41"/>
                  <a:pt x="29" y="41"/>
                  <a:pt x="30" y="40"/>
                </a:cubicBezTo>
                <a:cubicBezTo>
                  <a:pt x="30" y="39"/>
                  <a:pt x="30" y="39"/>
                  <a:pt x="30" y="39"/>
                </a:cubicBezTo>
                <a:cubicBezTo>
                  <a:pt x="31" y="40"/>
                  <a:pt x="31" y="40"/>
                  <a:pt x="31" y="40"/>
                </a:cubicBezTo>
                <a:cubicBezTo>
                  <a:pt x="32" y="41"/>
                  <a:pt x="32" y="41"/>
                  <a:pt x="33" y="41"/>
                </a:cubicBezTo>
                <a:cubicBezTo>
                  <a:pt x="34" y="41"/>
                  <a:pt x="35" y="41"/>
                  <a:pt x="35" y="40"/>
                </a:cubicBezTo>
                <a:cubicBezTo>
                  <a:pt x="36" y="39"/>
                  <a:pt x="36" y="39"/>
                  <a:pt x="36" y="39"/>
                </a:cubicBezTo>
                <a:cubicBezTo>
                  <a:pt x="36" y="40"/>
                  <a:pt x="36" y="40"/>
                  <a:pt x="36" y="40"/>
                </a:cubicBezTo>
                <a:cubicBezTo>
                  <a:pt x="37" y="41"/>
                  <a:pt x="38" y="41"/>
                  <a:pt x="39" y="41"/>
                </a:cubicBezTo>
                <a:cubicBezTo>
                  <a:pt x="40" y="41"/>
                  <a:pt x="41" y="41"/>
                  <a:pt x="42" y="40"/>
                </a:cubicBezTo>
                <a:cubicBezTo>
                  <a:pt x="43" y="38"/>
                  <a:pt x="43" y="38"/>
                  <a:pt x="43" y="38"/>
                </a:cubicBezTo>
                <a:cubicBezTo>
                  <a:pt x="46" y="40"/>
                  <a:pt x="46" y="40"/>
                  <a:pt x="46" y="40"/>
                </a:cubicBezTo>
                <a:cubicBezTo>
                  <a:pt x="39" y="52"/>
                  <a:pt x="39" y="52"/>
                  <a:pt x="39" y="52"/>
                </a:cubicBezTo>
                <a:cubicBezTo>
                  <a:pt x="39" y="67"/>
                  <a:pt x="39" y="67"/>
                  <a:pt x="39" y="67"/>
                </a:cubicBezTo>
                <a:cubicBezTo>
                  <a:pt x="44" y="66"/>
                  <a:pt x="44" y="66"/>
                  <a:pt x="44" y="66"/>
                </a:cubicBezTo>
                <a:cubicBezTo>
                  <a:pt x="44" y="60"/>
                  <a:pt x="44" y="60"/>
                  <a:pt x="44" y="60"/>
                </a:cubicBezTo>
                <a:cubicBezTo>
                  <a:pt x="44" y="58"/>
                  <a:pt x="44" y="58"/>
                  <a:pt x="44" y="58"/>
                </a:cubicBezTo>
                <a:cubicBezTo>
                  <a:pt x="46" y="57"/>
                  <a:pt x="46" y="57"/>
                  <a:pt x="46" y="57"/>
                </a:cubicBezTo>
                <a:cubicBezTo>
                  <a:pt x="50" y="55"/>
                  <a:pt x="54" y="52"/>
                  <a:pt x="56" y="47"/>
                </a:cubicBezTo>
                <a:cubicBezTo>
                  <a:pt x="59" y="44"/>
                  <a:pt x="60" y="39"/>
                  <a:pt x="60" y="34"/>
                </a:cubicBezTo>
                <a:cubicBezTo>
                  <a:pt x="60" y="27"/>
                  <a:pt x="57" y="20"/>
                  <a:pt x="52" y="15"/>
                </a:cubicBezTo>
                <a:cubicBezTo>
                  <a:pt x="47" y="10"/>
                  <a:pt x="41" y="7"/>
                  <a:pt x="33" y="7"/>
                </a:cubicBezTo>
                <a:cubicBezTo>
                  <a:pt x="26" y="7"/>
                  <a:pt x="19" y="10"/>
                  <a:pt x="15" y="15"/>
                </a:cubicBezTo>
                <a:cubicBezTo>
                  <a:pt x="10" y="20"/>
                  <a:pt x="7" y="27"/>
                  <a:pt x="7" y="34"/>
                </a:cubicBezTo>
                <a:cubicBezTo>
                  <a:pt x="7" y="39"/>
                  <a:pt x="8" y="44"/>
                  <a:pt x="11" y="48"/>
                </a:cubicBezTo>
                <a:cubicBezTo>
                  <a:pt x="13" y="52"/>
                  <a:pt x="17" y="55"/>
                  <a:pt x="21" y="58"/>
                </a:cubicBezTo>
                <a:cubicBezTo>
                  <a:pt x="23" y="59"/>
                  <a:pt x="23" y="59"/>
                  <a:pt x="23" y="59"/>
                </a:cubicBezTo>
                <a:cubicBezTo>
                  <a:pt x="23" y="61"/>
                  <a:pt x="23" y="61"/>
                  <a:pt x="23" y="61"/>
                </a:cubicBezTo>
                <a:cubicBezTo>
                  <a:pt x="23" y="67"/>
                  <a:pt x="23" y="67"/>
                  <a:pt x="23" y="67"/>
                </a:cubicBezTo>
                <a:cubicBezTo>
                  <a:pt x="29" y="67"/>
                  <a:pt x="29" y="67"/>
                  <a:pt x="29" y="67"/>
                </a:cubicBezTo>
                <a:cubicBezTo>
                  <a:pt x="29" y="52"/>
                  <a:pt x="29" y="52"/>
                  <a:pt x="29" y="52"/>
                </a:cubicBezTo>
                <a:cubicBezTo>
                  <a:pt x="22" y="40"/>
                  <a:pt x="22" y="40"/>
                  <a:pt x="22" y="40"/>
                </a:cubicBezTo>
                <a:cubicBezTo>
                  <a:pt x="25" y="38"/>
                  <a:pt x="25" y="38"/>
                  <a:pt x="25" y="38"/>
                </a:cubicBezTo>
                <a:cubicBezTo>
                  <a:pt x="26" y="40"/>
                  <a:pt x="26" y="40"/>
                  <a:pt x="26" y="40"/>
                </a:cubicBezTo>
                <a:close/>
                <a:moveTo>
                  <a:pt x="40" y="43"/>
                </a:moveTo>
                <a:cubicBezTo>
                  <a:pt x="40" y="43"/>
                  <a:pt x="40" y="43"/>
                  <a:pt x="39" y="43"/>
                </a:cubicBezTo>
                <a:cubicBezTo>
                  <a:pt x="38" y="43"/>
                  <a:pt x="37" y="43"/>
                  <a:pt x="36" y="42"/>
                </a:cubicBezTo>
                <a:cubicBezTo>
                  <a:pt x="35" y="42"/>
                  <a:pt x="34" y="43"/>
                  <a:pt x="33" y="43"/>
                </a:cubicBezTo>
                <a:cubicBezTo>
                  <a:pt x="32" y="43"/>
                  <a:pt x="31" y="42"/>
                  <a:pt x="30" y="42"/>
                </a:cubicBezTo>
                <a:cubicBezTo>
                  <a:pt x="29" y="42"/>
                  <a:pt x="28" y="43"/>
                  <a:pt x="28" y="43"/>
                </a:cubicBezTo>
                <a:cubicBezTo>
                  <a:pt x="27" y="43"/>
                  <a:pt x="27" y="43"/>
                  <a:pt x="27" y="42"/>
                </a:cubicBezTo>
                <a:cubicBezTo>
                  <a:pt x="32" y="50"/>
                  <a:pt x="32" y="50"/>
                  <a:pt x="32" y="50"/>
                </a:cubicBezTo>
                <a:cubicBezTo>
                  <a:pt x="32" y="51"/>
                  <a:pt x="32" y="51"/>
                  <a:pt x="32" y="51"/>
                </a:cubicBezTo>
                <a:cubicBezTo>
                  <a:pt x="32" y="51"/>
                  <a:pt x="32" y="51"/>
                  <a:pt x="32" y="51"/>
                </a:cubicBezTo>
                <a:cubicBezTo>
                  <a:pt x="32" y="67"/>
                  <a:pt x="32" y="67"/>
                  <a:pt x="32" y="67"/>
                </a:cubicBezTo>
                <a:cubicBezTo>
                  <a:pt x="35" y="67"/>
                  <a:pt x="35" y="67"/>
                  <a:pt x="35" y="67"/>
                </a:cubicBezTo>
                <a:cubicBezTo>
                  <a:pt x="35" y="51"/>
                  <a:pt x="35" y="51"/>
                  <a:pt x="35" y="51"/>
                </a:cubicBezTo>
                <a:cubicBezTo>
                  <a:pt x="35" y="51"/>
                  <a:pt x="35" y="51"/>
                  <a:pt x="35" y="51"/>
                </a:cubicBezTo>
                <a:cubicBezTo>
                  <a:pt x="35" y="50"/>
                  <a:pt x="35" y="50"/>
                  <a:pt x="35" y="50"/>
                </a:cubicBezTo>
                <a:cubicBezTo>
                  <a:pt x="40" y="43"/>
                  <a:pt x="40" y="43"/>
                  <a:pt x="40" y="43"/>
                </a:cubicBezTo>
                <a:close/>
                <a:moveTo>
                  <a:pt x="43" y="96"/>
                </a:moveTo>
                <a:cubicBezTo>
                  <a:pt x="24" y="98"/>
                  <a:pt x="24" y="98"/>
                  <a:pt x="24" y="98"/>
                </a:cubicBezTo>
                <a:cubicBezTo>
                  <a:pt x="25" y="103"/>
                  <a:pt x="29" y="106"/>
                  <a:pt x="34" y="106"/>
                </a:cubicBezTo>
                <a:cubicBezTo>
                  <a:pt x="39" y="106"/>
                  <a:pt x="43" y="102"/>
                  <a:pt x="43" y="97"/>
                </a:cubicBezTo>
                <a:cubicBezTo>
                  <a:pt x="43" y="97"/>
                  <a:pt x="43" y="97"/>
                  <a:pt x="43" y="96"/>
                </a:cubicBezTo>
                <a:close/>
                <a:moveTo>
                  <a:pt x="50" y="85"/>
                </a:moveTo>
                <a:cubicBezTo>
                  <a:pt x="17" y="88"/>
                  <a:pt x="17" y="88"/>
                  <a:pt x="17" y="88"/>
                </a:cubicBezTo>
                <a:cubicBezTo>
                  <a:pt x="17" y="89"/>
                  <a:pt x="17" y="89"/>
                  <a:pt x="17" y="89"/>
                </a:cubicBezTo>
                <a:cubicBezTo>
                  <a:pt x="17" y="89"/>
                  <a:pt x="17" y="90"/>
                  <a:pt x="17" y="90"/>
                </a:cubicBezTo>
                <a:cubicBezTo>
                  <a:pt x="50" y="87"/>
                  <a:pt x="50" y="87"/>
                  <a:pt x="50" y="87"/>
                </a:cubicBezTo>
                <a:cubicBezTo>
                  <a:pt x="50" y="87"/>
                  <a:pt x="50" y="86"/>
                  <a:pt x="50" y="86"/>
                </a:cubicBezTo>
                <a:cubicBezTo>
                  <a:pt x="50" y="86"/>
                  <a:pt x="50" y="86"/>
                  <a:pt x="50" y="85"/>
                </a:cubicBezTo>
                <a:close/>
                <a:moveTo>
                  <a:pt x="50" y="73"/>
                </a:moveTo>
                <a:cubicBezTo>
                  <a:pt x="17" y="76"/>
                  <a:pt x="17" y="76"/>
                  <a:pt x="17" y="76"/>
                </a:cubicBezTo>
                <a:cubicBezTo>
                  <a:pt x="17" y="76"/>
                  <a:pt x="17" y="76"/>
                  <a:pt x="17" y="77"/>
                </a:cubicBezTo>
                <a:cubicBezTo>
                  <a:pt x="17" y="77"/>
                  <a:pt x="17" y="77"/>
                  <a:pt x="17" y="77"/>
                </a:cubicBezTo>
                <a:cubicBezTo>
                  <a:pt x="50" y="74"/>
                  <a:pt x="50" y="74"/>
                  <a:pt x="50" y="74"/>
                </a:cubicBezTo>
                <a:cubicBezTo>
                  <a:pt x="50" y="74"/>
                  <a:pt x="50" y="74"/>
                  <a:pt x="50" y="73"/>
                </a:cubicBezTo>
                <a:cubicBezTo>
                  <a:pt x="50" y="73"/>
                  <a:pt x="50" y="73"/>
                  <a:pt x="50" y="73"/>
                </a:cubicBezTo>
                <a:close/>
              </a:path>
            </a:pathLst>
          </a:custGeom>
          <a:solidFill>
            <a:schemeClr val="bg1"/>
          </a:solidFill>
          <a:ln>
            <a:noFill/>
          </a:ln>
        </p:spPr>
        <p:txBody>
          <a:bodyPr vert="horz" wrap="square" lIns="96429" tIns="48214" rIns="96429" bIns="48214"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900">
              <a:solidFill>
                <a:prstClr val="black"/>
              </a:solidFill>
              <a:latin typeface="Franklin Gothic Medium" panose="020B0603020102020204" pitchFamily="34" charset="0"/>
              <a:ea typeface="微软雅黑" panose="020B0503020204020204" charset="-122"/>
              <a:cs typeface="Arial" panose="020B0604020202020204" pitchFamily="34" charset="0"/>
            </a:endParaRPr>
          </a:p>
        </p:txBody>
      </p:sp>
      <p:sp>
        <p:nvSpPr>
          <p:cNvPr id="24" name="Freeform 23"/>
          <p:cNvSpPr>
            <a:spLocks noEditPoints="1"/>
          </p:cNvSpPr>
          <p:nvPr>
            <p:custDataLst>
              <p:tags r:id="rId13"/>
            </p:custDataLst>
          </p:nvPr>
        </p:nvSpPr>
        <p:spPr bwMode="auto">
          <a:xfrm>
            <a:off x="4664710" y="3596640"/>
            <a:ext cx="613410" cy="668020"/>
          </a:xfrm>
          <a:custGeom>
            <a:avLst/>
            <a:gdLst>
              <a:gd name="T0" fmla="*/ 20 w 78"/>
              <a:gd name="T1" fmla="*/ 7 h 88"/>
              <a:gd name="T2" fmla="*/ 20 w 78"/>
              <a:gd name="T3" fmla="*/ 11 h 88"/>
              <a:gd name="T4" fmla="*/ 5 w 78"/>
              <a:gd name="T5" fmla="*/ 6 h 88"/>
              <a:gd name="T6" fmla="*/ 1 w 78"/>
              <a:gd name="T7" fmla="*/ 8 h 88"/>
              <a:gd name="T8" fmla="*/ 0 w 78"/>
              <a:gd name="T9" fmla="*/ 20 h 88"/>
              <a:gd name="T10" fmla="*/ 3 w 78"/>
              <a:gd name="T11" fmla="*/ 38 h 88"/>
              <a:gd name="T12" fmla="*/ 17 w 78"/>
              <a:gd name="T13" fmla="*/ 49 h 88"/>
              <a:gd name="T14" fmla="*/ 20 w 78"/>
              <a:gd name="T15" fmla="*/ 50 h 88"/>
              <a:gd name="T16" fmla="*/ 20 w 78"/>
              <a:gd name="T17" fmla="*/ 49 h 88"/>
              <a:gd name="T18" fmla="*/ 31 w 78"/>
              <a:gd name="T19" fmla="*/ 52 h 88"/>
              <a:gd name="T20" fmla="*/ 31 w 78"/>
              <a:gd name="T21" fmla="*/ 64 h 88"/>
              <a:gd name="T22" fmla="*/ 27 w 78"/>
              <a:gd name="T23" fmla="*/ 64 h 88"/>
              <a:gd name="T24" fmla="*/ 27 w 78"/>
              <a:gd name="T25" fmla="*/ 68 h 88"/>
              <a:gd name="T26" fmla="*/ 15 w 78"/>
              <a:gd name="T27" fmla="*/ 68 h 88"/>
              <a:gd name="T28" fmla="*/ 15 w 78"/>
              <a:gd name="T29" fmla="*/ 88 h 88"/>
              <a:gd name="T30" fmla="*/ 64 w 78"/>
              <a:gd name="T31" fmla="*/ 88 h 88"/>
              <a:gd name="T32" fmla="*/ 64 w 78"/>
              <a:gd name="T33" fmla="*/ 68 h 88"/>
              <a:gd name="T34" fmla="*/ 52 w 78"/>
              <a:gd name="T35" fmla="*/ 68 h 88"/>
              <a:gd name="T36" fmla="*/ 52 w 78"/>
              <a:gd name="T37" fmla="*/ 64 h 88"/>
              <a:gd name="T38" fmla="*/ 47 w 78"/>
              <a:gd name="T39" fmla="*/ 64 h 88"/>
              <a:gd name="T40" fmla="*/ 47 w 78"/>
              <a:gd name="T41" fmla="*/ 52 h 88"/>
              <a:gd name="T42" fmla="*/ 58 w 78"/>
              <a:gd name="T43" fmla="*/ 49 h 88"/>
              <a:gd name="T44" fmla="*/ 58 w 78"/>
              <a:gd name="T45" fmla="*/ 50 h 88"/>
              <a:gd name="T46" fmla="*/ 61 w 78"/>
              <a:gd name="T47" fmla="*/ 49 h 88"/>
              <a:gd name="T48" fmla="*/ 75 w 78"/>
              <a:gd name="T49" fmla="*/ 38 h 88"/>
              <a:gd name="T50" fmla="*/ 78 w 78"/>
              <a:gd name="T51" fmla="*/ 20 h 88"/>
              <a:gd name="T52" fmla="*/ 77 w 78"/>
              <a:gd name="T53" fmla="*/ 8 h 88"/>
              <a:gd name="T54" fmla="*/ 73 w 78"/>
              <a:gd name="T55" fmla="*/ 6 h 88"/>
              <a:gd name="T56" fmla="*/ 58 w 78"/>
              <a:gd name="T57" fmla="*/ 11 h 88"/>
              <a:gd name="T58" fmla="*/ 58 w 78"/>
              <a:gd name="T59" fmla="*/ 7 h 88"/>
              <a:gd name="T60" fmla="*/ 60 w 78"/>
              <a:gd name="T61" fmla="*/ 7 h 88"/>
              <a:gd name="T62" fmla="*/ 60 w 78"/>
              <a:gd name="T63" fmla="*/ 0 h 88"/>
              <a:gd name="T64" fmla="*/ 17 w 78"/>
              <a:gd name="T65" fmla="*/ 0 h 88"/>
              <a:gd name="T66" fmla="*/ 17 w 78"/>
              <a:gd name="T67" fmla="*/ 7 h 88"/>
              <a:gd name="T68" fmla="*/ 20 w 78"/>
              <a:gd name="T69" fmla="*/ 7 h 88"/>
              <a:gd name="T70" fmla="*/ 63 w 78"/>
              <a:gd name="T71" fmla="*/ 42 h 88"/>
              <a:gd name="T72" fmla="*/ 59 w 78"/>
              <a:gd name="T73" fmla="*/ 20 h 88"/>
              <a:gd name="T74" fmla="*/ 61 w 78"/>
              <a:gd name="T75" fmla="*/ 22 h 88"/>
              <a:gd name="T76" fmla="*/ 66 w 78"/>
              <a:gd name="T77" fmla="*/ 18 h 88"/>
              <a:gd name="T78" fmla="*/ 64 w 78"/>
              <a:gd name="T79" fmla="*/ 16 h 88"/>
              <a:gd name="T80" fmla="*/ 71 w 78"/>
              <a:gd name="T81" fmla="*/ 13 h 88"/>
              <a:gd name="T82" fmla="*/ 72 w 78"/>
              <a:gd name="T83" fmla="*/ 20 h 88"/>
              <a:gd name="T84" fmla="*/ 69 w 78"/>
              <a:gd name="T85" fmla="*/ 36 h 88"/>
              <a:gd name="T86" fmla="*/ 63 w 78"/>
              <a:gd name="T87" fmla="*/ 42 h 88"/>
              <a:gd name="T88" fmla="*/ 19 w 78"/>
              <a:gd name="T89" fmla="*/ 20 h 88"/>
              <a:gd name="T90" fmla="*/ 15 w 78"/>
              <a:gd name="T91" fmla="*/ 42 h 88"/>
              <a:gd name="T92" fmla="*/ 9 w 78"/>
              <a:gd name="T93" fmla="*/ 36 h 88"/>
              <a:gd name="T94" fmla="*/ 6 w 78"/>
              <a:gd name="T95" fmla="*/ 20 h 88"/>
              <a:gd name="T96" fmla="*/ 7 w 78"/>
              <a:gd name="T97" fmla="*/ 13 h 88"/>
              <a:gd name="T98" fmla="*/ 14 w 78"/>
              <a:gd name="T99" fmla="*/ 16 h 88"/>
              <a:gd name="T100" fmla="*/ 12 w 78"/>
              <a:gd name="T101" fmla="*/ 18 h 88"/>
              <a:gd name="T102" fmla="*/ 17 w 78"/>
              <a:gd name="T103" fmla="*/ 22 h 88"/>
              <a:gd name="T104" fmla="*/ 19 w 78"/>
              <a:gd name="T105" fmla="*/ 20 h 88"/>
              <a:gd name="T106" fmla="*/ 32 w 78"/>
              <a:gd name="T107" fmla="*/ 10 h 88"/>
              <a:gd name="T108" fmla="*/ 32 w 78"/>
              <a:gd name="T109" fmla="*/ 45 h 88"/>
              <a:gd name="T110" fmla="*/ 25 w 78"/>
              <a:gd name="T111" fmla="*/ 41 h 88"/>
              <a:gd name="T112" fmla="*/ 28 w 78"/>
              <a:gd name="T113" fmla="*/ 14 h 88"/>
              <a:gd name="T114" fmla="*/ 28 w 78"/>
              <a:gd name="T115" fmla="*/ 10 h 88"/>
              <a:gd name="T116" fmla="*/ 32 w 78"/>
              <a:gd name="T117" fmla="*/ 1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8" h="88">
                <a:moveTo>
                  <a:pt x="20" y="7"/>
                </a:moveTo>
                <a:cubicBezTo>
                  <a:pt x="20" y="8"/>
                  <a:pt x="21" y="10"/>
                  <a:pt x="20" y="11"/>
                </a:cubicBezTo>
                <a:cubicBezTo>
                  <a:pt x="5" y="6"/>
                  <a:pt x="5" y="6"/>
                  <a:pt x="5" y="6"/>
                </a:cubicBezTo>
                <a:cubicBezTo>
                  <a:pt x="1" y="8"/>
                  <a:pt x="1" y="8"/>
                  <a:pt x="1" y="8"/>
                </a:cubicBezTo>
                <a:cubicBezTo>
                  <a:pt x="0" y="11"/>
                  <a:pt x="0" y="16"/>
                  <a:pt x="0" y="20"/>
                </a:cubicBezTo>
                <a:cubicBezTo>
                  <a:pt x="0" y="26"/>
                  <a:pt x="1" y="33"/>
                  <a:pt x="3" y="38"/>
                </a:cubicBezTo>
                <a:cubicBezTo>
                  <a:pt x="6" y="44"/>
                  <a:pt x="10" y="48"/>
                  <a:pt x="17" y="49"/>
                </a:cubicBezTo>
                <a:cubicBezTo>
                  <a:pt x="18" y="50"/>
                  <a:pt x="19" y="50"/>
                  <a:pt x="20" y="50"/>
                </a:cubicBezTo>
                <a:cubicBezTo>
                  <a:pt x="20" y="49"/>
                  <a:pt x="20" y="49"/>
                  <a:pt x="20" y="49"/>
                </a:cubicBezTo>
                <a:cubicBezTo>
                  <a:pt x="22" y="51"/>
                  <a:pt x="26" y="52"/>
                  <a:pt x="31" y="52"/>
                </a:cubicBezTo>
                <a:cubicBezTo>
                  <a:pt x="31" y="64"/>
                  <a:pt x="31" y="64"/>
                  <a:pt x="31" y="64"/>
                </a:cubicBezTo>
                <a:cubicBezTo>
                  <a:pt x="27" y="64"/>
                  <a:pt x="27" y="64"/>
                  <a:pt x="27" y="64"/>
                </a:cubicBezTo>
                <a:cubicBezTo>
                  <a:pt x="27" y="68"/>
                  <a:pt x="27" y="68"/>
                  <a:pt x="27" y="68"/>
                </a:cubicBezTo>
                <a:cubicBezTo>
                  <a:pt x="15" y="68"/>
                  <a:pt x="15" y="68"/>
                  <a:pt x="15" y="68"/>
                </a:cubicBezTo>
                <a:cubicBezTo>
                  <a:pt x="15" y="88"/>
                  <a:pt x="15" y="88"/>
                  <a:pt x="15" y="88"/>
                </a:cubicBezTo>
                <a:cubicBezTo>
                  <a:pt x="64" y="88"/>
                  <a:pt x="64" y="88"/>
                  <a:pt x="64" y="88"/>
                </a:cubicBezTo>
                <a:cubicBezTo>
                  <a:pt x="64" y="68"/>
                  <a:pt x="64" y="68"/>
                  <a:pt x="64" y="68"/>
                </a:cubicBezTo>
                <a:cubicBezTo>
                  <a:pt x="52" y="68"/>
                  <a:pt x="52" y="68"/>
                  <a:pt x="52" y="68"/>
                </a:cubicBezTo>
                <a:cubicBezTo>
                  <a:pt x="52" y="64"/>
                  <a:pt x="52" y="64"/>
                  <a:pt x="52" y="64"/>
                </a:cubicBezTo>
                <a:cubicBezTo>
                  <a:pt x="47" y="64"/>
                  <a:pt x="47" y="64"/>
                  <a:pt x="47" y="64"/>
                </a:cubicBezTo>
                <a:cubicBezTo>
                  <a:pt x="47" y="52"/>
                  <a:pt x="47" y="52"/>
                  <a:pt x="47" y="52"/>
                </a:cubicBezTo>
                <a:cubicBezTo>
                  <a:pt x="52" y="52"/>
                  <a:pt x="56" y="51"/>
                  <a:pt x="58" y="49"/>
                </a:cubicBezTo>
                <a:cubicBezTo>
                  <a:pt x="58" y="50"/>
                  <a:pt x="58" y="50"/>
                  <a:pt x="58" y="50"/>
                </a:cubicBezTo>
                <a:cubicBezTo>
                  <a:pt x="59" y="50"/>
                  <a:pt x="60" y="50"/>
                  <a:pt x="61" y="49"/>
                </a:cubicBezTo>
                <a:cubicBezTo>
                  <a:pt x="68" y="48"/>
                  <a:pt x="72" y="44"/>
                  <a:pt x="75" y="38"/>
                </a:cubicBezTo>
                <a:cubicBezTo>
                  <a:pt x="77" y="33"/>
                  <a:pt x="78" y="26"/>
                  <a:pt x="78" y="20"/>
                </a:cubicBezTo>
                <a:cubicBezTo>
                  <a:pt x="78" y="16"/>
                  <a:pt x="78" y="11"/>
                  <a:pt x="77" y="8"/>
                </a:cubicBezTo>
                <a:cubicBezTo>
                  <a:pt x="73" y="6"/>
                  <a:pt x="73" y="6"/>
                  <a:pt x="73" y="6"/>
                </a:cubicBezTo>
                <a:cubicBezTo>
                  <a:pt x="58" y="11"/>
                  <a:pt x="58" y="11"/>
                  <a:pt x="58" y="11"/>
                </a:cubicBezTo>
                <a:cubicBezTo>
                  <a:pt x="57" y="10"/>
                  <a:pt x="58" y="8"/>
                  <a:pt x="58" y="7"/>
                </a:cubicBezTo>
                <a:cubicBezTo>
                  <a:pt x="60" y="7"/>
                  <a:pt x="60" y="7"/>
                  <a:pt x="60" y="7"/>
                </a:cubicBezTo>
                <a:cubicBezTo>
                  <a:pt x="60" y="0"/>
                  <a:pt x="60" y="0"/>
                  <a:pt x="60" y="0"/>
                </a:cubicBezTo>
                <a:cubicBezTo>
                  <a:pt x="17" y="0"/>
                  <a:pt x="17" y="0"/>
                  <a:pt x="17" y="0"/>
                </a:cubicBezTo>
                <a:cubicBezTo>
                  <a:pt x="17" y="7"/>
                  <a:pt x="17" y="7"/>
                  <a:pt x="17" y="7"/>
                </a:cubicBezTo>
                <a:cubicBezTo>
                  <a:pt x="20" y="7"/>
                  <a:pt x="20" y="7"/>
                  <a:pt x="20" y="7"/>
                </a:cubicBezTo>
                <a:close/>
                <a:moveTo>
                  <a:pt x="63" y="42"/>
                </a:moveTo>
                <a:cubicBezTo>
                  <a:pt x="64" y="36"/>
                  <a:pt x="60" y="28"/>
                  <a:pt x="59" y="20"/>
                </a:cubicBezTo>
                <a:cubicBezTo>
                  <a:pt x="61" y="22"/>
                  <a:pt x="61" y="22"/>
                  <a:pt x="61" y="22"/>
                </a:cubicBezTo>
                <a:cubicBezTo>
                  <a:pt x="66" y="18"/>
                  <a:pt x="66" y="18"/>
                  <a:pt x="66" y="18"/>
                </a:cubicBezTo>
                <a:cubicBezTo>
                  <a:pt x="64" y="16"/>
                  <a:pt x="64" y="16"/>
                  <a:pt x="64" y="16"/>
                </a:cubicBezTo>
                <a:cubicBezTo>
                  <a:pt x="71" y="13"/>
                  <a:pt x="71" y="13"/>
                  <a:pt x="71" y="13"/>
                </a:cubicBezTo>
                <a:cubicBezTo>
                  <a:pt x="72" y="15"/>
                  <a:pt x="72" y="18"/>
                  <a:pt x="72" y="20"/>
                </a:cubicBezTo>
                <a:cubicBezTo>
                  <a:pt x="71" y="26"/>
                  <a:pt x="71" y="31"/>
                  <a:pt x="69" y="36"/>
                </a:cubicBezTo>
                <a:cubicBezTo>
                  <a:pt x="67" y="39"/>
                  <a:pt x="65" y="41"/>
                  <a:pt x="63" y="42"/>
                </a:cubicBezTo>
                <a:close/>
                <a:moveTo>
                  <a:pt x="19" y="20"/>
                </a:moveTo>
                <a:cubicBezTo>
                  <a:pt x="17" y="28"/>
                  <a:pt x="14" y="36"/>
                  <a:pt x="15" y="42"/>
                </a:cubicBezTo>
                <a:cubicBezTo>
                  <a:pt x="13" y="41"/>
                  <a:pt x="11" y="39"/>
                  <a:pt x="9" y="36"/>
                </a:cubicBezTo>
                <a:cubicBezTo>
                  <a:pt x="7" y="31"/>
                  <a:pt x="6" y="26"/>
                  <a:pt x="6" y="20"/>
                </a:cubicBezTo>
                <a:cubicBezTo>
                  <a:pt x="6" y="18"/>
                  <a:pt x="6" y="15"/>
                  <a:pt x="7" y="13"/>
                </a:cubicBezTo>
                <a:cubicBezTo>
                  <a:pt x="14" y="16"/>
                  <a:pt x="14" y="16"/>
                  <a:pt x="14" y="16"/>
                </a:cubicBezTo>
                <a:cubicBezTo>
                  <a:pt x="12" y="18"/>
                  <a:pt x="12" y="18"/>
                  <a:pt x="12" y="18"/>
                </a:cubicBezTo>
                <a:cubicBezTo>
                  <a:pt x="17" y="22"/>
                  <a:pt x="17" y="22"/>
                  <a:pt x="17" y="22"/>
                </a:cubicBezTo>
                <a:cubicBezTo>
                  <a:pt x="19" y="20"/>
                  <a:pt x="19" y="20"/>
                  <a:pt x="19" y="20"/>
                </a:cubicBezTo>
                <a:close/>
                <a:moveTo>
                  <a:pt x="32" y="10"/>
                </a:moveTo>
                <a:cubicBezTo>
                  <a:pt x="32" y="45"/>
                  <a:pt x="32" y="45"/>
                  <a:pt x="32" y="45"/>
                </a:cubicBezTo>
                <a:cubicBezTo>
                  <a:pt x="32" y="45"/>
                  <a:pt x="27" y="45"/>
                  <a:pt x="25" y="41"/>
                </a:cubicBezTo>
                <a:cubicBezTo>
                  <a:pt x="24" y="37"/>
                  <a:pt x="28" y="16"/>
                  <a:pt x="28" y="14"/>
                </a:cubicBezTo>
                <a:cubicBezTo>
                  <a:pt x="28" y="13"/>
                  <a:pt x="28" y="10"/>
                  <a:pt x="28" y="10"/>
                </a:cubicBezTo>
                <a:lnTo>
                  <a:pt x="32" y="10"/>
                </a:lnTo>
                <a:close/>
              </a:path>
            </a:pathLst>
          </a:custGeom>
          <a:solidFill>
            <a:schemeClr val="bg1"/>
          </a:solidFill>
          <a:ln>
            <a:noFill/>
          </a:ln>
        </p:spPr>
        <p:txBody>
          <a:bodyPr vert="horz" wrap="square" lIns="96429" tIns="48214" rIns="96429" bIns="48214"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900">
              <a:solidFill>
                <a:prstClr val="black"/>
              </a:solidFill>
              <a:latin typeface="Franklin Gothic Medium" panose="020B0603020102020204" pitchFamily="34" charset="0"/>
              <a:ea typeface="微软雅黑" panose="020B0503020204020204" charset="-122"/>
              <a:cs typeface="Arial" panose="020B0604020202020204" pitchFamily="34" charset="0"/>
            </a:endParaRPr>
          </a:p>
        </p:txBody>
      </p:sp>
    </p:spTree>
    <p:custDataLst>
      <p:tags r:id="rId1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0-#ppt_h/2"/>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anim calcmode="lin" valueType="num">
                                      <p:cBhvr>
                                        <p:cTn id="17" dur="500" fill="hold"/>
                                        <p:tgtEl>
                                          <p:spTgt spid="15"/>
                                        </p:tgtEl>
                                        <p:attrNameLst>
                                          <p:attrName>ppt_x</p:attrName>
                                        </p:attrNameLst>
                                      </p:cBhvr>
                                      <p:tavLst>
                                        <p:tav tm="0">
                                          <p:val>
                                            <p:strVal val="#ppt_x"/>
                                          </p:val>
                                        </p:tav>
                                        <p:tav tm="100000">
                                          <p:val>
                                            <p:strVal val="#ppt_x"/>
                                          </p:val>
                                        </p:tav>
                                      </p:tavLst>
                                    </p:anim>
                                    <p:anim calcmode="lin" valueType="num">
                                      <p:cBhvr>
                                        <p:cTn id="18" dur="500" fill="hold"/>
                                        <p:tgtEl>
                                          <p:spTgt spid="15"/>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anim calcmode="lin" valueType="num">
                                      <p:cBhvr>
                                        <p:cTn id="22" dur="500" fill="hold"/>
                                        <p:tgtEl>
                                          <p:spTgt spid="18"/>
                                        </p:tgtEl>
                                        <p:attrNameLst>
                                          <p:attrName>ppt_x</p:attrName>
                                        </p:attrNameLst>
                                      </p:cBhvr>
                                      <p:tavLst>
                                        <p:tav tm="0">
                                          <p:val>
                                            <p:strVal val="#ppt_x"/>
                                          </p:val>
                                        </p:tav>
                                        <p:tav tm="100000">
                                          <p:val>
                                            <p:strVal val="#ppt_x"/>
                                          </p:val>
                                        </p:tav>
                                      </p:tavLst>
                                    </p:anim>
                                    <p:anim calcmode="lin" valueType="num">
                                      <p:cBhvr>
                                        <p:cTn id="23" dur="500" fill="hold"/>
                                        <p:tgtEl>
                                          <p:spTgt spid="1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anim calcmode="lin" valueType="num">
                                      <p:cBhvr>
                                        <p:cTn id="27" dur="500" fill="hold"/>
                                        <p:tgtEl>
                                          <p:spTgt spid="19"/>
                                        </p:tgtEl>
                                        <p:attrNameLst>
                                          <p:attrName>ppt_x</p:attrName>
                                        </p:attrNameLst>
                                      </p:cBhvr>
                                      <p:tavLst>
                                        <p:tav tm="0">
                                          <p:val>
                                            <p:strVal val="#ppt_x"/>
                                          </p:val>
                                        </p:tav>
                                        <p:tav tm="100000">
                                          <p:val>
                                            <p:strVal val="#ppt_x"/>
                                          </p:val>
                                        </p:tav>
                                      </p:tavLst>
                                    </p:anim>
                                    <p:anim calcmode="lin" valueType="num">
                                      <p:cBhvr>
                                        <p:cTn id="28" dur="500" fill="hold"/>
                                        <p:tgtEl>
                                          <p:spTgt spid="19"/>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anim calcmode="lin" valueType="num">
                                      <p:cBhvr>
                                        <p:cTn id="32" dur="500" fill="hold"/>
                                        <p:tgtEl>
                                          <p:spTgt spid="20"/>
                                        </p:tgtEl>
                                        <p:attrNameLst>
                                          <p:attrName>ppt_x</p:attrName>
                                        </p:attrNameLst>
                                      </p:cBhvr>
                                      <p:tavLst>
                                        <p:tav tm="0">
                                          <p:val>
                                            <p:strVal val="#ppt_x"/>
                                          </p:val>
                                        </p:tav>
                                        <p:tav tm="100000">
                                          <p:val>
                                            <p:strVal val="#ppt_x"/>
                                          </p:val>
                                        </p:tav>
                                      </p:tavLst>
                                    </p:anim>
                                    <p:anim calcmode="lin" valueType="num">
                                      <p:cBhvr>
                                        <p:cTn id="33"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P spid="15" grpId="0"/>
      <p:bldP spid="18" grpId="0"/>
      <p:bldP spid="19" grpId="0"/>
      <p:bldP spid="20" grpId="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grpSp>
        <p:nvGrpSpPr>
          <p:cNvPr id="2" name="Group 66"/>
          <p:cNvGrpSpPr/>
          <p:nvPr/>
        </p:nvGrpSpPr>
        <p:grpSpPr bwMode="auto">
          <a:xfrm>
            <a:off x="926912" y="844669"/>
            <a:ext cx="3225815" cy="3077100"/>
            <a:chOff x="1387928" y="2433294"/>
            <a:chExt cx="3058885" cy="3678155"/>
          </a:xfrm>
        </p:grpSpPr>
        <p:sp>
          <p:nvSpPr>
            <p:cNvPr id="33" name="Rectangle 7"/>
            <p:cNvSpPr/>
            <p:nvPr>
              <p:custDataLst>
                <p:tags r:id="rId4"/>
              </p:custDataLst>
            </p:nvPr>
          </p:nvSpPr>
          <p:spPr>
            <a:xfrm>
              <a:off x="1387928" y="2781742"/>
              <a:ext cx="3058885" cy="810731"/>
            </a:xfrm>
            <a:prstGeom prst="rect">
              <a:avLst/>
            </a:prstGeom>
            <a:solidFill>
              <a:schemeClr val="accent3"/>
            </a:solidFill>
            <a:ln w="6350" cap="flat" cmpd="sng" algn="ctr">
              <a:no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34" name="Rectangle 8"/>
            <p:cNvSpPr/>
            <p:nvPr>
              <p:custDataLst>
                <p:tags r:id="rId5"/>
              </p:custDataLst>
            </p:nvPr>
          </p:nvSpPr>
          <p:spPr>
            <a:xfrm>
              <a:off x="1387928" y="4088225"/>
              <a:ext cx="3058885" cy="348449"/>
            </a:xfrm>
            <a:prstGeom prst="rect">
              <a:avLst/>
            </a:prstGeom>
            <a:solidFill>
              <a:srgbClr val="F9F9F9"/>
            </a:solidFill>
            <a:ln w="6350" cap="flat" cmpd="sng" algn="ctr">
              <a:solidFill>
                <a:srgbClr val="FFFFFF"/>
              </a:solid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35" name="Rectangle 9"/>
            <p:cNvSpPr/>
            <p:nvPr>
              <p:custDataLst>
                <p:tags r:id="rId6"/>
              </p:custDataLst>
            </p:nvPr>
          </p:nvSpPr>
          <p:spPr>
            <a:xfrm>
              <a:off x="1387928" y="4436674"/>
              <a:ext cx="3058885" cy="348448"/>
            </a:xfrm>
            <a:prstGeom prst="rect">
              <a:avLst/>
            </a:prstGeom>
            <a:solidFill>
              <a:srgbClr val="FDFDFD"/>
            </a:solidFill>
            <a:ln w="6350" cap="flat" cmpd="sng" algn="ctr">
              <a:solidFill>
                <a:srgbClr val="FFFFFF"/>
              </a:solid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36" name="Rectangle 10"/>
            <p:cNvSpPr/>
            <p:nvPr>
              <p:custDataLst>
                <p:tags r:id="rId7"/>
              </p:custDataLst>
            </p:nvPr>
          </p:nvSpPr>
          <p:spPr>
            <a:xfrm>
              <a:off x="1387928" y="4785122"/>
              <a:ext cx="3058885" cy="348449"/>
            </a:xfrm>
            <a:prstGeom prst="rect">
              <a:avLst/>
            </a:prstGeom>
            <a:solidFill>
              <a:srgbClr val="F9F9F9"/>
            </a:solidFill>
            <a:ln w="6350" cap="flat" cmpd="sng" algn="ctr">
              <a:solidFill>
                <a:srgbClr val="FFFFFF"/>
              </a:solid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37" name="Rectangle 11"/>
            <p:cNvSpPr/>
            <p:nvPr>
              <p:custDataLst>
                <p:tags r:id="rId8"/>
              </p:custDataLst>
            </p:nvPr>
          </p:nvSpPr>
          <p:spPr>
            <a:xfrm>
              <a:off x="1387928" y="5133571"/>
              <a:ext cx="3058885" cy="348448"/>
            </a:xfrm>
            <a:prstGeom prst="rect">
              <a:avLst/>
            </a:prstGeom>
            <a:solidFill>
              <a:srgbClr val="FDFDFD"/>
            </a:solidFill>
            <a:ln w="6350" cap="flat" cmpd="sng" algn="ctr">
              <a:solidFill>
                <a:srgbClr val="FFFFFF"/>
              </a:solid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38" name="Rectangle 12"/>
            <p:cNvSpPr/>
            <p:nvPr>
              <p:custDataLst>
                <p:tags r:id="rId9"/>
              </p:custDataLst>
            </p:nvPr>
          </p:nvSpPr>
          <p:spPr>
            <a:xfrm>
              <a:off x="1387928" y="2453137"/>
              <a:ext cx="3058885" cy="348449"/>
            </a:xfrm>
            <a:prstGeom prst="rect">
              <a:avLst/>
            </a:prstGeom>
            <a:solidFill>
              <a:srgbClr val="7E7E7E">
                <a:alpha val="25000"/>
              </a:srgbClr>
            </a:solidFill>
            <a:ln w="6350" cap="flat" cmpd="sng" algn="ctr">
              <a:no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39" name="Rectangle 13"/>
            <p:cNvSpPr/>
            <p:nvPr>
              <p:custDataLst>
                <p:tags r:id="rId10"/>
              </p:custDataLst>
            </p:nvPr>
          </p:nvSpPr>
          <p:spPr>
            <a:xfrm>
              <a:off x="1387928" y="2433294"/>
              <a:ext cx="3058885" cy="348448"/>
            </a:xfrm>
            <a:prstGeom prst="rect">
              <a:avLst/>
            </a:prstGeom>
            <a:solidFill>
              <a:schemeClr val="accent2"/>
            </a:solidFill>
            <a:ln w="6350" cap="flat" cmpd="sng" algn="ctr">
              <a:no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40" name="TextBox 14"/>
            <p:cNvSpPr txBox="1">
              <a:spLocks noChangeArrowheads="1"/>
            </p:cNvSpPr>
            <p:nvPr>
              <p:custDataLst>
                <p:tags r:id="rId11"/>
              </p:custDataLst>
            </p:nvPr>
          </p:nvSpPr>
          <p:spPr bwMode="auto">
            <a:xfrm>
              <a:off x="2548897" y="2973636"/>
              <a:ext cx="363693" cy="39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a:solidFill>
                    <a:schemeClr val="tx1"/>
                  </a:solidFill>
                  <a:latin typeface="Lato Light" charset="0"/>
                  <a:ea typeface="MS PGothic" panose="020B0600070205080204" pitchFamily="34" charset="-128"/>
                </a:defRPr>
              </a:lvl1pPr>
              <a:lvl2pPr marL="742950" indent="-285750" eaLnBrk="0" hangingPunct="0">
                <a:defRPr sz="3600">
                  <a:solidFill>
                    <a:schemeClr val="tx1"/>
                  </a:solidFill>
                  <a:latin typeface="Lato Light" charset="0"/>
                  <a:ea typeface="MS PGothic" panose="020B0600070205080204" pitchFamily="34" charset="-128"/>
                </a:defRPr>
              </a:lvl2pPr>
              <a:lvl3pPr marL="1143000" indent="-228600" eaLnBrk="0" hangingPunct="0">
                <a:defRPr sz="3600">
                  <a:solidFill>
                    <a:schemeClr val="tx1"/>
                  </a:solidFill>
                  <a:latin typeface="Lato Light" charset="0"/>
                  <a:ea typeface="MS PGothic" panose="020B0600070205080204" pitchFamily="34" charset="-128"/>
                </a:defRPr>
              </a:lvl3pPr>
              <a:lvl4pPr marL="1600200" indent="-228600" eaLnBrk="0" hangingPunct="0">
                <a:defRPr sz="3600">
                  <a:solidFill>
                    <a:schemeClr val="tx1"/>
                  </a:solidFill>
                  <a:latin typeface="Lato Light" charset="0"/>
                  <a:ea typeface="MS PGothic" panose="020B0600070205080204" pitchFamily="34" charset="-128"/>
                </a:defRPr>
              </a:lvl4pPr>
              <a:lvl5pPr marL="2057400" indent="-228600" eaLnBrk="0" hangingPunct="0">
                <a:defRPr sz="3600">
                  <a:solidFill>
                    <a:schemeClr val="tx1"/>
                  </a:solidFill>
                  <a:latin typeface="Lato Light" charset="0"/>
                  <a:ea typeface="MS PGothic" panose="020B0600070205080204" pitchFamily="34" charset="-128"/>
                </a:defRPr>
              </a:lvl5pPr>
              <a:lvl6pPr marL="2514600" indent="-228600" defTabSz="1827530"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530"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530"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530"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pPr algn="ctr" defTabSz="1219200" eaLnBrk="1" hangingPunct="1">
                <a:defRPr/>
              </a:pPr>
              <a:r>
                <a:rPr lang="en-US" altLang="zh-CN" sz="1580" kern="0" dirty="0">
                  <a:solidFill>
                    <a:srgbClr val="FFFFFF"/>
                  </a:solidFill>
                  <a:latin typeface="Raleway Light" charset="0"/>
                </a:rPr>
                <a:t>01</a:t>
              </a:r>
              <a:endParaRPr lang="id-ID" altLang="zh-CN" sz="1580" kern="0" dirty="0">
                <a:solidFill>
                  <a:srgbClr val="FFFFFF"/>
                </a:solidFill>
                <a:latin typeface="Raleway Light" charset="0"/>
              </a:endParaRPr>
            </a:p>
          </p:txBody>
        </p:sp>
        <p:sp>
          <p:nvSpPr>
            <p:cNvPr id="42" name="Rectangle 1"/>
            <p:cNvSpPr/>
            <p:nvPr>
              <p:custDataLst>
                <p:tags r:id="rId12"/>
              </p:custDataLst>
            </p:nvPr>
          </p:nvSpPr>
          <p:spPr>
            <a:xfrm>
              <a:off x="1387928" y="2433294"/>
              <a:ext cx="3058885" cy="3678155"/>
            </a:xfrm>
            <a:prstGeom prst="rect">
              <a:avLst/>
            </a:prstGeom>
            <a:noFill/>
            <a:ln w="6350" cap="flat" cmpd="sng" algn="ctr">
              <a:solidFill>
                <a:schemeClr val="accent2"/>
              </a:solidFill>
              <a:prstDash val="solid"/>
              <a:miter lim="800000"/>
            </a:ln>
            <a:effectLst/>
          </p:spPr>
          <p:txBody>
            <a:bodyPr anchor="ctr"/>
            <a:lstStyle/>
            <a:p>
              <a:pPr algn="ctr" defTabSz="1219200">
                <a:defRPr/>
              </a:pPr>
              <a:endParaRPr lang="zh-CN" altLang="zh-CN" sz="2530" kern="0">
                <a:solidFill>
                  <a:srgbClr val="FFFFFF"/>
                </a:solidFill>
                <a:latin typeface="Raleway Light" charset="0"/>
                <a:ea typeface="MS PGothic" panose="020B0600070205080204" pitchFamily="34" charset="-128"/>
              </a:endParaRPr>
            </a:p>
          </p:txBody>
        </p:sp>
      </p:grpSp>
      <p:grpSp>
        <p:nvGrpSpPr>
          <p:cNvPr id="4" name="Group 67"/>
          <p:cNvGrpSpPr/>
          <p:nvPr/>
        </p:nvGrpSpPr>
        <p:grpSpPr bwMode="auto">
          <a:xfrm>
            <a:off x="4235149" y="881934"/>
            <a:ext cx="3224978" cy="3050322"/>
            <a:chOff x="4615044" y="2433431"/>
            <a:chExt cx="3058885" cy="3683840"/>
          </a:xfrm>
        </p:grpSpPr>
        <p:sp>
          <p:nvSpPr>
            <p:cNvPr id="47" name="Rectangle 26"/>
            <p:cNvSpPr/>
            <p:nvPr>
              <p:custDataLst>
                <p:tags r:id="rId13"/>
              </p:custDataLst>
            </p:nvPr>
          </p:nvSpPr>
          <p:spPr>
            <a:xfrm>
              <a:off x="4615044" y="2781892"/>
              <a:ext cx="3058885" cy="810760"/>
            </a:xfrm>
            <a:prstGeom prst="rect">
              <a:avLst/>
            </a:prstGeom>
            <a:solidFill>
              <a:schemeClr val="accent4"/>
            </a:solidFill>
            <a:ln w="6350" cap="flat" cmpd="sng" algn="ctr">
              <a:no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48" name="Rectangle 27"/>
            <p:cNvSpPr/>
            <p:nvPr>
              <p:custDataLst>
                <p:tags r:id="rId14"/>
              </p:custDataLst>
            </p:nvPr>
          </p:nvSpPr>
          <p:spPr>
            <a:xfrm>
              <a:off x="4615044" y="4088421"/>
              <a:ext cx="3058885" cy="348461"/>
            </a:xfrm>
            <a:prstGeom prst="rect">
              <a:avLst/>
            </a:prstGeom>
            <a:solidFill>
              <a:srgbClr val="F9F9F9"/>
            </a:solidFill>
            <a:ln w="6350" cap="flat" cmpd="sng" algn="ctr">
              <a:solidFill>
                <a:srgbClr val="FFFFFF"/>
              </a:solid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49" name="Rectangle 28"/>
            <p:cNvSpPr/>
            <p:nvPr>
              <p:custDataLst>
                <p:tags r:id="rId15"/>
              </p:custDataLst>
            </p:nvPr>
          </p:nvSpPr>
          <p:spPr>
            <a:xfrm>
              <a:off x="4615044" y="4436882"/>
              <a:ext cx="3058885" cy="348460"/>
            </a:xfrm>
            <a:prstGeom prst="rect">
              <a:avLst/>
            </a:prstGeom>
            <a:solidFill>
              <a:srgbClr val="FDFDFD"/>
            </a:solidFill>
            <a:ln w="6350" cap="flat" cmpd="sng" algn="ctr">
              <a:solidFill>
                <a:srgbClr val="FFFFFF"/>
              </a:solid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50" name="Rectangle 29"/>
            <p:cNvSpPr/>
            <p:nvPr>
              <p:custDataLst>
                <p:tags r:id="rId16"/>
              </p:custDataLst>
            </p:nvPr>
          </p:nvSpPr>
          <p:spPr>
            <a:xfrm>
              <a:off x="4615044" y="4785342"/>
              <a:ext cx="3058885" cy="348461"/>
            </a:xfrm>
            <a:prstGeom prst="rect">
              <a:avLst/>
            </a:prstGeom>
            <a:solidFill>
              <a:srgbClr val="F9F9F9"/>
            </a:solidFill>
            <a:ln w="6350" cap="flat" cmpd="sng" algn="ctr">
              <a:solidFill>
                <a:srgbClr val="FFFFFF"/>
              </a:solid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51" name="Rectangle 30"/>
            <p:cNvSpPr/>
            <p:nvPr>
              <p:custDataLst>
                <p:tags r:id="rId17"/>
              </p:custDataLst>
            </p:nvPr>
          </p:nvSpPr>
          <p:spPr>
            <a:xfrm>
              <a:off x="4615044" y="5133803"/>
              <a:ext cx="3058885" cy="347667"/>
            </a:xfrm>
            <a:prstGeom prst="rect">
              <a:avLst/>
            </a:prstGeom>
            <a:solidFill>
              <a:srgbClr val="FDFDFD"/>
            </a:solidFill>
            <a:ln w="6350" cap="flat" cmpd="sng" algn="ctr">
              <a:solidFill>
                <a:srgbClr val="FFFFFF"/>
              </a:solid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52" name="Rectangle 31"/>
            <p:cNvSpPr/>
            <p:nvPr>
              <p:custDataLst>
                <p:tags r:id="rId18"/>
              </p:custDataLst>
            </p:nvPr>
          </p:nvSpPr>
          <p:spPr>
            <a:xfrm>
              <a:off x="4615044" y="2453275"/>
              <a:ext cx="3058885" cy="348461"/>
            </a:xfrm>
            <a:prstGeom prst="rect">
              <a:avLst/>
            </a:prstGeom>
            <a:solidFill>
              <a:srgbClr val="7E7E7E">
                <a:alpha val="25000"/>
              </a:srgbClr>
            </a:solidFill>
            <a:ln w="6350" cap="flat" cmpd="sng" algn="ctr">
              <a:no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53" name="Rectangle 32"/>
            <p:cNvSpPr/>
            <p:nvPr>
              <p:custDataLst>
                <p:tags r:id="rId19"/>
              </p:custDataLst>
            </p:nvPr>
          </p:nvSpPr>
          <p:spPr>
            <a:xfrm>
              <a:off x="4615044" y="2433431"/>
              <a:ext cx="3058885" cy="348460"/>
            </a:xfrm>
            <a:prstGeom prst="rect">
              <a:avLst/>
            </a:prstGeom>
            <a:solidFill>
              <a:schemeClr val="accent3"/>
            </a:solidFill>
            <a:ln w="6350" cap="flat" cmpd="sng" algn="ctr">
              <a:no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54" name="TextBox 33"/>
            <p:cNvSpPr txBox="1">
              <a:spLocks noChangeArrowheads="1"/>
            </p:cNvSpPr>
            <p:nvPr>
              <p:custDataLst>
                <p:tags r:id="rId20"/>
              </p:custDataLst>
            </p:nvPr>
          </p:nvSpPr>
          <p:spPr bwMode="auto">
            <a:xfrm>
              <a:off x="5866224" y="2965030"/>
              <a:ext cx="363787" cy="403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a:solidFill>
                    <a:schemeClr val="tx1"/>
                  </a:solidFill>
                  <a:latin typeface="Lato Light" charset="0"/>
                  <a:ea typeface="MS PGothic" panose="020B0600070205080204" pitchFamily="34" charset="-128"/>
                </a:defRPr>
              </a:lvl1pPr>
              <a:lvl2pPr marL="742950" indent="-285750" eaLnBrk="0" hangingPunct="0">
                <a:defRPr sz="3600">
                  <a:solidFill>
                    <a:schemeClr val="tx1"/>
                  </a:solidFill>
                  <a:latin typeface="Lato Light" charset="0"/>
                  <a:ea typeface="MS PGothic" panose="020B0600070205080204" pitchFamily="34" charset="-128"/>
                </a:defRPr>
              </a:lvl2pPr>
              <a:lvl3pPr marL="1143000" indent="-228600" eaLnBrk="0" hangingPunct="0">
                <a:defRPr sz="3600">
                  <a:solidFill>
                    <a:schemeClr val="tx1"/>
                  </a:solidFill>
                  <a:latin typeface="Lato Light" charset="0"/>
                  <a:ea typeface="MS PGothic" panose="020B0600070205080204" pitchFamily="34" charset="-128"/>
                </a:defRPr>
              </a:lvl3pPr>
              <a:lvl4pPr marL="1600200" indent="-228600" eaLnBrk="0" hangingPunct="0">
                <a:defRPr sz="3600">
                  <a:solidFill>
                    <a:schemeClr val="tx1"/>
                  </a:solidFill>
                  <a:latin typeface="Lato Light" charset="0"/>
                  <a:ea typeface="MS PGothic" panose="020B0600070205080204" pitchFamily="34" charset="-128"/>
                </a:defRPr>
              </a:lvl4pPr>
              <a:lvl5pPr marL="2057400" indent="-228600" eaLnBrk="0" hangingPunct="0">
                <a:defRPr sz="3600">
                  <a:solidFill>
                    <a:schemeClr val="tx1"/>
                  </a:solidFill>
                  <a:latin typeface="Lato Light" charset="0"/>
                  <a:ea typeface="MS PGothic" panose="020B0600070205080204" pitchFamily="34" charset="-128"/>
                </a:defRPr>
              </a:lvl5pPr>
              <a:lvl6pPr marL="2514600" indent="-228600" defTabSz="1827530"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530"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530"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530"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pPr algn="ctr" defTabSz="1219200" eaLnBrk="1" hangingPunct="1">
                <a:defRPr/>
              </a:pPr>
              <a:r>
                <a:rPr lang="en-US" altLang="zh-CN" sz="1580" kern="0" dirty="0">
                  <a:solidFill>
                    <a:srgbClr val="FFFFFF"/>
                  </a:solidFill>
                  <a:latin typeface="Raleway Light" charset="0"/>
                </a:rPr>
                <a:t>02</a:t>
              </a:r>
              <a:endParaRPr lang="id-ID" altLang="zh-CN" sz="1580" kern="0" dirty="0">
                <a:solidFill>
                  <a:srgbClr val="FFFFFF"/>
                </a:solidFill>
                <a:latin typeface="Raleway Light" charset="0"/>
              </a:endParaRPr>
            </a:p>
          </p:txBody>
        </p:sp>
        <p:sp>
          <p:nvSpPr>
            <p:cNvPr id="56" name="Rectangle 2"/>
            <p:cNvSpPr/>
            <p:nvPr>
              <p:custDataLst>
                <p:tags r:id="rId21"/>
              </p:custDataLst>
            </p:nvPr>
          </p:nvSpPr>
          <p:spPr>
            <a:xfrm>
              <a:off x="4615044" y="2433431"/>
              <a:ext cx="3058885" cy="3683840"/>
            </a:xfrm>
            <a:prstGeom prst="rect">
              <a:avLst/>
            </a:prstGeom>
            <a:noFill/>
            <a:ln w="6350" cap="flat" cmpd="sng" algn="ctr">
              <a:solidFill>
                <a:schemeClr val="accent3"/>
              </a:solidFill>
              <a:prstDash val="solid"/>
              <a:miter lim="800000"/>
            </a:ln>
            <a:effectLst/>
          </p:spPr>
          <p:txBody>
            <a:bodyPr anchor="ctr"/>
            <a:lstStyle/>
            <a:p>
              <a:pPr algn="ctr" defTabSz="1219200">
                <a:defRPr/>
              </a:pPr>
              <a:endParaRPr lang="zh-CN" altLang="zh-CN" sz="2530" kern="0">
                <a:solidFill>
                  <a:srgbClr val="FFFFFF"/>
                </a:solidFill>
                <a:latin typeface="Raleway Light" charset="0"/>
                <a:ea typeface="MS PGothic" panose="020B0600070205080204" pitchFamily="34" charset="-128"/>
              </a:endParaRPr>
            </a:p>
          </p:txBody>
        </p:sp>
      </p:grpSp>
      <p:grpSp>
        <p:nvGrpSpPr>
          <p:cNvPr id="5" name="Group 68"/>
          <p:cNvGrpSpPr/>
          <p:nvPr/>
        </p:nvGrpSpPr>
        <p:grpSpPr bwMode="auto">
          <a:xfrm>
            <a:off x="7782909" y="844669"/>
            <a:ext cx="3225813" cy="3077100"/>
            <a:chOff x="7842672" y="2433294"/>
            <a:chExt cx="3058885" cy="3678155"/>
          </a:xfrm>
        </p:grpSpPr>
        <p:sp>
          <p:nvSpPr>
            <p:cNvPr id="61" name="Rectangle 45"/>
            <p:cNvSpPr/>
            <p:nvPr>
              <p:custDataLst>
                <p:tags r:id="rId22"/>
              </p:custDataLst>
            </p:nvPr>
          </p:nvSpPr>
          <p:spPr>
            <a:xfrm>
              <a:off x="7842672" y="2781742"/>
              <a:ext cx="3058885" cy="810731"/>
            </a:xfrm>
            <a:prstGeom prst="rect">
              <a:avLst/>
            </a:prstGeom>
            <a:solidFill>
              <a:schemeClr val="accent2"/>
            </a:solidFill>
            <a:ln w="6350" cap="flat" cmpd="sng" algn="ctr">
              <a:no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62" name="Rectangle 46"/>
            <p:cNvSpPr/>
            <p:nvPr>
              <p:custDataLst>
                <p:tags r:id="rId23"/>
              </p:custDataLst>
            </p:nvPr>
          </p:nvSpPr>
          <p:spPr>
            <a:xfrm>
              <a:off x="7842672" y="4088225"/>
              <a:ext cx="3058885" cy="348449"/>
            </a:xfrm>
            <a:prstGeom prst="rect">
              <a:avLst/>
            </a:prstGeom>
            <a:solidFill>
              <a:srgbClr val="F9F9F9"/>
            </a:solidFill>
            <a:ln w="6350" cap="flat" cmpd="sng" algn="ctr">
              <a:solidFill>
                <a:srgbClr val="FFFFFF"/>
              </a:solid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63" name="Rectangle 47"/>
            <p:cNvSpPr/>
            <p:nvPr>
              <p:custDataLst>
                <p:tags r:id="rId24"/>
              </p:custDataLst>
            </p:nvPr>
          </p:nvSpPr>
          <p:spPr>
            <a:xfrm>
              <a:off x="7842672" y="4436674"/>
              <a:ext cx="3058885" cy="348448"/>
            </a:xfrm>
            <a:prstGeom prst="rect">
              <a:avLst/>
            </a:prstGeom>
            <a:solidFill>
              <a:srgbClr val="FDFDFD"/>
            </a:solidFill>
            <a:ln w="6350" cap="flat" cmpd="sng" algn="ctr">
              <a:solidFill>
                <a:srgbClr val="FFFFFF"/>
              </a:solid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64" name="Rectangle 49"/>
            <p:cNvSpPr/>
            <p:nvPr>
              <p:custDataLst>
                <p:tags r:id="rId25"/>
              </p:custDataLst>
            </p:nvPr>
          </p:nvSpPr>
          <p:spPr>
            <a:xfrm>
              <a:off x="7842672" y="5133571"/>
              <a:ext cx="3058885" cy="348448"/>
            </a:xfrm>
            <a:prstGeom prst="rect">
              <a:avLst/>
            </a:prstGeom>
            <a:solidFill>
              <a:srgbClr val="FDFDFD"/>
            </a:solidFill>
            <a:ln w="6350" cap="flat" cmpd="sng" algn="ctr">
              <a:solidFill>
                <a:srgbClr val="FFFFFF"/>
              </a:solid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65" name="Rectangle 50"/>
            <p:cNvSpPr/>
            <p:nvPr>
              <p:custDataLst>
                <p:tags r:id="rId26"/>
              </p:custDataLst>
            </p:nvPr>
          </p:nvSpPr>
          <p:spPr>
            <a:xfrm>
              <a:off x="7842672" y="2453137"/>
              <a:ext cx="3058885" cy="348449"/>
            </a:xfrm>
            <a:prstGeom prst="rect">
              <a:avLst/>
            </a:prstGeom>
            <a:solidFill>
              <a:srgbClr val="7E7E7E">
                <a:alpha val="25000"/>
              </a:srgbClr>
            </a:solidFill>
            <a:ln w="6350" cap="flat" cmpd="sng" algn="ctr">
              <a:no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66" name="Rectangle 51"/>
            <p:cNvSpPr/>
            <p:nvPr>
              <p:custDataLst>
                <p:tags r:id="rId27"/>
              </p:custDataLst>
            </p:nvPr>
          </p:nvSpPr>
          <p:spPr>
            <a:xfrm>
              <a:off x="7842672" y="2433294"/>
              <a:ext cx="3058885" cy="348448"/>
            </a:xfrm>
            <a:prstGeom prst="rect">
              <a:avLst/>
            </a:prstGeom>
            <a:solidFill>
              <a:schemeClr val="accent4"/>
            </a:solidFill>
            <a:ln w="6350" cap="flat" cmpd="sng" algn="ctr">
              <a:noFill/>
              <a:prstDash val="solid"/>
              <a:miter lim="800000"/>
            </a:ln>
            <a:effectLst/>
          </p:spPr>
          <p:txBody>
            <a:bodyPr anchor="ctr"/>
            <a:lstStyle/>
            <a:p>
              <a:pPr algn="ctr" defTabSz="1219200">
                <a:defRPr/>
              </a:pPr>
              <a:endParaRPr lang="id-ID" sz="2530" kern="0">
                <a:solidFill>
                  <a:srgbClr val="FFFFFF"/>
                </a:solidFill>
                <a:latin typeface="Raleway Light" charset="0"/>
                <a:ea typeface="MS PGothic" panose="020B0600070205080204" pitchFamily="34" charset="-128"/>
              </a:endParaRPr>
            </a:p>
          </p:txBody>
        </p:sp>
        <p:sp>
          <p:nvSpPr>
            <p:cNvPr id="67" name="TextBox 52"/>
            <p:cNvSpPr txBox="1">
              <a:spLocks noChangeArrowheads="1"/>
            </p:cNvSpPr>
            <p:nvPr>
              <p:custDataLst>
                <p:tags r:id="rId28"/>
              </p:custDataLst>
            </p:nvPr>
          </p:nvSpPr>
          <p:spPr bwMode="auto">
            <a:xfrm>
              <a:off x="9224111" y="2922098"/>
              <a:ext cx="363693" cy="39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a:solidFill>
                    <a:schemeClr val="tx1"/>
                  </a:solidFill>
                  <a:latin typeface="Lato Light" charset="0"/>
                  <a:ea typeface="MS PGothic" panose="020B0600070205080204" pitchFamily="34" charset="-128"/>
                </a:defRPr>
              </a:lvl1pPr>
              <a:lvl2pPr marL="742950" indent="-285750" eaLnBrk="0" hangingPunct="0">
                <a:defRPr sz="3600">
                  <a:solidFill>
                    <a:schemeClr val="tx1"/>
                  </a:solidFill>
                  <a:latin typeface="Lato Light" charset="0"/>
                  <a:ea typeface="MS PGothic" panose="020B0600070205080204" pitchFamily="34" charset="-128"/>
                </a:defRPr>
              </a:lvl2pPr>
              <a:lvl3pPr marL="1143000" indent="-228600" eaLnBrk="0" hangingPunct="0">
                <a:defRPr sz="3600">
                  <a:solidFill>
                    <a:schemeClr val="tx1"/>
                  </a:solidFill>
                  <a:latin typeface="Lato Light" charset="0"/>
                  <a:ea typeface="MS PGothic" panose="020B0600070205080204" pitchFamily="34" charset="-128"/>
                </a:defRPr>
              </a:lvl3pPr>
              <a:lvl4pPr marL="1600200" indent="-228600" eaLnBrk="0" hangingPunct="0">
                <a:defRPr sz="3600">
                  <a:solidFill>
                    <a:schemeClr val="tx1"/>
                  </a:solidFill>
                  <a:latin typeface="Lato Light" charset="0"/>
                  <a:ea typeface="MS PGothic" panose="020B0600070205080204" pitchFamily="34" charset="-128"/>
                </a:defRPr>
              </a:lvl4pPr>
              <a:lvl5pPr marL="2057400" indent="-228600" eaLnBrk="0" hangingPunct="0">
                <a:defRPr sz="3600">
                  <a:solidFill>
                    <a:schemeClr val="tx1"/>
                  </a:solidFill>
                  <a:latin typeface="Lato Light" charset="0"/>
                  <a:ea typeface="MS PGothic" panose="020B0600070205080204" pitchFamily="34" charset="-128"/>
                </a:defRPr>
              </a:lvl5pPr>
              <a:lvl6pPr marL="2514600" indent="-228600" defTabSz="1827530"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530"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530"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530"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pPr algn="ctr" defTabSz="1219200" eaLnBrk="1" hangingPunct="1">
                <a:defRPr/>
              </a:pPr>
              <a:r>
                <a:rPr lang="en-US" altLang="zh-CN" sz="1580" kern="0" dirty="0">
                  <a:solidFill>
                    <a:srgbClr val="FFFFFF"/>
                  </a:solidFill>
                  <a:latin typeface="Raleway Light" charset="0"/>
                </a:rPr>
                <a:t>03</a:t>
              </a:r>
              <a:endParaRPr lang="id-ID" altLang="zh-CN" sz="1580" kern="0" dirty="0">
                <a:solidFill>
                  <a:srgbClr val="FFFFFF"/>
                </a:solidFill>
                <a:latin typeface="Raleway Light" charset="0"/>
              </a:endParaRPr>
            </a:p>
          </p:txBody>
        </p:sp>
        <p:sp>
          <p:nvSpPr>
            <p:cNvPr id="69" name="Rectangle 65"/>
            <p:cNvSpPr/>
            <p:nvPr>
              <p:custDataLst>
                <p:tags r:id="rId29"/>
              </p:custDataLst>
            </p:nvPr>
          </p:nvSpPr>
          <p:spPr>
            <a:xfrm>
              <a:off x="7842672" y="2433294"/>
              <a:ext cx="3058885" cy="3678155"/>
            </a:xfrm>
            <a:prstGeom prst="rect">
              <a:avLst/>
            </a:prstGeom>
            <a:noFill/>
            <a:ln w="6350" cap="flat" cmpd="sng" algn="ctr">
              <a:solidFill>
                <a:schemeClr val="accent1"/>
              </a:solidFill>
              <a:prstDash val="solid"/>
              <a:miter lim="800000"/>
            </a:ln>
            <a:effectLst/>
          </p:spPr>
          <p:txBody>
            <a:bodyPr anchor="ctr"/>
            <a:lstStyle/>
            <a:p>
              <a:pPr algn="ctr" defTabSz="1219200">
                <a:defRPr/>
              </a:pPr>
              <a:endParaRPr lang="zh-CN" altLang="zh-CN" sz="2530" kern="0">
                <a:solidFill>
                  <a:srgbClr val="FFFFFF"/>
                </a:solidFill>
                <a:latin typeface="Raleway Light" charset="0"/>
                <a:ea typeface="MS PGothic" panose="020B0600070205080204" pitchFamily="34" charset="-128"/>
              </a:endParaRPr>
            </a:p>
          </p:txBody>
        </p:sp>
      </p:grpSp>
      <p:sp>
        <p:nvSpPr>
          <p:cNvPr id="70" name="矩形 69"/>
          <p:cNvSpPr/>
          <p:nvPr>
            <p:custDataLst>
              <p:tags r:id="rId30"/>
            </p:custDataLst>
          </p:nvPr>
        </p:nvSpPr>
        <p:spPr>
          <a:xfrm>
            <a:off x="1238807" y="2300271"/>
            <a:ext cx="2327910" cy="953135"/>
          </a:xfrm>
          <a:prstGeom prst="rect">
            <a:avLst/>
          </a:prstGeom>
        </p:spPr>
        <p:txBody>
          <a:bodyPr wrap="none">
            <a:spAutoFit/>
          </a:bodyPr>
          <a:lstStyle/>
          <a:p>
            <a:r>
              <a:rPr lang="zh-CN" altLang="en-US" sz="2800" b="1" dirty="0" smtClean="0">
                <a:solidFill>
                  <a:srgbClr val="C00000"/>
                </a:solidFill>
                <a:latin typeface="+mj-ea"/>
                <a:cs typeface="仿宋" panose="02010609060101010101" charset="-122"/>
              </a:rPr>
              <a:t>重视安全生产</a:t>
            </a:r>
            <a:endParaRPr lang="en-US" altLang="zh-CN" sz="2800" b="1" dirty="0" smtClean="0">
              <a:solidFill>
                <a:srgbClr val="C00000"/>
              </a:solidFill>
              <a:latin typeface="+mj-ea"/>
              <a:cs typeface="仿宋" panose="02010609060101010101" charset="-122"/>
            </a:endParaRPr>
          </a:p>
          <a:p>
            <a:r>
              <a:rPr lang="zh-CN" altLang="en-US" sz="2800" b="1" dirty="0" smtClean="0">
                <a:solidFill>
                  <a:srgbClr val="C00000"/>
                </a:solidFill>
                <a:latin typeface="+mj-ea"/>
                <a:cs typeface="仿宋" panose="02010609060101010101" charset="-122"/>
              </a:rPr>
              <a:t>减少工伤事故</a:t>
            </a:r>
            <a:endParaRPr lang="zh-CN" altLang="en-US" sz="2800" b="1" dirty="0" smtClean="0">
              <a:solidFill>
                <a:srgbClr val="C00000"/>
              </a:solidFill>
              <a:latin typeface="+mj-ea"/>
              <a:cs typeface="仿宋" panose="02010609060101010101" charset="-122"/>
            </a:endParaRPr>
          </a:p>
        </p:txBody>
      </p:sp>
      <p:sp>
        <p:nvSpPr>
          <p:cNvPr id="71" name="矩形 70"/>
          <p:cNvSpPr/>
          <p:nvPr>
            <p:custDataLst>
              <p:tags r:id="rId31"/>
            </p:custDataLst>
          </p:nvPr>
        </p:nvSpPr>
        <p:spPr>
          <a:xfrm>
            <a:off x="4335355" y="2327351"/>
            <a:ext cx="3042920" cy="953135"/>
          </a:xfrm>
          <a:prstGeom prst="rect">
            <a:avLst/>
          </a:prstGeom>
        </p:spPr>
        <p:txBody>
          <a:bodyPr wrap="none">
            <a:spAutoFit/>
          </a:bodyPr>
          <a:lstStyle/>
          <a:p>
            <a:r>
              <a:rPr lang="zh-CN" altLang="en-US" sz="2800" b="1" dirty="0" smtClean="0">
                <a:solidFill>
                  <a:srgbClr val="C00000"/>
                </a:solidFill>
                <a:latin typeface="+mj-ea"/>
                <a:cs typeface="仿宋" panose="02010609060101010101" charset="-122"/>
                <a:sym typeface="+mn-ea"/>
              </a:rPr>
              <a:t>单位依法参加保险</a:t>
            </a:r>
            <a:endParaRPr lang="en-US" altLang="zh-CN" sz="2800" b="1" dirty="0" smtClean="0">
              <a:solidFill>
                <a:srgbClr val="C00000"/>
              </a:solidFill>
              <a:latin typeface="+mj-ea"/>
              <a:cs typeface="仿宋" panose="02010609060101010101" charset="-122"/>
              <a:sym typeface="+mn-ea"/>
            </a:endParaRPr>
          </a:p>
          <a:p>
            <a:r>
              <a:rPr lang="zh-CN" altLang="en-US" sz="2800" b="1" dirty="0" smtClean="0">
                <a:solidFill>
                  <a:srgbClr val="C00000"/>
                </a:solidFill>
                <a:latin typeface="+mj-ea"/>
                <a:cs typeface="仿宋" panose="02010609060101010101" charset="-122"/>
                <a:sym typeface="+mn-ea"/>
              </a:rPr>
              <a:t>维护职工合法权益</a:t>
            </a:r>
            <a:endParaRPr lang="zh-CN" altLang="en-US" sz="2800" b="1" dirty="0" smtClean="0">
              <a:solidFill>
                <a:srgbClr val="C00000"/>
              </a:solidFill>
              <a:latin typeface="+mj-ea"/>
              <a:cs typeface="仿宋" panose="02010609060101010101" charset="-122"/>
              <a:sym typeface="+mn-ea"/>
            </a:endParaRPr>
          </a:p>
        </p:txBody>
      </p:sp>
      <p:sp>
        <p:nvSpPr>
          <p:cNvPr id="72" name="矩形 71"/>
          <p:cNvSpPr/>
          <p:nvPr>
            <p:custDataLst>
              <p:tags r:id="rId32"/>
            </p:custDataLst>
          </p:nvPr>
        </p:nvSpPr>
        <p:spPr>
          <a:xfrm>
            <a:off x="7882304" y="2299822"/>
            <a:ext cx="3042920" cy="953135"/>
          </a:xfrm>
          <a:prstGeom prst="rect">
            <a:avLst/>
          </a:prstGeom>
        </p:spPr>
        <p:txBody>
          <a:bodyPr wrap="none">
            <a:spAutoFit/>
          </a:bodyPr>
          <a:lstStyle/>
          <a:p>
            <a:r>
              <a:rPr lang="zh-CN" altLang="en-US" sz="2800" b="1" dirty="0" smtClean="0">
                <a:solidFill>
                  <a:srgbClr val="C00000"/>
                </a:solidFill>
                <a:latin typeface="+mj-ea"/>
                <a:cs typeface="仿宋" panose="02010609060101010101" charset="-122"/>
                <a:sym typeface="+mn-ea"/>
              </a:rPr>
              <a:t>做好工伤预防宣传</a:t>
            </a:r>
            <a:endParaRPr lang="en-US" altLang="zh-CN" sz="2800" b="1" dirty="0" smtClean="0">
              <a:solidFill>
                <a:srgbClr val="C00000"/>
              </a:solidFill>
              <a:latin typeface="+mj-ea"/>
              <a:cs typeface="仿宋" panose="02010609060101010101" charset="-122"/>
              <a:sym typeface="+mn-ea"/>
            </a:endParaRPr>
          </a:p>
          <a:p>
            <a:r>
              <a:rPr lang="zh-CN" altLang="en-US" sz="2800" b="1" dirty="0" smtClean="0">
                <a:solidFill>
                  <a:srgbClr val="C00000"/>
                </a:solidFill>
                <a:latin typeface="+mj-ea"/>
                <a:cs typeface="仿宋" panose="02010609060101010101" charset="-122"/>
                <a:sym typeface="+mn-ea"/>
              </a:rPr>
              <a:t>社会稳定家庭幸福</a:t>
            </a:r>
            <a:endParaRPr lang="zh-CN" altLang="en-US" sz="2800" b="1" dirty="0" smtClean="0">
              <a:solidFill>
                <a:srgbClr val="C00000"/>
              </a:solidFill>
              <a:latin typeface="+mj-ea"/>
              <a:cs typeface="仿宋" panose="02010609060101010101" charset="-122"/>
              <a:sym typeface="+mn-ea"/>
            </a:endParaRPr>
          </a:p>
        </p:txBody>
      </p:sp>
      <p:sp>
        <p:nvSpPr>
          <p:cNvPr id="73" name="矩形 72"/>
          <p:cNvSpPr/>
          <p:nvPr>
            <p:custDataLst>
              <p:tags r:id="rId33"/>
            </p:custDataLst>
          </p:nvPr>
        </p:nvSpPr>
        <p:spPr>
          <a:xfrm>
            <a:off x="723483" y="4274553"/>
            <a:ext cx="6425674" cy="946785"/>
          </a:xfrm>
          <a:prstGeom prst="rect">
            <a:avLst/>
          </a:prstGeom>
        </p:spPr>
        <p:txBody>
          <a:bodyPr>
            <a:spAutoFit/>
          </a:bodyPr>
          <a:lstStyle/>
          <a:p>
            <a:pPr indent="633095">
              <a:spcBef>
                <a:spcPts val="600"/>
              </a:spcBef>
              <a:buClr>
                <a:schemeClr val="accent1"/>
              </a:buClr>
              <a:buSzPct val="76000"/>
            </a:pPr>
            <a:r>
              <a:rPr lang="zh-CN" altLang="en-US" sz="2530" dirty="0" smtClean="0">
                <a:solidFill>
                  <a:srgbClr val="C709C5"/>
                </a:solidFill>
                <a:latin typeface="+mj-ea"/>
                <a:cs typeface="仿宋" panose="02010609060101010101" charset="-122"/>
                <a:sym typeface="+mn-ea"/>
              </a:rPr>
              <a:t>工伤事故无情，工伤保险有情。</a:t>
            </a:r>
            <a:endParaRPr lang="zh-CN" altLang="en-US" sz="2530" dirty="0" smtClean="0">
              <a:solidFill>
                <a:srgbClr val="C709C5"/>
              </a:solidFill>
              <a:latin typeface="+mj-ea"/>
              <a:cs typeface="仿宋" panose="02010609060101010101" charset="-122"/>
              <a:sym typeface="+mn-ea"/>
            </a:endParaRPr>
          </a:p>
          <a:p>
            <a:pPr indent="633095">
              <a:spcBef>
                <a:spcPts val="600"/>
              </a:spcBef>
              <a:buClr>
                <a:schemeClr val="accent1"/>
              </a:buClr>
              <a:buSzPct val="76000"/>
            </a:pPr>
            <a:r>
              <a:rPr lang="zh-CN" altLang="en-US" sz="2530" dirty="0" smtClean="0">
                <a:solidFill>
                  <a:srgbClr val="C709C5"/>
                </a:solidFill>
                <a:latin typeface="+mj-ea"/>
                <a:cs typeface="仿宋" panose="02010609060101010101" charset="-122"/>
                <a:sym typeface="+mn-ea"/>
              </a:rPr>
              <a:t>工伤保险是劳动者的保护网。</a:t>
            </a:r>
            <a:endParaRPr lang="zh-CN" altLang="en-US" sz="2530" dirty="0" smtClean="0">
              <a:solidFill>
                <a:srgbClr val="C709C5"/>
              </a:solidFill>
              <a:latin typeface="+mj-ea"/>
              <a:cs typeface="仿宋" panose="02010609060101010101" charset="-122"/>
              <a:sym typeface="+mn-ea"/>
            </a:endParaRPr>
          </a:p>
        </p:txBody>
      </p:sp>
      <p:pic>
        <p:nvPicPr>
          <p:cNvPr id="41" name="Picture 1" descr="H:\工伤保险1.jpg"/>
          <p:cNvPicPr>
            <a:picLocks noChangeAspect="1" noChangeArrowheads="1"/>
          </p:cNvPicPr>
          <p:nvPr>
            <p:custDataLst>
              <p:tags r:id="rId34"/>
            </p:custDataLst>
          </p:nvPr>
        </p:nvPicPr>
        <p:blipFill>
          <a:blip r:embed="rId35"/>
          <a:srcRect t="6394" b="8353"/>
          <a:stretch>
            <a:fillRect/>
          </a:stretch>
        </p:blipFill>
        <p:spPr bwMode="auto">
          <a:xfrm>
            <a:off x="7783195" y="4048760"/>
            <a:ext cx="3225165" cy="1781175"/>
          </a:xfrm>
          <a:prstGeom prst="rect">
            <a:avLst/>
          </a:prstGeom>
          <a:noFill/>
          <a:effectLst>
            <a:glow rad="139700">
              <a:schemeClr val="accent1">
                <a:satMod val="175000"/>
                <a:alpha val="40000"/>
              </a:schemeClr>
            </a:glow>
          </a:effectLst>
        </p:spPr>
      </p:pic>
    </p:spTree>
    <p:custDataLst>
      <p:tags r:id="rId3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Scale>
                                      <p:cBhvr>
                                        <p:cTn id="7" dur="1000" decel="50000" fill="hold">
                                          <p:stCondLst>
                                            <p:cond delay="0"/>
                                          </p:stCondLst>
                                        </p:cTn>
                                        <p:tgtEl>
                                          <p:spTgt spid="4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1"/>
                                        </p:tgtEl>
                                        <p:attrNameLst>
                                          <p:attrName>ppt_x</p:attrName>
                                          <p:attrName>ppt_y</p:attrName>
                                        </p:attrNameLst>
                                      </p:cBhvr>
                                    </p:animMotion>
                                    <p:animEffect transition="in" filter="fade">
                                      <p:cBhvr>
                                        <p:cTn id="9"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316230" y="787400"/>
            <a:ext cx="11735435" cy="4892675"/>
          </a:xfrm>
          <a:prstGeom prst="rect">
            <a:avLst/>
          </a:prstGeom>
          <a:noFill/>
        </p:spPr>
        <p:txBody>
          <a:bodyPr wrap="square" rtlCol="0" anchor="t" anchorCtr="0">
            <a:spAutoFit/>
          </a:bodyPr>
          <a:p>
            <a:pPr marL="0" indent="0" algn="l">
              <a:buFontTx/>
              <a:buNone/>
            </a:pPr>
            <a:r>
              <a:rPr lang="zh-CN" altLang="zh-CN" sz="2400" dirty="0">
                <a:latin typeface="微软雅黑" panose="020B0503020204020204" charset="-122"/>
                <a:ea typeface="微软雅黑" panose="020B0503020204020204" charset="-122"/>
                <a:cs typeface="微软雅黑" panose="020B0503020204020204" charset="-122"/>
                <a:sym typeface="+mn-ea"/>
              </a:rPr>
              <a:t>【</a:t>
            </a:r>
            <a:r>
              <a:rPr lang="zh-CN" altLang="en-US" sz="2400" dirty="0">
                <a:latin typeface="微软雅黑" panose="020B0503020204020204" charset="-122"/>
                <a:ea typeface="微软雅黑" panose="020B0503020204020204" charset="-122"/>
                <a:cs typeface="微软雅黑" panose="020B0503020204020204" charset="-122"/>
                <a:sym typeface="+mn-ea"/>
              </a:rPr>
              <a:t>案例</a:t>
            </a:r>
            <a:r>
              <a:rPr lang="zh-CN" altLang="zh-CN" sz="2400" dirty="0">
                <a:latin typeface="微软雅黑" panose="020B0503020204020204" charset="-122"/>
                <a:ea typeface="微软雅黑" panose="020B0503020204020204" charset="-122"/>
                <a:cs typeface="微软雅黑" panose="020B0503020204020204" charset="-122"/>
                <a:sym typeface="+mn-ea"/>
              </a:rPr>
              <a:t>】</a:t>
            </a:r>
            <a:endParaRPr lang="en-US" altLang="zh-CN" sz="2400" dirty="0">
              <a:latin typeface="微软雅黑" panose="020B0503020204020204" charset="-122"/>
              <a:ea typeface="微软雅黑" panose="020B0503020204020204" charset="-122"/>
              <a:cs typeface="微软雅黑" panose="020B0503020204020204" charset="-122"/>
            </a:endParaRPr>
          </a:p>
          <a:p>
            <a:pPr marL="0" indent="0" algn="l">
              <a:buFontTx/>
              <a:buNone/>
            </a:pPr>
            <a:r>
              <a:rPr lang="en-US" altLang="zh-CN" sz="2400" dirty="0">
                <a:latin typeface="微软雅黑" panose="020B0503020204020204" charset="-122"/>
                <a:ea typeface="微软雅黑" panose="020B0503020204020204" charset="-122"/>
                <a:cs typeface="微软雅黑" panose="020B0503020204020204" charset="-122"/>
                <a:sym typeface="+mn-ea"/>
              </a:rPr>
              <a:t>   </a:t>
            </a:r>
            <a:r>
              <a:rPr lang="zh-CN" altLang="en-US" sz="2000" dirty="0">
                <a:latin typeface="微软雅黑" panose="020B0503020204020204" charset="-122"/>
                <a:ea typeface="微软雅黑" panose="020B0503020204020204" charset="-122"/>
                <a:cs typeface="微软雅黑" panose="020B0503020204020204" charset="-122"/>
                <a:sym typeface="+mn-ea"/>
              </a:rPr>
              <a:t>1、小王上班时在车间里不慎跌倒，手部受伤骨折，能认定工伤吗？</a:t>
            </a:r>
            <a:endParaRPr lang="zh-CN" altLang="en-US" sz="2000" dirty="0">
              <a:latin typeface="微软雅黑" panose="020B0503020204020204" charset="-122"/>
              <a:ea typeface="微软雅黑" panose="020B0503020204020204" charset="-122"/>
              <a:cs typeface="微软雅黑" panose="020B0503020204020204" charset="-122"/>
            </a:endParaRPr>
          </a:p>
          <a:p>
            <a:pPr marL="0" indent="0" algn="l">
              <a:buFontTx/>
              <a:buNone/>
            </a:pPr>
            <a:r>
              <a:rPr lang="zh-CN" altLang="zh-CN" sz="2000" dirty="0">
                <a:latin typeface="微软雅黑" panose="020B0503020204020204" charset="-122"/>
                <a:ea typeface="微软雅黑" panose="020B0503020204020204" charset="-122"/>
                <a:cs typeface="微软雅黑" panose="020B0503020204020204" charset="-122"/>
                <a:sym typeface="+mn-ea"/>
              </a:rPr>
              <a:t>   </a:t>
            </a:r>
            <a:r>
              <a:rPr lang="zh-CN" altLang="en-US" sz="2000" dirty="0">
                <a:latin typeface="微软雅黑" panose="020B0503020204020204" charset="-122"/>
                <a:ea typeface="微软雅黑" panose="020B0503020204020204" charset="-122"/>
                <a:cs typeface="微软雅黑" panose="020B0503020204020204" charset="-122"/>
                <a:sym typeface="+mn-ea"/>
              </a:rPr>
              <a:t>2、小张上班时在公司里因私事与小林发生争执，动起手来，被打成鼻骨骨折，能认定</a:t>
            </a:r>
            <a:r>
              <a:rPr lang="en-US" altLang="zh-CN" sz="2000" dirty="0">
                <a:latin typeface="微软雅黑" panose="020B0503020204020204" charset="-122"/>
                <a:ea typeface="微软雅黑" panose="020B0503020204020204" charset="-122"/>
                <a:cs typeface="微软雅黑" panose="020B0503020204020204" charset="-122"/>
                <a:sym typeface="+mn-ea"/>
              </a:rPr>
              <a:t> </a:t>
            </a:r>
            <a:r>
              <a:rPr lang="zh-CN" altLang="en-US" sz="2000" dirty="0">
                <a:latin typeface="微软雅黑" panose="020B0503020204020204" charset="-122"/>
                <a:ea typeface="微软雅黑" panose="020B0503020204020204" charset="-122"/>
                <a:cs typeface="微软雅黑" panose="020B0503020204020204" charset="-122"/>
                <a:sym typeface="+mn-ea"/>
              </a:rPr>
              <a:t>工伤吗？</a:t>
            </a:r>
            <a:endParaRPr lang="zh-CN" altLang="en-US" sz="2000" dirty="0">
              <a:latin typeface="微软雅黑" panose="020B0503020204020204" charset="-122"/>
              <a:ea typeface="微软雅黑" panose="020B0503020204020204" charset="-122"/>
              <a:cs typeface="微软雅黑" panose="020B0503020204020204" charset="-122"/>
            </a:endParaRPr>
          </a:p>
          <a:p>
            <a:pPr marL="0" indent="0" algn="l">
              <a:buFontTx/>
              <a:buNone/>
            </a:pPr>
            <a:r>
              <a:rPr lang="zh-CN" altLang="zh-CN" sz="2000" dirty="0">
                <a:latin typeface="微软雅黑" panose="020B0503020204020204" charset="-122"/>
                <a:ea typeface="微软雅黑" panose="020B0503020204020204" charset="-122"/>
                <a:cs typeface="微软雅黑" panose="020B0503020204020204" charset="-122"/>
                <a:sym typeface="+mn-ea"/>
              </a:rPr>
              <a:t>   </a:t>
            </a:r>
            <a:r>
              <a:rPr lang="zh-CN" altLang="en-US" sz="2000" dirty="0">
                <a:latin typeface="微软雅黑" panose="020B0503020204020204" charset="-122"/>
                <a:ea typeface="微软雅黑" panose="020B0503020204020204" charset="-122"/>
                <a:cs typeface="微软雅黑" panose="020B0503020204020204" charset="-122"/>
                <a:sym typeface="+mn-ea"/>
              </a:rPr>
              <a:t>3、小王下班时，在更衣室更换衣服，不慎被重物砸伤了头部，能认定工伤吗？</a:t>
            </a:r>
            <a:endParaRPr lang="zh-CN" altLang="en-US" sz="2000" dirty="0">
              <a:latin typeface="微软雅黑" panose="020B0503020204020204" charset="-122"/>
              <a:ea typeface="微软雅黑" panose="020B0503020204020204" charset="-122"/>
              <a:cs typeface="微软雅黑" panose="020B0503020204020204" charset="-122"/>
            </a:endParaRPr>
          </a:p>
          <a:p>
            <a:pPr marL="0" indent="0" algn="l">
              <a:buFontTx/>
              <a:buNone/>
            </a:pPr>
            <a:r>
              <a:rPr lang="zh-CN" altLang="zh-CN" sz="2000" dirty="0">
                <a:latin typeface="微软雅黑" panose="020B0503020204020204" charset="-122"/>
                <a:ea typeface="微软雅黑" panose="020B0503020204020204" charset="-122"/>
                <a:cs typeface="微软雅黑" panose="020B0503020204020204" charset="-122"/>
                <a:sym typeface="+mn-ea"/>
              </a:rPr>
              <a:t>   </a:t>
            </a:r>
            <a:r>
              <a:rPr lang="zh-CN" altLang="en-US" sz="2000" dirty="0">
                <a:latin typeface="微软雅黑" panose="020B0503020204020204" charset="-122"/>
                <a:ea typeface="微软雅黑" panose="020B0503020204020204" charset="-122"/>
                <a:cs typeface="微软雅黑" panose="020B0503020204020204" charset="-122"/>
                <a:sym typeface="+mn-ea"/>
              </a:rPr>
              <a:t>4、小吴骑电动车上班，过马路误闯了红灯，被汽车撞伤小腿骨折，交警做责任认定其负全责，能认定工伤吗？</a:t>
            </a:r>
            <a:endParaRPr lang="zh-CN" altLang="en-US" sz="2000" dirty="0">
              <a:latin typeface="微软雅黑" panose="020B0503020204020204" charset="-122"/>
              <a:ea typeface="微软雅黑" panose="020B0503020204020204" charset="-122"/>
              <a:cs typeface="微软雅黑" panose="020B0503020204020204" charset="-122"/>
            </a:endParaRPr>
          </a:p>
          <a:p>
            <a:pPr marL="0" marR="0" indent="0" algn="l" defTabSz="914400" rtl="0" eaLnBrk="1" fontAlgn="auto" latinLnBrk="0" hangingPunct="1">
              <a:lnSpc>
                <a:spcPct val="100000"/>
              </a:lnSpc>
              <a:spcBef>
                <a:spcPct val="20000"/>
              </a:spcBef>
              <a:spcAft>
                <a:spcPct val="0"/>
              </a:spcAft>
              <a:buClr>
                <a:schemeClr val="tx2"/>
              </a:buClr>
              <a:buSzPct val="50000"/>
              <a:buFontTx/>
              <a:buNone/>
            </a:pPr>
            <a:r>
              <a:rPr lang="zh-CN" altLang="zh-CN" sz="2000" dirty="0">
                <a:latin typeface="微软雅黑" panose="020B0503020204020204" charset="-122"/>
                <a:ea typeface="微软雅黑" panose="020B0503020204020204" charset="-122"/>
                <a:cs typeface="微软雅黑" panose="020B0503020204020204" charset="-122"/>
                <a:sym typeface="+mn-ea"/>
              </a:rPr>
              <a:t>   </a:t>
            </a:r>
            <a:r>
              <a:rPr lang="zh-CN" altLang="en-US" sz="2000" dirty="0">
                <a:latin typeface="微软雅黑" panose="020B0503020204020204" charset="-122"/>
                <a:ea typeface="微软雅黑" panose="020B0503020204020204" charset="-122"/>
                <a:cs typeface="微软雅黑" panose="020B0503020204020204" charset="-122"/>
                <a:sym typeface="+mn-ea"/>
              </a:rPr>
              <a:t>5、小吴骑电动车外出办事，过马误路闯了红灯，被汽车撞伤小腿骨折，交警做责任认定其负全责，能认定工伤吗？</a:t>
            </a:r>
            <a:endParaRPr lang="zh-CN" altLang="en-US" sz="2000" dirty="0">
              <a:latin typeface="微软雅黑" panose="020B0503020204020204" charset="-122"/>
              <a:ea typeface="微软雅黑" panose="020B0503020204020204" charset="-122"/>
              <a:cs typeface="微软雅黑" panose="020B0503020204020204" charset="-122"/>
              <a:sym typeface="+mn-ea"/>
            </a:endParaRPr>
          </a:p>
          <a:p>
            <a:pPr marL="0" marR="0" indent="0" algn="l" defTabSz="914400" rtl="0" eaLnBrk="1" fontAlgn="auto" latinLnBrk="0" hangingPunct="1">
              <a:lnSpc>
                <a:spcPct val="100000"/>
              </a:lnSpc>
              <a:spcBef>
                <a:spcPct val="20000"/>
              </a:spcBef>
              <a:spcAft>
                <a:spcPct val="0"/>
              </a:spcAft>
              <a:buClr>
                <a:schemeClr val="tx2"/>
              </a:buClr>
              <a:buSzPct val="50000"/>
              <a:buFontTx/>
              <a:buNone/>
            </a:pPr>
            <a:r>
              <a:rPr lang="zh-CN" altLang="en-US" sz="2000" dirty="0">
                <a:latin typeface="微软雅黑" panose="020B0503020204020204" charset="-122"/>
                <a:ea typeface="微软雅黑" panose="020B0503020204020204" charset="-122"/>
                <a:cs typeface="微软雅黑" panose="020B0503020204020204" charset="-122"/>
                <a:sym typeface="+mn-ea"/>
              </a:rPr>
              <a:t> </a:t>
            </a:r>
            <a:r>
              <a:rPr lang="en-US" altLang="zh-CN" sz="2000" dirty="0">
                <a:latin typeface="微软雅黑" panose="020B0503020204020204" charset="-122"/>
                <a:ea typeface="微软雅黑" panose="020B0503020204020204" charset="-122"/>
                <a:cs typeface="微软雅黑" panose="020B0503020204020204" charset="-122"/>
                <a:sym typeface="+mn-ea"/>
              </a:rPr>
              <a:t>  </a:t>
            </a:r>
            <a:r>
              <a:rPr lang="zh-CN" altLang="en-US" sz="2000" dirty="0">
                <a:latin typeface="微软雅黑" panose="020B0503020204020204" charset="-122"/>
                <a:ea typeface="微软雅黑" panose="020B0503020204020204" charset="-122"/>
                <a:cs typeface="微软雅黑" panose="020B0503020204020204" charset="-122"/>
                <a:sym typeface="+mn-ea"/>
              </a:rPr>
              <a:t>6、小李走路下班途中，不慎摔伤，手部受伤骨折，能认定工伤吗？</a:t>
            </a:r>
            <a:endParaRPr kumimoji="0" lang="zh-CN" altLang="en-US" sz="2000" b="0" i="0" u="none" strike="noStrike" kern="1200" cap="none" spc="0" normalizeH="0" baseline="0" noProof="1" dirty="0">
              <a:solidFill>
                <a:schemeClr val="tx1"/>
              </a:solidFill>
              <a:latin typeface="微软雅黑" panose="020B0503020204020204" charset="-122"/>
              <a:ea typeface="微软雅黑" panose="020B0503020204020204" charset="-122"/>
              <a:cs typeface="微软雅黑" panose="020B0503020204020204" charset="-122"/>
            </a:endParaRPr>
          </a:p>
          <a:p>
            <a:pPr marL="0" marR="0" indent="0" algn="l" defTabSz="914400" rtl="0" eaLnBrk="1" fontAlgn="auto" latinLnBrk="0" hangingPunct="1">
              <a:lnSpc>
                <a:spcPct val="100000"/>
              </a:lnSpc>
              <a:spcBef>
                <a:spcPct val="20000"/>
              </a:spcBef>
              <a:spcAft>
                <a:spcPct val="0"/>
              </a:spcAft>
              <a:buClr>
                <a:schemeClr val="tx2"/>
              </a:buClr>
              <a:buSzPct val="50000"/>
              <a:buFontTx/>
              <a:buNone/>
            </a:pPr>
            <a:r>
              <a:rPr lang="x-none" altLang="zh-CN" sz="2000" dirty="0">
                <a:latin typeface="微软雅黑" panose="020B0503020204020204" charset="-122"/>
                <a:ea typeface="微软雅黑" panose="020B0503020204020204" charset="-122"/>
                <a:cs typeface="微软雅黑" panose="020B0503020204020204" charset="-122"/>
                <a:sym typeface="+mn-ea"/>
              </a:rPr>
              <a:t>   </a:t>
            </a:r>
            <a:r>
              <a:rPr lang="zh-CN" altLang="en-US" sz="2000" dirty="0">
                <a:latin typeface="微软雅黑" panose="020B0503020204020204" charset="-122"/>
                <a:ea typeface="微软雅黑" panose="020B0503020204020204" charset="-122"/>
                <a:cs typeface="微软雅黑" panose="020B0503020204020204" charset="-122"/>
                <a:sym typeface="+mn-ea"/>
              </a:rPr>
              <a:t>7、小周参加单位组织的足球比赛，过程中足部韧带撕裂，能认定工伤吗？</a:t>
            </a:r>
            <a:endParaRPr kumimoji="0" lang="zh-CN" altLang="en-US" sz="2000" b="0" i="0" u="none" strike="noStrike" kern="1200" cap="none" spc="0" normalizeH="0" baseline="0" noProof="1" dirty="0">
              <a:solidFill>
                <a:schemeClr val="tx1"/>
              </a:solidFill>
              <a:latin typeface="微软雅黑" panose="020B0503020204020204" charset="-122"/>
              <a:ea typeface="微软雅黑" panose="020B0503020204020204" charset="-122"/>
              <a:cs typeface="微软雅黑" panose="020B0503020204020204" charset="-122"/>
            </a:endParaRPr>
          </a:p>
          <a:p>
            <a:pPr marL="0" marR="0" indent="0" algn="l" defTabSz="914400" rtl="0" eaLnBrk="1" fontAlgn="auto" latinLnBrk="0" hangingPunct="1">
              <a:lnSpc>
                <a:spcPct val="100000"/>
              </a:lnSpc>
              <a:spcBef>
                <a:spcPct val="20000"/>
              </a:spcBef>
              <a:spcAft>
                <a:spcPct val="0"/>
              </a:spcAft>
              <a:buClr>
                <a:schemeClr val="tx2"/>
              </a:buClr>
              <a:buSzPct val="50000"/>
              <a:buFontTx/>
              <a:buNone/>
            </a:pPr>
            <a:r>
              <a:rPr lang="x-none" altLang="zh-CN" sz="2000" dirty="0">
                <a:latin typeface="微软雅黑" panose="020B0503020204020204" charset="-122"/>
                <a:ea typeface="微软雅黑" panose="020B0503020204020204" charset="-122"/>
                <a:cs typeface="微软雅黑" panose="020B0503020204020204" charset="-122"/>
                <a:sym typeface="+mn-ea"/>
              </a:rPr>
              <a:t>   </a:t>
            </a:r>
            <a:r>
              <a:rPr lang="zh-CN" altLang="en-US" sz="2000" dirty="0">
                <a:latin typeface="微软雅黑" panose="020B0503020204020204" charset="-122"/>
                <a:ea typeface="微软雅黑" panose="020B0503020204020204" charset="-122"/>
                <a:cs typeface="微软雅黑" panose="020B0503020204020204" charset="-122"/>
                <a:sym typeface="+mn-ea"/>
              </a:rPr>
              <a:t>8、小刘在假日外出期间，发现小偷作案，制止时与小偷发生身体对抗，被小偷捅伤肩膀，能认定工伤</a:t>
            </a:r>
            <a:r>
              <a:rPr lang="en-US" altLang="zh-CN" sz="2000" dirty="0">
                <a:latin typeface="微软雅黑" panose="020B0503020204020204" charset="-122"/>
                <a:ea typeface="微软雅黑" panose="020B0503020204020204" charset="-122"/>
                <a:cs typeface="微软雅黑" panose="020B0503020204020204" charset="-122"/>
                <a:sym typeface="+mn-ea"/>
              </a:rPr>
              <a:t> </a:t>
            </a:r>
            <a:r>
              <a:rPr lang="zh-CN" altLang="en-US" sz="2000" dirty="0">
                <a:latin typeface="微软雅黑" panose="020B0503020204020204" charset="-122"/>
                <a:ea typeface="微软雅黑" panose="020B0503020204020204" charset="-122"/>
                <a:cs typeface="微软雅黑" panose="020B0503020204020204" charset="-122"/>
                <a:sym typeface="+mn-ea"/>
              </a:rPr>
              <a:t>吗？</a:t>
            </a:r>
            <a:endParaRPr kumimoji="0" lang="zh-CN" altLang="en-US" sz="2000" b="0" i="0" u="none" strike="noStrike" kern="1200" cap="none" spc="0" normalizeH="0" baseline="0" noProof="1" dirty="0">
              <a:solidFill>
                <a:schemeClr val="tx1"/>
              </a:solidFill>
              <a:latin typeface="微软雅黑" panose="020B0503020204020204" charset="-122"/>
              <a:ea typeface="微软雅黑" panose="020B0503020204020204" charset="-122"/>
              <a:cs typeface="微软雅黑" panose="020B0503020204020204" charset="-122"/>
            </a:endParaRPr>
          </a:p>
          <a:p>
            <a:pPr marL="0" marR="0" indent="0" algn="l" defTabSz="914400" rtl="0" eaLnBrk="1" fontAlgn="auto" latinLnBrk="0" hangingPunct="1">
              <a:lnSpc>
                <a:spcPct val="100000"/>
              </a:lnSpc>
              <a:spcBef>
                <a:spcPct val="20000"/>
              </a:spcBef>
              <a:spcAft>
                <a:spcPct val="0"/>
              </a:spcAft>
              <a:buClr>
                <a:schemeClr val="tx2"/>
              </a:buClr>
              <a:buSzPct val="50000"/>
              <a:buFontTx/>
              <a:buNone/>
            </a:pPr>
            <a:r>
              <a:rPr lang="x-none" altLang="zh-CN" sz="2000" dirty="0">
                <a:latin typeface="微软雅黑" panose="020B0503020204020204" charset="-122"/>
                <a:ea typeface="微软雅黑" panose="020B0503020204020204" charset="-122"/>
                <a:cs typeface="微软雅黑" panose="020B0503020204020204" charset="-122"/>
                <a:sym typeface="+mn-ea"/>
              </a:rPr>
              <a:t>   </a:t>
            </a:r>
            <a:r>
              <a:rPr lang="zh-CN" altLang="en-US" sz="2000" dirty="0">
                <a:latin typeface="微软雅黑" panose="020B0503020204020204" charset="-122"/>
                <a:ea typeface="微软雅黑" panose="020B0503020204020204" charset="-122"/>
                <a:cs typeface="微软雅黑" panose="020B0503020204020204" charset="-122"/>
                <a:sym typeface="+mn-ea"/>
              </a:rPr>
              <a:t>9、小陈是个哺乳期的员工，在工作间隙，需回家哺乳，但在回家途中不慎被汽车撞伤，能认定工伤吗？</a:t>
            </a:r>
            <a:endParaRPr kumimoji="0" lang="zh-CN" altLang="en-US" sz="2000" b="0" i="0" u="none" strike="noStrike" kern="1200" cap="none" spc="0" normalizeH="0" baseline="0" noProof="1" dirty="0">
              <a:solidFill>
                <a:schemeClr val="tx1"/>
              </a:solidFill>
              <a:latin typeface="微软雅黑" panose="020B0503020204020204" charset="-122"/>
              <a:ea typeface="微软雅黑" panose="020B0503020204020204" charset="-122"/>
              <a:cs typeface="微软雅黑" panose="020B0503020204020204" charset="-122"/>
            </a:endParaRPr>
          </a:p>
          <a:p>
            <a:pPr marL="0" marR="0" indent="0" algn="l" defTabSz="914400" rtl="0" eaLnBrk="1" fontAlgn="auto" latinLnBrk="0" hangingPunct="1">
              <a:lnSpc>
                <a:spcPct val="100000"/>
              </a:lnSpc>
              <a:spcBef>
                <a:spcPct val="20000"/>
              </a:spcBef>
              <a:spcAft>
                <a:spcPct val="0"/>
              </a:spcAft>
              <a:buClr>
                <a:schemeClr val="tx2"/>
              </a:buClr>
              <a:buSzPct val="50000"/>
              <a:buFontTx/>
              <a:buNone/>
            </a:pPr>
            <a:r>
              <a:rPr lang="x-none" altLang="zh-CN" sz="2000" dirty="0">
                <a:latin typeface="微软雅黑" panose="020B0503020204020204" charset="-122"/>
                <a:ea typeface="微软雅黑" panose="020B0503020204020204" charset="-122"/>
                <a:cs typeface="微软雅黑" panose="020B0503020204020204" charset="-122"/>
                <a:sym typeface="+mn-ea"/>
              </a:rPr>
              <a:t>   </a:t>
            </a:r>
            <a:r>
              <a:rPr lang="zh-CN" altLang="en-US" sz="2000" dirty="0">
                <a:latin typeface="微软雅黑" panose="020B0503020204020204" charset="-122"/>
                <a:ea typeface="微软雅黑" panose="020B0503020204020204" charset="-122"/>
                <a:cs typeface="微软雅黑" panose="020B0503020204020204" charset="-122"/>
                <a:sym typeface="+mn-ea"/>
              </a:rPr>
              <a:t>10、老何下班时，还没走出单位，突发疾病紧急送医，经抢救无效于次日病逝，能认定工亡吗？</a:t>
            </a:r>
            <a:endParaRPr lang="zh-CN" altLang="en-US" sz="2000" dirty="0">
              <a:latin typeface="微软雅黑" panose="020B0503020204020204" charset="-122"/>
              <a:ea typeface="微软雅黑" panose="020B0503020204020204" charset="-122"/>
              <a:cs typeface="微软雅黑" panose="020B0503020204020204" charset="-122"/>
              <a:sym typeface="+mn-ea"/>
            </a:endParaRPr>
          </a:p>
        </p:txBody>
      </p:sp>
    </p:spTree>
    <p:custDataLst>
      <p:tags r:id="rId4"/>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3503295" y="2337435"/>
            <a:ext cx="5495290" cy="1411605"/>
          </a:xfrm>
          <a:prstGeom prst="rect">
            <a:avLst/>
          </a:prstGeom>
          <a:noFill/>
        </p:spPr>
        <p:txBody>
          <a:bodyPr wrap="square" rtlCol="0" anchor="t">
            <a:spAutoFit/>
          </a:bodyPr>
          <a:p>
            <a:pPr algn="ctr" eaLnBrk="1" hangingPunct="1">
              <a:lnSpc>
                <a:spcPct val="130000"/>
              </a:lnSpc>
            </a:pPr>
            <a:r>
              <a:rPr lang="zh-CN" altLang="en-US" sz="6600" b="1" kern="2000" spc="633" dirty="0" smtClean="0">
                <a:solidFill>
                  <a:schemeClr val="tx1"/>
                </a:solidFill>
                <a:latin typeface="Arial" panose="020B0604020202020204" pitchFamily="34" charset="0"/>
                <a:ea typeface="微软雅黑" panose="020B0503020204020204" charset="-122"/>
                <a:cs typeface="+mn-ea"/>
                <a:sym typeface="Arial" panose="020B0604020202020204" pitchFamily="34" charset="0"/>
              </a:rPr>
              <a:t>感谢聆听 ！</a:t>
            </a:r>
            <a:endParaRPr lang="zh-CN" altLang="en-US" sz="6600" b="1" kern="2000" spc="633" dirty="0" smtClean="0">
              <a:solidFill>
                <a:schemeClr val="tx1"/>
              </a:solidFill>
              <a:latin typeface="Arial" panose="020B0604020202020204" pitchFamily="34" charset="0"/>
              <a:ea typeface="微软雅黑" panose="020B0503020204020204" charset="-122"/>
              <a:cs typeface="+mn-ea"/>
              <a:sym typeface="Arial" panose="020B0604020202020204" pitchFamily="34" charset="0"/>
            </a:endParaRPr>
          </a:p>
        </p:txBody>
      </p:sp>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sp>
        <p:nvSpPr>
          <p:cNvPr id="2" name="文本框 1"/>
          <p:cNvSpPr txBox="1"/>
          <p:nvPr/>
        </p:nvSpPr>
        <p:spPr>
          <a:xfrm>
            <a:off x="200025" y="1056640"/>
            <a:ext cx="11599545" cy="4126865"/>
          </a:xfrm>
          <a:prstGeom prst="rect">
            <a:avLst/>
          </a:prstGeom>
          <a:noFill/>
        </p:spPr>
        <p:txBody>
          <a:bodyPr wrap="square" rtlCol="0" anchor="t">
            <a:noAutofit/>
          </a:bodyPr>
          <a:p>
            <a:pPr lvl="0" indent="0">
              <a:lnSpc>
                <a:spcPct val="125000"/>
              </a:lnSpc>
              <a:spcAft>
                <a:spcPts val="600"/>
              </a:spcAft>
              <a:buFont typeface="Wingdings" panose="05000000000000000000" charset="0"/>
              <a:buNone/>
            </a:pPr>
            <a:r>
              <a:rPr lang="zh-CN" altLang="en-US" sz="3600" b="1" dirty="0" smtClean="0">
                <a:solidFill>
                  <a:srgbClr val="FF0000"/>
                </a:solidFill>
                <a:latin typeface="微软雅黑" panose="020B0503020204020204" charset="-122"/>
                <a:ea typeface="微软雅黑" panose="020B0503020204020204" charset="-122"/>
                <a:sym typeface="+mn-ea"/>
              </a:rPr>
              <a:t>（一）什么是工伤保险</a:t>
            </a:r>
            <a:endParaRPr lang="en-US" altLang="zh-CN" sz="3600" b="1" dirty="0" smtClean="0">
              <a:latin typeface="微软雅黑" panose="020B0503020204020204" charset="-122"/>
              <a:ea typeface="微软雅黑" panose="020B0503020204020204" charset="-122"/>
              <a:cs typeface="微软雅黑" panose="020B0503020204020204" charset="-122"/>
              <a:sym typeface="+mn-ea"/>
            </a:endParaRPr>
          </a:p>
          <a:p>
            <a:pPr indent="0">
              <a:lnSpc>
                <a:spcPct val="125000"/>
              </a:lnSpc>
              <a:spcAft>
                <a:spcPts val="600"/>
              </a:spcAft>
              <a:buFont typeface="Wingdings" panose="05000000000000000000" charset="0"/>
              <a:buNone/>
            </a:pPr>
            <a:r>
              <a:rPr lang="en-US" altLang="zh-CN" sz="2800" dirty="0" smtClean="0">
                <a:sym typeface="+mn-ea"/>
              </a:rPr>
              <a:t>    </a:t>
            </a:r>
            <a:r>
              <a:rPr lang="zh-CN" altLang="en-US" sz="2800" dirty="0" smtClean="0">
                <a:solidFill>
                  <a:srgbClr val="7030A0"/>
                </a:solidFill>
                <a:sym typeface="+mn-ea"/>
              </a:rPr>
              <a:t>工伤保险：又称职业伤害保险，是指劳动者在从事生产劳动的过程中或者与工作密切相关的经济活动中遭受事故伤害、患职业病以及在从事劳动过程中发生死亡时，劳动者或其遗属能够从国家和社会得到经济补偿和医疗救治的社会保险制度。</a:t>
            </a:r>
            <a:endParaRPr lang="zh-CN" altLang="en-US" sz="2800" dirty="0" smtClean="0">
              <a:solidFill>
                <a:srgbClr val="7030A0"/>
              </a:solidFill>
              <a:sym typeface="+mn-ea"/>
            </a:endParaRPr>
          </a:p>
        </p:txBody>
      </p:sp>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76517" y="5183188"/>
            <a:ext cx="12215812" cy="1674812"/>
          </a:xfrm>
          <a:prstGeom prst="rect">
            <a:avLst/>
          </a:prstGeom>
          <a:noFill/>
          <a:ln w="9525">
            <a:noFill/>
          </a:ln>
        </p:spPr>
      </p:pic>
      <p:cxnSp>
        <p:nvCxnSpPr>
          <p:cNvPr id="7" name="Elbow Connector 6"/>
          <p:cNvCxnSpPr/>
          <p:nvPr>
            <p:custDataLst>
              <p:tags r:id="rId4"/>
            </p:custDataLst>
          </p:nvPr>
        </p:nvCxnSpPr>
        <p:spPr>
          <a:xfrm>
            <a:off x="6590460" y="3719748"/>
            <a:ext cx="866516" cy="241477"/>
          </a:xfrm>
          <a:prstGeom prst="bentConnector3">
            <a:avLst>
              <a:gd name="adj1" fmla="val 50000"/>
            </a:avLst>
          </a:prstGeom>
          <a:ln w="9525" cmpd="sng">
            <a:solidFill>
              <a:schemeClr val="bg1">
                <a:lumMod val="65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8" name="Elbow Connector 7"/>
          <p:cNvCxnSpPr/>
          <p:nvPr>
            <p:custDataLst>
              <p:tags r:id="rId5"/>
            </p:custDataLst>
          </p:nvPr>
        </p:nvCxnSpPr>
        <p:spPr>
          <a:xfrm flipV="1">
            <a:off x="6590474" y="2566121"/>
            <a:ext cx="866516" cy="241477"/>
          </a:xfrm>
          <a:prstGeom prst="bentConnector3">
            <a:avLst>
              <a:gd name="adj1" fmla="val 50000"/>
            </a:avLst>
          </a:prstGeom>
          <a:ln w="9525" cmpd="sng">
            <a:solidFill>
              <a:schemeClr val="bg1">
                <a:lumMod val="65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9" name="Elbow Connector 8"/>
          <p:cNvCxnSpPr/>
          <p:nvPr>
            <p:custDataLst>
              <p:tags r:id="rId6"/>
            </p:custDataLst>
          </p:nvPr>
        </p:nvCxnSpPr>
        <p:spPr>
          <a:xfrm flipH="1">
            <a:off x="4645613" y="3755901"/>
            <a:ext cx="866516" cy="241477"/>
          </a:xfrm>
          <a:prstGeom prst="bentConnector3">
            <a:avLst>
              <a:gd name="adj1" fmla="val 50000"/>
            </a:avLst>
          </a:prstGeom>
          <a:ln w="9525" cmpd="sng">
            <a:solidFill>
              <a:schemeClr val="bg1">
                <a:lumMod val="65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7856855" y="1999615"/>
            <a:ext cx="3423920" cy="1072515"/>
            <a:chOff x="7699508" y="2223969"/>
            <a:chExt cx="3283266" cy="765303"/>
          </a:xfrm>
        </p:grpSpPr>
        <p:sp>
          <p:nvSpPr>
            <p:cNvPr id="11" name="Round Same Side Corner Rectangle 10"/>
            <p:cNvSpPr/>
            <p:nvPr>
              <p:custDataLst>
                <p:tags r:id="rId7"/>
              </p:custDataLst>
            </p:nvPr>
          </p:nvSpPr>
          <p:spPr>
            <a:xfrm rot="5400000">
              <a:off x="9371697" y="1378195"/>
              <a:ext cx="765300" cy="2456854"/>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sp>
          <p:nvSpPr>
            <p:cNvPr id="14" name="Round Same Side Corner Rectangle 13"/>
            <p:cNvSpPr/>
            <p:nvPr>
              <p:custDataLst>
                <p:tags r:id="rId8"/>
              </p:custDataLst>
            </p:nvPr>
          </p:nvSpPr>
          <p:spPr>
            <a:xfrm rot="16200000">
              <a:off x="7730064" y="2193413"/>
              <a:ext cx="765300" cy="826412"/>
            </a:xfrm>
            <a:prstGeom prst="round2SameRect">
              <a:avLst>
                <a:gd name="adj1" fmla="val 50000"/>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16" name="Group 15"/>
          <p:cNvGrpSpPr/>
          <p:nvPr/>
        </p:nvGrpSpPr>
        <p:grpSpPr>
          <a:xfrm>
            <a:off x="7857490" y="3712845"/>
            <a:ext cx="3423285" cy="1003935"/>
            <a:chOff x="7699508" y="3292593"/>
            <a:chExt cx="3283266" cy="765302"/>
          </a:xfrm>
        </p:grpSpPr>
        <p:sp>
          <p:nvSpPr>
            <p:cNvPr id="17" name="Round Same Side Corner Rectangle 16"/>
            <p:cNvSpPr/>
            <p:nvPr>
              <p:custDataLst>
                <p:tags r:id="rId9"/>
              </p:custDataLst>
            </p:nvPr>
          </p:nvSpPr>
          <p:spPr>
            <a:xfrm rot="5400000">
              <a:off x="9371697" y="2446818"/>
              <a:ext cx="765300" cy="2456854"/>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sp>
          <p:nvSpPr>
            <p:cNvPr id="20" name="Round Same Side Corner Rectangle 19"/>
            <p:cNvSpPr/>
            <p:nvPr>
              <p:custDataLst>
                <p:tags r:id="rId10"/>
              </p:custDataLst>
            </p:nvPr>
          </p:nvSpPr>
          <p:spPr>
            <a:xfrm rot="16200000">
              <a:off x="7730064" y="3262037"/>
              <a:ext cx="765300" cy="826412"/>
            </a:xfrm>
            <a:prstGeom prst="round2SameRect">
              <a:avLst>
                <a:gd name="adj1" fmla="val 50000"/>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22" name="Group 21"/>
          <p:cNvGrpSpPr/>
          <p:nvPr/>
        </p:nvGrpSpPr>
        <p:grpSpPr>
          <a:xfrm>
            <a:off x="218440" y="1956435"/>
            <a:ext cx="3399790" cy="1083945"/>
            <a:chOff x="1246506" y="2236667"/>
            <a:chExt cx="3283266" cy="765302"/>
          </a:xfrm>
        </p:grpSpPr>
        <p:sp>
          <p:nvSpPr>
            <p:cNvPr id="23" name="Round Same Side Corner Rectangle 22"/>
            <p:cNvSpPr/>
            <p:nvPr>
              <p:custDataLst>
                <p:tags r:id="rId11"/>
              </p:custDataLst>
            </p:nvPr>
          </p:nvSpPr>
          <p:spPr>
            <a:xfrm rot="5400000" flipH="1" flipV="1">
              <a:off x="2092283" y="1390890"/>
              <a:ext cx="765300" cy="2456854"/>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zh-CN" altLang="en-US" sz="800" dirty="0">
                <a:latin typeface="Arial" panose="020B0604020202020204" pitchFamily="34" charset="0"/>
                <a:ea typeface="微软雅黑" panose="020B0503020204020204" charset="-122"/>
                <a:cs typeface="+mn-ea"/>
                <a:sym typeface="Arial" panose="020B0604020202020204" pitchFamily="34" charset="0"/>
              </a:endParaRPr>
            </a:p>
          </p:txBody>
        </p:sp>
        <p:sp>
          <p:nvSpPr>
            <p:cNvPr id="26" name="Round Same Side Corner Rectangle 25"/>
            <p:cNvSpPr/>
            <p:nvPr>
              <p:custDataLst>
                <p:tags r:id="rId12"/>
              </p:custDataLst>
            </p:nvPr>
          </p:nvSpPr>
          <p:spPr>
            <a:xfrm rot="16200000" flipH="1" flipV="1">
              <a:off x="3733916" y="2206113"/>
              <a:ext cx="765300" cy="826412"/>
            </a:xfrm>
            <a:prstGeom prst="round2SameRect">
              <a:avLst>
                <a:gd name="adj1" fmla="val 50000"/>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28" name="Group 27"/>
          <p:cNvGrpSpPr/>
          <p:nvPr/>
        </p:nvGrpSpPr>
        <p:grpSpPr>
          <a:xfrm>
            <a:off x="166370" y="3608705"/>
            <a:ext cx="3400425" cy="1035050"/>
            <a:chOff x="1246506" y="3305290"/>
            <a:chExt cx="3283266" cy="765303"/>
          </a:xfrm>
        </p:grpSpPr>
        <p:sp>
          <p:nvSpPr>
            <p:cNvPr id="29" name="Round Same Side Corner Rectangle 28"/>
            <p:cNvSpPr/>
            <p:nvPr>
              <p:custDataLst>
                <p:tags r:id="rId13"/>
              </p:custDataLst>
            </p:nvPr>
          </p:nvSpPr>
          <p:spPr>
            <a:xfrm rot="5400000" flipH="1" flipV="1">
              <a:off x="2092283" y="2459513"/>
              <a:ext cx="765300" cy="2456854"/>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zh-CN" altLang="en-US" sz="800" dirty="0">
                <a:latin typeface="Arial" panose="020B0604020202020204" pitchFamily="34" charset="0"/>
                <a:ea typeface="微软雅黑" panose="020B0503020204020204" charset="-122"/>
                <a:cs typeface="+mn-ea"/>
                <a:sym typeface="Arial" panose="020B0604020202020204" pitchFamily="34" charset="0"/>
              </a:endParaRPr>
            </a:p>
          </p:txBody>
        </p:sp>
        <p:sp>
          <p:nvSpPr>
            <p:cNvPr id="32" name="Round Same Side Corner Rectangle 31"/>
            <p:cNvSpPr/>
            <p:nvPr>
              <p:custDataLst>
                <p:tags r:id="rId14"/>
              </p:custDataLst>
            </p:nvPr>
          </p:nvSpPr>
          <p:spPr>
            <a:xfrm rot="16200000" flipH="1" flipV="1">
              <a:off x="3733916" y="3274737"/>
              <a:ext cx="765300" cy="826412"/>
            </a:xfrm>
            <a:prstGeom prst="round2SameRect">
              <a:avLst>
                <a:gd name="adj1" fmla="val 50000"/>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US" sz="800" dirty="0">
                <a:latin typeface="Arial" panose="020B0604020202020204" pitchFamily="34" charset="0"/>
                <a:ea typeface="微软雅黑" panose="020B0503020204020204" charset="-122"/>
                <a:cs typeface="+mn-ea"/>
                <a:sym typeface="Arial" panose="020B0604020202020204" pitchFamily="34" charset="0"/>
              </a:endParaRPr>
            </a:p>
          </p:txBody>
        </p:sp>
      </p:grpSp>
      <p:cxnSp>
        <p:nvCxnSpPr>
          <p:cNvPr id="34" name="Elbow Connector 33"/>
          <p:cNvCxnSpPr/>
          <p:nvPr>
            <p:custDataLst>
              <p:tags r:id="rId15"/>
            </p:custDataLst>
          </p:nvPr>
        </p:nvCxnSpPr>
        <p:spPr>
          <a:xfrm flipH="1" flipV="1">
            <a:off x="4645613" y="2566078"/>
            <a:ext cx="866516" cy="241477"/>
          </a:xfrm>
          <a:prstGeom prst="bentConnector3">
            <a:avLst>
              <a:gd name="adj1" fmla="val 50000"/>
            </a:avLst>
          </a:prstGeom>
          <a:ln w="9525" cmpd="sng">
            <a:solidFill>
              <a:schemeClr val="bg1">
                <a:lumMod val="65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36" name="Freeform 12"/>
          <p:cNvSpPr/>
          <p:nvPr>
            <p:custDataLst>
              <p:tags r:id="rId16"/>
            </p:custDataLst>
          </p:nvPr>
        </p:nvSpPr>
        <p:spPr bwMode="auto">
          <a:xfrm>
            <a:off x="5047709" y="2297535"/>
            <a:ext cx="987332" cy="985094"/>
          </a:xfrm>
          <a:custGeom>
            <a:avLst/>
            <a:gdLst>
              <a:gd name="T0" fmla="*/ 372 w 372"/>
              <a:gd name="T1" fmla="*/ 0 h 371"/>
              <a:gd name="T2" fmla="*/ 325 w 372"/>
              <a:gd name="T3" fmla="*/ 0 h 371"/>
              <a:gd name="T4" fmla="*/ 325 w 372"/>
              <a:gd name="T5" fmla="*/ 73 h 371"/>
              <a:gd name="T6" fmla="*/ 263 w 372"/>
              <a:gd name="T7" fmla="*/ 90 h 371"/>
              <a:gd name="T8" fmla="*/ 226 w 372"/>
              <a:gd name="T9" fmla="*/ 26 h 371"/>
              <a:gd name="T10" fmla="*/ 145 w 372"/>
              <a:gd name="T11" fmla="*/ 73 h 371"/>
              <a:gd name="T12" fmla="*/ 182 w 372"/>
              <a:gd name="T13" fmla="*/ 136 h 371"/>
              <a:gd name="T14" fmla="*/ 137 w 372"/>
              <a:gd name="T15" fmla="*/ 183 h 371"/>
              <a:gd name="T16" fmla="*/ 73 w 372"/>
              <a:gd name="T17" fmla="*/ 146 h 371"/>
              <a:gd name="T18" fmla="*/ 28 w 372"/>
              <a:gd name="T19" fmla="*/ 225 h 371"/>
              <a:gd name="T20" fmla="*/ 91 w 372"/>
              <a:gd name="T21" fmla="*/ 262 h 371"/>
              <a:gd name="T22" fmla="*/ 74 w 372"/>
              <a:gd name="T23" fmla="*/ 325 h 371"/>
              <a:gd name="T24" fmla="*/ 0 w 372"/>
              <a:gd name="T25" fmla="*/ 325 h 371"/>
              <a:gd name="T26" fmla="*/ 0 w 372"/>
              <a:gd name="T27" fmla="*/ 371 h 371"/>
              <a:gd name="T28" fmla="*/ 372 w 372"/>
              <a:gd name="T29" fmla="*/ 371 h 371"/>
              <a:gd name="T30" fmla="*/ 372 w 372"/>
              <a:gd name="T31"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2" h="371">
                <a:moveTo>
                  <a:pt x="372" y="0"/>
                </a:moveTo>
                <a:cubicBezTo>
                  <a:pt x="325" y="0"/>
                  <a:pt x="325" y="0"/>
                  <a:pt x="325" y="0"/>
                </a:cubicBezTo>
                <a:cubicBezTo>
                  <a:pt x="325" y="73"/>
                  <a:pt x="325" y="73"/>
                  <a:pt x="325" y="73"/>
                </a:cubicBezTo>
                <a:cubicBezTo>
                  <a:pt x="304" y="77"/>
                  <a:pt x="282" y="83"/>
                  <a:pt x="263" y="90"/>
                </a:cubicBezTo>
                <a:cubicBezTo>
                  <a:pt x="226" y="26"/>
                  <a:pt x="226" y="26"/>
                  <a:pt x="226" y="26"/>
                </a:cubicBezTo>
                <a:cubicBezTo>
                  <a:pt x="145" y="73"/>
                  <a:pt x="145" y="73"/>
                  <a:pt x="145" y="73"/>
                </a:cubicBezTo>
                <a:cubicBezTo>
                  <a:pt x="182" y="136"/>
                  <a:pt x="182" y="136"/>
                  <a:pt x="182" y="136"/>
                </a:cubicBezTo>
                <a:cubicBezTo>
                  <a:pt x="166" y="150"/>
                  <a:pt x="150" y="166"/>
                  <a:pt x="137" y="183"/>
                </a:cubicBezTo>
                <a:cubicBezTo>
                  <a:pt x="73" y="146"/>
                  <a:pt x="73" y="146"/>
                  <a:pt x="73" y="146"/>
                </a:cubicBezTo>
                <a:cubicBezTo>
                  <a:pt x="28" y="225"/>
                  <a:pt x="28" y="225"/>
                  <a:pt x="28" y="225"/>
                </a:cubicBezTo>
                <a:cubicBezTo>
                  <a:pt x="91" y="262"/>
                  <a:pt x="91" y="262"/>
                  <a:pt x="91" y="262"/>
                </a:cubicBezTo>
                <a:cubicBezTo>
                  <a:pt x="82" y="283"/>
                  <a:pt x="78" y="303"/>
                  <a:pt x="74" y="325"/>
                </a:cubicBezTo>
                <a:cubicBezTo>
                  <a:pt x="0" y="325"/>
                  <a:pt x="0" y="325"/>
                  <a:pt x="0" y="325"/>
                </a:cubicBezTo>
                <a:cubicBezTo>
                  <a:pt x="0" y="371"/>
                  <a:pt x="0" y="371"/>
                  <a:pt x="0" y="371"/>
                </a:cubicBezTo>
                <a:cubicBezTo>
                  <a:pt x="372" y="371"/>
                  <a:pt x="372" y="371"/>
                  <a:pt x="372" y="371"/>
                </a:cubicBezTo>
                <a:lnTo>
                  <a:pt x="372" y="0"/>
                </a:lnTo>
                <a:close/>
              </a:path>
            </a:pathLst>
          </a:custGeom>
          <a:solidFill>
            <a:schemeClr val="accent1"/>
          </a:solidFill>
          <a:ln>
            <a:noFill/>
          </a:ln>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39" name="Freeform 13"/>
          <p:cNvSpPr/>
          <p:nvPr>
            <p:custDataLst>
              <p:tags r:id="rId17"/>
            </p:custDataLst>
          </p:nvPr>
        </p:nvSpPr>
        <p:spPr bwMode="auto">
          <a:xfrm>
            <a:off x="6044567" y="2289915"/>
            <a:ext cx="986213" cy="985094"/>
          </a:xfrm>
          <a:custGeom>
            <a:avLst/>
            <a:gdLst>
              <a:gd name="T0" fmla="*/ 0 w 371"/>
              <a:gd name="T1" fmla="*/ 0 h 371"/>
              <a:gd name="T2" fmla="*/ 46 w 371"/>
              <a:gd name="T3" fmla="*/ 0 h 371"/>
              <a:gd name="T4" fmla="*/ 46 w 371"/>
              <a:gd name="T5" fmla="*/ 73 h 371"/>
              <a:gd name="T6" fmla="*/ 108 w 371"/>
              <a:gd name="T7" fmla="*/ 90 h 371"/>
              <a:gd name="T8" fmla="*/ 145 w 371"/>
              <a:gd name="T9" fmla="*/ 26 h 371"/>
              <a:gd name="T10" fmla="*/ 226 w 371"/>
              <a:gd name="T11" fmla="*/ 73 h 371"/>
              <a:gd name="T12" fmla="*/ 189 w 371"/>
              <a:gd name="T13" fmla="*/ 136 h 371"/>
              <a:gd name="T14" fmla="*/ 234 w 371"/>
              <a:gd name="T15" fmla="*/ 183 h 371"/>
              <a:gd name="T16" fmla="*/ 298 w 371"/>
              <a:gd name="T17" fmla="*/ 146 h 371"/>
              <a:gd name="T18" fmla="*/ 344 w 371"/>
              <a:gd name="T19" fmla="*/ 225 h 371"/>
              <a:gd name="T20" fmla="*/ 281 w 371"/>
              <a:gd name="T21" fmla="*/ 262 h 371"/>
              <a:gd name="T22" fmla="*/ 297 w 371"/>
              <a:gd name="T23" fmla="*/ 325 h 371"/>
              <a:gd name="T24" fmla="*/ 371 w 371"/>
              <a:gd name="T25" fmla="*/ 325 h 371"/>
              <a:gd name="T26" fmla="*/ 371 w 371"/>
              <a:gd name="T27" fmla="*/ 371 h 371"/>
              <a:gd name="T28" fmla="*/ 0 w 371"/>
              <a:gd name="T29" fmla="*/ 371 h 371"/>
              <a:gd name="T30" fmla="*/ 0 w 371"/>
              <a:gd name="T31"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1" h="371">
                <a:moveTo>
                  <a:pt x="0" y="0"/>
                </a:moveTo>
                <a:cubicBezTo>
                  <a:pt x="46" y="0"/>
                  <a:pt x="46" y="0"/>
                  <a:pt x="46" y="0"/>
                </a:cubicBezTo>
                <a:cubicBezTo>
                  <a:pt x="46" y="73"/>
                  <a:pt x="46" y="73"/>
                  <a:pt x="46" y="73"/>
                </a:cubicBezTo>
                <a:cubicBezTo>
                  <a:pt x="67" y="77"/>
                  <a:pt x="89" y="83"/>
                  <a:pt x="108" y="90"/>
                </a:cubicBezTo>
                <a:cubicBezTo>
                  <a:pt x="145" y="26"/>
                  <a:pt x="145" y="26"/>
                  <a:pt x="145" y="26"/>
                </a:cubicBezTo>
                <a:cubicBezTo>
                  <a:pt x="226" y="73"/>
                  <a:pt x="226" y="73"/>
                  <a:pt x="226" y="73"/>
                </a:cubicBezTo>
                <a:cubicBezTo>
                  <a:pt x="189" y="136"/>
                  <a:pt x="189" y="136"/>
                  <a:pt x="189" y="136"/>
                </a:cubicBezTo>
                <a:cubicBezTo>
                  <a:pt x="206" y="150"/>
                  <a:pt x="221" y="166"/>
                  <a:pt x="234" y="183"/>
                </a:cubicBezTo>
                <a:cubicBezTo>
                  <a:pt x="298" y="146"/>
                  <a:pt x="298" y="146"/>
                  <a:pt x="298" y="146"/>
                </a:cubicBezTo>
                <a:cubicBezTo>
                  <a:pt x="344" y="225"/>
                  <a:pt x="344" y="225"/>
                  <a:pt x="344" y="225"/>
                </a:cubicBezTo>
                <a:cubicBezTo>
                  <a:pt x="281" y="262"/>
                  <a:pt x="281" y="262"/>
                  <a:pt x="281" y="262"/>
                </a:cubicBezTo>
                <a:cubicBezTo>
                  <a:pt x="289" y="283"/>
                  <a:pt x="294" y="303"/>
                  <a:pt x="297" y="325"/>
                </a:cubicBezTo>
                <a:cubicBezTo>
                  <a:pt x="371" y="325"/>
                  <a:pt x="371" y="325"/>
                  <a:pt x="371" y="325"/>
                </a:cubicBezTo>
                <a:cubicBezTo>
                  <a:pt x="371" y="371"/>
                  <a:pt x="371" y="371"/>
                  <a:pt x="371" y="371"/>
                </a:cubicBezTo>
                <a:cubicBezTo>
                  <a:pt x="0" y="371"/>
                  <a:pt x="0" y="371"/>
                  <a:pt x="0" y="371"/>
                </a:cubicBezTo>
                <a:lnTo>
                  <a:pt x="0" y="0"/>
                </a:lnTo>
                <a:close/>
              </a:path>
            </a:pathLst>
          </a:custGeom>
          <a:solidFill>
            <a:schemeClr val="accent3"/>
          </a:solidFill>
          <a:ln>
            <a:noFill/>
          </a:ln>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42" name="Freeform 15"/>
          <p:cNvSpPr/>
          <p:nvPr>
            <p:custDataLst>
              <p:tags r:id="rId18"/>
            </p:custDataLst>
          </p:nvPr>
        </p:nvSpPr>
        <p:spPr bwMode="auto">
          <a:xfrm>
            <a:off x="6054092" y="3282631"/>
            <a:ext cx="986213" cy="983975"/>
          </a:xfrm>
          <a:custGeom>
            <a:avLst/>
            <a:gdLst>
              <a:gd name="T0" fmla="*/ 0 w 371"/>
              <a:gd name="T1" fmla="*/ 371 h 371"/>
              <a:gd name="T2" fmla="*/ 46 w 371"/>
              <a:gd name="T3" fmla="*/ 371 h 371"/>
              <a:gd name="T4" fmla="*/ 46 w 371"/>
              <a:gd name="T5" fmla="*/ 299 h 371"/>
              <a:gd name="T6" fmla="*/ 108 w 371"/>
              <a:gd name="T7" fmla="*/ 282 h 371"/>
              <a:gd name="T8" fmla="*/ 145 w 371"/>
              <a:gd name="T9" fmla="*/ 345 h 371"/>
              <a:gd name="T10" fmla="*/ 226 w 371"/>
              <a:gd name="T11" fmla="*/ 299 h 371"/>
              <a:gd name="T12" fmla="*/ 189 w 371"/>
              <a:gd name="T13" fmla="*/ 236 h 371"/>
              <a:gd name="T14" fmla="*/ 234 w 371"/>
              <a:gd name="T15" fmla="*/ 189 h 371"/>
              <a:gd name="T16" fmla="*/ 298 w 371"/>
              <a:gd name="T17" fmla="*/ 226 h 371"/>
              <a:gd name="T18" fmla="*/ 344 w 371"/>
              <a:gd name="T19" fmla="*/ 146 h 371"/>
              <a:gd name="T20" fmla="*/ 281 w 371"/>
              <a:gd name="T21" fmla="*/ 109 h 371"/>
              <a:gd name="T22" fmla="*/ 297 w 371"/>
              <a:gd name="T23" fmla="*/ 46 h 371"/>
              <a:gd name="T24" fmla="*/ 371 w 371"/>
              <a:gd name="T25" fmla="*/ 46 h 371"/>
              <a:gd name="T26" fmla="*/ 371 w 371"/>
              <a:gd name="T27" fmla="*/ 0 h 371"/>
              <a:gd name="T28" fmla="*/ 0 w 371"/>
              <a:gd name="T29" fmla="*/ 0 h 371"/>
              <a:gd name="T30" fmla="*/ 0 w 371"/>
              <a:gd name="T31" fmla="*/ 371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1" h="371">
                <a:moveTo>
                  <a:pt x="0" y="371"/>
                </a:moveTo>
                <a:cubicBezTo>
                  <a:pt x="46" y="371"/>
                  <a:pt x="46" y="371"/>
                  <a:pt x="46" y="371"/>
                </a:cubicBezTo>
                <a:cubicBezTo>
                  <a:pt x="46" y="299"/>
                  <a:pt x="46" y="299"/>
                  <a:pt x="46" y="299"/>
                </a:cubicBezTo>
                <a:cubicBezTo>
                  <a:pt x="67" y="295"/>
                  <a:pt x="89" y="289"/>
                  <a:pt x="108" y="282"/>
                </a:cubicBezTo>
                <a:cubicBezTo>
                  <a:pt x="145" y="345"/>
                  <a:pt x="145" y="345"/>
                  <a:pt x="145" y="345"/>
                </a:cubicBezTo>
                <a:cubicBezTo>
                  <a:pt x="226" y="299"/>
                  <a:pt x="226" y="299"/>
                  <a:pt x="226" y="299"/>
                </a:cubicBezTo>
                <a:cubicBezTo>
                  <a:pt x="189" y="236"/>
                  <a:pt x="189" y="236"/>
                  <a:pt x="189" y="236"/>
                </a:cubicBezTo>
                <a:cubicBezTo>
                  <a:pt x="206" y="221"/>
                  <a:pt x="221" y="206"/>
                  <a:pt x="234" y="189"/>
                </a:cubicBezTo>
                <a:cubicBezTo>
                  <a:pt x="298" y="226"/>
                  <a:pt x="298" y="226"/>
                  <a:pt x="298" y="226"/>
                </a:cubicBezTo>
                <a:cubicBezTo>
                  <a:pt x="344" y="146"/>
                  <a:pt x="344" y="146"/>
                  <a:pt x="344" y="146"/>
                </a:cubicBezTo>
                <a:cubicBezTo>
                  <a:pt x="281" y="109"/>
                  <a:pt x="281" y="109"/>
                  <a:pt x="281" y="109"/>
                </a:cubicBezTo>
                <a:cubicBezTo>
                  <a:pt x="289" y="89"/>
                  <a:pt x="294" y="69"/>
                  <a:pt x="297" y="46"/>
                </a:cubicBezTo>
                <a:cubicBezTo>
                  <a:pt x="371" y="46"/>
                  <a:pt x="371" y="46"/>
                  <a:pt x="371" y="46"/>
                </a:cubicBezTo>
                <a:cubicBezTo>
                  <a:pt x="371" y="0"/>
                  <a:pt x="371" y="0"/>
                  <a:pt x="371" y="0"/>
                </a:cubicBezTo>
                <a:cubicBezTo>
                  <a:pt x="0" y="0"/>
                  <a:pt x="0" y="0"/>
                  <a:pt x="0" y="0"/>
                </a:cubicBezTo>
                <a:lnTo>
                  <a:pt x="0" y="371"/>
                </a:lnTo>
                <a:close/>
              </a:path>
            </a:pathLst>
          </a:custGeom>
          <a:solidFill>
            <a:schemeClr val="accent4"/>
          </a:solidFill>
          <a:ln>
            <a:noFill/>
          </a:ln>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45" name="Freeform 14"/>
          <p:cNvSpPr/>
          <p:nvPr>
            <p:custDataLst>
              <p:tags r:id="rId19"/>
            </p:custDataLst>
          </p:nvPr>
        </p:nvSpPr>
        <p:spPr bwMode="auto">
          <a:xfrm>
            <a:off x="5057234" y="3282631"/>
            <a:ext cx="987332" cy="983975"/>
          </a:xfrm>
          <a:custGeom>
            <a:avLst/>
            <a:gdLst>
              <a:gd name="T0" fmla="*/ 372 w 372"/>
              <a:gd name="T1" fmla="*/ 371 h 371"/>
              <a:gd name="T2" fmla="*/ 325 w 372"/>
              <a:gd name="T3" fmla="*/ 371 h 371"/>
              <a:gd name="T4" fmla="*/ 325 w 372"/>
              <a:gd name="T5" fmla="*/ 299 h 371"/>
              <a:gd name="T6" fmla="*/ 263 w 372"/>
              <a:gd name="T7" fmla="*/ 282 h 371"/>
              <a:gd name="T8" fmla="*/ 226 w 372"/>
              <a:gd name="T9" fmla="*/ 345 h 371"/>
              <a:gd name="T10" fmla="*/ 145 w 372"/>
              <a:gd name="T11" fmla="*/ 299 h 371"/>
              <a:gd name="T12" fmla="*/ 182 w 372"/>
              <a:gd name="T13" fmla="*/ 236 h 371"/>
              <a:gd name="T14" fmla="*/ 137 w 372"/>
              <a:gd name="T15" fmla="*/ 189 h 371"/>
              <a:gd name="T16" fmla="*/ 73 w 372"/>
              <a:gd name="T17" fmla="*/ 226 h 371"/>
              <a:gd name="T18" fmla="*/ 28 w 372"/>
              <a:gd name="T19" fmla="*/ 146 h 371"/>
              <a:gd name="T20" fmla="*/ 91 w 372"/>
              <a:gd name="T21" fmla="*/ 109 h 371"/>
              <a:gd name="T22" fmla="*/ 74 w 372"/>
              <a:gd name="T23" fmla="*/ 46 h 371"/>
              <a:gd name="T24" fmla="*/ 0 w 372"/>
              <a:gd name="T25" fmla="*/ 46 h 371"/>
              <a:gd name="T26" fmla="*/ 0 w 372"/>
              <a:gd name="T27" fmla="*/ 0 h 371"/>
              <a:gd name="T28" fmla="*/ 372 w 372"/>
              <a:gd name="T29" fmla="*/ 0 h 371"/>
              <a:gd name="T30" fmla="*/ 372 w 372"/>
              <a:gd name="T31" fmla="*/ 371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2" h="371">
                <a:moveTo>
                  <a:pt x="372" y="371"/>
                </a:moveTo>
                <a:cubicBezTo>
                  <a:pt x="325" y="371"/>
                  <a:pt x="325" y="371"/>
                  <a:pt x="325" y="371"/>
                </a:cubicBezTo>
                <a:cubicBezTo>
                  <a:pt x="325" y="299"/>
                  <a:pt x="325" y="299"/>
                  <a:pt x="325" y="299"/>
                </a:cubicBezTo>
                <a:cubicBezTo>
                  <a:pt x="304" y="295"/>
                  <a:pt x="282" y="289"/>
                  <a:pt x="263" y="282"/>
                </a:cubicBezTo>
                <a:cubicBezTo>
                  <a:pt x="226" y="345"/>
                  <a:pt x="226" y="345"/>
                  <a:pt x="226" y="345"/>
                </a:cubicBezTo>
                <a:cubicBezTo>
                  <a:pt x="145" y="299"/>
                  <a:pt x="145" y="299"/>
                  <a:pt x="145" y="299"/>
                </a:cubicBezTo>
                <a:cubicBezTo>
                  <a:pt x="182" y="236"/>
                  <a:pt x="182" y="236"/>
                  <a:pt x="182" y="236"/>
                </a:cubicBezTo>
                <a:cubicBezTo>
                  <a:pt x="166" y="221"/>
                  <a:pt x="150" y="206"/>
                  <a:pt x="137" y="189"/>
                </a:cubicBezTo>
                <a:cubicBezTo>
                  <a:pt x="73" y="226"/>
                  <a:pt x="73" y="226"/>
                  <a:pt x="73" y="226"/>
                </a:cubicBezTo>
                <a:cubicBezTo>
                  <a:pt x="28" y="146"/>
                  <a:pt x="28" y="146"/>
                  <a:pt x="28" y="146"/>
                </a:cubicBezTo>
                <a:cubicBezTo>
                  <a:pt x="91" y="109"/>
                  <a:pt x="91" y="109"/>
                  <a:pt x="91" y="109"/>
                </a:cubicBezTo>
                <a:cubicBezTo>
                  <a:pt x="82" y="89"/>
                  <a:pt x="78" y="69"/>
                  <a:pt x="74" y="46"/>
                </a:cubicBezTo>
                <a:cubicBezTo>
                  <a:pt x="0" y="46"/>
                  <a:pt x="0" y="46"/>
                  <a:pt x="0" y="46"/>
                </a:cubicBezTo>
                <a:cubicBezTo>
                  <a:pt x="0" y="0"/>
                  <a:pt x="0" y="0"/>
                  <a:pt x="0" y="0"/>
                </a:cubicBezTo>
                <a:cubicBezTo>
                  <a:pt x="372" y="0"/>
                  <a:pt x="372" y="0"/>
                  <a:pt x="372" y="0"/>
                </a:cubicBezTo>
                <a:lnTo>
                  <a:pt x="372" y="371"/>
                </a:lnTo>
                <a:close/>
              </a:path>
            </a:pathLst>
          </a:custGeom>
          <a:solidFill>
            <a:schemeClr val="accent2"/>
          </a:solidFill>
          <a:ln>
            <a:noFill/>
          </a:ln>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46" name="Text Placeholder 6"/>
          <p:cNvSpPr>
            <a:spLocks noGrp="1"/>
          </p:cNvSpPr>
          <p:nvPr>
            <p:custDataLst>
              <p:tags r:id="rId20"/>
            </p:custDataLst>
          </p:nvPr>
        </p:nvSpPr>
        <p:spPr>
          <a:xfrm>
            <a:off x="-52705" y="3040063"/>
            <a:ext cx="1479550" cy="285750"/>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zh-CN" altLang="en-US" sz="1400" dirty="0">
                <a:solidFill>
                  <a:schemeClr val="bg1"/>
                </a:solidFill>
                <a:latin typeface="微软雅黑" panose="020B0503020204020204" charset="-122"/>
                <a:ea typeface="微软雅黑" panose="020B0503020204020204" charset="-122"/>
                <a:cs typeface="+mn-ea"/>
                <a:sym typeface="Arial" panose="020B0604020202020204" pitchFamily="34" charset="0"/>
              </a:rPr>
              <a:t>请替换文字内容</a:t>
            </a:r>
            <a:endParaRPr lang="en-AU" sz="1400" dirty="0">
              <a:solidFill>
                <a:schemeClr val="bg1"/>
              </a:solidFill>
              <a:latin typeface="微软雅黑" panose="020B0503020204020204" charset="-122"/>
              <a:ea typeface="微软雅黑" panose="020B0503020204020204" charset="-122"/>
              <a:cs typeface="+mn-ea"/>
              <a:sym typeface="Arial" panose="020B0604020202020204" pitchFamily="34" charset="0"/>
            </a:endParaRPr>
          </a:p>
        </p:txBody>
      </p:sp>
      <p:sp>
        <p:nvSpPr>
          <p:cNvPr id="33" name="Freeform 11"/>
          <p:cNvSpPr>
            <a:spLocks noEditPoints="1"/>
          </p:cNvSpPr>
          <p:nvPr>
            <p:custDataLst>
              <p:tags r:id="rId21"/>
            </p:custDataLst>
          </p:nvPr>
        </p:nvSpPr>
        <p:spPr bwMode="auto">
          <a:xfrm>
            <a:off x="2953634" y="2297576"/>
            <a:ext cx="452602" cy="402133"/>
          </a:xfrm>
          <a:custGeom>
            <a:avLst/>
            <a:gdLst>
              <a:gd name="T0" fmla="*/ 133 w 134"/>
              <a:gd name="T1" fmla="*/ 16 h 119"/>
              <a:gd name="T2" fmla="*/ 121 w 134"/>
              <a:gd name="T3" fmla="*/ 5 h 119"/>
              <a:gd name="T4" fmla="*/ 115 w 134"/>
              <a:gd name="T5" fmla="*/ 5 h 119"/>
              <a:gd name="T6" fmla="*/ 114 w 134"/>
              <a:gd name="T7" fmla="*/ 8 h 119"/>
              <a:gd name="T8" fmla="*/ 111 w 134"/>
              <a:gd name="T9" fmla="*/ 9 h 119"/>
              <a:gd name="T10" fmla="*/ 111 w 134"/>
              <a:gd name="T11" fmla="*/ 9 h 119"/>
              <a:gd name="T12" fmla="*/ 81 w 134"/>
              <a:gd name="T13" fmla="*/ 39 h 119"/>
              <a:gd name="T14" fmla="*/ 79 w 134"/>
              <a:gd name="T15" fmla="*/ 47 h 119"/>
              <a:gd name="T16" fmla="*/ 82 w 134"/>
              <a:gd name="T17" fmla="*/ 50 h 119"/>
              <a:gd name="T18" fmla="*/ 82 w 134"/>
              <a:gd name="T19" fmla="*/ 50 h 119"/>
              <a:gd name="T20" fmla="*/ 83 w 134"/>
              <a:gd name="T21" fmla="*/ 51 h 119"/>
              <a:gd name="T22" fmla="*/ 76 w 134"/>
              <a:gd name="T23" fmla="*/ 57 h 119"/>
              <a:gd name="T24" fmla="*/ 54 w 134"/>
              <a:gd name="T25" fmla="*/ 35 h 119"/>
              <a:gd name="T26" fmla="*/ 47 w 134"/>
              <a:gd name="T27" fmla="*/ 10 h 119"/>
              <a:gd name="T28" fmla="*/ 21 w 134"/>
              <a:gd name="T29" fmla="*/ 3 h 119"/>
              <a:gd name="T30" fmla="*/ 36 w 134"/>
              <a:gd name="T31" fmla="*/ 18 h 119"/>
              <a:gd name="T32" fmla="*/ 32 w 134"/>
              <a:gd name="T33" fmla="*/ 32 h 119"/>
              <a:gd name="T34" fmla="*/ 18 w 134"/>
              <a:gd name="T35" fmla="*/ 36 h 119"/>
              <a:gd name="T36" fmla="*/ 3 w 134"/>
              <a:gd name="T37" fmla="*/ 21 h 119"/>
              <a:gd name="T38" fmla="*/ 10 w 134"/>
              <a:gd name="T39" fmla="*/ 47 h 119"/>
              <a:gd name="T40" fmla="*/ 36 w 134"/>
              <a:gd name="T41" fmla="*/ 53 h 119"/>
              <a:gd name="T42" fmla="*/ 37 w 134"/>
              <a:gd name="T43" fmla="*/ 53 h 119"/>
              <a:gd name="T44" fmla="*/ 58 w 134"/>
              <a:gd name="T45" fmla="*/ 75 h 119"/>
              <a:gd name="T46" fmla="*/ 38 w 134"/>
              <a:gd name="T47" fmla="*/ 96 h 119"/>
              <a:gd name="T48" fmla="*/ 36 w 134"/>
              <a:gd name="T49" fmla="*/ 95 h 119"/>
              <a:gd name="T50" fmla="*/ 31 w 134"/>
              <a:gd name="T51" fmla="*/ 99 h 119"/>
              <a:gd name="T52" fmla="*/ 21 w 134"/>
              <a:gd name="T53" fmla="*/ 115 h 119"/>
              <a:gd name="T54" fmla="*/ 23 w 134"/>
              <a:gd name="T55" fmla="*/ 117 h 119"/>
              <a:gd name="T56" fmla="*/ 39 w 134"/>
              <a:gd name="T57" fmla="*/ 107 h 119"/>
              <a:gd name="T58" fmla="*/ 43 w 134"/>
              <a:gd name="T59" fmla="*/ 101 h 119"/>
              <a:gd name="T60" fmla="*/ 42 w 134"/>
              <a:gd name="T61" fmla="*/ 100 h 119"/>
              <a:gd name="T62" fmla="*/ 63 w 134"/>
              <a:gd name="T63" fmla="*/ 80 h 119"/>
              <a:gd name="T64" fmla="*/ 98 w 134"/>
              <a:gd name="T65" fmla="*/ 115 h 119"/>
              <a:gd name="T66" fmla="*/ 107 w 134"/>
              <a:gd name="T67" fmla="*/ 119 h 119"/>
              <a:gd name="T68" fmla="*/ 116 w 134"/>
              <a:gd name="T69" fmla="*/ 115 h 119"/>
              <a:gd name="T70" fmla="*/ 116 w 134"/>
              <a:gd name="T71" fmla="*/ 97 h 119"/>
              <a:gd name="T72" fmla="*/ 81 w 134"/>
              <a:gd name="T73" fmla="*/ 62 h 119"/>
              <a:gd name="T74" fmla="*/ 87 w 134"/>
              <a:gd name="T75" fmla="*/ 56 h 119"/>
              <a:gd name="T76" fmla="*/ 90 w 134"/>
              <a:gd name="T77" fmla="*/ 59 h 119"/>
              <a:gd name="T78" fmla="*/ 98 w 134"/>
              <a:gd name="T79" fmla="*/ 57 h 119"/>
              <a:gd name="T80" fmla="*/ 128 w 134"/>
              <a:gd name="T81" fmla="*/ 26 h 119"/>
              <a:gd name="T82" fmla="*/ 128 w 134"/>
              <a:gd name="T83" fmla="*/ 26 h 119"/>
              <a:gd name="T84" fmla="*/ 128 w 134"/>
              <a:gd name="T85" fmla="*/ 26 h 119"/>
              <a:gd name="T86" fmla="*/ 129 w 134"/>
              <a:gd name="T87" fmla="*/ 23 h 119"/>
              <a:gd name="T88" fmla="*/ 133 w 134"/>
              <a:gd name="T89" fmla="*/ 22 h 119"/>
              <a:gd name="T90" fmla="*/ 133 w 134"/>
              <a:gd name="T91" fmla="*/ 16 h 119"/>
              <a:gd name="T92" fmla="*/ 108 w 134"/>
              <a:gd name="T93" fmla="*/ 103 h 119"/>
              <a:gd name="T94" fmla="*/ 113 w 134"/>
              <a:gd name="T95" fmla="*/ 108 h 119"/>
              <a:gd name="T96" fmla="*/ 108 w 134"/>
              <a:gd name="T97" fmla="*/ 113 h 119"/>
              <a:gd name="T98" fmla="*/ 103 w 134"/>
              <a:gd name="T99" fmla="*/ 108 h 119"/>
              <a:gd name="T100" fmla="*/ 108 w 134"/>
              <a:gd name="T101" fmla="*/ 103 h 119"/>
              <a:gd name="T102" fmla="*/ 91 w 134"/>
              <a:gd name="T103" fmla="*/ 41 h 119"/>
              <a:gd name="T104" fmla="*/ 89 w 134"/>
              <a:gd name="T105" fmla="*/ 39 h 119"/>
              <a:gd name="T106" fmla="*/ 112 w 134"/>
              <a:gd name="T107" fmla="*/ 17 h 119"/>
              <a:gd name="T108" fmla="*/ 114 w 134"/>
              <a:gd name="T109" fmla="*/ 19 h 119"/>
              <a:gd name="T110" fmla="*/ 91 w 134"/>
              <a:gd name="T111" fmla="*/ 41 h 119"/>
              <a:gd name="T112" fmla="*/ 98 w 134"/>
              <a:gd name="T113" fmla="*/ 48 h 119"/>
              <a:gd name="T114" fmla="*/ 96 w 134"/>
              <a:gd name="T115" fmla="*/ 47 h 119"/>
              <a:gd name="T116" fmla="*/ 119 w 134"/>
              <a:gd name="T117" fmla="*/ 24 h 119"/>
              <a:gd name="T118" fmla="*/ 121 w 134"/>
              <a:gd name="T119" fmla="*/ 26 h 119"/>
              <a:gd name="T120" fmla="*/ 98 w 134"/>
              <a:gd name="T121" fmla="*/ 48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19">
                <a:moveTo>
                  <a:pt x="133" y="16"/>
                </a:moveTo>
                <a:cubicBezTo>
                  <a:pt x="121" y="5"/>
                  <a:pt x="121" y="5"/>
                  <a:pt x="121" y="5"/>
                </a:cubicBezTo>
                <a:cubicBezTo>
                  <a:pt x="119" y="3"/>
                  <a:pt x="117" y="3"/>
                  <a:pt x="115" y="5"/>
                </a:cubicBezTo>
                <a:cubicBezTo>
                  <a:pt x="114" y="6"/>
                  <a:pt x="114" y="7"/>
                  <a:pt x="114" y="8"/>
                </a:cubicBezTo>
                <a:cubicBezTo>
                  <a:pt x="113" y="8"/>
                  <a:pt x="112" y="8"/>
                  <a:pt x="111" y="9"/>
                </a:cubicBezTo>
                <a:cubicBezTo>
                  <a:pt x="111" y="9"/>
                  <a:pt x="111" y="9"/>
                  <a:pt x="111" y="9"/>
                </a:cubicBezTo>
                <a:cubicBezTo>
                  <a:pt x="81" y="39"/>
                  <a:pt x="81" y="39"/>
                  <a:pt x="81" y="39"/>
                </a:cubicBezTo>
                <a:cubicBezTo>
                  <a:pt x="81" y="42"/>
                  <a:pt x="80" y="45"/>
                  <a:pt x="79" y="47"/>
                </a:cubicBezTo>
                <a:cubicBezTo>
                  <a:pt x="82" y="50"/>
                  <a:pt x="82" y="50"/>
                  <a:pt x="82" y="50"/>
                </a:cubicBezTo>
                <a:cubicBezTo>
                  <a:pt x="82" y="50"/>
                  <a:pt x="82" y="50"/>
                  <a:pt x="82" y="50"/>
                </a:cubicBezTo>
                <a:cubicBezTo>
                  <a:pt x="83" y="51"/>
                  <a:pt x="83" y="51"/>
                  <a:pt x="83" y="51"/>
                </a:cubicBezTo>
                <a:cubicBezTo>
                  <a:pt x="76" y="57"/>
                  <a:pt x="76" y="57"/>
                  <a:pt x="76" y="57"/>
                </a:cubicBezTo>
                <a:cubicBezTo>
                  <a:pt x="54" y="35"/>
                  <a:pt x="54" y="35"/>
                  <a:pt x="54" y="35"/>
                </a:cubicBezTo>
                <a:cubicBezTo>
                  <a:pt x="56" y="26"/>
                  <a:pt x="54" y="17"/>
                  <a:pt x="47" y="10"/>
                </a:cubicBezTo>
                <a:cubicBezTo>
                  <a:pt x="40" y="3"/>
                  <a:pt x="30" y="0"/>
                  <a:pt x="21" y="3"/>
                </a:cubicBezTo>
                <a:cubicBezTo>
                  <a:pt x="36" y="18"/>
                  <a:pt x="36" y="18"/>
                  <a:pt x="36" y="18"/>
                </a:cubicBezTo>
                <a:cubicBezTo>
                  <a:pt x="32" y="32"/>
                  <a:pt x="32" y="32"/>
                  <a:pt x="32" y="32"/>
                </a:cubicBezTo>
                <a:cubicBezTo>
                  <a:pt x="18" y="36"/>
                  <a:pt x="18" y="36"/>
                  <a:pt x="18" y="36"/>
                </a:cubicBezTo>
                <a:cubicBezTo>
                  <a:pt x="3" y="21"/>
                  <a:pt x="3" y="21"/>
                  <a:pt x="3" y="21"/>
                </a:cubicBezTo>
                <a:cubicBezTo>
                  <a:pt x="0" y="30"/>
                  <a:pt x="3" y="40"/>
                  <a:pt x="10" y="47"/>
                </a:cubicBezTo>
                <a:cubicBezTo>
                  <a:pt x="17" y="54"/>
                  <a:pt x="27" y="56"/>
                  <a:pt x="36" y="53"/>
                </a:cubicBezTo>
                <a:cubicBezTo>
                  <a:pt x="37" y="53"/>
                  <a:pt x="37" y="53"/>
                  <a:pt x="37" y="53"/>
                </a:cubicBezTo>
                <a:cubicBezTo>
                  <a:pt x="58" y="75"/>
                  <a:pt x="58" y="75"/>
                  <a:pt x="58" y="75"/>
                </a:cubicBezTo>
                <a:cubicBezTo>
                  <a:pt x="38" y="96"/>
                  <a:pt x="38" y="96"/>
                  <a:pt x="38" y="96"/>
                </a:cubicBezTo>
                <a:cubicBezTo>
                  <a:pt x="36" y="95"/>
                  <a:pt x="36" y="95"/>
                  <a:pt x="36" y="95"/>
                </a:cubicBezTo>
                <a:cubicBezTo>
                  <a:pt x="31" y="99"/>
                  <a:pt x="31" y="99"/>
                  <a:pt x="31" y="99"/>
                </a:cubicBezTo>
                <a:cubicBezTo>
                  <a:pt x="21" y="115"/>
                  <a:pt x="21" y="115"/>
                  <a:pt x="21" y="115"/>
                </a:cubicBezTo>
                <a:cubicBezTo>
                  <a:pt x="23" y="117"/>
                  <a:pt x="23" y="117"/>
                  <a:pt x="23" y="117"/>
                </a:cubicBezTo>
                <a:cubicBezTo>
                  <a:pt x="39" y="107"/>
                  <a:pt x="39" y="107"/>
                  <a:pt x="39" y="107"/>
                </a:cubicBezTo>
                <a:cubicBezTo>
                  <a:pt x="43" y="101"/>
                  <a:pt x="43" y="101"/>
                  <a:pt x="43" y="101"/>
                </a:cubicBezTo>
                <a:cubicBezTo>
                  <a:pt x="42" y="100"/>
                  <a:pt x="42" y="100"/>
                  <a:pt x="42" y="100"/>
                </a:cubicBezTo>
                <a:cubicBezTo>
                  <a:pt x="63" y="80"/>
                  <a:pt x="63" y="80"/>
                  <a:pt x="63" y="80"/>
                </a:cubicBezTo>
                <a:cubicBezTo>
                  <a:pt x="98" y="115"/>
                  <a:pt x="98" y="115"/>
                  <a:pt x="98" y="115"/>
                </a:cubicBezTo>
                <a:cubicBezTo>
                  <a:pt x="101" y="117"/>
                  <a:pt x="104" y="119"/>
                  <a:pt x="107" y="119"/>
                </a:cubicBezTo>
                <a:cubicBezTo>
                  <a:pt x="110" y="119"/>
                  <a:pt x="113" y="117"/>
                  <a:pt x="116" y="115"/>
                </a:cubicBezTo>
                <a:cubicBezTo>
                  <a:pt x="121" y="110"/>
                  <a:pt x="121" y="102"/>
                  <a:pt x="116" y="97"/>
                </a:cubicBezTo>
                <a:cubicBezTo>
                  <a:pt x="81" y="62"/>
                  <a:pt x="81" y="62"/>
                  <a:pt x="81" y="62"/>
                </a:cubicBezTo>
                <a:cubicBezTo>
                  <a:pt x="87" y="56"/>
                  <a:pt x="87" y="56"/>
                  <a:pt x="87" y="56"/>
                </a:cubicBezTo>
                <a:cubicBezTo>
                  <a:pt x="90" y="59"/>
                  <a:pt x="90" y="59"/>
                  <a:pt x="90" y="59"/>
                </a:cubicBezTo>
                <a:cubicBezTo>
                  <a:pt x="92" y="57"/>
                  <a:pt x="95" y="56"/>
                  <a:pt x="98" y="57"/>
                </a:cubicBezTo>
                <a:cubicBezTo>
                  <a:pt x="128" y="26"/>
                  <a:pt x="128" y="26"/>
                  <a:pt x="128" y="26"/>
                </a:cubicBezTo>
                <a:cubicBezTo>
                  <a:pt x="128" y="26"/>
                  <a:pt x="128" y="26"/>
                  <a:pt x="128" y="26"/>
                </a:cubicBezTo>
                <a:cubicBezTo>
                  <a:pt x="128" y="26"/>
                  <a:pt x="128" y="26"/>
                  <a:pt x="128" y="26"/>
                </a:cubicBezTo>
                <a:cubicBezTo>
                  <a:pt x="129" y="25"/>
                  <a:pt x="129" y="24"/>
                  <a:pt x="129" y="23"/>
                </a:cubicBezTo>
                <a:cubicBezTo>
                  <a:pt x="130" y="24"/>
                  <a:pt x="132" y="23"/>
                  <a:pt x="133" y="22"/>
                </a:cubicBezTo>
                <a:cubicBezTo>
                  <a:pt x="134" y="21"/>
                  <a:pt x="134" y="18"/>
                  <a:pt x="133" y="16"/>
                </a:cubicBezTo>
                <a:close/>
                <a:moveTo>
                  <a:pt x="108" y="103"/>
                </a:moveTo>
                <a:cubicBezTo>
                  <a:pt x="111" y="103"/>
                  <a:pt x="113" y="106"/>
                  <a:pt x="113" y="108"/>
                </a:cubicBezTo>
                <a:cubicBezTo>
                  <a:pt x="113" y="111"/>
                  <a:pt x="111" y="113"/>
                  <a:pt x="108" y="113"/>
                </a:cubicBezTo>
                <a:cubicBezTo>
                  <a:pt x="105" y="113"/>
                  <a:pt x="103" y="111"/>
                  <a:pt x="103" y="108"/>
                </a:cubicBezTo>
                <a:cubicBezTo>
                  <a:pt x="103" y="106"/>
                  <a:pt x="105" y="103"/>
                  <a:pt x="108" y="103"/>
                </a:cubicBezTo>
                <a:close/>
                <a:moveTo>
                  <a:pt x="91" y="41"/>
                </a:moveTo>
                <a:cubicBezTo>
                  <a:pt x="89" y="39"/>
                  <a:pt x="89" y="39"/>
                  <a:pt x="89" y="39"/>
                </a:cubicBezTo>
                <a:cubicBezTo>
                  <a:pt x="112" y="17"/>
                  <a:pt x="112" y="17"/>
                  <a:pt x="112" y="17"/>
                </a:cubicBezTo>
                <a:cubicBezTo>
                  <a:pt x="114" y="19"/>
                  <a:pt x="114" y="19"/>
                  <a:pt x="114" y="19"/>
                </a:cubicBezTo>
                <a:lnTo>
                  <a:pt x="91" y="41"/>
                </a:lnTo>
                <a:close/>
                <a:moveTo>
                  <a:pt x="98" y="48"/>
                </a:moveTo>
                <a:cubicBezTo>
                  <a:pt x="96" y="47"/>
                  <a:pt x="96" y="47"/>
                  <a:pt x="96" y="47"/>
                </a:cubicBezTo>
                <a:cubicBezTo>
                  <a:pt x="119" y="24"/>
                  <a:pt x="119" y="24"/>
                  <a:pt x="119" y="24"/>
                </a:cubicBezTo>
                <a:cubicBezTo>
                  <a:pt x="121" y="26"/>
                  <a:pt x="121" y="26"/>
                  <a:pt x="121" y="26"/>
                </a:cubicBezTo>
                <a:lnTo>
                  <a:pt x="98" y="48"/>
                </a:lnTo>
                <a:close/>
              </a:path>
            </a:pathLst>
          </a:custGeom>
          <a:solidFill>
            <a:schemeClr val="bg1"/>
          </a:solidFill>
          <a:ln>
            <a:noFill/>
          </a:ln>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grpSp>
        <p:nvGrpSpPr>
          <p:cNvPr id="3" name="Group 1"/>
          <p:cNvGrpSpPr/>
          <p:nvPr/>
        </p:nvGrpSpPr>
        <p:grpSpPr>
          <a:xfrm>
            <a:off x="2885946" y="3960830"/>
            <a:ext cx="440054" cy="437252"/>
            <a:chOff x="7392564" y="5336936"/>
            <a:chExt cx="556472" cy="552928"/>
          </a:xfrm>
          <a:solidFill>
            <a:schemeClr val="bg1"/>
          </a:solidFill>
        </p:grpSpPr>
        <p:sp>
          <p:nvSpPr>
            <p:cNvPr id="35" name="Freeform 8"/>
            <p:cNvSpPr/>
            <p:nvPr>
              <p:custDataLst>
                <p:tags r:id="rId22"/>
              </p:custDataLst>
            </p:nvPr>
          </p:nvSpPr>
          <p:spPr bwMode="auto">
            <a:xfrm>
              <a:off x="7392564" y="5740999"/>
              <a:ext cx="148865" cy="148865"/>
            </a:xfrm>
            <a:custGeom>
              <a:avLst/>
              <a:gdLst>
                <a:gd name="T0" fmla="*/ 19 w 42"/>
                <a:gd name="T1" fmla="*/ 1 h 42"/>
                <a:gd name="T2" fmla="*/ 0 w 42"/>
                <a:gd name="T3" fmla="*/ 42 h 42"/>
                <a:gd name="T4" fmla="*/ 42 w 42"/>
                <a:gd name="T5" fmla="*/ 24 h 42"/>
                <a:gd name="T6" fmla="*/ 42 w 42"/>
                <a:gd name="T7" fmla="*/ 24 h 42"/>
                <a:gd name="T8" fmla="*/ 19 w 42"/>
                <a:gd name="T9" fmla="*/ 0 h 42"/>
                <a:gd name="T10" fmla="*/ 19 w 42"/>
                <a:gd name="T11" fmla="*/ 1 h 42"/>
              </a:gdLst>
              <a:ahLst/>
              <a:cxnLst>
                <a:cxn ang="0">
                  <a:pos x="T0" y="T1"/>
                </a:cxn>
                <a:cxn ang="0">
                  <a:pos x="T2" y="T3"/>
                </a:cxn>
                <a:cxn ang="0">
                  <a:pos x="T4" y="T5"/>
                </a:cxn>
                <a:cxn ang="0">
                  <a:pos x="T6" y="T7"/>
                </a:cxn>
                <a:cxn ang="0">
                  <a:pos x="T8" y="T9"/>
                </a:cxn>
                <a:cxn ang="0">
                  <a:pos x="T10" y="T11"/>
                </a:cxn>
              </a:cxnLst>
              <a:rect l="0" t="0" r="r" b="b"/>
              <a:pathLst>
                <a:path w="42" h="42">
                  <a:moveTo>
                    <a:pt x="19" y="1"/>
                  </a:moveTo>
                  <a:lnTo>
                    <a:pt x="0" y="42"/>
                  </a:lnTo>
                  <a:lnTo>
                    <a:pt x="42" y="24"/>
                  </a:lnTo>
                  <a:lnTo>
                    <a:pt x="42" y="24"/>
                  </a:lnTo>
                  <a:lnTo>
                    <a:pt x="19" y="0"/>
                  </a:lnTo>
                  <a:lnTo>
                    <a:pt x="19" y="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37" name="Freeform 9"/>
            <p:cNvSpPr/>
            <p:nvPr>
              <p:custDataLst>
                <p:tags r:id="rId23"/>
              </p:custDataLst>
            </p:nvPr>
          </p:nvSpPr>
          <p:spPr bwMode="auto">
            <a:xfrm>
              <a:off x="7477630" y="5383014"/>
              <a:ext cx="368619" cy="375707"/>
            </a:xfrm>
            <a:custGeom>
              <a:avLst/>
              <a:gdLst>
                <a:gd name="T0" fmla="*/ 94 w 104"/>
                <a:gd name="T1" fmla="*/ 0 h 106"/>
                <a:gd name="T2" fmla="*/ 0 w 104"/>
                <a:gd name="T3" fmla="*/ 96 h 106"/>
                <a:gd name="T4" fmla="*/ 9 w 104"/>
                <a:gd name="T5" fmla="*/ 106 h 106"/>
                <a:gd name="T6" fmla="*/ 104 w 104"/>
                <a:gd name="T7" fmla="*/ 10 h 106"/>
                <a:gd name="T8" fmla="*/ 94 w 104"/>
                <a:gd name="T9" fmla="*/ 0 h 106"/>
              </a:gdLst>
              <a:ahLst/>
              <a:cxnLst>
                <a:cxn ang="0">
                  <a:pos x="T0" y="T1"/>
                </a:cxn>
                <a:cxn ang="0">
                  <a:pos x="T2" y="T3"/>
                </a:cxn>
                <a:cxn ang="0">
                  <a:pos x="T4" y="T5"/>
                </a:cxn>
                <a:cxn ang="0">
                  <a:pos x="T6" y="T7"/>
                </a:cxn>
                <a:cxn ang="0">
                  <a:pos x="T8" y="T9"/>
                </a:cxn>
              </a:cxnLst>
              <a:rect l="0" t="0" r="r" b="b"/>
              <a:pathLst>
                <a:path w="104" h="106">
                  <a:moveTo>
                    <a:pt x="94" y="0"/>
                  </a:moveTo>
                  <a:lnTo>
                    <a:pt x="0" y="96"/>
                  </a:lnTo>
                  <a:lnTo>
                    <a:pt x="9" y="106"/>
                  </a:lnTo>
                  <a:lnTo>
                    <a:pt x="104" y="10"/>
                  </a:lnTo>
                  <a:lnTo>
                    <a:pt x="9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38" name="Freeform 10"/>
            <p:cNvSpPr/>
            <p:nvPr>
              <p:custDataLst>
                <p:tags r:id="rId24"/>
              </p:custDataLst>
            </p:nvPr>
          </p:nvSpPr>
          <p:spPr bwMode="auto">
            <a:xfrm>
              <a:off x="7527252" y="5439725"/>
              <a:ext cx="368619" cy="368619"/>
            </a:xfrm>
            <a:custGeom>
              <a:avLst/>
              <a:gdLst>
                <a:gd name="T0" fmla="*/ 95 w 104"/>
                <a:gd name="T1" fmla="*/ 0 h 104"/>
                <a:gd name="T2" fmla="*/ 0 w 104"/>
                <a:gd name="T3" fmla="*/ 94 h 104"/>
                <a:gd name="T4" fmla="*/ 10 w 104"/>
                <a:gd name="T5" fmla="*/ 104 h 104"/>
                <a:gd name="T6" fmla="*/ 104 w 104"/>
                <a:gd name="T7" fmla="*/ 9 h 104"/>
                <a:gd name="T8" fmla="*/ 95 w 104"/>
                <a:gd name="T9" fmla="*/ 0 h 104"/>
              </a:gdLst>
              <a:ahLst/>
              <a:cxnLst>
                <a:cxn ang="0">
                  <a:pos x="T0" y="T1"/>
                </a:cxn>
                <a:cxn ang="0">
                  <a:pos x="T2" y="T3"/>
                </a:cxn>
                <a:cxn ang="0">
                  <a:pos x="T4" y="T5"/>
                </a:cxn>
                <a:cxn ang="0">
                  <a:pos x="T6" y="T7"/>
                </a:cxn>
                <a:cxn ang="0">
                  <a:pos x="T8" y="T9"/>
                </a:cxn>
              </a:cxnLst>
              <a:rect l="0" t="0" r="r" b="b"/>
              <a:pathLst>
                <a:path w="104" h="104">
                  <a:moveTo>
                    <a:pt x="95" y="0"/>
                  </a:moveTo>
                  <a:lnTo>
                    <a:pt x="0" y="94"/>
                  </a:lnTo>
                  <a:lnTo>
                    <a:pt x="10" y="104"/>
                  </a:lnTo>
                  <a:lnTo>
                    <a:pt x="104" y="9"/>
                  </a:lnTo>
                  <a:lnTo>
                    <a:pt x="9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40" name="Freeform 11"/>
            <p:cNvSpPr/>
            <p:nvPr>
              <p:custDataLst>
                <p:tags r:id="rId25"/>
              </p:custDataLst>
            </p:nvPr>
          </p:nvSpPr>
          <p:spPr bwMode="auto">
            <a:xfrm>
              <a:off x="7835615" y="5336936"/>
              <a:ext cx="113421" cy="109878"/>
            </a:xfrm>
            <a:custGeom>
              <a:avLst/>
              <a:gdLst>
                <a:gd name="T0" fmla="*/ 17 w 26"/>
                <a:gd name="T1" fmla="*/ 8 h 26"/>
                <a:gd name="T2" fmla="*/ 0 w 26"/>
                <a:gd name="T3" fmla="*/ 7 h 26"/>
                <a:gd name="T4" fmla="*/ 19 w 26"/>
                <a:gd name="T5" fmla="*/ 26 h 26"/>
                <a:gd name="T6" fmla="*/ 17 w 26"/>
                <a:gd name="T7" fmla="*/ 8 h 26"/>
              </a:gdLst>
              <a:ahLst/>
              <a:cxnLst>
                <a:cxn ang="0">
                  <a:pos x="T0" y="T1"/>
                </a:cxn>
                <a:cxn ang="0">
                  <a:pos x="T2" y="T3"/>
                </a:cxn>
                <a:cxn ang="0">
                  <a:pos x="T4" y="T5"/>
                </a:cxn>
                <a:cxn ang="0">
                  <a:pos x="T6" y="T7"/>
                </a:cxn>
              </a:cxnLst>
              <a:rect l="0" t="0" r="r" b="b"/>
              <a:pathLst>
                <a:path w="26" h="26">
                  <a:moveTo>
                    <a:pt x="17" y="8"/>
                  </a:moveTo>
                  <a:cubicBezTo>
                    <a:pt x="9" y="0"/>
                    <a:pt x="0" y="7"/>
                    <a:pt x="0" y="7"/>
                  </a:cubicBezTo>
                  <a:cubicBezTo>
                    <a:pt x="19" y="26"/>
                    <a:pt x="19" y="26"/>
                    <a:pt x="19" y="26"/>
                  </a:cubicBezTo>
                  <a:cubicBezTo>
                    <a:pt x="19" y="26"/>
                    <a:pt x="26" y="17"/>
                    <a:pt x="17"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grpSp>
      <p:grpSp>
        <p:nvGrpSpPr>
          <p:cNvPr id="4" name="Group 2"/>
          <p:cNvGrpSpPr/>
          <p:nvPr/>
        </p:nvGrpSpPr>
        <p:grpSpPr>
          <a:xfrm>
            <a:off x="8197829" y="2342685"/>
            <a:ext cx="282643" cy="378920"/>
            <a:chOff x="8025047" y="2676140"/>
            <a:chExt cx="308642" cy="413776"/>
          </a:xfrm>
        </p:grpSpPr>
        <p:sp>
          <p:nvSpPr>
            <p:cNvPr id="41" name="Freeform 62"/>
            <p:cNvSpPr>
              <a:spLocks noEditPoints="1"/>
            </p:cNvSpPr>
            <p:nvPr>
              <p:custDataLst>
                <p:tags r:id="rId26"/>
              </p:custDataLst>
            </p:nvPr>
          </p:nvSpPr>
          <p:spPr bwMode="auto">
            <a:xfrm>
              <a:off x="8025047" y="2676140"/>
              <a:ext cx="233759" cy="413776"/>
            </a:xfrm>
            <a:custGeom>
              <a:avLst/>
              <a:gdLst>
                <a:gd name="T0" fmla="*/ 66 w 73"/>
                <a:gd name="T1" fmla="*/ 105 h 129"/>
                <a:gd name="T2" fmla="*/ 7 w 73"/>
                <a:gd name="T3" fmla="*/ 105 h 129"/>
                <a:gd name="T4" fmla="*/ 7 w 73"/>
                <a:gd name="T5" fmla="*/ 16 h 129"/>
                <a:gd name="T6" fmla="*/ 66 w 73"/>
                <a:gd name="T7" fmla="*/ 16 h 129"/>
                <a:gd name="T8" fmla="*/ 66 w 73"/>
                <a:gd name="T9" fmla="*/ 35 h 129"/>
                <a:gd name="T10" fmla="*/ 73 w 73"/>
                <a:gd name="T11" fmla="*/ 35 h 129"/>
                <a:gd name="T12" fmla="*/ 73 w 73"/>
                <a:gd name="T13" fmla="*/ 10 h 129"/>
                <a:gd name="T14" fmla="*/ 63 w 73"/>
                <a:gd name="T15" fmla="*/ 0 h 129"/>
                <a:gd name="T16" fmla="*/ 9 w 73"/>
                <a:gd name="T17" fmla="*/ 0 h 129"/>
                <a:gd name="T18" fmla="*/ 0 w 73"/>
                <a:gd name="T19" fmla="*/ 10 h 129"/>
                <a:gd name="T20" fmla="*/ 0 w 73"/>
                <a:gd name="T21" fmla="*/ 120 h 129"/>
                <a:gd name="T22" fmla="*/ 9 w 73"/>
                <a:gd name="T23" fmla="*/ 129 h 129"/>
                <a:gd name="T24" fmla="*/ 63 w 73"/>
                <a:gd name="T25" fmla="*/ 129 h 129"/>
                <a:gd name="T26" fmla="*/ 73 w 73"/>
                <a:gd name="T27" fmla="*/ 120 h 129"/>
                <a:gd name="T28" fmla="*/ 73 w 73"/>
                <a:gd name="T29" fmla="*/ 79 h 129"/>
                <a:gd name="T30" fmla="*/ 66 w 73"/>
                <a:gd name="T31" fmla="*/ 79 h 129"/>
                <a:gd name="T32" fmla="*/ 66 w 73"/>
                <a:gd name="T33" fmla="*/ 105 h 129"/>
                <a:gd name="T34" fmla="*/ 57 w 73"/>
                <a:gd name="T35" fmla="*/ 6 h 129"/>
                <a:gd name="T36" fmla="*/ 60 w 73"/>
                <a:gd name="T37" fmla="*/ 9 h 129"/>
                <a:gd name="T38" fmla="*/ 57 w 73"/>
                <a:gd name="T39" fmla="*/ 11 h 129"/>
                <a:gd name="T40" fmla="*/ 55 w 73"/>
                <a:gd name="T41" fmla="*/ 9 h 129"/>
                <a:gd name="T42" fmla="*/ 57 w 73"/>
                <a:gd name="T43" fmla="*/ 6 h 129"/>
                <a:gd name="T44" fmla="*/ 24 w 73"/>
                <a:gd name="T45" fmla="*/ 7 h 129"/>
                <a:gd name="T46" fmla="*/ 49 w 73"/>
                <a:gd name="T47" fmla="*/ 7 h 129"/>
                <a:gd name="T48" fmla="*/ 49 w 73"/>
                <a:gd name="T49" fmla="*/ 10 h 129"/>
                <a:gd name="T50" fmla="*/ 24 w 73"/>
                <a:gd name="T51" fmla="*/ 10 h 129"/>
                <a:gd name="T52" fmla="*/ 24 w 73"/>
                <a:gd name="T53" fmla="*/ 7 h 129"/>
                <a:gd name="T54" fmla="*/ 48 w 73"/>
                <a:gd name="T55" fmla="*/ 119 h 129"/>
                <a:gd name="T56" fmla="*/ 25 w 73"/>
                <a:gd name="T57" fmla="*/ 119 h 129"/>
                <a:gd name="T58" fmla="*/ 25 w 73"/>
                <a:gd name="T59" fmla="*/ 112 h 129"/>
                <a:gd name="T60" fmla="*/ 48 w 73"/>
                <a:gd name="T61" fmla="*/ 112 h 129"/>
                <a:gd name="T62" fmla="*/ 48 w 73"/>
                <a:gd name="T63" fmla="*/ 11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 h="129">
                  <a:moveTo>
                    <a:pt x="66" y="105"/>
                  </a:moveTo>
                  <a:cubicBezTo>
                    <a:pt x="7" y="105"/>
                    <a:pt x="7" y="105"/>
                    <a:pt x="7" y="105"/>
                  </a:cubicBezTo>
                  <a:cubicBezTo>
                    <a:pt x="7" y="16"/>
                    <a:pt x="7" y="16"/>
                    <a:pt x="7" y="16"/>
                  </a:cubicBezTo>
                  <a:cubicBezTo>
                    <a:pt x="66" y="16"/>
                    <a:pt x="66" y="16"/>
                    <a:pt x="66" y="16"/>
                  </a:cubicBezTo>
                  <a:cubicBezTo>
                    <a:pt x="66" y="35"/>
                    <a:pt x="66" y="35"/>
                    <a:pt x="66" y="35"/>
                  </a:cubicBezTo>
                  <a:cubicBezTo>
                    <a:pt x="73" y="35"/>
                    <a:pt x="73" y="35"/>
                    <a:pt x="73" y="35"/>
                  </a:cubicBezTo>
                  <a:cubicBezTo>
                    <a:pt x="73" y="10"/>
                    <a:pt x="73" y="10"/>
                    <a:pt x="73" y="10"/>
                  </a:cubicBezTo>
                  <a:cubicBezTo>
                    <a:pt x="73" y="5"/>
                    <a:pt x="68" y="0"/>
                    <a:pt x="63" y="0"/>
                  </a:cubicBezTo>
                  <a:cubicBezTo>
                    <a:pt x="9" y="0"/>
                    <a:pt x="9" y="0"/>
                    <a:pt x="9" y="0"/>
                  </a:cubicBezTo>
                  <a:cubicBezTo>
                    <a:pt x="4" y="0"/>
                    <a:pt x="0" y="5"/>
                    <a:pt x="0" y="10"/>
                  </a:cubicBezTo>
                  <a:cubicBezTo>
                    <a:pt x="0" y="120"/>
                    <a:pt x="0" y="120"/>
                    <a:pt x="0" y="120"/>
                  </a:cubicBezTo>
                  <a:cubicBezTo>
                    <a:pt x="0" y="125"/>
                    <a:pt x="4" y="129"/>
                    <a:pt x="9" y="129"/>
                  </a:cubicBezTo>
                  <a:cubicBezTo>
                    <a:pt x="63" y="129"/>
                    <a:pt x="63" y="129"/>
                    <a:pt x="63" y="129"/>
                  </a:cubicBezTo>
                  <a:cubicBezTo>
                    <a:pt x="68" y="129"/>
                    <a:pt x="73" y="125"/>
                    <a:pt x="73" y="120"/>
                  </a:cubicBezTo>
                  <a:cubicBezTo>
                    <a:pt x="73" y="79"/>
                    <a:pt x="73" y="79"/>
                    <a:pt x="73" y="79"/>
                  </a:cubicBezTo>
                  <a:cubicBezTo>
                    <a:pt x="66" y="79"/>
                    <a:pt x="66" y="79"/>
                    <a:pt x="66" y="79"/>
                  </a:cubicBezTo>
                  <a:lnTo>
                    <a:pt x="66" y="105"/>
                  </a:lnTo>
                  <a:close/>
                  <a:moveTo>
                    <a:pt x="57" y="6"/>
                  </a:moveTo>
                  <a:cubicBezTo>
                    <a:pt x="58" y="6"/>
                    <a:pt x="60" y="7"/>
                    <a:pt x="60" y="9"/>
                  </a:cubicBezTo>
                  <a:cubicBezTo>
                    <a:pt x="60" y="10"/>
                    <a:pt x="58" y="11"/>
                    <a:pt x="57" y="11"/>
                  </a:cubicBezTo>
                  <a:cubicBezTo>
                    <a:pt x="56" y="11"/>
                    <a:pt x="55" y="10"/>
                    <a:pt x="55" y="9"/>
                  </a:cubicBezTo>
                  <a:cubicBezTo>
                    <a:pt x="55" y="7"/>
                    <a:pt x="56" y="6"/>
                    <a:pt x="57" y="6"/>
                  </a:cubicBezTo>
                  <a:close/>
                  <a:moveTo>
                    <a:pt x="24" y="7"/>
                  </a:moveTo>
                  <a:cubicBezTo>
                    <a:pt x="49" y="7"/>
                    <a:pt x="49" y="7"/>
                    <a:pt x="49" y="7"/>
                  </a:cubicBezTo>
                  <a:cubicBezTo>
                    <a:pt x="49" y="10"/>
                    <a:pt x="49" y="10"/>
                    <a:pt x="49" y="10"/>
                  </a:cubicBezTo>
                  <a:cubicBezTo>
                    <a:pt x="24" y="10"/>
                    <a:pt x="24" y="10"/>
                    <a:pt x="24" y="10"/>
                  </a:cubicBezTo>
                  <a:lnTo>
                    <a:pt x="24" y="7"/>
                  </a:lnTo>
                  <a:close/>
                  <a:moveTo>
                    <a:pt x="48" y="119"/>
                  </a:moveTo>
                  <a:cubicBezTo>
                    <a:pt x="25" y="119"/>
                    <a:pt x="25" y="119"/>
                    <a:pt x="25" y="119"/>
                  </a:cubicBezTo>
                  <a:cubicBezTo>
                    <a:pt x="25" y="112"/>
                    <a:pt x="25" y="112"/>
                    <a:pt x="25" y="112"/>
                  </a:cubicBezTo>
                  <a:cubicBezTo>
                    <a:pt x="48" y="112"/>
                    <a:pt x="48" y="112"/>
                    <a:pt x="48" y="112"/>
                  </a:cubicBezTo>
                  <a:lnTo>
                    <a:pt x="48" y="119"/>
                  </a:lnTo>
                  <a:close/>
                </a:path>
              </a:pathLst>
            </a:custGeom>
            <a:solidFill>
              <a:schemeClr val="bg1"/>
            </a:solidFill>
            <a:ln>
              <a:noFill/>
            </a:ln>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51" name="Freeform 63"/>
            <p:cNvSpPr/>
            <p:nvPr>
              <p:custDataLst>
                <p:tags r:id="rId27"/>
              </p:custDataLst>
            </p:nvPr>
          </p:nvSpPr>
          <p:spPr bwMode="auto">
            <a:xfrm>
              <a:off x="8159041" y="2753123"/>
              <a:ext cx="174648" cy="166585"/>
            </a:xfrm>
            <a:custGeom>
              <a:avLst/>
              <a:gdLst>
                <a:gd name="T0" fmla="*/ 0 w 65"/>
                <a:gd name="T1" fmla="*/ 44 h 62"/>
                <a:gd name="T2" fmla="*/ 8 w 65"/>
                <a:gd name="T3" fmla="*/ 44 h 62"/>
                <a:gd name="T4" fmla="*/ 0 w 65"/>
                <a:gd name="T5" fmla="*/ 62 h 62"/>
                <a:gd name="T6" fmla="*/ 22 w 65"/>
                <a:gd name="T7" fmla="*/ 44 h 62"/>
                <a:gd name="T8" fmla="*/ 65 w 65"/>
                <a:gd name="T9" fmla="*/ 44 h 62"/>
                <a:gd name="T10" fmla="*/ 65 w 65"/>
                <a:gd name="T11" fmla="*/ 0 h 62"/>
                <a:gd name="T12" fmla="*/ 0 w 65"/>
                <a:gd name="T13" fmla="*/ 0 h 62"/>
                <a:gd name="T14" fmla="*/ 0 w 65"/>
                <a:gd name="T15" fmla="*/ 44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62">
                  <a:moveTo>
                    <a:pt x="0" y="44"/>
                  </a:moveTo>
                  <a:lnTo>
                    <a:pt x="8" y="44"/>
                  </a:lnTo>
                  <a:lnTo>
                    <a:pt x="0" y="62"/>
                  </a:lnTo>
                  <a:lnTo>
                    <a:pt x="22" y="44"/>
                  </a:lnTo>
                  <a:lnTo>
                    <a:pt x="65" y="44"/>
                  </a:lnTo>
                  <a:lnTo>
                    <a:pt x="65" y="0"/>
                  </a:lnTo>
                  <a:lnTo>
                    <a:pt x="0" y="0"/>
                  </a:lnTo>
                  <a:lnTo>
                    <a:pt x="0" y="44"/>
                  </a:lnTo>
                  <a:close/>
                </a:path>
              </a:pathLst>
            </a:custGeom>
            <a:solidFill>
              <a:schemeClr val="bg1"/>
            </a:solidFill>
            <a:ln>
              <a:noFill/>
            </a:ln>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grpSp>
      <p:sp>
        <p:nvSpPr>
          <p:cNvPr id="52" name="Freeform 58"/>
          <p:cNvSpPr/>
          <p:nvPr>
            <p:custDataLst>
              <p:tags r:id="rId28"/>
            </p:custDataLst>
          </p:nvPr>
        </p:nvSpPr>
        <p:spPr bwMode="auto">
          <a:xfrm>
            <a:off x="8053058" y="4042666"/>
            <a:ext cx="427409" cy="443045"/>
          </a:xfrm>
          <a:custGeom>
            <a:avLst/>
            <a:gdLst>
              <a:gd name="T0" fmla="*/ 99 w 137"/>
              <a:gd name="T1" fmla="*/ 57 h 142"/>
              <a:gd name="T2" fmla="*/ 137 w 137"/>
              <a:gd name="T3" fmla="*/ 57 h 142"/>
              <a:gd name="T4" fmla="*/ 76 w 137"/>
              <a:gd name="T5" fmla="*/ 4 h 142"/>
              <a:gd name="T6" fmla="*/ 69 w 137"/>
              <a:gd name="T7" fmla="*/ 0 h 142"/>
              <a:gd name="T8" fmla="*/ 62 w 137"/>
              <a:gd name="T9" fmla="*/ 4 h 142"/>
              <a:gd name="T10" fmla="*/ 0 w 137"/>
              <a:gd name="T11" fmla="*/ 57 h 142"/>
              <a:gd name="T12" fmla="*/ 39 w 137"/>
              <a:gd name="T13" fmla="*/ 57 h 142"/>
              <a:gd name="T14" fmla="*/ 62 w 137"/>
              <a:gd name="T15" fmla="*/ 5 h 142"/>
              <a:gd name="T16" fmla="*/ 62 w 137"/>
              <a:gd name="T17" fmla="*/ 6 h 142"/>
              <a:gd name="T18" fmla="*/ 44 w 137"/>
              <a:gd name="T19" fmla="*/ 57 h 142"/>
              <a:gd name="T20" fmla="*/ 64 w 137"/>
              <a:gd name="T21" fmla="*/ 57 h 142"/>
              <a:gd name="T22" fmla="*/ 64 w 137"/>
              <a:gd name="T23" fmla="*/ 123 h 142"/>
              <a:gd name="T24" fmla="*/ 64 w 137"/>
              <a:gd name="T25" fmla="*/ 125 h 142"/>
              <a:gd name="T26" fmla="*/ 64 w 137"/>
              <a:gd name="T27" fmla="*/ 130 h 142"/>
              <a:gd name="T28" fmla="*/ 76 w 137"/>
              <a:gd name="T29" fmla="*/ 142 h 142"/>
              <a:gd name="T30" fmla="*/ 88 w 137"/>
              <a:gd name="T31" fmla="*/ 130 h 142"/>
              <a:gd name="T32" fmla="*/ 88 w 137"/>
              <a:gd name="T33" fmla="*/ 125 h 142"/>
              <a:gd name="T34" fmla="*/ 79 w 137"/>
              <a:gd name="T35" fmla="*/ 125 h 142"/>
              <a:gd name="T36" fmla="*/ 79 w 137"/>
              <a:gd name="T37" fmla="*/ 127 h 142"/>
              <a:gd name="T38" fmla="*/ 79 w 137"/>
              <a:gd name="T39" fmla="*/ 130 h 142"/>
              <a:gd name="T40" fmla="*/ 76 w 137"/>
              <a:gd name="T41" fmla="*/ 134 h 142"/>
              <a:gd name="T42" fmla="*/ 72 w 137"/>
              <a:gd name="T43" fmla="*/ 130 h 142"/>
              <a:gd name="T44" fmla="*/ 72 w 137"/>
              <a:gd name="T45" fmla="*/ 127 h 142"/>
              <a:gd name="T46" fmla="*/ 72 w 137"/>
              <a:gd name="T47" fmla="*/ 125 h 142"/>
              <a:gd name="T48" fmla="*/ 72 w 137"/>
              <a:gd name="T49" fmla="*/ 112 h 142"/>
              <a:gd name="T50" fmla="*/ 72 w 137"/>
              <a:gd name="T51" fmla="*/ 57 h 142"/>
              <a:gd name="T52" fmla="*/ 94 w 137"/>
              <a:gd name="T53" fmla="*/ 57 h 142"/>
              <a:gd name="T54" fmla="*/ 76 w 137"/>
              <a:gd name="T55" fmla="*/ 6 h 142"/>
              <a:gd name="T56" fmla="*/ 76 w 137"/>
              <a:gd name="T57" fmla="*/ 5 h 142"/>
              <a:gd name="T58" fmla="*/ 99 w 137"/>
              <a:gd name="T59" fmla="*/ 57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7" h="142">
                <a:moveTo>
                  <a:pt x="99" y="57"/>
                </a:moveTo>
                <a:cubicBezTo>
                  <a:pt x="137" y="57"/>
                  <a:pt x="137" y="57"/>
                  <a:pt x="137" y="57"/>
                </a:cubicBezTo>
                <a:cubicBezTo>
                  <a:pt x="130" y="29"/>
                  <a:pt x="105" y="7"/>
                  <a:pt x="76" y="4"/>
                </a:cubicBezTo>
                <a:cubicBezTo>
                  <a:pt x="74" y="2"/>
                  <a:pt x="72" y="0"/>
                  <a:pt x="69" y="0"/>
                </a:cubicBezTo>
                <a:cubicBezTo>
                  <a:pt x="66" y="0"/>
                  <a:pt x="64" y="2"/>
                  <a:pt x="62" y="4"/>
                </a:cubicBezTo>
                <a:cubicBezTo>
                  <a:pt x="32" y="7"/>
                  <a:pt x="7" y="28"/>
                  <a:pt x="0" y="57"/>
                </a:cubicBezTo>
                <a:cubicBezTo>
                  <a:pt x="39" y="57"/>
                  <a:pt x="39" y="57"/>
                  <a:pt x="39" y="57"/>
                </a:cubicBezTo>
                <a:cubicBezTo>
                  <a:pt x="39" y="24"/>
                  <a:pt x="58" y="8"/>
                  <a:pt x="62" y="5"/>
                </a:cubicBezTo>
                <a:cubicBezTo>
                  <a:pt x="62" y="5"/>
                  <a:pt x="62" y="5"/>
                  <a:pt x="62" y="6"/>
                </a:cubicBezTo>
                <a:cubicBezTo>
                  <a:pt x="41" y="32"/>
                  <a:pt x="44" y="57"/>
                  <a:pt x="44" y="57"/>
                </a:cubicBezTo>
                <a:cubicBezTo>
                  <a:pt x="64" y="57"/>
                  <a:pt x="64" y="57"/>
                  <a:pt x="64" y="57"/>
                </a:cubicBezTo>
                <a:cubicBezTo>
                  <a:pt x="64" y="123"/>
                  <a:pt x="64" y="123"/>
                  <a:pt x="64" y="123"/>
                </a:cubicBezTo>
                <a:cubicBezTo>
                  <a:pt x="64" y="125"/>
                  <a:pt x="64" y="125"/>
                  <a:pt x="64" y="125"/>
                </a:cubicBezTo>
                <a:cubicBezTo>
                  <a:pt x="64" y="130"/>
                  <a:pt x="64" y="130"/>
                  <a:pt x="64" y="130"/>
                </a:cubicBezTo>
                <a:cubicBezTo>
                  <a:pt x="64" y="137"/>
                  <a:pt x="69" y="142"/>
                  <a:pt x="76" y="142"/>
                </a:cubicBezTo>
                <a:cubicBezTo>
                  <a:pt x="82" y="142"/>
                  <a:pt x="88" y="137"/>
                  <a:pt x="88" y="130"/>
                </a:cubicBezTo>
                <a:cubicBezTo>
                  <a:pt x="88" y="125"/>
                  <a:pt x="88" y="125"/>
                  <a:pt x="88" y="125"/>
                </a:cubicBezTo>
                <a:cubicBezTo>
                  <a:pt x="79" y="125"/>
                  <a:pt x="79" y="125"/>
                  <a:pt x="79" y="125"/>
                </a:cubicBezTo>
                <a:cubicBezTo>
                  <a:pt x="79" y="127"/>
                  <a:pt x="79" y="127"/>
                  <a:pt x="79" y="127"/>
                </a:cubicBezTo>
                <a:cubicBezTo>
                  <a:pt x="79" y="130"/>
                  <a:pt x="79" y="130"/>
                  <a:pt x="79" y="130"/>
                </a:cubicBezTo>
                <a:cubicBezTo>
                  <a:pt x="79" y="132"/>
                  <a:pt x="78" y="134"/>
                  <a:pt x="76" y="134"/>
                </a:cubicBezTo>
                <a:cubicBezTo>
                  <a:pt x="74" y="134"/>
                  <a:pt x="72" y="132"/>
                  <a:pt x="72" y="130"/>
                </a:cubicBezTo>
                <a:cubicBezTo>
                  <a:pt x="72" y="127"/>
                  <a:pt x="72" y="127"/>
                  <a:pt x="72" y="127"/>
                </a:cubicBezTo>
                <a:cubicBezTo>
                  <a:pt x="72" y="125"/>
                  <a:pt x="72" y="125"/>
                  <a:pt x="72" y="125"/>
                </a:cubicBezTo>
                <a:cubicBezTo>
                  <a:pt x="72" y="112"/>
                  <a:pt x="72" y="112"/>
                  <a:pt x="72" y="112"/>
                </a:cubicBezTo>
                <a:cubicBezTo>
                  <a:pt x="72" y="57"/>
                  <a:pt x="72" y="57"/>
                  <a:pt x="72" y="57"/>
                </a:cubicBezTo>
                <a:cubicBezTo>
                  <a:pt x="94" y="57"/>
                  <a:pt x="94" y="57"/>
                  <a:pt x="94" y="57"/>
                </a:cubicBezTo>
                <a:cubicBezTo>
                  <a:pt x="94" y="57"/>
                  <a:pt x="97" y="32"/>
                  <a:pt x="76" y="6"/>
                </a:cubicBezTo>
                <a:cubicBezTo>
                  <a:pt x="76" y="5"/>
                  <a:pt x="76" y="5"/>
                  <a:pt x="76" y="5"/>
                </a:cubicBezTo>
                <a:cubicBezTo>
                  <a:pt x="80" y="8"/>
                  <a:pt x="99" y="24"/>
                  <a:pt x="99" y="57"/>
                </a:cubicBezTo>
                <a:close/>
              </a:path>
            </a:pathLst>
          </a:custGeom>
          <a:solidFill>
            <a:schemeClr val="bg1"/>
          </a:solidFill>
          <a:ln>
            <a:noFill/>
          </a:ln>
        </p:spPr>
        <p:txBody>
          <a:bodyPr vert="horz" wrap="square" lIns="111650" tIns="55825" rIns="111650" bIns="55825" numCol="1" anchor="t" anchorCtr="0" compatLnSpc="1"/>
          <a:lstStyle/>
          <a:p>
            <a:pPr algn="just">
              <a:lnSpc>
                <a:spcPct val="120000"/>
              </a:lnSpc>
            </a:pPr>
            <a:endParaRPr lang="en-US" sz="800">
              <a:latin typeface="Arial" panose="020B0604020202020204" pitchFamily="34" charset="0"/>
              <a:ea typeface="微软雅黑" panose="020B0503020204020204" charset="-122"/>
              <a:cs typeface="+mn-ea"/>
              <a:sym typeface="Arial" panose="020B0604020202020204" pitchFamily="34" charset="0"/>
            </a:endParaRPr>
          </a:p>
        </p:txBody>
      </p:sp>
      <p:sp>
        <p:nvSpPr>
          <p:cNvPr id="43" name="Text Placeholder 6"/>
          <p:cNvSpPr txBox="1"/>
          <p:nvPr>
            <p:custDataLst>
              <p:tags r:id="rId29"/>
            </p:custDataLst>
          </p:nvPr>
        </p:nvSpPr>
        <p:spPr>
          <a:xfrm>
            <a:off x="8718550" y="2289810"/>
            <a:ext cx="2352040" cy="460375"/>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zh-CN" altLang="en-US" sz="2400" b="1">
                <a:solidFill>
                  <a:schemeClr val="bg1"/>
                </a:solidFill>
                <a:latin typeface="微软雅黑" panose="020B0503020204020204" charset="-122"/>
                <a:ea typeface="微软雅黑" panose="020B0503020204020204" charset="-122"/>
                <a:cs typeface="+mn-ea"/>
                <a:sym typeface="Arial" panose="020B0604020202020204" pitchFamily="34" charset="0"/>
              </a:rPr>
              <a:t>无责任赔偿原则</a:t>
            </a:r>
            <a:endParaRPr lang="zh-CN" altLang="en-US" sz="2400" b="1" dirty="0">
              <a:solidFill>
                <a:schemeClr val="bg1"/>
              </a:solidFill>
              <a:latin typeface="微软雅黑" panose="020B0503020204020204" charset="-122"/>
              <a:ea typeface="微软雅黑" panose="020B0503020204020204" charset="-122"/>
              <a:cs typeface="+mn-ea"/>
              <a:sym typeface="Arial" panose="020B0604020202020204" pitchFamily="34" charset="0"/>
            </a:endParaRPr>
          </a:p>
        </p:txBody>
      </p:sp>
      <p:sp>
        <p:nvSpPr>
          <p:cNvPr id="44" name="Text Placeholder 7"/>
          <p:cNvSpPr txBox="1"/>
          <p:nvPr>
            <p:custDataLst>
              <p:tags r:id="rId30"/>
            </p:custDataLst>
          </p:nvPr>
        </p:nvSpPr>
        <p:spPr>
          <a:xfrm>
            <a:off x="8881745" y="3813810"/>
            <a:ext cx="2025650" cy="829945"/>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zh-CN" altLang="en-US" sz="2400">
                <a:solidFill>
                  <a:srgbClr val="0070C0"/>
                </a:solidFill>
                <a:latin typeface="微软雅黑" panose="020B0503020204020204" charset="-122"/>
                <a:ea typeface="微软雅黑" panose="020B0503020204020204" charset="-122"/>
                <a:cs typeface="+mn-ea"/>
                <a:sym typeface="Arial" panose="020B0604020202020204" pitchFamily="34" charset="0"/>
              </a:rPr>
              <a:t>补偿预防康复相结合原则</a:t>
            </a:r>
            <a:endParaRPr lang="zh-CN" altLang="en-US" sz="2400" dirty="0">
              <a:solidFill>
                <a:srgbClr val="0070C0"/>
              </a:solidFill>
              <a:latin typeface="微软雅黑" panose="020B0503020204020204" charset="-122"/>
              <a:ea typeface="微软雅黑" panose="020B0503020204020204" charset="-122"/>
              <a:cs typeface="+mn-ea"/>
              <a:sym typeface="Arial" panose="020B0604020202020204" pitchFamily="34" charset="0"/>
            </a:endParaRPr>
          </a:p>
        </p:txBody>
      </p:sp>
      <p:sp>
        <p:nvSpPr>
          <p:cNvPr id="49" name="文本框 48"/>
          <p:cNvSpPr txBox="1"/>
          <p:nvPr>
            <p:custDataLst>
              <p:tags r:id="rId31"/>
            </p:custDataLst>
          </p:nvPr>
        </p:nvSpPr>
        <p:spPr>
          <a:xfrm>
            <a:off x="682853" y="2293470"/>
            <a:ext cx="2028190" cy="464185"/>
          </a:xfrm>
          <a:prstGeom prst="rect">
            <a:avLst/>
          </a:prstGeom>
          <a:noFill/>
        </p:spPr>
        <p:txBody>
          <a:bodyPr wrap="none" lIns="96434" tIns="48217" rIns="96434" bIns="48217" rtlCol="0">
            <a:spAutoFit/>
          </a:bodyPr>
          <a:lstStyle/>
          <a:p>
            <a:pPr defTabSz="964565"/>
            <a:r>
              <a:rPr lang="zh-CN" altLang="en-US" sz="2400" b="1" dirty="0">
                <a:solidFill>
                  <a:schemeClr val="bg2"/>
                </a:solidFill>
                <a:latin typeface="微软雅黑" panose="020B0503020204020204" charset="-122"/>
                <a:ea typeface="微软雅黑" panose="020B0503020204020204" charset="-122"/>
                <a:cs typeface="+mn-ea"/>
                <a:sym typeface="+mn-lt"/>
              </a:rPr>
              <a:t>强制实施原则</a:t>
            </a:r>
            <a:endParaRPr lang="zh-CN" altLang="en-US" sz="2400" b="1" dirty="0">
              <a:solidFill>
                <a:schemeClr val="bg2"/>
              </a:solidFill>
              <a:latin typeface="微软雅黑" panose="020B0503020204020204" charset="-122"/>
              <a:ea typeface="微软雅黑" panose="020B0503020204020204" charset="-122"/>
              <a:cs typeface="+mn-ea"/>
              <a:sym typeface="+mn-lt"/>
            </a:endParaRPr>
          </a:p>
        </p:txBody>
      </p:sp>
      <p:sp>
        <p:nvSpPr>
          <p:cNvPr id="6" name="文本框 5"/>
          <p:cNvSpPr txBox="1"/>
          <p:nvPr>
            <p:custDataLst>
              <p:tags r:id="rId32"/>
            </p:custDataLst>
          </p:nvPr>
        </p:nvSpPr>
        <p:spPr>
          <a:xfrm>
            <a:off x="497205" y="1068070"/>
            <a:ext cx="2669540" cy="521970"/>
          </a:xfrm>
          <a:prstGeom prst="rect">
            <a:avLst/>
          </a:prstGeom>
          <a:noFill/>
        </p:spPr>
        <p:txBody>
          <a:bodyPr wrap="square" rtlCol="0" anchor="t">
            <a:spAutoFit/>
          </a:bodyPr>
          <a:p>
            <a:r>
              <a:rPr lang="zh-CN" altLang="en-US" sz="2800" b="1" dirty="0" smtClean="0">
                <a:solidFill>
                  <a:srgbClr val="C00000"/>
                </a:solidFill>
                <a:sym typeface="+mn-ea"/>
              </a:rPr>
              <a:t>制度基本原则</a:t>
            </a:r>
            <a:endParaRPr lang="zh-CN" altLang="en-US" sz="2800" b="1" dirty="0" smtClean="0">
              <a:solidFill>
                <a:srgbClr val="C00000"/>
              </a:solidFill>
              <a:sym typeface="+mn-ea"/>
            </a:endParaRPr>
          </a:p>
        </p:txBody>
      </p:sp>
      <p:sp>
        <p:nvSpPr>
          <p:cNvPr id="12" name="文本框 11"/>
          <p:cNvSpPr txBox="1"/>
          <p:nvPr>
            <p:custDataLst>
              <p:tags r:id="rId33"/>
            </p:custDataLst>
          </p:nvPr>
        </p:nvSpPr>
        <p:spPr>
          <a:xfrm>
            <a:off x="166370" y="699770"/>
            <a:ext cx="2021840" cy="368300"/>
          </a:xfrm>
          <a:prstGeom prst="rect">
            <a:avLst/>
          </a:prstGeom>
          <a:noFill/>
        </p:spPr>
        <p:txBody>
          <a:bodyPr wrap="none" rtlCol="0" anchor="t">
            <a:spAutoFit/>
          </a:bodyPr>
          <a:p>
            <a:r>
              <a:rPr lang="zh-CN" altLang="en-US" b="1" dirty="0" smtClean="0">
                <a:solidFill>
                  <a:srgbClr val="5969DD"/>
                </a:solidFill>
                <a:latin typeface="微软雅黑" panose="020B0503020204020204" charset="-122"/>
                <a:ea typeface="微软雅黑" panose="020B0503020204020204" charset="-122"/>
                <a:sym typeface="+mn-ea"/>
              </a:rPr>
              <a:t>工伤保险制度概述</a:t>
            </a:r>
            <a:endParaRPr lang="zh-CN" altLang="en-US" b="1"/>
          </a:p>
        </p:txBody>
      </p:sp>
      <p:sp>
        <p:nvSpPr>
          <p:cNvPr id="13" name="文本框 12"/>
          <p:cNvSpPr txBox="1"/>
          <p:nvPr>
            <p:custDataLst>
              <p:tags r:id="rId34"/>
            </p:custDataLst>
          </p:nvPr>
        </p:nvSpPr>
        <p:spPr>
          <a:xfrm>
            <a:off x="385445" y="3928745"/>
            <a:ext cx="2325370" cy="460375"/>
          </a:xfrm>
          <a:prstGeom prst="rect">
            <a:avLst/>
          </a:prstGeom>
          <a:noFill/>
        </p:spPr>
        <p:txBody>
          <a:bodyPr wrap="none" rtlCol="0" anchor="t">
            <a:spAutoFit/>
          </a:bodyPr>
          <a:p>
            <a:r>
              <a:rPr lang="zh-CN" altLang="en-US" sz="2400" b="1" dirty="0">
                <a:solidFill>
                  <a:schemeClr val="bg1"/>
                </a:solidFill>
                <a:latin typeface="微软雅黑" panose="020B0503020204020204" charset="-122"/>
                <a:ea typeface="微软雅黑" panose="020B0503020204020204" charset="-122"/>
                <a:cs typeface="+mn-ea"/>
                <a:sym typeface="+mn-lt"/>
              </a:rPr>
              <a:t>个人不缴费原则</a:t>
            </a:r>
            <a:endParaRPr lang="zh-CN" altLang="en-US" sz="2400" b="1" dirty="0">
              <a:solidFill>
                <a:schemeClr val="bg1"/>
              </a:solidFill>
              <a:latin typeface="微软雅黑" panose="020B0503020204020204" charset="-122"/>
              <a:ea typeface="微软雅黑" panose="020B0503020204020204" charset="-122"/>
              <a:cs typeface="+mn-ea"/>
              <a:sym typeface="+mn-lt"/>
            </a:endParaRPr>
          </a:p>
        </p:txBody>
      </p:sp>
    </p:spTree>
    <p:custDataLst>
      <p:tags r:id="rId35"/>
    </p:custDataLst>
  </p:cSld>
  <p:clrMapOvr>
    <a:masterClrMapping/>
  </p:clrMapOvr>
  <p:timing>
    <p:tnLst>
      <p:par>
        <p:cTn id="1" dur="indefinite" restart="never" nodeType="tmRoot"/>
      </p:par>
    </p:tnLst>
    <p:bldLst>
      <p:bldP spid="36" grpId="0" bldLvl="0" animBg="1"/>
      <p:bldP spid="39" grpId="0" bldLvl="0" animBg="1"/>
      <p:bldP spid="42" grpId="0" bldLvl="0" animBg="1"/>
      <p:bldP spid="45" grpId="0" bldLvl="0" animBg="1"/>
      <p:bldP spid="46" grpId="0" build="p"/>
      <p:bldP spid="33" grpId="0" bldLvl="0" animBg="1"/>
      <p:bldP spid="52" grpId="0" bldLvl="0" animBg="1"/>
      <p:bldP spid="43" grpId="0" build="p"/>
      <p:bldP spid="4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4"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pic>
        <p:nvPicPr>
          <p:cNvPr id="5122" name="图片 3" descr="246de5d3ff26528e22228fd3489e033c"/>
          <p:cNvPicPr>
            <a:picLocks noChangeAspect="1"/>
          </p:cNvPicPr>
          <p:nvPr>
            <p:custDataLst>
              <p:tags r:id="rId4"/>
            </p:custDataLst>
          </p:nvPr>
        </p:nvPicPr>
        <p:blipFill>
          <a:blip r:embed="rId3"/>
          <a:stretch>
            <a:fillRect/>
          </a:stretch>
        </p:blipFill>
        <p:spPr>
          <a:xfrm>
            <a:off x="306388" y="5353685"/>
            <a:ext cx="12215812" cy="1385888"/>
          </a:xfrm>
          <a:prstGeom prst="rect">
            <a:avLst/>
          </a:prstGeom>
          <a:noFill/>
          <a:ln w="9525">
            <a:noFill/>
          </a:ln>
        </p:spPr>
      </p:pic>
      <p:sp>
        <p:nvSpPr>
          <p:cNvPr id="12" name="矩形 11"/>
          <p:cNvSpPr/>
          <p:nvPr>
            <p:custDataLst>
              <p:tags r:id="rId5"/>
            </p:custDataLst>
          </p:nvPr>
        </p:nvSpPr>
        <p:spPr>
          <a:xfrm>
            <a:off x="127000" y="727075"/>
            <a:ext cx="4688205" cy="460375"/>
          </a:xfrm>
          <a:prstGeom prst="rect">
            <a:avLst/>
          </a:prstGeom>
          <a:noFill/>
          <a:ln w="9525">
            <a:noFill/>
          </a:ln>
        </p:spPr>
        <p:txBody>
          <a:bodyPr wrap="square">
            <a:spAutoFit/>
          </a:bodyPr>
          <a:p>
            <a:pPr eaLnBrk="1" hangingPunct="1"/>
            <a:r>
              <a:rPr lang="zh-CN" altLang="en-US" sz="2200" dirty="0">
                <a:latin typeface="微软雅黑" panose="020B0503020204020204" charset="-122"/>
                <a:ea typeface="微软雅黑" panose="020B0503020204020204" charset="-122"/>
                <a:cs typeface="微软雅黑" panose="020B0503020204020204" charset="-122"/>
              </a:rPr>
              <a:t>  </a:t>
            </a:r>
            <a:r>
              <a:rPr lang="zh-CN" altLang="en-US" sz="2400" b="1" dirty="0" smtClean="0">
                <a:latin typeface="微软雅黑" panose="020B0503020204020204" charset="-122"/>
                <a:ea typeface="微软雅黑" panose="020B0503020204020204" charset="-122"/>
                <a:cs typeface="微软雅黑" panose="020B0503020204020204" charset="-122"/>
                <a:sym typeface="+mn-ea"/>
              </a:rPr>
              <a:t>（二）</a:t>
            </a:r>
            <a:r>
              <a:rPr lang="zh-CN" sz="2400" b="1" dirty="0" smtClean="0">
                <a:latin typeface="微软雅黑" panose="020B0503020204020204" charset="-122"/>
                <a:ea typeface="微软雅黑" panose="020B0503020204020204" charset="-122"/>
                <a:cs typeface="微软雅黑" panose="020B0503020204020204" charset="-122"/>
                <a:sym typeface="+mn-ea"/>
              </a:rPr>
              <a:t>我国工伤保险制度的发展</a:t>
            </a:r>
            <a:endParaRPr lang="zh-CN" altLang="en-US" sz="2400" dirty="0">
              <a:latin typeface="微软雅黑" panose="020B0503020204020204" charset="-122"/>
              <a:ea typeface="微软雅黑" panose="020B0503020204020204" charset="-122"/>
              <a:cs typeface="微软雅黑" panose="020B0503020204020204" charset="-122"/>
            </a:endParaRPr>
          </a:p>
        </p:txBody>
      </p:sp>
      <p:sp>
        <p:nvSpPr>
          <p:cNvPr id="21" name="椭圆 20"/>
          <p:cNvSpPr/>
          <p:nvPr>
            <p:custDataLst>
              <p:tags r:id="rId6"/>
            </p:custDataLst>
          </p:nvPr>
        </p:nvSpPr>
        <p:spPr>
          <a:xfrm>
            <a:off x="2201878" y="1372771"/>
            <a:ext cx="216024" cy="21602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右箭头 17"/>
          <p:cNvSpPr/>
          <p:nvPr>
            <p:custDataLst>
              <p:tags r:id="rId7"/>
            </p:custDataLst>
          </p:nvPr>
        </p:nvSpPr>
        <p:spPr>
          <a:xfrm>
            <a:off x="2691200" y="1372771"/>
            <a:ext cx="1080120" cy="216024"/>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椭圆 21"/>
          <p:cNvSpPr/>
          <p:nvPr>
            <p:custDataLst>
              <p:tags r:id="rId8"/>
            </p:custDataLst>
          </p:nvPr>
        </p:nvSpPr>
        <p:spPr>
          <a:xfrm>
            <a:off x="4044494" y="1372771"/>
            <a:ext cx="216024"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右箭头 3"/>
          <p:cNvSpPr/>
          <p:nvPr>
            <p:custDataLst>
              <p:tags r:id="rId9"/>
            </p:custDataLst>
          </p:nvPr>
        </p:nvSpPr>
        <p:spPr>
          <a:xfrm>
            <a:off x="4497775" y="1372771"/>
            <a:ext cx="1080120" cy="216024"/>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右箭头 4"/>
          <p:cNvSpPr/>
          <p:nvPr>
            <p:custDataLst>
              <p:tags r:id="rId10"/>
            </p:custDataLst>
          </p:nvPr>
        </p:nvSpPr>
        <p:spPr>
          <a:xfrm>
            <a:off x="6099880" y="1414681"/>
            <a:ext cx="1080120" cy="216024"/>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右箭头 5"/>
          <p:cNvSpPr/>
          <p:nvPr>
            <p:custDataLst>
              <p:tags r:id="rId11"/>
            </p:custDataLst>
          </p:nvPr>
        </p:nvSpPr>
        <p:spPr>
          <a:xfrm>
            <a:off x="7870260" y="1414681"/>
            <a:ext cx="1080120" cy="216024"/>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椭圆 7"/>
          <p:cNvSpPr/>
          <p:nvPr>
            <p:custDataLst>
              <p:tags r:id="rId12"/>
            </p:custDataLst>
          </p:nvPr>
        </p:nvSpPr>
        <p:spPr>
          <a:xfrm>
            <a:off x="5646599" y="1372771"/>
            <a:ext cx="216024"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椭圆 8"/>
          <p:cNvSpPr/>
          <p:nvPr>
            <p:custDataLst>
              <p:tags r:id="rId13"/>
            </p:custDataLst>
          </p:nvPr>
        </p:nvSpPr>
        <p:spPr>
          <a:xfrm>
            <a:off x="7417614" y="1414681"/>
            <a:ext cx="216024"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custDataLst>
              <p:tags r:id="rId14"/>
            </p:custDataLst>
          </p:nvPr>
        </p:nvSpPr>
        <p:spPr>
          <a:xfrm>
            <a:off x="9188629" y="1414681"/>
            <a:ext cx="216024"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291" name="Text Box 4"/>
          <p:cNvSpPr txBox="1">
            <a:spLocks noChangeArrowheads="1"/>
          </p:cNvSpPr>
          <p:nvPr>
            <p:custDataLst>
              <p:tags r:id="rId15"/>
            </p:custDataLst>
          </p:nvPr>
        </p:nvSpPr>
        <p:spPr bwMode="auto">
          <a:xfrm>
            <a:off x="2061210" y="1773555"/>
            <a:ext cx="428625" cy="4574540"/>
          </a:xfrm>
          <a:prstGeom prst="rect">
            <a:avLst/>
          </a:prstGeom>
          <a:noFill/>
          <a:ln w="9525">
            <a:noFill/>
            <a:miter lim="800000"/>
          </a:ln>
        </p:spPr>
        <p:txBody>
          <a:bodyPr vert="eaVert" wrap="square">
            <a:spAutoFit/>
          </a:bodyPr>
          <a:p>
            <a:pPr>
              <a:spcBef>
                <a:spcPct val="50000"/>
              </a:spcBef>
            </a:pPr>
            <a:r>
              <a:rPr lang="zh-CN" altLang="en-US" sz="1600" b="1" dirty="0">
                <a:latin typeface="微软雅黑" panose="020B0503020204020204" charset="-122"/>
                <a:ea typeface="微软雅黑" panose="020B0503020204020204" charset="-122"/>
                <a:cs typeface="微软雅黑" panose="020B0503020204020204" charset="-122"/>
              </a:rPr>
              <a:t>1951年，《中华人民共和国劳动保险条例》</a:t>
            </a:r>
            <a:endParaRPr lang="zh-CN" altLang="en-US" sz="1600" b="1" dirty="0">
              <a:latin typeface="微软雅黑" panose="020B0503020204020204" charset="-122"/>
              <a:ea typeface="微软雅黑" panose="020B0503020204020204" charset="-122"/>
              <a:cs typeface="微软雅黑" panose="020B0503020204020204" charset="-122"/>
            </a:endParaRPr>
          </a:p>
        </p:txBody>
      </p:sp>
      <p:sp>
        <p:nvSpPr>
          <p:cNvPr id="13327" name="Text Box 16"/>
          <p:cNvSpPr txBox="1">
            <a:spLocks noChangeArrowheads="1"/>
          </p:cNvSpPr>
          <p:nvPr>
            <p:custDataLst>
              <p:tags r:id="rId16"/>
            </p:custDataLst>
          </p:nvPr>
        </p:nvSpPr>
        <p:spPr bwMode="auto">
          <a:xfrm>
            <a:off x="2746375" y="1774190"/>
            <a:ext cx="428625" cy="4359910"/>
          </a:xfrm>
          <a:prstGeom prst="rect">
            <a:avLst/>
          </a:prstGeom>
          <a:noFill/>
          <a:ln w="9525">
            <a:noFill/>
            <a:miter lim="800000"/>
          </a:ln>
        </p:spPr>
        <p:txBody>
          <a:bodyPr vert="eaVert" wrap="square">
            <a:spAutoFit/>
          </a:bodyPr>
          <a:p>
            <a:r>
              <a:rPr lang="zh-CN" altLang="en-US" sz="1600" b="1">
                <a:latin typeface="微软雅黑" panose="020B0503020204020204" charset="-122"/>
                <a:ea typeface="微软雅黑" panose="020B0503020204020204" charset="-122"/>
                <a:cs typeface="微软雅黑" panose="020B0503020204020204" charset="-122"/>
              </a:rPr>
              <a:t>1992年，《海南省职工工伤保险暂行规定》</a:t>
            </a:r>
            <a:endParaRPr lang="zh-CN" altLang="en-US" sz="1600" b="1">
              <a:latin typeface="微软雅黑" panose="020B0503020204020204" charset="-122"/>
              <a:ea typeface="微软雅黑" panose="020B0503020204020204" charset="-122"/>
              <a:cs typeface="微软雅黑" panose="020B0503020204020204" charset="-122"/>
            </a:endParaRPr>
          </a:p>
        </p:txBody>
      </p:sp>
      <p:sp>
        <p:nvSpPr>
          <p:cNvPr id="13326" name="Text Box 15"/>
          <p:cNvSpPr txBox="1">
            <a:spLocks noChangeArrowheads="1"/>
          </p:cNvSpPr>
          <p:nvPr>
            <p:custDataLst>
              <p:tags r:id="rId17"/>
            </p:custDataLst>
          </p:nvPr>
        </p:nvSpPr>
        <p:spPr bwMode="auto">
          <a:xfrm>
            <a:off x="3241040" y="1630045"/>
            <a:ext cx="675005" cy="4093845"/>
          </a:xfrm>
          <a:prstGeom prst="rect">
            <a:avLst/>
          </a:prstGeom>
          <a:noFill/>
          <a:ln w="9525">
            <a:noFill/>
            <a:miter lim="800000"/>
          </a:ln>
        </p:spPr>
        <p:txBody>
          <a:bodyPr vert="eaVert" wrap="square">
            <a:spAutoFit/>
          </a:bodyPr>
          <a:p>
            <a:r>
              <a:rPr lang="zh-CN" altLang="en-US" sz="1600" b="1" dirty="0">
                <a:latin typeface="微软雅黑" panose="020B0503020204020204" charset="-122"/>
                <a:ea typeface="微软雅黑" panose="020B0503020204020204" charset="-122"/>
                <a:cs typeface="微软雅黑" panose="020B0503020204020204" charset="-122"/>
              </a:rPr>
              <a:t>1</a:t>
            </a:r>
            <a:r>
              <a:rPr lang="zh-CN" altLang="en-US" sz="1600" b="1" dirty="0">
                <a:latin typeface="微软雅黑" panose="020B0503020204020204" charset="-122"/>
                <a:ea typeface="微软雅黑" panose="020B0503020204020204" charset="-122"/>
                <a:cs typeface="微软雅黑" panose="020B0503020204020204" charset="-122"/>
              </a:rPr>
              <a:t>994年，《海南经济特区从业人员工伤保险</a:t>
            </a:r>
            <a:endParaRPr lang="zh-CN" altLang="en-US" sz="1600" b="1" dirty="0">
              <a:latin typeface="微软雅黑" panose="020B0503020204020204" charset="-122"/>
              <a:ea typeface="微软雅黑" panose="020B0503020204020204" charset="-122"/>
              <a:cs typeface="微软雅黑" panose="020B0503020204020204" charset="-122"/>
            </a:endParaRPr>
          </a:p>
          <a:p>
            <a:r>
              <a:rPr lang="en-US" altLang="zh-CN" sz="1600" b="1" dirty="0">
                <a:latin typeface="微软雅黑" panose="020B0503020204020204" charset="-122"/>
                <a:ea typeface="微软雅黑" panose="020B0503020204020204" charset="-122"/>
              </a:rPr>
              <a:t>                  </a:t>
            </a:r>
            <a:r>
              <a:rPr lang="zh-CN" altLang="en-US" sz="1600" b="1" dirty="0">
                <a:latin typeface="微软雅黑" panose="020B0503020204020204" charset="-122"/>
                <a:ea typeface="微软雅黑" panose="020B0503020204020204" charset="-122"/>
              </a:rPr>
              <a:t>条例》</a:t>
            </a:r>
            <a:endParaRPr lang="zh-CN" altLang="en-US" sz="1600" b="1" dirty="0">
              <a:latin typeface="微软雅黑" panose="020B0503020204020204" charset="-122"/>
              <a:ea typeface="微软雅黑" panose="020B0503020204020204" charset="-122"/>
            </a:endParaRPr>
          </a:p>
        </p:txBody>
      </p:sp>
      <p:sp>
        <p:nvSpPr>
          <p:cNvPr id="13316" name="Text Box 5"/>
          <p:cNvSpPr txBox="1">
            <a:spLocks noChangeArrowheads="1"/>
          </p:cNvSpPr>
          <p:nvPr>
            <p:custDataLst>
              <p:tags r:id="rId18"/>
            </p:custDataLst>
          </p:nvPr>
        </p:nvSpPr>
        <p:spPr bwMode="auto">
          <a:xfrm>
            <a:off x="3982085" y="1774190"/>
            <a:ext cx="428625" cy="4208780"/>
          </a:xfrm>
          <a:prstGeom prst="rect">
            <a:avLst/>
          </a:prstGeom>
          <a:noFill/>
          <a:ln w="9525">
            <a:noFill/>
            <a:miter lim="800000"/>
          </a:ln>
        </p:spPr>
        <p:txBody>
          <a:bodyPr vert="eaVert" wrap="square">
            <a:spAutoFit/>
          </a:bodyPr>
          <a:p>
            <a:pPr>
              <a:spcBef>
                <a:spcPct val="50000"/>
              </a:spcBef>
            </a:pPr>
            <a:r>
              <a:rPr lang="zh-CN" altLang="en-US" sz="1600" b="1" dirty="0">
                <a:latin typeface="微软雅黑" panose="020B0503020204020204" charset="-122"/>
                <a:ea typeface="微软雅黑" panose="020B0503020204020204" charset="-122"/>
              </a:rPr>
              <a:t>1</a:t>
            </a:r>
            <a:r>
              <a:rPr lang="zh-CN" altLang="en-US" sz="1600" b="1" dirty="0">
                <a:latin typeface="微软雅黑" panose="020B0503020204020204" charset="-122"/>
                <a:ea typeface="微软雅黑" panose="020B0503020204020204" charset="-122"/>
                <a:cs typeface="微软雅黑" panose="020B0503020204020204" charset="-122"/>
              </a:rPr>
              <a:t>996年，《企业职工工伤保险试行办法》</a:t>
            </a:r>
            <a:r>
              <a:rPr lang="zh-CN" altLang="en-US" sz="1600" dirty="0">
                <a:latin typeface="微软雅黑" panose="020B0503020204020204" charset="-122"/>
                <a:ea typeface="微软雅黑" panose="020B0503020204020204" charset="-122"/>
                <a:cs typeface="微软雅黑" panose="020B0503020204020204" charset="-122"/>
              </a:rPr>
              <a:t> </a:t>
            </a:r>
            <a:endParaRPr lang="zh-CN" altLang="en-US" sz="1600" dirty="0">
              <a:latin typeface="微软雅黑" panose="020B0503020204020204" charset="-122"/>
              <a:ea typeface="微软雅黑" panose="020B0503020204020204" charset="-122"/>
              <a:cs typeface="微软雅黑" panose="020B0503020204020204" charset="-122"/>
            </a:endParaRPr>
          </a:p>
        </p:txBody>
      </p:sp>
      <p:sp>
        <p:nvSpPr>
          <p:cNvPr id="13317" name="Text Box 6"/>
          <p:cNvSpPr txBox="1">
            <a:spLocks noChangeArrowheads="1"/>
          </p:cNvSpPr>
          <p:nvPr>
            <p:custDataLst>
              <p:tags r:id="rId19"/>
            </p:custDataLst>
          </p:nvPr>
        </p:nvSpPr>
        <p:spPr bwMode="auto">
          <a:xfrm>
            <a:off x="5539740" y="1630680"/>
            <a:ext cx="428625" cy="4401820"/>
          </a:xfrm>
          <a:prstGeom prst="rect">
            <a:avLst/>
          </a:prstGeom>
          <a:noFill/>
          <a:ln w="9525">
            <a:noFill/>
            <a:miter lim="800000"/>
          </a:ln>
        </p:spPr>
        <p:txBody>
          <a:bodyPr vert="eaVert" wrap="square">
            <a:spAutoFit/>
          </a:bodyPr>
          <a:p>
            <a:pPr>
              <a:spcBef>
                <a:spcPct val="50000"/>
              </a:spcBef>
            </a:pPr>
            <a:r>
              <a:rPr lang="zh-CN" altLang="en-US" sz="1600" b="1" dirty="0">
                <a:latin typeface="微软雅黑" panose="020B0503020204020204" charset="-122"/>
                <a:ea typeface="微软雅黑" panose="020B0503020204020204" charset="-122"/>
                <a:cs typeface="微软雅黑" panose="020B0503020204020204" charset="-122"/>
              </a:rPr>
              <a:t>《工伤保险条例》，自2004年1月1日起施行。 </a:t>
            </a:r>
            <a:endParaRPr lang="zh-CN" altLang="en-US" sz="1600" b="1" dirty="0">
              <a:latin typeface="微软雅黑" panose="020B0503020204020204" charset="-122"/>
              <a:ea typeface="微软雅黑" panose="020B0503020204020204" charset="-122"/>
              <a:cs typeface="微软雅黑" panose="020B0503020204020204" charset="-122"/>
            </a:endParaRPr>
          </a:p>
        </p:txBody>
      </p:sp>
      <p:sp>
        <p:nvSpPr>
          <p:cNvPr id="13318" name="Text Box 7"/>
          <p:cNvSpPr txBox="1">
            <a:spLocks noChangeArrowheads="1"/>
          </p:cNvSpPr>
          <p:nvPr>
            <p:custDataLst>
              <p:tags r:id="rId20"/>
            </p:custDataLst>
          </p:nvPr>
        </p:nvSpPr>
        <p:spPr bwMode="auto">
          <a:xfrm>
            <a:off x="7162165" y="1845310"/>
            <a:ext cx="428625" cy="4382135"/>
          </a:xfrm>
          <a:prstGeom prst="rect">
            <a:avLst/>
          </a:prstGeom>
          <a:noFill/>
          <a:ln w="9525">
            <a:noFill/>
            <a:miter lim="800000"/>
          </a:ln>
        </p:spPr>
        <p:txBody>
          <a:bodyPr vert="eaVert" wrap="square">
            <a:spAutoFit/>
          </a:bodyPr>
          <a:p>
            <a:pPr>
              <a:spcBef>
                <a:spcPct val="50000"/>
              </a:spcBef>
            </a:pPr>
            <a:r>
              <a:rPr lang="zh-CN" altLang="en-US" sz="1600" b="1" dirty="0">
                <a:latin typeface="微软雅黑" panose="020B0503020204020204" charset="-122"/>
                <a:ea typeface="微软雅黑" panose="020B0503020204020204" charset="-122"/>
                <a:cs typeface="微软雅黑" panose="020B0503020204020204" charset="-122"/>
              </a:rPr>
              <a:t>2010年，《中华人民共和国社会保险法》</a:t>
            </a:r>
            <a:endParaRPr lang="zh-CN" altLang="en-US" sz="1600" b="1" dirty="0">
              <a:latin typeface="微软雅黑" panose="020B0503020204020204" charset="-122"/>
              <a:ea typeface="微软雅黑" panose="020B0503020204020204" charset="-122"/>
              <a:cs typeface="微软雅黑" panose="020B0503020204020204" charset="-122"/>
            </a:endParaRPr>
          </a:p>
        </p:txBody>
      </p:sp>
      <p:sp>
        <p:nvSpPr>
          <p:cNvPr id="13329" name="Text Box 7"/>
          <p:cNvSpPr txBox="1">
            <a:spLocks noChangeArrowheads="1"/>
          </p:cNvSpPr>
          <p:nvPr>
            <p:custDataLst>
              <p:tags r:id="rId21"/>
            </p:custDataLst>
          </p:nvPr>
        </p:nvSpPr>
        <p:spPr bwMode="auto">
          <a:xfrm>
            <a:off x="7441565" y="1845310"/>
            <a:ext cx="428625" cy="4384675"/>
          </a:xfrm>
          <a:prstGeom prst="rect">
            <a:avLst/>
          </a:prstGeom>
          <a:noFill/>
          <a:ln w="9525">
            <a:noFill/>
            <a:miter lim="800000"/>
          </a:ln>
        </p:spPr>
        <p:txBody>
          <a:bodyPr vert="eaVert" wrap="square">
            <a:spAutoFit/>
          </a:bodyPr>
          <a:p>
            <a:pPr>
              <a:spcBef>
                <a:spcPct val="50000"/>
              </a:spcBef>
            </a:pPr>
            <a:r>
              <a:rPr lang="zh-CN" altLang="en-US" sz="1600" b="1" dirty="0">
                <a:latin typeface="微软雅黑" panose="020B0503020204020204" charset="-122"/>
                <a:ea typeface="微软雅黑" panose="020B0503020204020204" charset="-122"/>
                <a:cs typeface="微软雅黑" panose="020B0503020204020204" charset="-122"/>
              </a:rPr>
              <a:t>201</a:t>
            </a:r>
            <a:r>
              <a:rPr lang="en-US" altLang="zh-CN" sz="1600" b="1" dirty="0">
                <a:latin typeface="微软雅黑" panose="020B0503020204020204" charset="-122"/>
                <a:ea typeface="微软雅黑" panose="020B0503020204020204" charset="-122"/>
                <a:cs typeface="微软雅黑" panose="020B0503020204020204" charset="-122"/>
              </a:rPr>
              <a:t>0</a:t>
            </a:r>
            <a:r>
              <a:rPr lang="zh-CN" altLang="en-US" sz="1600" b="1" dirty="0">
                <a:latin typeface="微软雅黑" panose="020B0503020204020204" charset="-122"/>
                <a:ea typeface="微软雅黑" panose="020B0503020204020204" charset="-122"/>
                <a:cs typeface="微软雅黑" panose="020B0503020204020204" charset="-122"/>
              </a:rPr>
              <a:t>年，《工伤保险条例》修订</a:t>
            </a:r>
            <a:endParaRPr lang="zh-CN" altLang="en-US" sz="1600" b="1" dirty="0">
              <a:latin typeface="微软雅黑" panose="020B0503020204020204" charset="-122"/>
              <a:ea typeface="微软雅黑" panose="020B0503020204020204" charset="-122"/>
              <a:cs typeface="微软雅黑" panose="020B0503020204020204" charset="-122"/>
            </a:endParaRPr>
          </a:p>
        </p:txBody>
      </p:sp>
      <p:sp>
        <p:nvSpPr>
          <p:cNvPr id="28" name="Text Box 7"/>
          <p:cNvSpPr txBox="1">
            <a:spLocks noChangeArrowheads="1"/>
          </p:cNvSpPr>
          <p:nvPr>
            <p:custDataLst>
              <p:tags r:id="rId22"/>
            </p:custDataLst>
          </p:nvPr>
        </p:nvSpPr>
        <p:spPr bwMode="auto">
          <a:xfrm>
            <a:off x="9018270" y="1773555"/>
            <a:ext cx="428625" cy="4601845"/>
          </a:xfrm>
          <a:prstGeom prst="rect">
            <a:avLst/>
          </a:prstGeom>
          <a:noFill/>
          <a:ln w="9525">
            <a:noFill/>
            <a:miter lim="800000"/>
          </a:ln>
        </p:spPr>
        <p:txBody>
          <a:bodyPr vert="eaVert" wrap="square">
            <a:spAutoFit/>
          </a:bodyPr>
          <a:p>
            <a:pPr>
              <a:spcBef>
                <a:spcPct val="50000"/>
              </a:spcBef>
            </a:pPr>
            <a:r>
              <a:rPr lang="zh-CN" altLang="en-US" sz="1600" b="1" dirty="0" smtClean="0">
                <a:latin typeface="微软雅黑" panose="020B0503020204020204" charset="-122"/>
                <a:ea typeface="微软雅黑" panose="020B0503020204020204" charset="-122"/>
                <a:cs typeface="微软雅黑" panose="020B0503020204020204" charset="-122"/>
              </a:rPr>
              <a:t>201</a:t>
            </a:r>
            <a:r>
              <a:rPr lang="en-US" altLang="zh-CN" sz="1600" b="1" dirty="0" smtClean="0">
                <a:latin typeface="微软雅黑" panose="020B0503020204020204" charset="-122"/>
                <a:ea typeface="微软雅黑" panose="020B0503020204020204" charset="-122"/>
                <a:cs typeface="微软雅黑" panose="020B0503020204020204" charset="-122"/>
              </a:rPr>
              <a:t>1</a:t>
            </a:r>
            <a:r>
              <a:rPr lang="zh-CN" altLang="en-US" sz="1600" b="1" dirty="0" smtClean="0">
                <a:latin typeface="微软雅黑" panose="020B0503020204020204" charset="-122"/>
                <a:ea typeface="微软雅黑" panose="020B0503020204020204" charset="-122"/>
                <a:cs typeface="微软雅黑" panose="020B0503020204020204" charset="-122"/>
              </a:rPr>
              <a:t>年</a:t>
            </a:r>
            <a:r>
              <a:rPr lang="zh-CN" altLang="en-US" sz="1600" b="1" dirty="0">
                <a:latin typeface="微软雅黑" panose="020B0503020204020204" charset="-122"/>
                <a:ea typeface="微软雅黑" panose="020B0503020204020204" charset="-122"/>
                <a:cs typeface="微软雅黑" panose="020B0503020204020204" charset="-122"/>
              </a:rPr>
              <a:t>，</a:t>
            </a:r>
            <a:r>
              <a:rPr lang="zh-CN" altLang="en-US" sz="1600" b="1" dirty="0" smtClean="0">
                <a:latin typeface="微软雅黑" panose="020B0503020204020204" charset="-122"/>
                <a:ea typeface="微软雅黑" panose="020B0503020204020204" charset="-122"/>
                <a:cs typeface="微软雅黑" panose="020B0503020204020204" charset="-122"/>
              </a:rPr>
              <a:t>《部分行业企业工伤保险费缴纳办法》</a:t>
            </a:r>
            <a:endParaRPr lang="zh-CN" altLang="en-US" sz="1600" b="1" dirty="0">
              <a:latin typeface="微软雅黑" panose="020B0503020204020204" charset="-122"/>
              <a:ea typeface="微软雅黑" panose="020B0503020204020204" charset="-122"/>
              <a:cs typeface="微软雅黑" panose="020B0503020204020204" charset="-122"/>
            </a:endParaRPr>
          </a:p>
        </p:txBody>
      </p:sp>
    </p:spTree>
    <p:custDataLst>
      <p:tags r:id="rId23"/>
    </p:custDataLst>
  </p:cSld>
  <p:clrMapOvr>
    <a:masterClrMapping/>
  </p:clrMapOvr>
  <p:timing>
    <p:tnLst>
      <p:par>
        <p:cTn id="1" dur="indefinite" restart="never" nodeType="tmRoot"/>
      </p:par>
    </p:tnLst>
    <p:bldLst>
      <p:bldP spid="12" grpId="0"/>
      <p:bldP spid="13327" grpId="0" bldLvl="0" autoUpdateAnimBg="0"/>
      <p:bldP spid="13326" grpId="0" bldLvl="0" autoUpdateAnimBg="0"/>
      <p:bldP spid="13317" grpId="0" autoUpdateAnimBg="0"/>
      <p:bldP spid="13318" grpId="0" autoUpdateAnimBg="0"/>
      <p:bldP spid="13329" grpId="0" autoUpdateAnimBg="0"/>
      <p:bldP spid="28" grpId="0" autoUpdateAnimBg="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
</p:tagLst>
</file>

<file path=ppt/tags/tag21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57.xml><?xml version="1.0" encoding="utf-8"?>
<p:tagLst xmlns:p="http://schemas.openxmlformats.org/presentationml/2006/main">
  <p:tag name="KSO_WM_BEAUTIFY_FLAG" val=""/>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KSO_WM_BEAUTIFY_FLAG" val=""/>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78.xml><?xml version="1.0" encoding="utf-8"?>
<p:tagLst xmlns:p="http://schemas.openxmlformats.org/presentationml/2006/main">
  <p:tag name="KSO_WM_BEAUTIFY_FLAG" val=""/>
</p:tagLst>
</file>

<file path=ppt/tags/tag27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BEAUTIFY_FLAG" val=""/>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0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08.xml><?xml version="1.0" encoding="utf-8"?>
<p:tagLst xmlns:p="http://schemas.openxmlformats.org/presentationml/2006/main">
  <p:tag name="KSO_WM_BEAUTIFY_FLAG" val=""/>
</p:tagLst>
</file>

<file path=ppt/tags/tag309.xml><?xml version="1.0" encoding="utf-8"?>
<p:tagLst xmlns:p="http://schemas.openxmlformats.org/presentationml/2006/main">
  <p:tag name="KSO_WM_BEAUTIFY_FLAG" val=""/>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11.xml><?xml version="1.0" encoding="utf-8"?>
<p:tagLst xmlns:p="http://schemas.openxmlformats.org/presentationml/2006/main">
  <p:tag name="KSO_WM_BEAUTIFY_FLAG" val=""/>
</p:tagLst>
</file>

<file path=ppt/tags/tag31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13.xml><?xml version="1.0" encoding="utf-8"?>
<p:tagLst xmlns:p="http://schemas.openxmlformats.org/presentationml/2006/main">
  <p:tag name="KSO_WM_BEAUTIFY_FLAG" val=""/>
</p:tagLst>
</file>

<file path=ppt/tags/tag31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17.xml><?xml version="1.0" encoding="utf-8"?>
<p:tagLst xmlns:p="http://schemas.openxmlformats.org/presentationml/2006/main">
  <p:tag name="KSO_WM_BEAUTIFY_FLAG" val=""/>
</p:tagLst>
</file>

<file path=ppt/tags/tag31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
</p:tagLst>
</file>

<file path=ppt/tags/tag324.xml><?xml version="1.0" encoding="utf-8"?>
<p:tagLst xmlns:p="http://schemas.openxmlformats.org/presentationml/2006/main">
  <p:tag name="KSO_WM_BEAUTIFY_FLAG" val=""/>
</p:tagLst>
</file>

<file path=ppt/tags/tag325.xml><?xml version="1.0" encoding="utf-8"?>
<p:tagLst xmlns:p="http://schemas.openxmlformats.org/presentationml/2006/main">
  <p:tag name="KSO_WM_BEAUTIFY_FLAG" val=""/>
</p:tagLst>
</file>

<file path=ppt/tags/tag326.xml><?xml version="1.0" encoding="utf-8"?>
<p:tagLst xmlns:p="http://schemas.openxmlformats.org/presentationml/2006/main">
  <p:tag name="KSO_WM_BEAUTIFY_FLAG" val=""/>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
</p:tagLst>
</file>

<file path=ppt/tags/tag329.xml><?xml version="1.0" encoding="utf-8"?>
<p:tagLst xmlns:p="http://schemas.openxmlformats.org/presentationml/2006/main">
  <p:tag name="KSO_WM_BEAUTIFY_FLAG" val=""/>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0.xml><?xml version="1.0" encoding="utf-8"?>
<p:tagLst xmlns:p="http://schemas.openxmlformats.org/presentationml/2006/main">
  <p:tag name="KSO_WM_BEAUTIFY_FLAG" val=""/>
</p:tagLst>
</file>

<file path=ppt/tags/tag33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32.xml><?xml version="1.0" encoding="utf-8"?>
<p:tagLst xmlns:p="http://schemas.openxmlformats.org/presentationml/2006/main">
  <p:tag name="KSO_WM_BEAUTIFY_FLAG" val=""/>
</p:tagLst>
</file>

<file path=ppt/tags/tag333.xml><?xml version="1.0" encoding="utf-8"?>
<p:tagLst xmlns:p="http://schemas.openxmlformats.org/presentationml/2006/main">
  <p:tag name="KSO_WM_BEAUTIFY_FLAG" val=""/>
</p:tagLst>
</file>

<file path=ppt/tags/tag33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35.xml><?xml version="1.0" encoding="utf-8"?>
<p:tagLst xmlns:p="http://schemas.openxmlformats.org/presentationml/2006/main">
  <p:tag name="KSO_WM_BEAUTIFY_FLAG" val=""/>
</p:tagLst>
</file>

<file path=ppt/tags/tag336.xml><?xml version="1.0" encoding="utf-8"?>
<p:tagLst xmlns:p="http://schemas.openxmlformats.org/presentationml/2006/main">
  <p:tag name="KSO_WM_BEAUTIFY_FLAG" val=""/>
</p:tagLst>
</file>

<file path=ppt/tags/tag337.xml><?xml version="1.0" encoding="utf-8"?>
<p:tagLst xmlns:p="http://schemas.openxmlformats.org/presentationml/2006/main">
  <p:tag name="KSO_WM_BEAUTIFY_FLAG" val=""/>
</p:tagLst>
</file>

<file path=ppt/tags/tag33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3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40.xml><?xml version="1.0" encoding="utf-8"?>
<p:tagLst xmlns:p="http://schemas.openxmlformats.org/presentationml/2006/main">
  <p:tag name="KSO_WM_BEAUTIFY_FLAG" val=""/>
</p:tagLst>
</file>

<file path=ppt/tags/tag34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4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43.xml><?xml version="1.0" encoding="utf-8"?>
<p:tagLst xmlns:p="http://schemas.openxmlformats.org/presentationml/2006/main">
  <p:tag name="KSO_WM_BEAUTIFY_FLAG" val=""/>
</p:tagLst>
</file>

<file path=ppt/tags/tag34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45.xml><?xml version="1.0" encoding="utf-8"?>
<p:tagLst xmlns:p="http://schemas.openxmlformats.org/presentationml/2006/main">
  <p:tag name="KSO_WM_BEAUTIFY_FLAG" val=""/>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KSO_WM_BEAUTIFY_FLAG" val=""/>
</p:tagLst>
</file>

<file path=ppt/tags/tag348.xml><?xml version="1.0" encoding="utf-8"?>
<p:tagLst xmlns:p="http://schemas.openxmlformats.org/presentationml/2006/main">
  <p:tag name="KSO_WM_BEAUTIFY_FLAG" val=""/>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BEAUTIFY_FLAG" val=""/>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BEAUTIFY_FLAG" val=""/>
</p:tagLst>
</file>

<file path=ppt/tags/tag354.xml><?xml version="1.0" encoding="utf-8"?>
<p:tagLst xmlns:p="http://schemas.openxmlformats.org/presentationml/2006/main">
  <p:tag name="KSO_WM_BEAUTIFY_FLAG" val=""/>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KSO_WM_BEAUTIFY_FLAG" val=""/>
</p:tagLst>
</file>

<file path=ppt/tags/tag357.xml><?xml version="1.0" encoding="utf-8"?>
<p:tagLst xmlns:p="http://schemas.openxmlformats.org/presentationml/2006/main">
  <p:tag name="KSO_WM_BEAUTIFY_FLAG" val=""/>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0.xml><?xml version="1.0" encoding="utf-8"?>
<p:tagLst xmlns:p="http://schemas.openxmlformats.org/presentationml/2006/main">
  <p:tag name="KSO_WM_BEAUTIFY_FLAG" val=""/>
</p:tagLst>
</file>

<file path=ppt/tags/tag361.xml><?xml version="1.0" encoding="utf-8"?>
<p:tagLst xmlns:p="http://schemas.openxmlformats.org/presentationml/2006/main">
  <p:tag name="KSO_WM_BEAUTIFY_FLAG" val=""/>
</p:tagLst>
</file>

<file path=ppt/tags/tag362.xml><?xml version="1.0" encoding="utf-8"?>
<p:tagLst xmlns:p="http://schemas.openxmlformats.org/presentationml/2006/main">
  <p:tag name="KSO_WM_BEAUTIFY_FLAG" val=""/>
</p:tagLst>
</file>

<file path=ppt/tags/tag363.xml><?xml version="1.0" encoding="utf-8"?>
<p:tagLst xmlns:p="http://schemas.openxmlformats.org/presentationml/2006/main">
  <p:tag name="KSO_WM_BEAUTIFY_FLAG" val=""/>
</p:tagLst>
</file>

<file path=ppt/tags/tag364.xml><?xml version="1.0" encoding="utf-8"?>
<p:tagLst xmlns:p="http://schemas.openxmlformats.org/presentationml/2006/main">
  <p:tag name="KSO_WM_BEAUTIFY_FLAG" val=""/>
</p:tagLst>
</file>

<file path=ppt/tags/tag365.xml><?xml version="1.0" encoding="utf-8"?>
<p:tagLst xmlns:p="http://schemas.openxmlformats.org/presentationml/2006/main">
  <p:tag name="KSO_WM_BEAUTIFY_FLAG" val=""/>
</p:tagLst>
</file>

<file path=ppt/tags/tag366.xml><?xml version="1.0" encoding="utf-8"?>
<p:tagLst xmlns:p="http://schemas.openxmlformats.org/presentationml/2006/main">
  <p:tag name="KSO_WM_BEAUTIFY_FLAG" val=""/>
</p:tagLst>
</file>

<file path=ppt/tags/tag367.xml><?xml version="1.0" encoding="utf-8"?>
<p:tagLst xmlns:p="http://schemas.openxmlformats.org/presentationml/2006/main">
  <p:tag name="KSO_WM_BEAUTIFY_FLAG" val=""/>
</p:tagLst>
</file>

<file path=ppt/tags/tag368.xml><?xml version="1.0" encoding="utf-8"?>
<p:tagLst xmlns:p="http://schemas.openxmlformats.org/presentationml/2006/main">
  <p:tag name="KSO_WM_BEAUTIFY_FLAG" val=""/>
</p:tagLst>
</file>

<file path=ppt/tags/tag369.xml><?xml version="1.0" encoding="utf-8"?>
<p:tagLst xmlns:p="http://schemas.openxmlformats.org/presentationml/2006/main">
  <p:tag name="KSO_WM_BEAUTIFY_FLAG" val=""/>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0.xml><?xml version="1.0" encoding="utf-8"?>
<p:tagLst xmlns:p="http://schemas.openxmlformats.org/presentationml/2006/main">
  <p:tag name="KSO_WM_BEAUTIFY_FLAG" val=""/>
</p:tagLst>
</file>

<file path=ppt/tags/tag371.xml><?xml version="1.0" encoding="utf-8"?>
<p:tagLst xmlns:p="http://schemas.openxmlformats.org/presentationml/2006/main">
  <p:tag name="KSO_WM_BEAUTIFY_FLAG" val=""/>
</p:tagLst>
</file>

<file path=ppt/tags/tag372.xml><?xml version="1.0" encoding="utf-8"?>
<p:tagLst xmlns:p="http://schemas.openxmlformats.org/presentationml/2006/main">
  <p:tag name="KSO_WM_BEAUTIFY_FLAG" val=""/>
</p:tagLst>
</file>

<file path=ppt/tags/tag373.xml><?xml version="1.0" encoding="utf-8"?>
<p:tagLst xmlns:p="http://schemas.openxmlformats.org/presentationml/2006/main">
  <p:tag name="KSO_WM_BEAUTIFY_FLAG" val=""/>
</p:tagLst>
</file>

<file path=ppt/tags/tag374.xml><?xml version="1.0" encoding="utf-8"?>
<p:tagLst xmlns:p="http://schemas.openxmlformats.org/presentationml/2006/main">
  <p:tag name="KSO_WM_BEAUTIFY_FLAG" val=""/>
</p:tagLst>
</file>

<file path=ppt/tags/tag375.xml><?xml version="1.0" encoding="utf-8"?>
<p:tagLst xmlns:p="http://schemas.openxmlformats.org/presentationml/2006/main">
  <p:tag name="KSO_WM_BEAUTIFY_FLAG" val=""/>
</p:tagLst>
</file>

<file path=ppt/tags/tag376.xml><?xml version="1.0" encoding="utf-8"?>
<p:tagLst xmlns:p="http://schemas.openxmlformats.org/presentationml/2006/main">
  <p:tag name="KSO_WM_BEAUTIFY_FLAG" val=""/>
</p:tagLst>
</file>

<file path=ppt/tags/tag377.xml><?xml version="1.0" encoding="utf-8"?>
<p:tagLst xmlns:p="http://schemas.openxmlformats.org/presentationml/2006/main">
  <p:tag name="KSO_WM_BEAUTIFY_FLAG" val=""/>
</p:tagLst>
</file>

<file path=ppt/tags/tag378.xml><?xml version="1.0" encoding="utf-8"?>
<p:tagLst xmlns:p="http://schemas.openxmlformats.org/presentationml/2006/main">
  <p:tag name="KSO_WM_BEAUTIFY_FLAG" val=""/>
</p:tagLst>
</file>

<file path=ppt/tags/tag379.xml><?xml version="1.0" encoding="utf-8"?>
<p:tagLst xmlns:p="http://schemas.openxmlformats.org/presentationml/2006/main">
  <p:tag name="KSO_WM_BEAUTIFY_FLAG" val=""/>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0.xml><?xml version="1.0" encoding="utf-8"?>
<p:tagLst xmlns:p="http://schemas.openxmlformats.org/presentationml/2006/main">
  <p:tag name="KSO_WM_BEAUTIFY_FLAG" val=""/>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BEAUTIFY_FLAG" val=""/>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KSO_WM_BEAUTIFY_FLAG" val=""/>
</p:tagLst>
</file>

<file path=ppt/tags/tag385.xml><?xml version="1.0" encoding="utf-8"?>
<p:tagLst xmlns:p="http://schemas.openxmlformats.org/presentationml/2006/main">
  <p:tag name="KSO_WM_BEAUTIFY_FLAG" val=""/>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
</p:tagLst>
</file>

<file path=ppt/tags/tag388.xml><?xml version="1.0" encoding="utf-8"?>
<p:tagLst xmlns:p="http://schemas.openxmlformats.org/presentationml/2006/main">
  <p:tag name="KSO_WM_BEAUTIFY_FLAG" val=""/>
</p:tagLst>
</file>

<file path=ppt/tags/tag389.xml><?xml version="1.0" encoding="utf-8"?>
<p:tagLst xmlns:p="http://schemas.openxmlformats.org/presentationml/2006/main">
  <p:tag name="KSO_WM_BEAUTIFY_FLAG" val=""/>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KSO_WM_BEAUTIFY_FLAG" val=""/>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KSO_WM_BEAUTIFY_FLAG" val=""/>
</p:tagLst>
</file>

<file path=ppt/tags/tag39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95.xml><?xml version="1.0" encoding="utf-8"?>
<p:tagLst xmlns:p="http://schemas.openxmlformats.org/presentationml/2006/main">
  <p:tag name="KSO_WM_BEAUTIFY_FLAG" val=""/>
</p:tagLst>
</file>

<file path=ppt/tags/tag39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97.xml><?xml version="1.0" encoding="utf-8"?>
<p:tagLst xmlns:p="http://schemas.openxmlformats.org/presentationml/2006/main">
  <p:tag name="KSO_WM_BEAUTIFY_FLAG" val=""/>
</p:tagLst>
</file>

<file path=ppt/tags/tag398.xml><?xml version="1.0" encoding="utf-8"?>
<p:tagLst xmlns:p="http://schemas.openxmlformats.org/presentationml/2006/main">
  <p:tag name="KSO_WM_BEAUTIFY_FLAG" val=""/>
</p:tagLst>
</file>

<file path=ppt/tags/tag399.xml><?xml version="1.0" encoding="utf-8"?>
<p:tagLst xmlns:p="http://schemas.openxmlformats.org/presentationml/2006/main">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00.xml><?xml version="1.0" encoding="utf-8"?>
<p:tagLst xmlns:p="http://schemas.openxmlformats.org/presentationml/2006/main">
  <p:tag name="KSO_WM_BEAUTIFY_FLAG" val=""/>
</p:tagLst>
</file>

<file path=ppt/tags/tag401.xml><?xml version="1.0" encoding="utf-8"?>
<p:tagLst xmlns:p="http://schemas.openxmlformats.org/presentationml/2006/main">
  <p:tag name="KSO_WM_BEAUTIFY_FLAG" val=""/>
</p:tagLst>
</file>

<file path=ppt/tags/tag402.xml><?xml version="1.0" encoding="utf-8"?>
<p:tagLst xmlns:p="http://schemas.openxmlformats.org/presentationml/2006/main">
  <p:tag name="KSO_WM_BEAUTIFY_FLAG" val=""/>
</p:tagLst>
</file>

<file path=ppt/tags/tag403.xml><?xml version="1.0" encoding="utf-8"?>
<p:tagLst xmlns:p="http://schemas.openxmlformats.org/presentationml/2006/main">
  <p:tag name="KSO_WM_BEAUTIFY_FLAG" val=""/>
</p:tagLst>
</file>

<file path=ppt/tags/tag404.xml><?xml version="1.0" encoding="utf-8"?>
<p:tagLst xmlns:p="http://schemas.openxmlformats.org/presentationml/2006/main">
  <p:tag name="KSO_WM_BEAUTIFY_FLAG" val=""/>
</p:tagLst>
</file>

<file path=ppt/tags/tag405.xml><?xml version="1.0" encoding="utf-8"?>
<p:tagLst xmlns:p="http://schemas.openxmlformats.org/presentationml/2006/main">
  <p:tag name="KSO_WM_BEAUTIFY_FLAG" val=""/>
</p:tagLst>
</file>

<file path=ppt/tags/tag406.xml><?xml version="1.0" encoding="utf-8"?>
<p:tagLst xmlns:p="http://schemas.openxmlformats.org/presentationml/2006/main">
  <p:tag name="KSO_WM_BEAUTIFY_FLAG" val=""/>
</p:tagLst>
</file>

<file path=ppt/tags/tag407.xml><?xml version="1.0" encoding="utf-8"?>
<p:tagLst xmlns:p="http://schemas.openxmlformats.org/presentationml/2006/main">
  <p:tag name="KSO_WM_BEAUTIFY_FLAG" val=""/>
</p:tagLst>
</file>

<file path=ppt/tags/tag408.xml><?xml version="1.0" encoding="utf-8"?>
<p:tagLst xmlns:p="http://schemas.openxmlformats.org/presentationml/2006/main">
  <p:tag name="KSO_WM_BEAUTIFY_FLAG" val=""/>
</p:tagLst>
</file>

<file path=ppt/tags/tag409.xml><?xml version="1.0" encoding="utf-8"?>
<p:tagLst xmlns:p="http://schemas.openxmlformats.org/presentationml/2006/main">
  <p:tag name="KSO_WM_BEAUTIFY_FLAG" val=""/>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0.xml><?xml version="1.0" encoding="utf-8"?>
<p:tagLst xmlns:p="http://schemas.openxmlformats.org/presentationml/2006/main">
  <p:tag name="KSO_WM_BEAUTIFY_FLAG" val=""/>
</p:tagLst>
</file>

<file path=ppt/tags/tag411.xml><?xml version="1.0" encoding="utf-8"?>
<p:tagLst xmlns:p="http://schemas.openxmlformats.org/presentationml/2006/main">
  <p:tag name="KSO_WM_BEAUTIFY_FLAG" val=""/>
</p:tagLst>
</file>

<file path=ppt/tags/tag412.xml><?xml version="1.0" encoding="utf-8"?>
<p:tagLst xmlns:p="http://schemas.openxmlformats.org/presentationml/2006/main">
  <p:tag name="KSO_WM_BEAUTIFY_FLAG" val=""/>
</p:tagLst>
</file>

<file path=ppt/tags/tag413.xml><?xml version="1.0" encoding="utf-8"?>
<p:tagLst xmlns:p="http://schemas.openxmlformats.org/presentationml/2006/main">
  <p:tag name="KSO_WM_BEAUTIFY_FLAG" val=""/>
</p:tagLst>
</file>

<file path=ppt/tags/tag414.xml><?xml version="1.0" encoding="utf-8"?>
<p:tagLst xmlns:p="http://schemas.openxmlformats.org/presentationml/2006/main">
  <p:tag name="KSO_WM_BEAUTIFY_FLAG" val=""/>
</p:tagLst>
</file>

<file path=ppt/tags/tag415.xml><?xml version="1.0" encoding="utf-8"?>
<p:tagLst xmlns:p="http://schemas.openxmlformats.org/presentationml/2006/main">
  <p:tag name="KSO_WM_BEAUTIFY_FLAG" val=""/>
</p:tagLst>
</file>

<file path=ppt/tags/tag416.xml><?xml version="1.0" encoding="utf-8"?>
<p:tagLst xmlns:p="http://schemas.openxmlformats.org/presentationml/2006/main">
  <p:tag name="KSO_WM_BEAUTIFY_FLAG" val=""/>
</p:tagLst>
</file>

<file path=ppt/tags/tag417.xml><?xml version="1.0" encoding="utf-8"?>
<p:tagLst xmlns:p="http://schemas.openxmlformats.org/presentationml/2006/main">
  <p:tag name="KSO_WM_BEAUTIFY_FLAG" val=""/>
</p:tagLst>
</file>

<file path=ppt/tags/tag418.xml><?xml version="1.0" encoding="utf-8"?>
<p:tagLst xmlns:p="http://schemas.openxmlformats.org/presentationml/2006/main">
  <p:tag name="KSO_WM_BEAUTIFY_FLAG" val=""/>
</p:tagLst>
</file>

<file path=ppt/tags/tag419.xml><?xml version="1.0" encoding="utf-8"?>
<p:tagLst xmlns:p="http://schemas.openxmlformats.org/presentationml/2006/main">
  <p:tag name="KSO_WM_BEAUTIFY_FLAG" val=""/>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0.xml><?xml version="1.0" encoding="utf-8"?>
<p:tagLst xmlns:p="http://schemas.openxmlformats.org/presentationml/2006/main">
  <p:tag name="KSO_WM_BEAUTIFY_FLAG" val=""/>
</p:tagLst>
</file>

<file path=ppt/tags/tag421.xml><?xml version="1.0" encoding="utf-8"?>
<p:tagLst xmlns:p="http://schemas.openxmlformats.org/presentationml/2006/main">
  <p:tag name="KSO_WM_BEAUTIFY_FLAG" val=""/>
</p:tagLst>
</file>

<file path=ppt/tags/tag422.xml><?xml version="1.0" encoding="utf-8"?>
<p:tagLst xmlns:p="http://schemas.openxmlformats.org/presentationml/2006/main">
  <p:tag name="KSO_WM_BEAUTIFY_FLAG" val=""/>
</p:tagLst>
</file>

<file path=ppt/tags/tag423.xml><?xml version="1.0" encoding="utf-8"?>
<p:tagLst xmlns:p="http://schemas.openxmlformats.org/presentationml/2006/main">
  <p:tag name="KSO_WM_BEAUTIFY_FLAG" val=""/>
</p:tagLst>
</file>

<file path=ppt/tags/tag424.xml><?xml version="1.0" encoding="utf-8"?>
<p:tagLst xmlns:p="http://schemas.openxmlformats.org/presentationml/2006/main">
  <p:tag name="KSO_WM_BEAUTIFY_FLAG" val=""/>
</p:tagLst>
</file>

<file path=ppt/tags/tag425.xml><?xml version="1.0" encoding="utf-8"?>
<p:tagLst xmlns:p="http://schemas.openxmlformats.org/presentationml/2006/main">
  <p:tag name="KSO_WM_BEAUTIFY_FLAG" val=""/>
</p:tagLst>
</file>

<file path=ppt/tags/tag426.xml><?xml version="1.0" encoding="utf-8"?>
<p:tagLst xmlns:p="http://schemas.openxmlformats.org/presentationml/2006/main">
  <p:tag name="KSO_WM_BEAUTIFY_FLAG" val=""/>
</p:tagLst>
</file>

<file path=ppt/tags/tag427.xml><?xml version="1.0" encoding="utf-8"?>
<p:tagLst xmlns:p="http://schemas.openxmlformats.org/presentationml/2006/main">
  <p:tag name="KSO_WM_BEAUTIFY_FLAG" val=""/>
</p:tagLst>
</file>

<file path=ppt/tags/tag428.xml><?xml version="1.0" encoding="utf-8"?>
<p:tagLst xmlns:p="http://schemas.openxmlformats.org/presentationml/2006/main">
  <p:tag name="KSO_WM_BEAUTIFY_FLAG" val=""/>
</p:tagLst>
</file>

<file path=ppt/tags/tag429.xml><?xml version="1.0" encoding="utf-8"?>
<p:tagLst xmlns:p="http://schemas.openxmlformats.org/presentationml/2006/main">
  <p:tag name="KSO_WM_BEAUTIFY_FLAG" val=""/>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0.xml><?xml version="1.0" encoding="utf-8"?>
<p:tagLst xmlns:p="http://schemas.openxmlformats.org/presentationml/2006/main">
  <p:tag name="KSO_WM_BEAUTIFY_FLAG" val=""/>
</p:tagLst>
</file>

<file path=ppt/tags/tag431.xml><?xml version="1.0" encoding="utf-8"?>
<p:tagLst xmlns:p="http://schemas.openxmlformats.org/presentationml/2006/main">
  <p:tag name="KSO_WM_BEAUTIFY_FLAG" val=""/>
</p:tagLst>
</file>

<file path=ppt/tags/tag432.xml><?xml version="1.0" encoding="utf-8"?>
<p:tagLst xmlns:p="http://schemas.openxmlformats.org/presentationml/2006/main">
  <p:tag name="KSO_WM_BEAUTIFY_FLAG" val=""/>
</p:tagLst>
</file>

<file path=ppt/tags/tag433.xml><?xml version="1.0" encoding="utf-8"?>
<p:tagLst xmlns:p="http://schemas.openxmlformats.org/presentationml/2006/main">
  <p:tag name="KSO_WM_BEAUTIFY_FLAG" val=""/>
</p:tagLst>
</file>

<file path=ppt/tags/tag43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435.xml><?xml version="1.0" encoding="utf-8"?>
<p:tagLst xmlns:p="http://schemas.openxmlformats.org/presentationml/2006/main">
  <p:tag name="KSO_WM_BEAUTIFY_FLAG" val=""/>
</p:tagLst>
</file>

<file path=ppt/tags/tag43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437.xml><?xml version="1.0" encoding="utf-8"?>
<p:tagLst xmlns:p="http://schemas.openxmlformats.org/presentationml/2006/main">
  <p:tag name="KSO_WM_BEAUTIFY_FLAG" val=""/>
</p:tagLst>
</file>

<file path=ppt/tags/tag438.xml><?xml version="1.0" encoding="utf-8"?>
<p:tagLst xmlns:p="http://schemas.openxmlformats.org/presentationml/2006/main">
  <p:tag name="KSO_WM_BEAUTIFY_FLAG" val=""/>
</p:tagLst>
</file>

<file path=ppt/tags/tag439.xml><?xml version="1.0" encoding="utf-8"?>
<p:tagLst xmlns:p="http://schemas.openxmlformats.org/presentationml/2006/main">
  <p:tag name="KSO_WM_BEAUTIFY_FLAG" val=""/>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0.xml><?xml version="1.0" encoding="utf-8"?>
<p:tagLst xmlns:p="http://schemas.openxmlformats.org/presentationml/2006/main">
  <p:tag name="KSO_WM_BEAUTIFY_FLAG" val=""/>
</p:tagLst>
</file>

<file path=ppt/tags/tag441.xml><?xml version="1.0" encoding="utf-8"?>
<p:tagLst xmlns:p="http://schemas.openxmlformats.org/presentationml/2006/main">
  <p:tag name="KSO_WM_BEAUTIFY_FLAG" val=""/>
</p:tagLst>
</file>

<file path=ppt/tags/tag442.xml><?xml version="1.0" encoding="utf-8"?>
<p:tagLst xmlns:p="http://schemas.openxmlformats.org/presentationml/2006/main">
  <p:tag name="KSO_WM_BEAUTIFY_FLAG" val=""/>
</p:tagLst>
</file>

<file path=ppt/tags/tag443.xml><?xml version="1.0" encoding="utf-8"?>
<p:tagLst xmlns:p="http://schemas.openxmlformats.org/presentationml/2006/main">
  <p:tag name="KSO_WM_BEAUTIFY_FLAG" val=""/>
</p:tagLst>
</file>

<file path=ppt/tags/tag444.xml><?xml version="1.0" encoding="utf-8"?>
<p:tagLst xmlns:p="http://schemas.openxmlformats.org/presentationml/2006/main">
  <p:tag name="KSO_WM_BEAUTIFY_FLAG" val=""/>
</p:tagLst>
</file>

<file path=ppt/tags/tag445.xml><?xml version="1.0" encoding="utf-8"?>
<p:tagLst xmlns:p="http://schemas.openxmlformats.org/presentationml/2006/main">
  <p:tag name="KSO_WM_BEAUTIFY_FLAG" val=""/>
</p:tagLst>
</file>

<file path=ppt/tags/tag446.xml><?xml version="1.0" encoding="utf-8"?>
<p:tagLst xmlns:p="http://schemas.openxmlformats.org/presentationml/2006/main">
  <p:tag name="KSO_WM_BEAUTIFY_FLAG" val=""/>
</p:tagLst>
</file>

<file path=ppt/tags/tag447.xml><?xml version="1.0" encoding="utf-8"?>
<p:tagLst xmlns:p="http://schemas.openxmlformats.org/presentationml/2006/main">
  <p:tag name="KSO_WM_BEAUTIFY_FLAG" val=""/>
</p:tagLst>
</file>

<file path=ppt/tags/tag448.xml><?xml version="1.0" encoding="utf-8"?>
<p:tagLst xmlns:p="http://schemas.openxmlformats.org/presentationml/2006/main">
  <p:tag name="KSO_WM_BEAUTIFY_FLAG" val=""/>
</p:tagLst>
</file>

<file path=ppt/tags/tag449.xml><?xml version="1.0" encoding="utf-8"?>
<p:tagLst xmlns:p="http://schemas.openxmlformats.org/presentationml/2006/main">
  <p:tag name="KSO_WM_BEAUTIFY_FLAG" val=""/>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45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452.xml><?xml version="1.0" encoding="utf-8"?>
<p:tagLst xmlns:p="http://schemas.openxmlformats.org/presentationml/2006/main">
  <p:tag name="KSO_WM_BEAUTIFY_FLAG" val=""/>
</p:tagLst>
</file>

<file path=ppt/tags/tag453.xml><?xml version="1.0" encoding="utf-8"?>
<p:tagLst xmlns:p="http://schemas.openxmlformats.org/presentationml/2006/main">
  <p:tag name="KSO_WM_BEAUTIFY_FLAG" val=""/>
</p:tagLst>
</file>

<file path=ppt/tags/tag454.xml><?xml version="1.0" encoding="utf-8"?>
<p:tagLst xmlns:p="http://schemas.openxmlformats.org/presentationml/2006/main">
  <p:tag name="KSO_WM_BEAUTIFY_FLAG" val=""/>
</p:tagLst>
</file>

<file path=ppt/tags/tag455.xml><?xml version="1.0" encoding="utf-8"?>
<p:tagLst xmlns:p="http://schemas.openxmlformats.org/presentationml/2006/main">
  <p:tag name="KSO_WM_BEAUTIFY_FLAG" val=""/>
</p:tagLst>
</file>

<file path=ppt/tags/tag45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457.xml><?xml version="1.0" encoding="utf-8"?>
<p:tagLst xmlns:p="http://schemas.openxmlformats.org/presentationml/2006/main">
  <p:tag name="KSO_WM_BEAUTIFY_FLAG" val=""/>
</p:tagLst>
</file>

<file path=ppt/tags/tag458.xml><?xml version="1.0" encoding="utf-8"?>
<p:tagLst xmlns:p="http://schemas.openxmlformats.org/presentationml/2006/main">
  <p:tag name="KSO_WM_BEAUTIFY_FLAG" val=""/>
</p:tagLst>
</file>

<file path=ppt/tags/tag459.xml><?xml version="1.0" encoding="utf-8"?>
<p:tagLst xmlns:p="http://schemas.openxmlformats.org/presentationml/2006/main">
  <p:tag name="KSO_WM_BEAUTIFY_FLAG" val=""/>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0.xml><?xml version="1.0" encoding="utf-8"?>
<p:tagLst xmlns:p="http://schemas.openxmlformats.org/presentationml/2006/main">
  <p:tag name="KSO_WM_BEAUTIFY_FLAG" val=""/>
</p:tagLst>
</file>

<file path=ppt/tags/tag461.xml><?xml version="1.0" encoding="utf-8"?>
<p:tagLst xmlns:p="http://schemas.openxmlformats.org/presentationml/2006/main">
  <p:tag name="KSO_WM_BEAUTIFY_FLAG" val=""/>
</p:tagLst>
</file>

<file path=ppt/tags/tag462.xml><?xml version="1.0" encoding="utf-8"?>
<p:tagLst xmlns:p="http://schemas.openxmlformats.org/presentationml/2006/main">
  <p:tag name="KSO_WM_BEAUTIFY_FLAG" val=""/>
</p:tagLst>
</file>

<file path=ppt/tags/tag463.xml><?xml version="1.0" encoding="utf-8"?>
<p:tagLst xmlns:p="http://schemas.openxmlformats.org/presentationml/2006/main">
  <p:tag name="KSO_WM_BEAUTIFY_FLAG" val=""/>
</p:tagLst>
</file>

<file path=ppt/tags/tag464.xml><?xml version="1.0" encoding="utf-8"?>
<p:tagLst xmlns:p="http://schemas.openxmlformats.org/presentationml/2006/main">
  <p:tag name="KSO_WM_BEAUTIFY_FLAG" val=""/>
</p:tagLst>
</file>

<file path=ppt/tags/tag465.xml><?xml version="1.0" encoding="utf-8"?>
<p:tagLst xmlns:p="http://schemas.openxmlformats.org/presentationml/2006/main">
  <p:tag name="KSO_WM_BEAUTIFY_FLAG" val=""/>
</p:tagLst>
</file>

<file path=ppt/tags/tag466.xml><?xml version="1.0" encoding="utf-8"?>
<p:tagLst xmlns:p="http://schemas.openxmlformats.org/presentationml/2006/main">
  <p:tag name="KSO_WM_BEAUTIFY_FLAG" val=""/>
</p:tagLst>
</file>

<file path=ppt/tags/tag467.xml><?xml version="1.0" encoding="utf-8"?>
<p:tagLst xmlns:p="http://schemas.openxmlformats.org/presentationml/2006/main">
  <p:tag name="KSO_WM_BEAUTIFY_FLAG" val=""/>
</p:tagLst>
</file>

<file path=ppt/tags/tag468.xml><?xml version="1.0" encoding="utf-8"?>
<p:tagLst xmlns:p="http://schemas.openxmlformats.org/presentationml/2006/main">
  <p:tag name="KSO_WM_BEAUTIFY_FLAG" val=""/>
</p:tagLst>
</file>

<file path=ppt/tags/tag469.xml><?xml version="1.0" encoding="utf-8"?>
<p:tagLst xmlns:p="http://schemas.openxmlformats.org/presentationml/2006/main">
  <p:tag name="KSO_WM_BEAUTIFY_FLAG" val=""/>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0.xml><?xml version="1.0" encoding="utf-8"?>
<p:tagLst xmlns:p="http://schemas.openxmlformats.org/presentationml/2006/main">
  <p:tag name="KSO_WM_BEAUTIFY_FLAG" val=""/>
</p:tagLst>
</file>

<file path=ppt/tags/tag471.xml><?xml version="1.0" encoding="utf-8"?>
<p:tagLst xmlns:p="http://schemas.openxmlformats.org/presentationml/2006/main">
  <p:tag name="KSO_WM_BEAUTIFY_FLAG" val=""/>
</p:tagLst>
</file>

<file path=ppt/tags/tag472.xml><?xml version="1.0" encoding="utf-8"?>
<p:tagLst xmlns:p="http://schemas.openxmlformats.org/presentationml/2006/main">
  <p:tag name="KSO_WM_BEAUTIFY_FLAG" val=""/>
</p:tagLst>
</file>

<file path=ppt/tags/tag473.xml><?xml version="1.0" encoding="utf-8"?>
<p:tagLst xmlns:p="http://schemas.openxmlformats.org/presentationml/2006/main">
  <p:tag name="KSO_WM_BEAUTIFY_FLAG" val=""/>
</p:tagLst>
</file>

<file path=ppt/tags/tag474.xml><?xml version="1.0" encoding="utf-8"?>
<p:tagLst xmlns:p="http://schemas.openxmlformats.org/presentationml/2006/main">
  <p:tag name="KSO_WM_BEAUTIFY_FLAG" val=""/>
</p:tagLst>
</file>

<file path=ppt/tags/tag475.xml><?xml version="1.0" encoding="utf-8"?>
<p:tagLst xmlns:p="http://schemas.openxmlformats.org/presentationml/2006/main">
  <p:tag name="KSO_WM_BEAUTIFY_FLAG" val=""/>
</p:tagLst>
</file>

<file path=ppt/tags/tag476.xml><?xml version="1.0" encoding="utf-8"?>
<p:tagLst xmlns:p="http://schemas.openxmlformats.org/presentationml/2006/main">
  <p:tag name="KSO_WM_BEAUTIFY_FLAG" val=""/>
</p:tagLst>
</file>

<file path=ppt/tags/tag477.xml><?xml version="1.0" encoding="utf-8"?>
<p:tagLst xmlns:p="http://schemas.openxmlformats.org/presentationml/2006/main">
  <p:tag name="KSO_WM_BEAUTIFY_FLAG" val=""/>
</p:tagLst>
</file>

<file path=ppt/tags/tag478.xml><?xml version="1.0" encoding="utf-8"?>
<p:tagLst xmlns:p="http://schemas.openxmlformats.org/presentationml/2006/main">
  <p:tag name="KSO_WM_BEAUTIFY_FLAG" val=""/>
</p:tagLst>
</file>

<file path=ppt/tags/tag479.xml><?xml version="1.0" encoding="utf-8"?>
<p:tagLst xmlns:p="http://schemas.openxmlformats.org/presentationml/2006/main">
  <p:tag name="KSO_WM_BEAUTIFY_FLAG" val=""/>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0.xml><?xml version="1.0" encoding="utf-8"?>
<p:tagLst xmlns:p="http://schemas.openxmlformats.org/presentationml/2006/main">
  <p:tag name="KSO_WM_BEAUTIFY_FLAG" val=""/>
</p:tagLst>
</file>

<file path=ppt/tags/tag481.xml><?xml version="1.0" encoding="utf-8"?>
<p:tagLst xmlns:p="http://schemas.openxmlformats.org/presentationml/2006/main">
  <p:tag name="KSO_WM_BEAUTIFY_FLAG" val=""/>
</p:tagLst>
</file>

<file path=ppt/tags/tag482.xml><?xml version="1.0" encoding="utf-8"?>
<p:tagLst xmlns:p="http://schemas.openxmlformats.org/presentationml/2006/main">
  <p:tag name="KSO_WM_BEAUTIFY_FLAG" val=""/>
</p:tagLst>
</file>

<file path=ppt/tags/tag483.xml><?xml version="1.0" encoding="utf-8"?>
<p:tagLst xmlns:p="http://schemas.openxmlformats.org/presentationml/2006/main">
  <p:tag name="KSO_WM_BEAUTIFY_FLAG" val=""/>
</p:tagLst>
</file>

<file path=ppt/tags/tag484.xml><?xml version="1.0" encoding="utf-8"?>
<p:tagLst xmlns:p="http://schemas.openxmlformats.org/presentationml/2006/main">
  <p:tag name="KSO_WM_BEAUTIFY_FLAG" val=""/>
</p:tagLst>
</file>

<file path=ppt/tags/tag485.xml><?xml version="1.0" encoding="utf-8"?>
<p:tagLst xmlns:p="http://schemas.openxmlformats.org/presentationml/2006/main">
  <p:tag name="KSO_WM_BEAUTIFY_FLAG" val=""/>
</p:tagLst>
</file>

<file path=ppt/tags/tag486.xml><?xml version="1.0" encoding="utf-8"?>
<p:tagLst xmlns:p="http://schemas.openxmlformats.org/presentationml/2006/main">
  <p:tag name="KSO_WM_BEAUTIFY_FLAG" val=""/>
</p:tagLst>
</file>

<file path=ppt/tags/tag487.xml><?xml version="1.0" encoding="utf-8"?>
<p:tagLst xmlns:p="http://schemas.openxmlformats.org/presentationml/2006/main">
  <p:tag name="KSO_WM_BEAUTIFY_FLAG" val=""/>
</p:tagLst>
</file>

<file path=ppt/tags/tag488.xml><?xml version="1.0" encoding="utf-8"?>
<p:tagLst xmlns:p="http://schemas.openxmlformats.org/presentationml/2006/main">
  <p:tag name="KSO_WM_BEAUTIFY_FLAG" val=""/>
</p:tagLst>
</file>

<file path=ppt/tags/tag489.xml><?xml version="1.0" encoding="utf-8"?>
<p:tagLst xmlns:p="http://schemas.openxmlformats.org/presentationml/2006/main">
  <p:tag name="KSO_WM_BEAUTIFY_FLAG" val=""/>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0.xml><?xml version="1.0" encoding="utf-8"?>
<p:tagLst xmlns:p="http://schemas.openxmlformats.org/presentationml/2006/main">
  <p:tag name="KSO_WM_BEAUTIFY_FLAG" val=""/>
</p:tagLst>
</file>

<file path=ppt/tags/tag491.xml><?xml version="1.0" encoding="utf-8"?>
<p:tagLst xmlns:p="http://schemas.openxmlformats.org/presentationml/2006/main">
  <p:tag name="KSO_WM_BEAUTIFY_FLAG" val=""/>
</p:tagLst>
</file>

<file path=ppt/tags/tag492.xml><?xml version="1.0" encoding="utf-8"?>
<p:tagLst xmlns:p="http://schemas.openxmlformats.org/presentationml/2006/main">
  <p:tag name="KSO_WM_BEAUTIFY_FLAG" val=""/>
</p:tagLst>
</file>

<file path=ppt/tags/tag493.xml><?xml version="1.0" encoding="utf-8"?>
<p:tagLst xmlns:p="http://schemas.openxmlformats.org/presentationml/2006/main">
  <p:tag name="KSO_WM_BEAUTIFY_FLAG" val=""/>
</p:tagLst>
</file>

<file path=ppt/tags/tag494.xml><?xml version="1.0" encoding="utf-8"?>
<p:tagLst xmlns:p="http://schemas.openxmlformats.org/presentationml/2006/main">
  <p:tag name="KSO_WM_BEAUTIFY_FLAG" val=""/>
</p:tagLst>
</file>

<file path=ppt/tags/tag495.xml><?xml version="1.0" encoding="utf-8"?>
<p:tagLst xmlns:p="http://schemas.openxmlformats.org/presentationml/2006/main">
  <p:tag name="KSO_WM_BEAUTIFY_FLAG" val=""/>
</p:tagLst>
</file>

<file path=ppt/tags/tag496.xml><?xml version="1.0" encoding="utf-8"?>
<p:tagLst xmlns:p="http://schemas.openxmlformats.org/presentationml/2006/main">
  <p:tag name="KSO_WM_BEAUTIFY_FLAG" val=""/>
</p:tagLst>
</file>

<file path=ppt/tags/tag497.xml><?xml version="1.0" encoding="utf-8"?>
<p:tagLst xmlns:p="http://schemas.openxmlformats.org/presentationml/2006/main">
  <p:tag name="KSO_WM_BEAUTIFY_FLAG" val=""/>
</p:tagLst>
</file>

<file path=ppt/tags/tag498.xml><?xml version="1.0" encoding="utf-8"?>
<p:tagLst xmlns:p="http://schemas.openxmlformats.org/presentationml/2006/main">
  <p:tag name="KSO_WM_BEAUTIFY_FLAG" val=""/>
</p:tagLst>
</file>

<file path=ppt/tags/tag49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00.xml><?xml version="1.0" encoding="utf-8"?>
<p:tagLst xmlns:p="http://schemas.openxmlformats.org/presentationml/2006/main">
  <p:tag name="KSO_WM_BEAUTIFY_FLAG" val=""/>
</p:tagLst>
</file>

<file path=ppt/tags/tag501.xml><?xml version="1.0" encoding="utf-8"?>
<p:tagLst xmlns:p="http://schemas.openxmlformats.org/presentationml/2006/main">
  <p:tag name="KSO_WM_BEAUTIFY_FLAG" val=""/>
</p:tagLst>
</file>

<file path=ppt/tags/tag502.xml><?xml version="1.0" encoding="utf-8"?>
<p:tagLst xmlns:p="http://schemas.openxmlformats.org/presentationml/2006/main">
  <p:tag name="KSO_WM_UNIT_TABLE_BEAUTIFY" val="smartTable{ab8d153d-7193-4f68-b7ea-9a7d788f56ec}"/>
  <p:tag name="TABLE_ENDDRAG_ORIGIN_RECT" val="691*359"/>
  <p:tag name="TABLE_ENDDRAG_RECT" val="137*153*691*359"/>
  <p:tag name="KSO_WM_BEAUTIFY_FLAG" val=""/>
</p:tagLst>
</file>

<file path=ppt/tags/tag50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04.xml><?xml version="1.0" encoding="utf-8"?>
<p:tagLst xmlns:p="http://schemas.openxmlformats.org/presentationml/2006/main">
  <p:tag name="KSO_WM_BEAUTIFY_FLAG" val=""/>
</p:tagLst>
</file>

<file path=ppt/tags/tag50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06.xml><?xml version="1.0" encoding="utf-8"?>
<p:tagLst xmlns:p="http://schemas.openxmlformats.org/presentationml/2006/main">
  <p:tag name="KSO_WM_BEAUTIFY_FLAG" val=""/>
</p:tagLst>
</file>

<file path=ppt/tags/tag507.xml><?xml version="1.0" encoding="utf-8"?>
<p:tagLst xmlns:p="http://schemas.openxmlformats.org/presentationml/2006/main">
  <p:tag name="KSO_WM_BEAUTIFY_FLAG" val=""/>
</p:tagLst>
</file>

<file path=ppt/tags/tag508.xml><?xml version="1.0" encoding="utf-8"?>
<p:tagLst xmlns:p="http://schemas.openxmlformats.org/presentationml/2006/main">
  <p:tag name="KSO_WM_BEAUTIFY_FLAG" val=""/>
</p:tagLst>
</file>

<file path=ppt/tags/tag50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0.xml><?xml version="1.0" encoding="utf-8"?>
<p:tagLst xmlns:p="http://schemas.openxmlformats.org/presentationml/2006/main">
  <p:tag name="KSO_WM_BEAUTIFY_FLAG" val=""/>
</p:tagLst>
</file>

<file path=ppt/tags/tag511.xml><?xml version="1.0" encoding="utf-8"?>
<p:tagLst xmlns:p="http://schemas.openxmlformats.org/presentationml/2006/main">
  <p:tag name="KSO_WM_BEAUTIFY_FLAG" val=""/>
</p:tagLst>
</file>

<file path=ppt/tags/tag512.xml><?xml version="1.0" encoding="utf-8"?>
<p:tagLst xmlns:p="http://schemas.openxmlformats.org/presentationml/2006/main">
  <p:tag name="KSO_WM_BEAUTIFY_FLAG" val=""/>
</p:tagLst>
</file>

<file path=ppt/tags/tag51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14.xml><?xml version="1.0" encoding="utf-8"?>
<p:tagLst xmlns:p="http://schemas.openxmlformats.org/presentationml/2006/main">
  <p:tag name="KSO_WM_BEAUTIFY_FLAG" val=""/>
</p:tagLst>
</file>

<file path=ppt/tags/tag51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16.xml><?xml version="1.0" encoding="utf-8"?>
<p:tagLst xmlns:p="http://schemas.openxmlformats.org/presentationml/2006/main">
  <p:tag name="KSO_WM_BEAUTIFY_FLAG" val=""/>
</p:tagLst>
</file>

<file path=ppt/tags/tag517.xml><?xml version="1.0" encoding="utf-8"?>
<p:tagLst xmlns:p="http://schemas.openxmlformats.org/presentationml/2006/main">
  <p:tag name="KSO_WM_BEAUTIFY_FLAG" val=""/>
</p:tagLst>
</file>

<file path=ppt/tags/tag518.xml><?xml version="1.0" encoding="utf-8"?>
<p:tagLst xmlns:p="http://schemas.openxmlformats.org/presentationml/2006/main">
  <p:tag name="KSO_WM_UNIT_TABLE_BEAUTIFY" val="smartTable{b17d7e0a-88b8-4c45-8f3b-3677e724288c}"/>
  <p:tag name="KSO_WM_BEAUTIFY_FLAG" val=""/>
</p:tagLst>
</file>

<file path=ppt/tags/tag519.xml><?xml version="1.0" encoding="utf-8"?>
<p:tagLst xmlns:p="http://schemas.openxmlformats.org/presentationml/2006/main">
  <p:tag name="KSO_WM_BEAUTIFY_FLAG" val=""/>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21.xml><?xml version="1.0" encoding="utf-8"?>
<p:tagLst xmlns:p="http://schemas.openxmlformats.org/presentationml/2006/main">
  <p:tag name="KSO_WM_BEAUTIFY_FLAG" val=""/>
</p:tagLst>
</file>

<file path=ppt/tags/tag52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23.xml><?xml version="1.0" encoding="utf-8"?>
<p:tagLst xmlns:p="http://schemas.openxmlformats.org/presentationml/2006/main">
  <p:tag name="KSO_WM_BEAUTIFY_FLAG" val=""/>
</p:tagLst>
</file>

<file path=ppt/tags/tag52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25.xml><?xml version="1.0" encoding="utf-8"?>
<p:tagLst xmlns:p="http://schemas.openxmlformats.org/presentationml/2006/main">
  <p:tag name="KSO_WM_BEAUTIFY_FLAG" val=""/>
</p:tagLst>
</file>

<file path=ppt/tags/tag526.xml><?xml version="1.0" encoding="utf-8"?>
<p:tagLst xmlns:p="http://schemas.openxmlformats.org/presentationml/2006/main">
  <p:tag name="KSO_WM_BEAUTIFY_FLAG" val=""/>
</p:tagLst>
</file>

<file path=ppt/tags/tag527.xml><?xml version="1.0" encoding="utf-8"?>
<p:tagLst xmlns:p="http://schemas.openxmlformats.org/presentationml/2006/main">
  <p:tag name="KSO_WM_BEAUTIFY_FLAG" val=""/>
</p:tagLst>
</file>

<file path=ppt/tags/tag528.xml><?xml version="1.0" encoding="utf-8"?>
<p:tagLst xmlns:p="http://schemas.openxmlformats.org/presentationml/2006/main">
  <p:tag name="KSO_WM_BEAUTIFY_FLAG" val=""/>
</p:tagLst>
</file>

<file path=ppt/tags/tag529.xml><?xml version="1.0" encoding="utf-8"?>
<p:tagLst xmlns:p="http://schemas.openxmlformats.org/presentationml/2006/main">
  <p:tag name="KSO_WM_BEAUTIFY_FLAG" val=""/>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31.xml><?xml version="1.0" encoding="utf-8"?>
<p:tagLst xmlns:p="http://schemas.openxmlformats.org/presentationml/2006/main">
  <p:tag name="KSO_WM_BEAUTIFY_FLAG" val=""/>
</p:tagLst>
</file>

<file path=ppt/tags/tag53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33.xml><?xml version="1.0" encoding="utf-8"?>
<p:tagLst xmlns:p="http://schemas.openxmlformats.org/presentationml/2006/main">
  <p:tag name="KSO_WM_BEAUTIFY_FLAG" val=""/>
</p:tagLst>
</file>

<file path=ppt/tags/tag534.xml><?xml version="1.0" encoding="utf-8"?>
<p:tagLst xmlns:p="http://schemas.openxmlformats.org/presentationml/2006/main">
  <p:tag name="KSO_WM_BEAUTIFY_FLAG" val=""/>
</p:tagLst>
</file>

<file path=ppt/tags/tag535.xml><?xml version="1.0" encoding="utf-8"?>
<p:tagLst xmlns:p="http://schemas.openxmlformats.org/presentationml/2006/main">
  <p:tag name="KSO_WM_BEAUTIFY_FLAG" val=""/>
</p:tagLst>
</file>

<file path=ppt/tags/tag536.xml><?xml version="1.0" encoding="utf-8"?>
<p:tagLst xmlns:p="http://schemas.openxmlformats.org/presentationml/2006/main">
  <p:tag name="KSO_WM_BEAUTIFY_FLAG" val=""/>
</p:tagLst>
</file>

<file path=ppt/tags/tag537.xml><?xml version="1.0" encoding="utf-8"?>
<p:tagLst xmlns:p="http://schemas.openxmlformats.org/presentationml/2006/main">
  <p:tag name="KSO_WM_BEAUTIFY_FLAG" val=""/>
</p:tagLst>
</file>

<file path=ppt/tags/tag538.xml><?xml version="1.0" encoding="utf-8"?>
<p:tagLst xmlns:p="http://schemas.openxmlformats.org/presentationml/2006/main">
  <p:tag name="KSO_WM_BEAUTIFY_FLAG" val=""/>
</p:tagLst>
</file>

<file path=ppt/tags/tag539.xml><?xml version="1.0" encoding="utf-8"?>
<p:tagLst xmlns:p="http://schemas.openxmlformats.org/presentationml/2006/main">
  <p:tag name="KSO_WM_BEAUTIFY_FLAG" val=""/>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0.xml><?xml version="1.0" encoding="utf-8"?>
<p:tagLst xmlns:p="http://schemas.openxmlformats.org/presentationml/2006/main">
  <p:tag name="KSO_WM_BEAUTIFY_FLAG" val=""/>
</p:tagLst>
</file>

<file path=ppt/tags/tag541.xml><?xml version="1.0" encoding="utf-8"?>
<p:tagLst xmlns:p="http://schemas.openxmlformats.org/presentationml/2006/main">
  <p:tag name="KSO_WM_BEAUTIFY_FLAG" val=""/>
</p:tagLst>
</file>

<file path=ppt/tags/tag542.xml><?xml version="1.0" encoding="utf-8"?>
<p:tagLst xmlns:p="http://schemas.openxmlformats.org/presentationml/2006/main">
  <p:tag name="KSO_WM_BEAUTIFY_FLAG" val=""/>
</p:tagLst>
</file>

<file path=ppt/tags/tag543.xml><?xml version="1.0" encoding="utf-8"?>
<p:tagLst xmlns:p="http://schemas.openxmlformats.org/presentationml/2006/main">
  <p:tag name="KSO_WM_BEAUTIFY_FLAG" val=""/>
</p:tagLst>
</file>

<file path=ppt/tags/tag544.xml><?xml version="1.0" encoding="utf-8"?>
<p:tagLst xmlns:p="http://schemas.openxmlformats.org/presentationml/2006/main">
  <p:tag name="KSO_WM_BEAUTIFY_FLAG" val=""/>
</p:tagLst>
</file>

<file path=ppt/tags/tag54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46.xml><?xml version="1.0" encoding="utf-8"?>
<p:tagLst xmlns:p="http://schemas.openxmlformats.org/presentationml/2006/main">
  <p:tag name="KSO_WM_BEAUTIFY_FLAG" val=""/>
</p:tagLst>
</file>

<file path=ppt/tags/tag54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4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4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0.xml><?xml version="1.0" encoding="utf-8"?>
<p:tagLst xmlns:p="http://schemas.openxmlformats.org/presentationml/2006/main">
  <p:tag name="KSO_WM_BEAUTIFY_FLAG" val=""/>
</p:tagLst>
</file>

<file path=ppt/tags/tag55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5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53.xml><?xml version="1.0" encoding="utf-8"?>
<p:tagLst xmlns:p="http://schemas.openxmlformats.org/presentationml/2006/main">
  <p:tag name="KSO_WM_BEAUTIFY_FLAG" val=""/>
</p:tagLst>
</file>

<file path=ppt/tags/tag554.xml><?xml version="1.0" encoding="utf-8"?>
<p:tagLst xmlns:p="http://schemas.openxmlformats.org/presentationml/2006/main">
  <p:tag name="KSO_WM_BEAUTIFY_FLAG" val=""/>
</p:tagLst>
</file>

<file path=ppt/tags/tag555.xml><?xml version="1.0" encoding="utf-8"?>
<p:tagLst xmlns:p="http://schemas.openxmlformats.org/presentationml/2006/main">
  <p:tag name="KSO_WM_BEAUTIFY_FLAG" val=""/>
</p:tagLst>
</file>

<file path=ppt/tags/tag556.xml><?xml version="1.0" encoding="utf-8"?>
<p:tagLst xmlns:p="http://schemas.openxmlformats.org/presentationml/2006/main">
  <p:tag name="KSO_WM_BEAUTIFY_FLAG" val=""/>
</p:tagLst>
</file>

<file path=ppt/tags/tag557.xml><?xml version="1.0" encoding="utf-8"?>
<p:tagLst xmlns:p="http://schemas.openxmlformats.org/presentationml/2006/main">
  <p:tag name="KSO_WM_BEAUTIFY_FLAG" val=""/>
</p:tagLst>
</file>

<file path=ppt/tags/tag558.xml><?xml version="1.0" encoding="utf-8"?>
<p:tagLst xmlns:p="http://schemas.openxmlformats.org/presentationml/2006/main">
  <p:tag name="KSO_WM_BEAUTIFY_FLAG" val=""/>
</p:tagLst>
</file>

<file path=ppt/tags/tag559.xml><?xml version="1.0" encoding="utf-8"?>
<p:tagLst xmlns:p="http://schemas.openxmlformats.org/presentationml/2006/main">
  <p:tag name="KSO_WM_BEAUTIFY_FLAG" val=""/>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0.xml><?xml version="1.0" encoding="utf-8"?>
<p:tagLst xmlns:p="http://schemas.openxmlformats.org/presentationml/2006/main">
  <p:tag name="KSO_WM_BEAUTIFY_FLAG" val=""/>
</p:tagLst>
</file>

<file path=ppt/tags/tag561.xml><?xml version="1.0" encoding="utf-8"?>
<p:tagLst xmlns:p="http://schemas.openxmlformats.org/presentationml/2006/main">
  <p:tag name="KSO_WM_BEAUTIFY_FLAG" val=""/>
</p:tagLst>
</file>

<file path=ppt/tags/tag562.xml><?xml version="1.0" encoding="utf-8"?>
<p:tagLst xmlns:p="http://schemas.openxmlformats.org/presentationml/2006/main">
  <p:tag name="KSO_WM_BEAUTIFY_FLAG" val=""/>
</p:tagLst>
</file>

<file path=ppt/tags/tag563.xml><?xml version="1.0" encoding="utf-8"?>
<p:tagLst xmlns:p="http://schemas.openxmlformats.org/presentationml/2006/main">
  <p:tag name="KSO_WM_BEAUTIFY_FLAG" val=""/>
</p:tagLst>
</file>

<file path=ppt/tags/tag564.xml><?xml version="1.0" encoding="utf-8"?>
<p:tagLst xmlns:p="http://schemas.openxmlformats.org/presentationml/2006/main">
  <p:tag name="KSO_WM_BEAUTIFY_FLAG" val=""/>
</p:tagLst>
</file>

<file path=ppt/tags/tag565.xml><?xml version="1.0" encoding="utf-8"?>
<p:tagLst xmlns:p="http://schemas.openxmlformats.org/presentationml/2006/main">
  <p:tag name="KSO_WM_BEAUTIFY_FLAG" val=""/>
</p:tagLst>
</file>

<file path=ppt/tags/tag566.xml><?xml version="1.0" encoding="utf-8"?>
<p:tagLst xmlns:p="http://schemas.openxmlformats.org/presentationml/2006/main">
  <p:tag name="KSO_WM_BEAUTIFY_FLAG" val=""/>
</p:tagLst>
</file>

<file path=ppt/tags/tag567.xml><?xml version="1.0" encoding="utf-8"?>
<p:tagLst xmlns:p="http://schemas.openxmlformats.org/presentationml/2006/main">
  <p:tag name="KSO_WM_BEAUTIFY_FLAG" val=""/>
</p:tagLst>
</file>

<file path=ppt/tags/tag568.xml><?xml version="1.0" encoding="utf-8"?>
<p:tagLst xmlns:p="http://schemas.openxmlformats.org/presentationml/2006/main">
  <p:tag name="KSO_WM_BEAUTIFY_FLAG" val=""/>
</p:tagLst>
</file>

<file path=ppt/tags/tag569.xml><?xml version="1.0" encoding="utf-8"?>
<p:tagLst xmlns:p="http://schemas.openxmlformats.org/presentationml/2006/main">
  <p:tag name="KSO_WM_BEAUTIFY_FLAG" val=""/>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70.xml><?xml version="1.0" encoding="utf-8"?>
<p:tagLst xmlns:p="http://schemas.openxmlformats.org/presentationml/2006/main">
  <p:tag name="KSO_WM_BEAUTIFY_FLAG" val=""/>
</p:tagLst>
</file>

<file path=ppt/tags/tag571.xml><?xml version="1.0" encoding="utf-8"?>
<p:tagLst xmlns:p="http://schemas.openxmlformats.org/presentationml/2006/main">
  <p:tag name="KSO_WM_BEAUTIFY_FLAG" val=""/>
</p:tagLst>
</file>

<file path=ppt/tags/tag572.xml><?xml version="1.0" encoding="utf-8"?>
<p:tagLst xmlns:p="http://schemas.openxmlformats.org/presentationml/2006/main">
  <p:tag name="KSO_WM_BEAUTIFY_FLAG" val=""/>
</p:tagLst>
</file>

<file path=ppt/tags/tag573.xml><?xml version="1.0" encoding="utf-8"?>
<p:tagLst xmlns:p="http://schemas.openxmlformats.org/presentationml/2006/main">
  <p:tag name="KSO_WM_BEAUTIFY_FLAG" val=""/>
</p:tagLst>
</file>

<file path=ppt/tags/tag574.xml><?xml version="1.0" encoding="utf-8"?>
<p:tagLst xmlns:p="http://schemas.openxmlformats.org/presentationml/2006/main">
  <p:tag name="KSO_WM_BEAUTIFY_FLAG" val=""/>
</p:tagLst>
</file>

<file path=ppt/tags/tag575.xml><?xml version="1.0" encoding="utf-8"?>
<p:tagLst xmlns:p="http://schemas.openxmlformats.org/presentationml/2006/main">
  <p:tag name="KSO_WM_BEAUTIFY_FLAG" val=""/>
</p:tagLst>
</file>

<file path=ppt/tags/tag576.xml><?xml version="1.0" encoding="utf-8"?>
<p:tagLst xmlns:p="http://schemas.openxmlformats.org/presentationml/2006/main">
  <p:tag name="KSO_WM_BEAUTIFY_FLAG" val=""/>
</p:tagLst>
</file>

<file path=ppt/tags/tag577.xml><?xml version="1.0" encoding="utf-8"?>
<p:tagLst xmlns:p="http://schemas.openxmlformats.org/presentationml/2006/main">
  <p:tag name="KSO_WM_BEAUTIFY_FLAG" val=""/>
</p:tagLst>
</file>

<file path=ppt/tags/tag578.xml><?xml version="1.0" encoding="utf-8"?>
<p:tagLst xmlns:p="http://schemas.openxmlformats.org/presentationml/2006/main">
  <p:tag name="KSO_WM_BEAUTIFY_FLAG" val=""/>
</p:tagLst>
</file>

<file path=ppt/tags/tag579.xml><?xml version="1.0" encoding="utf-8"?>
<p:tagLst xmlns:p="http://schemas.openxmlformats.org/presentationml/2006/main">
  <p:tag name="KSO_WM_BEAUTIFY_FLAG" val=""/>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0.xml><?xml version="1.0" encoding="utf-8"?>
<p:tagLst xmlns:p="http://schemas.openxmlformats.org/presentationml/2006/main">
  <p:tag name="KSO_WM_BEAUTIFY_FLAG" val=""/>
</p:tagLst>
</file>

<file path=ppt/tags/tag581.xml><?xml version="1.0" encoding="utf-8"?>
<p:tagLst xmlns:p="http://schemas.openxmlformats.org/presentationml/2006/main">
  <p:tag name="KSO_WM_BEAUTIFY_FLAG" val=""/>
</p:tagLst>
</file>

<file path=ppt/tags/tag582.xml><?xml version="1.0" encoding="utf-8"?>
<p:tagLst xmlns:p="http://schemas.openxmlformats.org/presentationml/2006/main">
  <p:tag name="KSO_WM_BEAUTIFY_FLAG" val=""/>
</p:tagLst>
</file>

<file path=ppt/tags/tag583.xml><?xml version="1.0" encoding="utf-8"?>
<p:tagLst xmlns:p="http://schemas.openxmlformats.org/presentationml/2006/main">
  <p:tag name="KSO_WM_BEAUTIFY_FLAG" val=""/>
</p:tagLst>
</file>

<file path=ppt/tags/tag584.xml><?xml version="1.0" encoding="utf-8"?>
<p:tagLst xmlns:p="http://schemas.openxmlformats.org/presentationml/2006/main">
  <p:tag name="KSO_WM_BEAUTIFY_FLAG" val=""/>
</p:tagLst>
</file>

<file path=ppt/tags/tag585.xml><?xml version="1.0" encoding="utf-8"?>
<p:tagLst xmlns:p="http://schemas.openxmlformats.org/presentationml/2006/main">
  <p:tag name="KSO_WM_BEAUTIFY_FLAG" val=""/>
</p:tagLst>
</file>

<file path=ppt/tags/tag586.xml><?xml version="1.0" encoding="utf-8"?>
<p:tagLst xmlns:p="http://schemas.openxmlformats.org/presentationml/2006/main">
  <p:tag name="KSO_WM_BEAUTIFY_FLAG" val=""/>
</p:tagLst>
</file>

<file path=ppt/tags/tag587.xml><?xml version="1.0" encoding="utf-8"?>
<p:tagLst xmlns:p="http://schemas.openxmlformats.org/presentationml/2006/main">
  <p:tag name="KSO_WM_BEAUTIFY_FLAG" val=""/>
</p:tagLst>
</file>

<file path=ppt/tags/tag588.xml><?xml version="1.0" encoding="utf-8"?>
<p:tagLst xmlns:p="http://schemas.openxmlformats.org/presentationml/2006/main">
  <p:tag name="KSO_WM_BEAUTIFY_FLAG" val=""/>
</p:tagLst>
</file>

<file path=ppt/tags/tag589.xml><?xml version="1.0" encoding="utf-8"?>
<p:tagLst xmlns:p="http://schemas.openxmlformats.org/presentationml/2006/main">
  <p:tag name="KSO_WM_BEAUTIFY_FLAG" val=""/>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90.xml><?xml version="1.0" encoding="utf-8"?>
<p:tagLst xmlns:p="http://schemas.openxmlformats.org/presentationml/2006/main">
  <p:tag name="KSO_WM_BEAUTIFY_FLAG" val=""/>
</p:tagLst>
</file>

<file path=ppt/tags/tag591.xml><?xml version="1.0" encoding="utf-8"?>
<p:tagLst xmlns:p="http://schemas.openxmlformats.org/presentationml/2006/main">
  <p:tag name="KSO_WM_BEAUTIFY_FLAG" val=""/>
</p:tagLst>
</file>

<file path=ppt/tags/tag592.xml><?xml version="1.0" encoding="utf-8"?>
<p:tagLst xmlns:p="http://schemas.openxmlformats.org/presentationml/2006/main">
  <p:tag name="KSO_WM_BEAUTIFY_FLAG" val=""/>
</p:tagLst>
</file>

<file path=ppt/tags/tag593.xml><?xml version="1.0" encoding="utf-8"?>
<p:tagLst xmlns:p="http://schemas.openxmlformats.org/presentationml/2006/main">
  <p:tag name="KSO_WM_BEAUTIFY_FLAG" val=""/>
</p:tagLst>
</file>

<file path=ppt/tags/tag594.xml><?xml version="1.0" encoding="utf-8"?>
<p:tagLst xmlns:p="http://schemas.openxmlformats.org/presentationml/2006/main">
  <p:tag name="KSO_WM_BEAUTIFY_FLAG" val=""/>
</p:tagLst>
</file>

<file path=ppt/tags/tag595.xml><?xml version="1.0" encoding="utf-8"?>
<p:tagLst xmlns:p="http://schemas.openxmlformats.org/presentationml/2006/main">
  <p:tag name="KSO_WM_BEAUTIFY_FLAG" val=""/>
</p:tagLst>
</file>

<file path=ppt/tags/tag596.xml><?xml version="1.0" encoding="utf-8"?>
<p:tagLst xmlns:p="http://schemas.openxmlformats.org/presentationml/2006/main">
  <p:tag name="KSO_WM_BEAUTIFY_FLAG" val=""/>
</p:tagLst>
</file>

<file path=ppt/tags/tag597.xml><?xml version="1.0" encoding="utf-8"?>
<p:tagLst xmlns:p="http://schemas.openxmlformats.org/presentationml/2006/main">
  <p:tag name="KSO_WM_BEAUTIFY_FLAG" val=""/>
</p:tagLst>
</file>

<file path=ppt/tags/tag598.xml><?xml version="1.0" encoding="utf-8"?>
<p:tagLst xmlns:p="http://schemas.openxmlformats.org/presentationml/2006/main">
  <p:tag name="KSO_WM_BEAUTIFY_FLAG" val=""/>
</p:tagLst>
</file>

<file path=ppt/tags/tag599.xml><?xml version="1.0" encoding="utf-8"?>
<p:tagLst xmlns:p="http://schemas.openxmlformats.org/presentationml/2006/main">
  <p:tag name="KSO_WM_BEAUTIFY_FLAG" val=""/>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0.xml><?xml version="1.0" encoding="utf-8"?>
<p:tagLst xmlns:p="http://schemas.openxmlformats.org/presentationml/2006/main">
  <p:tag name="KSO_WM_BEAUTIFY_FLAG" val=""/>
</p:tagLst>
</file>

<file path=ppt/tags/tag601.xml><?xml version="1.0" encoding="utf-8"?>
<p:tagLst xmlns:p="http://schemas.openxmlformats.org/presentationml/2006/main">
  <p:tag name="KSO_WM_BEAUTIFY_FLAG" val=""/>
</p:tagLst>
</file>

<file path=ppt/tags/tag602.xml><?xml version="1.0" encoding="utf-8"?>
<p:tagLst xmlns:p="http://schemas.openxmlformats.org/presentationml/2006/main">
  <p:tag name="KSO_WM_BEAUTIFY_FLAG" val=""/>
</p:tagLst>
</file>

<file path=ppt/tags/tag603.xml><?xml version="1.0" encoding="utf-8"?>
<p:tagLst xmlns:p="http://schemas.openxmlformats.org/presentationml/2006/main">
  <p:tag name="KSO_WM_BEAUTIFY_FLAG" val=""/>
</p:tagLst>
</file>

<file path=ppt/tags/tag604.xml><?xml version="1.0" encoding="utf-8"?>
<p:tagLst xmlns:p="http://schemas.openxmlformats.org/presentationml/2006/main">
  <p:tag name="KSO_WM_BEAUTIFY_FLAG" val=""/>
</p:tagLst>
</file>

<file path=ppt/tags/tag605.xml><?xml version="1.0" encoding="utf-8"?>
<p:tagLst xmlns:p="http://schemas.openxmlformats.org/presentationml/2006/main">
  <p:tag name="KSO_WM_BEAUTIFY_FLAG" val=""/>
</p:tagLst>
</file>

<file path=ppt/tags/tag606.xml><?xml version="1.0" encoding="utf-8"?>
<p:tagLst xmlns:p="http://schemas.openxmlformats.org/presentationml/2006/main">
  <p:tag name="KSO_WM_BEAUTIFY_FLAG" val=""/>
</p:tagLst>
</file>

<file path=ppt/tags/tag607.xml><?xml version="1.0" encoding="utf-8"?>
<p:tagLst xmlns:p="http://schemas.openxmlformats.org/presentationml/2006/main">
  <p:tag name="KSO_WM_BEAUTIFY_FLAG" val=""/>
</p:tagLst>
</file>

<file path=ppt/tags/tag608.xml><?xml version="1.0" encoding="utf-8"?>
<p:tagLst xmlns:p="http://schemas.openxmlformats.org/presentationml/2006/main">
  <p:tag name="KSO_WM_BEAUTIFY_FLAG" val=""/>
</p:tagLst>
</file>

<file path=ppt/tags/tag609.xml><?xml version="1.0" encoding="utf-8"?>
<p:tagLst xmlns:p="http://schemas.openxmlformats.org/presentationml/2006/main">
  <p:tag name="KSO_WM_BEAUTIFY_FLAG" val=""/>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0.xml><?xml version="1.0" encoding="utf-8"?>
<p:tagLst xmlns:p="http://schemas.openxmlformats.org/presentationml/2006/main">
  <p:tag name="KSO_WM_BEAUTIFY_FLAG" val=""/>
</p:tagLst>
</file>

<file path=ppt/tags/tag611.xml><?xml version="1.0" encoding="utf-8"?>
<p:tagLst xmlns:p="http://schemas.openxmlformats.org/presentationml/2006/main">
  <p:tag name="KSO_WM_BEAUTIFY_FLAG" val=""/>
</p:tagLst>
</file>

<file path=ppt/tags/tag612.xml><?xml version="1.0" encoding="utf-8"?>
<p:tagLst xmlns:p="http://schemas.openxmlformats.org/presentationml/2006/main">
  <p:tag name="KSO_WM_BEAUTIFY_FLAG" val=""/>
</p:tagLst>
</file>

<file path=ppt/tags/tag61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14.xml><?xml version="1.0" encoding="utf-8"?>
<p:tagLst xmlns:p="http://schemas.openxmlformats.org/presentationml/2006/main">
  <p:tag name="KSO_WM_BEAUTIFY_FLAG" val=""/>
</p:tagLst>
</file>

<file path=ppt/tags/tag615.xml><?xml version="1.0" encoding="utf-8"?>
<p:tagLst xmlns:p="http://schemas.openxmlformats.org/presentationml/2006/main">
  <p:tag name="KSO_WM_BEAUTIFY_FLAG" val=""/>
</p:tagLst>
</file>

<file path=ppt/tags/tag616.xml><?xml version="1.0" encoding="utf-8"?>
<p:tagLst xmlns:p="http://schemas.openxmlformats.org/presentationml/2006/main">
  <p:tag name="KSO_WM_BEAUTIFY_FLAG" val=""/>
</p:tagLst>
</file>

<file path=ppt/tags/tag617.xml><?xml version="1.0" encoding="utf-8"?>
<p:tagLst xmlns:p="http://schemas.openxmlformats.org/presentationml/2006/main">
  <p:tag name="KSO_WM_BEAUTIFY_FLAG" val=""/>
</p:tagLst>
</file>

<file path=ppt/tags/tag618.xml><?xml version="1.0" encoding="utf-8"?>
<p:tagLst xmlns:p="http://schemas.openxmlformats.org/presentationml/2006/main">
  <p:tag name="KSO_WM_BEAUTIFY_FLAG" val=""/>
</p:tagLst>
</file>

<file path=ppt/tags/tag619.xml><?xml version="1.0" encoding="utf-8"?>
<p:tagLst xmlns:p="http://schemas.openxmlformats.org/presentationml/2006/main">
  <p:tag name="KSO_WM_BEAUTIFY_FLAG" val=""/>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20.xml><?xml version="1.0" encoding="utf-8"?>
<p:tagLst xmlns:p="http://schemas.openxmlformats.org/presentationml/2006/main">
  <p:tag name="KSO_WM_BEAUTIFY_FLAG" val=""/>
</p:tagLst>
</file>

<file path=ppt/tags/tag621.xml><?xml version="1.0" encoding="utf-8"?>
<p:tagLst xmlns:p="http://schemas.openxmlformats.org/presentationml/2006/main">
  <p:tag name="KSO_WM_BEAUTIFY_FLAG" val=""/>
</p:tagLst>
</file>

<file path=ppt/tags/tag622.xml><?xml version="1.0" encoding="utf-8"?>
<p:tagLst xmlns:p="http://schemas.openxmlformats.org/presentationml/2006/main">
  <p:tag name="KSO_WM_BEAUTIFY_FLAG" val=""/>
</p:tagLst>
</file>

<file path=ppt/tags/tag623.xml><?xml version="1.0" encoding="utf-8"?>
<p:tagLst xmlns:p="http://schemas.openxmlformats.org/presentationml/2006/main">
  <p:tag name="KSO_WM_BEAUTIFY_FLAG" val=""/>
</p:tagLst>
</file>

<file path=ppt/tags/tag624.xml><?xml version="1.0" encoding="utf-8"?>
<p:tagLst xmlns:p="http://schemas.openxmlformats.org/presentationml/2006/main">
  <p:tag name="KSO_WM_BEAUTIFY_FLAG" val=""/>
</p:tagLst>
</file>

<file path=ppt/tags/tag625.xml><?xml version="1.0" encoding="utf-8"?>
<p:tagLst xmlns:p="http://schemas.openxmlformats.org/presentationml/2006/main">
  <p:tag name="KSO_WM_BEAUTIFY_FLAG" val=""/>
</p:tagLst>
</file>

<file path=ppt/tags/tag626.xml><?xml version="1.0" encoding="utf-8"?>
<p:tagLst xmlns:p="http://schemas.openxmlformats.org/presentationml/2006/main">
  <p:tag name="KSO_WM_BEAUTIFY_FLAG" val=""/>
</p:tagLst>
</file>

<file path=ppt/tags/tag627.xml><?xml version="1.0" encoding="utf-8"?>
<p:tagLst xmlns:p="http://schemas.openxmlformats.org/presentationml/2006/main">
  <p:tag name="KSO_WM_BEAUTIFY_FLAG" val=""/>
</p:tagLst>
</file>

<file path=ppt/tags/tag628.xml><?xml version="1.0" encoding="utf-8"?>
<p:tagLst xmlns:p="http://schemas.openxmlformats.org/presentationml/2006/main">
  <p:tag name="KSO_WM_BEAUTIFY_FLAG" val=""/>
</p:tagLst>
</file>

<file path=ppt/tags/tag629.xml><?xml version="1.0" encoding="utf-8"?>
<p:tagLst xmlns:p="http://schemas.openxmlformats.org/presentationml/2006/main">
  <p:tag name="KSO_WM_BEAUTIFY_FLAG" val=""/>
</p:tagLst>
</file>

<file path=ppt/tags/tag63.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30.xml><?xml version="1.0" encoding="utf-8"?>
<p:tagLst xmlns:p="http://schemas.openxmlformats.org/presentationml/2006/main">
  <p:tag name="KSO_WM_BEAUTIFY_FLAG" val=""/>
</p:tagLst>
</file>

<file path=ppt/tags/tag631.xml><?xml version="1.0" encoding="utf-8"?>
<p:tagLst xmlns:p="http://schemas.openxmlformats.org/presentationml/2006/main">
  <p:tag name="KSO_WM_BEAUTIFY_FLAG" val=""/>
</p:tagLst>
</file>

<file path=ppt/tags/tag632.xml><?xml version="1.0" encoding="utf-8"?>
<p:tagLst xmlns:p="http://schemas.openxmlformats.org/presentationml/2006/main">
  <p:tag name="KSO_WM_BEAUTIFY_FLAG" val=""/>
</p:tagLst>
</file>

<file path=ppt/tags/tag633.xml><?xml version="1.0" encoding="utf-8"?>
<p:tagLst xmlns:p="http://schemas.openxmlformats.org/presentationml/2006/main">
  <p:tag name="KSO_WM_BEAUTIFY_FLAG" val=""/>
</p:tagLst>
</file>

<file path=ppt/tags/tag634.xml><?xml version="1.0" encoding="utf-8"?>
<p:tagLst xmlns:p="http://schemas.openxmlformats.org/presentationml/2006/main">
  <p:tag name="KSO_WM_BEAUTIFY_FLAG" val=""/>
</p:tagLst>
</file>

<file path=ppt/tags/tag635.xml><?xml version="1.0" encoding="utf-8"?>
<p:tagLst xmlns:p="http://schemas.openxmlformats.org/presentationml/2006/main">
  <p:tag name="KSO_WM_BEAUTIFY_FLAG" val=""/>
</p:tagLst>
</file>

<file path=ppt/tags/tag636.xml><?xml version="1.0" encoding="utf-8"?>
<p:tagLst xmlns:p="http://schemas.openxmlformats.org/presentationml/2006/main">
  <p:tag name="KSO_WM_BEAUTIFY_FLAG" val=""/>
</p:tagLst>
</file>

<file path=ppt/tags/tag637.xml><?xml version="1.0" encoding="utf-8"?>
<p:tagLst xmlns:p="http://schemas.openxmlformats.org/presentationml/2006/main">
  <p:tag name="KSO_WM_BEAUTIFY_FLAG" val=""/>
</p:tagLst>
</file>

<file path=ppt/tags/tag638.xml><?xml version="1.0" encoding="utf-8"?>
<p:tagLst xmlns:p="http://schemas.openxmlformats.org/presentationml/2006/main">
  <p:tag name="KSO_WM_BEAUTIFY_FLAG" val=""/>
</p:tagLst>
</file>

<file path=ppt/tags/tag639.xml><?xml version="1.0" encoding="utf-8"?>
<p:tagLst xmlns:p="http://schemas.openxmlformats.org/presentationml/2006/main">
  <p:tag name="KSO_WM_BEAUTIFY_FLAG" val=""/>
</p:tagLst>
</file>

<file path=ppt/tags/tag64.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111"/>
  <p:tag name="KSO_WM_UNIT_HIGHLIGHT" val="0"/>
  <p:tag name="KSO_WM_UNIT_COMPATIBLE" val="0"/>
  <p:tag name="KSO_WM_UNIT_DIAGRAM_ISNUMVISUAL" val="0"/>
  <p:tag name="KSO_WM_UNIT_DIAGRAM_ISREFERUNIT" val="0"/>
  <p:tag name="KSO_WM_UNIT_TYPE" val="b"/>
  <p:tag name="KSO_WM_UNIT_INDEX" val="1"/>
  <p:tag name="KSO_WM_UNIT_ID" val="custom20205081_1*b*1"/>
  <p:tag name="KSO_WM_TEMPLATE_CATEGORY" val="custom"/>
  <p:tag name="KSO_WM_TEMPLATE_INDEX" val="20205081"/>
  <p:tag name="KSO_WM_UNIT_LAYERLEVEL" val="1"/>
  <p:tag name="KSO_WM_TAG_VERSION" val="1.0"/>
  <p:tag name="KSO_WM_BEAUTIFY_FLAG" val="#wm#"/>
</p:tagLst>
</file>

<file path=ppt/tags/tag640.xml><?xml version="1.0" encoding="utf-8"?>
<p:tagLst xmlns:p="http://schemas.openxmlformats.org/presentationml/2006/main">
  <p:tag name="KSO_WM_BEAUTIFY_FLAG" val=""/>
</p:tagLst>
</file>

<file path=ppt/tags/tag641.xml><?xml version="1.0" encoding="utf-8"?>
<p:tagLst xmlns:p="http://schemas.openxmlformats.org/presentationml/2006/main">
  <p:tag name="KSO_WM_BEAUTIFY_FLAG" val=""/>
</p:tagLst>
</file>

<file path=ppt/tags/tag642.xml><?xml version="1.0" encoding="utf-8"?>
<p:tagLst xmlns:p="http://schemas.openxmlformats.org/presentationml/2006/main">
  <p:tag name="KSO_WM_BEAUTIFY_FLAG" val=""/>
</p:tagLst>
</file>

<file path=ppt/tags/tag643.xml><?xml version="1.0" encoding="utf-8"?>
<p:tagLst xmlns:p="http://schemas.openxmlformats.org/presentationml/2006/main">
  <p:tag name="KSO_WM_BEAUTIFY_FLAG" val=""/>
</p:tagLst>
</file>

<file path=ppt/tags/tag644.xml><?xml version="1.0" encoding="utf-8"?>
<p:tagLst xmlns:p="http://schemas.openxmlformats.org/presentationml/2006/main">
  <p:tag name="KSO_WM_BEAUTIFY_FLAG" val=""/>
</p:tagLst>
</file>

<file path=ppt/tags/tag645.xml><?xml version="1.0" encoding="utf-8"?>
<p:tagLst xmlns:p="http://schemas.openxmlformats.org/presentationml/2006/main">
  <p:tag name="KSO_WM_BEAUTIFY_FLAG" val=""/>
</p:tagLst>
</file>

<file path=ppt/tags/tag646.xml><?xml version="1.0" encoding="utf-8"?>
<p:tagLst xmlns:p="http://schemas.openxmlformats.org/presentationml/2006/main">
  <p:tag name="KSO_WM_BEAUTIFY_FLAG" val=""/>
</p:tagLst>
</file>

<file path=ppt/tags/tag647.xml><?xml version="1.0" encoding="utf-8"?>
<p:tagLst xmlns:p="http://schemas.openxmlformats.org/presentationml/2006/main">
  <p:tag name="KSO_WM_BEAUTIFY_FLAG" val=""/>
</p:tagLst>
</file>

<file path=ppt/tags/tag648.xml><?xml version="1.0" encoding="utf-8"?>
<p:tagLst xmlns:p="http://schemas.openxmlformats.org/presentationml/2006/main">
  <p:tag name="KSO_WM_BEAUTIFY_FLAG" val=""/>
</p:tagLst>
</file>

<file path=ppt/tags/tag649.xml><?xml version="1.0" encoding="utf-8"?>
<p:tagLst xmlns:p="http://schemas.openxmlformats.org/presentationml/2006/main">
  <p:tag name="KSO_WM_BEAUTIFY_FLAG" val=""/>
</p:tagLst>
</file>

<file path=ppt/tags/tag6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0.xml><?xml version="1.0" encoding="utf-8"?>
<p:tagLst xmlns:p="http://schemas.openxmlformats.org/presentationml/2006/main">
  <p:tag name="KSO_WM_BEAUTIFY_FLAG" val=""/>
</p:tagLst>
</file>

<file path=ppt/tags/tag651.xml><?xml version="1.0" encoding="utf-8"?>
<p:tagLst xmlns:p="http://schemas.openxmlformats.org/presentationml/2006/main">
  <p:tag name="KSO_WM_BEAUTIFY_FLAG" val=""/>
</p:tagLst>
</file>

<file path=ppt/tags/tag652.xml><?xml version="1.0" encoding="utf-8"?>
<p:tagLst xmlns:p="http://schemas.openxmlformats.org/presentationml/2006/main">
  <p:tag name="KSO_WM_BEAUTIFY_FLAG" val=""/>
</p:tagLst>
</file>

<file path=ppt/tags/tag653.xml><?xml version="1.0" encoding="utf-8"?>
<p:tagLst xmlns:p="http://schemas.openxmlformats.org/presentationml/2006/main">
  <p:tag name="KSO_WM_BEAUTIFY_FLAG" val=""/>
</p:tagLst>
</file>

<file path=ppt/tags/tag654.xml><?xml version="1.0" encoding="utf-8"?>
<p:tagLst xmlns:p="http://schemas.openxmlformats.org/presentationml/2006/main">
  <p:tag name="KSO_WM_BEAUTIFY_FLAG" val=""/>
</p:tagLst>
</file>

<file path=ppt/tags/tag655.xml><?xml version="1.0" encoding="utf-8"?>
<p:tagLst xmlns:p="http://schemas.openxmlformats.org/presentationml/2006/main">
  <p:tag name="KSO_WM_BEAUTIFY_FLAG" val=""/>
</p:tagLst>
</file>

<file path=ppt/tags/tag656.xml><?xml version="1.0" encoding="utf-8"?>
<p:tagLst xmlns:p="http://schemas.openxmlformats.org/presentationml/2006/main">
  <p:tag name="KSO_WM_BEAUTIFY_FLAG" val=""/>
</p:tagLst>
</file>

<file path=ppt/tags/tag657.xml><?xml version="1.0" encoding="utf-8"?>
<p:tagLst xmlns:p="http://schemas.openxmlformats.org/presentationml/2006/main">
  <p:tag name="KSO_WM_BEAUTIFY_FLAG" val=""/>
</p:tagLst>
</file>

<file path=ppt/tags/tag658.xml><?xml version="1.0" encoding="utf-8"?>
<p:tagLst xmlns:p="http://schemas.openxmlformats.org/presentationml/2006/main">
  <p:tag name="KSO_WM_BEAUTIFY_FLAG" val=""/>
</p:tagLst>
</file>

<file path=ppt/tags/tag659.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60.xml><?xml version="1.0" encoding="utf-8"?>
<p:tagLst xmlns:p="http://schemas.openxmlformats.org/presentationml/2006/main">
  <p:tag name="KSO_WM_BEAUTIFY_FLAG" val=""/>
</p:tagLst>
</file>

<file path=ppt/tags/tag661.xml><?xml version="1.0" encoding="utf-8"?>
<p:tagLst xmlns:p="http://schemas.openxmlformats.org/presentationml/2006/main">
  <p:tag name="KSO_WM_BEAUTIFY_FLAG" val=""/>
</p:tagLst>
</file>

<file path=ppt/tags/tag662.xml><?xml version="1.0" encoding="utf-8"?>
<p:tagLst xmlns:p="http://schemas.openxmlformats.org/presentationml/2006/main">
  <p:tag name="KSO_WM_BEAUTIFY_FLAG" val=""/>
</p:tagLst>
</file>

<file path=ppt/tags/tag663.xml><?xml version="1.0" encoding="utf-8"?>
<p:tagLst xmlns:p="http://schemas.openxmlformats.org/presentationml/2006/main">
  <p:tag name="KSO_WM_BEAUTIFY_FLAG" val=""/>
</p:tagLst>
</file>

<file path=ppt/tags/tag664.xml><?xml version="1.0" encoding="utf-8"?>
<p:tagLst xmlns:p="http://schemas.openxmlformats.org/presentationml/2006/main">
  <p:tag name="KSO_WM_BEAUTIFY_FLAG" val=""/>
</p:tagLst>
</file>

<file path=ppt/tags/tag665.xml><?xml version="1.0" encoding="utf-8"?>
<p:tagLst xmlns:p="http://schemas.openxmlformats.org/presentationml/2006/main">
  <p:tag name="KSO_WM_BEAUTIFY_FLAG" val=""/>
</p:tagLst>
</file>

<file path=ppt/tags/tag666.xml><?xml version="1.0" encoding="utf-8"?>
<p:tagLst xmlns:p="http://schemas.openxmlformats.org/presentationml/2006/main">
  <p:tag name="KSO_WM_BEAUTIFY_FLAG" val=""/>
</p:tagLst>
</file>

<file path=ppt/tags/tag667.xml><?xml version="1.0" encoding="utf-8"?>
<p:tagLst xmlns:p="http://schemas.openxmlformats.org/presentationml/2006/main">
  <p:tag name="KSO_WM_BEAUTIFY_FLAG" val=""/>
</p:tagLst>
</file>

<file path=ppt/tags/tag668.xml><?xml version="1.0" encoding="utf-8"?>
<p:tagLst xmlns:p="http://schemas.openxmlformats.org/presentationml/2006/main">
  <p:tag name="KSO_WM_BEAUTIFY_FLAG" val=""/>
</p:tagLst>
</file>

<file path=ppt/tags/tag669.xml><?xml version="1.0" encoding="utf-8"?>
<p:tagLst xmlns:p="http://schemas.openxmlformats.org/presentationml/2006/main">
  <p:tag name="KSO_WM_BEAUTIFY_FLAG" val=""/>
</p:tagLst>
</file>

<file path=ppt/tags/tag6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70.xml><?xml version="1.0" encoding="utf-8"?>
<p:tagLst xmlns:p="http://schemas.openxmlformats.org/presentationml/2006/main">
  <p:tag name="KSO_WM_BEAUTIFY_FLAG" val=""/>
</p:tagLst>
</file>

<file path=ppt/tags/tag671.xml><?xml version="1.0" encoding="utf-8"?>
<p:tagLst xmlns:p="http://schemas.openxmlformats.org/presentationml/2006/main">
  <p:tag name="KSO_WM_BEAUTIFY_FLAG" val=""/>
</p:tagLst>
</file>

<file path=ppt/tags/tag672.xml><?xml version="1.0" encoding="utf-8"?>
<p:tagLst xmlns:p="http://schemas.openxmlformats.org/presentationml/2006/main">
  <p:tag name="KSO_WM_BEAUTIFY_FLAG" val=""/>
</p:tagLst>
</file>

<file path=ppt/tags/tag673.xml><?xml version="1.0" encoding="utf-8"?>
<p:tagLst xmlns:p="http://schemas.openxmlformats.org/presentationml/2006/main">
  <p:tag name="KSO_WM_BEAUTIFY_FLAG" val=""/>
</p:tagLst>
</file>

<file path=ppt/tags/tag674.xml><?xml version="1.0" encoding="utf-8"?>
<p:tagLst xmlns:p="http://schemas.openxmlformats.org/presentationml/2006/main">
  <p:tag name="KSO_WM_BEAUTIFY_FLAG" val=""/>
</p:tagLst>
</file>

<file path=ppt/tags/tag675.xml><?xml version="1.0" encoding="utf-8"?>
<p:tagLst xmlns:p="http://schemas.openxmlformats.org/presentationml/2006/main">
  <p:tag name="KSO_WM_BEAUTIFY_FLAG" val=""/>
</p:tagLst>
</file>

<file path=ppt/tags/tag676.xml><?xml version="1.0" encoding="utf-8"?>
<p:tagLst xmlns:p="http://schemas.openxmlformats.org/presentationml/2006/main">
  <p:tag name="KSO_WM_BEAUTIFY_FLAG" val=""/>
</p:tagLst>
</file>

<file path=ppt/tags/tag677.xml><?xml version="1.0" encoding="utf-8"?>
<p:tagLst xmlns:p="http://schemas.openxmlformats.org/presentationml/2006/main">
  <p:tag name="KSO_WM_BEAUTIFY_FLAG" val=""/>
</p:tagLst>
</file>

<file path=ppt/tags/tag678.xml><?xml version="1.0" encoding="utf-8"?>
<p:tagLst xmlns:p="http://schemas.openxmlformats.org/presentationml/2006/main">
  <p:tag name="KSO_WM_BEAUTIFY_FLAG" val=""/>
</p:tagLst>
</file>

<file path=ppt/tags/tag679.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80.xml><?xml version="1.0" encoding="utf-8"?>
<p:tagLst xmlns:p="http://schemas.openxmlformats.org/presentationml/2006/main">
  <p:tag name="KSO_WM_BEAUTIFY_FLAG" val=""/>
</p:tagLst>
</file>

<file path=ppt/tags/tag681.xml><?xml version="1.0" encoding="utf-8"?>
<p:tagLst xmlns:p="http://schemas.openxmlformats.org/presentationml/2006/main">
  <p:tag name="KSO_WM_BEAUTIFY_FLAG" val=""/>
</p:tagLst>
</file>

<file path=ppt/tags/tag682.xml><?xml version="1.0" encoding="utf-8"?>
<p:tagLst xmlns:p="http://schemas.openxmlformats.org/presentationml/2006/main">
  <p:tag name="KSO_WM_BEAUTIFY_FLAG" val=""/>
</p:tagLst>
</file>

<file path=ppt/tags/tag683.xml><?xml version="1.0" encoding="utf-8"?>
<p:tagLst xmlns:p="http://schemas.openxmlformats.org/presentationml/2006/main">
  <p:tag name="KSO_WM_BEAUTIFY_FLAG" val=""/>
</p:tagLst>
</file>

<file path=ppt/tags/tag684.xml><?xml version="1.0" encoding="utf-8"?>
<p:tagLst xmlns:p="http://schemas.openxmlformats.org/presentationml/2006/main">
  <p:tag name="KSO_WM_BEAUTIFY_FLAG" val=""/>
</p:tagLst>
</file>

<file path=ppt/tags/tag685.xml><?xml version="1.0" encoding="utf-8"?>
<p:tagLst xmlns:p="http://schemas.openxmlformats.org/presentationml/2006/main">
  <p:tag name="KSO_WM_BEAUTIFY_FLAG" val=""/>
</p:tagLst>
</file>

<file path=ppt/tags/tag686.xml><?xml version="1.0" encoding="utf-8"?>
<p:tagLst xmlns:p="http://schemas.openxmlformats.org/presentationml/2006/main">
  <p:tag name="KSO_WM_BEAUTIFY_FLAG" val=""/>
</p:tagLst>
</file>

<file path=ppt/tags/tag687.xml><?xml version="1.0" encoding="utf-8"?>
<p:tagLst xmlns:p="http://schemas.openxmlformats.org/presentationml/2006/main">
  <p:tag name="KSO_WM_BEAUTIFY_FLAG" val=""/>
</p:tagLst>
</file>

<file path=ppt/tags/tag688.xml><?xml version="1.0" encoding="utf-8"?>
<p:tagLst xmlns:p="http://schemas.openxmlformats.org/presentationml/2006/main">
  <p:tag name="KSO_WM_BEAUTIFY_FLAG" val=""/>
</p:tagLst>
</file>

<file path=ppt/tags/tag68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90.xml><?xml version="1.0" encoding="utf-8"?>
<p:tagLst xmlns:p="http://schemas.openxmlformats.org/presentationml/2006/main">
  <p:tag name="KSO_WM_BEAUTIFY_FLAG" val=""/>
</p:tagLst>
</file>

<file path=ppt/tags/tag691.xml><?xml version="1.0" encoding="utf-8"?>
<p:tagLst xmlns:p="http://schemas.openxmlformats.org/presentationml/2006/main">
  <p:tag name="KSO_WM_BEAUTIFY_FLAG" val=""/>
</p:tagLst>
</file>

<file path=ppt/tags/tag692.xml><?xml version="1.0" encoding="utf-8"?>
<p:tagLst xmlns:p="http://schemas.openxmlformats.org/presentationml/2006/main">
  <p:tag name="KSO_WM_BEAUTIFY_FLAG" val=""/>
</p:tagLst>
</file>

<file path=ppt/tags/tag693.xml><?xml version="1.0" encoding="utf-8"?>
<p:tagLst xmlns:p="http://schemas.openxmlformats.org/presentationml/2006/main">
  <p:tag name="KSO_WM_BEAUTIFY_FLAG" val=""/>
</p:tagLst>
</file>

<file path=ppt/tags/tag694.xml><?xml version="1.0" encoding="utf-8"?>
<p:tagLst xmlns:p="http://schemas.openxmlformats.org/presentationml/2006/main">
  <p:tag name="KSO_WM_BEAUTIFY_FLAG" val=""/>
</p:tagLst>
</file>

<file path=ppt/tags/tag695.xml><?xml version="1.0" encoding="utf-8"?>
<p:tagLst xmlns:p="http://schemas.openxmlformats.org/presentationml/2006/main">
  <p:tag name="KSO_WM_BEAUTIFY_FLAG" val=""/>
</p:tagLst>
</file>

<file path=ppt/tags/tag696.xml><?xml version="1.0" encoding="utf-8"?>
<p:tagLst xmlns:p="http://schemas.openxmlformats.org/presentationml/2006/main">
  <p:tag name="KSO_WM_BEAUTIFY_FLAG" val=""/>
</p:tagLst>
</file>

<file path=ppt/tags/tag697.xml><?xml version="1.0" encoding="utf-8"?>
<p:tagLst xmlns:p="http://schemas.openxmlformats.org/presentationml/2006/main">
  <p:tag name="KSO_WM_BEAUTIFY_FLAG" val=""/>
</p:tagLst>
</file>

<file path=ppt/tags/tag698.xml><?xml version="1.0" encoding="utf-8"?>
<p:tagLst xmlns:p="http://schemas.openxmlformats.org/presentationml/2006/main">
  <p:tag name="KSO_WM_BEAUTIFY_FLAG" val=""/>
</p:tagLst>
</file>

<file path=ppt/tags/tag69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
</p:tagLst>
</file>

<file path=ppt/tags/tag700.xml><?xml version="1.0" encoding="utf-8"?>
<p:tagLst xmlns:p="http://schemas.openxmlformats.org/presentationml/2006/main">
  <p:tag name="KSO_WM_BEAUTIFY_FLAG" val=""/>
</p:tagLst>
</file>

<file path=ppt/tags/tag70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02.xml><?xml version="1.0" encoding="utf-8"?>
<p:tagLst xmlns:p="http://schemas.openxmlformats.org/presentationml/2006/main">
  <p:tag name="KSO_WM_BEAUTIFY_FLAG" val=""/>
</p:tagLst>
</file>

<file path=ppt/tags/tag703.xml><?xml version="1.0" encoding="utf-8"?>
<p:tagLst xmlns:p="http://schemas.openxmlformats.org/presentationml/2006/main">
  <p:tag name="KSO_WM_BEAUTIFY_FLAG" val=""/>
</p:tagLst>
</file>

<file path=ppt/tags/tag704.xml><?xml version="1.0" encoding="utf-8"?>
<p:tagLst xmlns:p="http://schemas.openxmlformats.org/presentationml/2006/main">
  <p:tag name="KSO_WM_BEAUTIFY_FLAG" val=""/>
</p:tagLst>
</file>

<file path=ppt/tags/tag705.xml><?xml version="1.0" encoding="utf-8"?>
<p:tagLst xmlns:p="http://schemas.openxmlformats.org/presentationml/2006/main">
  <p:tag name="KSO_WM_BEAUTIFY_FLAG" val=""/>
</p:tagLst>
</file>

<file path=ppt/tags/tag706.xml><?xml version="1.0" encoding="utf-8"?>
<p:tagLst xmlns:p="http://schemas.openxmlformats.org/presentationml/2006/main">
  <p:tag name="KSO_WM_BEAUTIFY_FLAG" val=""/>
</p:tagLst>
</file>

<file path=ppt/tags/tag707.xml><?xml version="1.0" encoding="utf-8"?>
<p:tagLst xmlns:p="http://schemas.openxmlformats.org/presentationml/2006/main">
  <p:tag name="KSO_WM_BEAUTIFY_FLAG" val=""/>
</p:tagLst>
</file>

<file path=ppt/tags/tag708.xml><?xml version="1.0" encoding="utf-8"?>
<p:tagLst xmlns:p="http://schemas.openxmlformats.org/presentationml/2006/main">
  <p:tag name="KSO_WM_BEAUTIFY_FLAG" val=""/>
</p:tagLst>
</file>

<file path=ppt/tags/tag709.xml><?xml version="1.0" encoding="utf-8"?>
<p:tagLst xmlns:p="http://schemas.openxmlformats.org/presentationml/2006/main">
  <p:tag name="KSO_WM_BEAUTIFY_FLAG" val=""/>
</p:tagLst>
</file>

<file path=ppt/tags/tag7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10.xml><?xml version="1.0" encoding="utf-8"?>
<p:tagLst xmlns:p="http://schemas.openxmlformats.org/presentationml/2006/main">
  <p:tag name="KSO_WM_BEAUTIFY_FLAG" val=""/>
</p:tagLst>
</file>

<file path=ppt/tags/tag711.xml><?xml version="1.0" encoding="utf-8"?>
<p:tagLst xmlns:p="http://schemas.openxmlformats.org/presentationml/2006/main">
  <p:tag name="KSO_WM_BEAUTIFY_FLAG" val=""/>
</p:tagLst>
</file>

<file path=ppt/tags/tag712.xml><?xml version="1.0" encoding="utf-8"?>
<p:tagLst xmlns:p="http://schemas.openxmlformats.org/presentationml/2006/main">
  <p:tag name="KSO_WM_BEAUTIFY_FLAG" val=""/>
</p:tagLst>
</file>

<file path=ppt/tags/tag713.xml><?xml version="1.0" encoding="utf-8"?>
<p:tagLst xmlns:p="http://schemas.openxmlformats.org/presentationml/2006/main">
  <p:tag name="KSO_WM_BEAUTIFY_FLAG" val=""/>
</p:tagLst>
</file>

<file path=ppt/tags/tag714.xml><?xml version="1.0" encoding="utf-8"?>
<p:tagLst xmlns:p="http://schemas.openxmlformats.org/presentationml/2006/main">
  <p:tag name="KSO_WM_BEAUTIFY_FLAG" val=""/>
</p:tagLst>
</file>

<file path=ppt/tags/tag715.xml><?xml version="1.0" encoding="utf-8"?>
<p:tagLst xmlns:p="http://schemas.openxmlformats.org/presentationml/2006/main">
  <p:tag name="KSO_WM_BEAUTIFY_FLAG" val=""/>
</p:tagLst>
</file>

<file path=ppt/tags/tag716.xml><?xml version="1.0" encoding="utf-8"?>
<p:tagLst xmlns:p="http://schemas.openxmlformats.org/presentationml/2006/main">
  <p:tag name="KSO_WM_BEAUTIFY_FLAG" val=""/>
</p:tagLst>
</file>

<file path=ppt/tags/tag717.xml><?xml version="1.0" encoding="utf-8"?>
<p:tagLst xmlns:p="http://schemas.openxmlformats.org/presentationml/2006/main">
  <p:tag name="KSO_WM_BEAUTIFY_FLAG" val=""/>
</p:tagLst>
</file>

<file path=ppt/tags/tag718.xml><?xml version="1.0" encoding="utf-8"?>
<p:tagLst xmlns:p="http://schemas.openxmlformats.org/presentationml/2006/main">
  <p:tag name="KSO_WM_BEAUTIFY_FLAG" val=""/>
</p:tagLst>
</file>

<file path=ppt/tags/tag719.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20.xml><?xml version="1.0" encoding="utf-8"?>
<p:tagLst xmlns:p="http://schemas.openxmlformats.org/presentationml/2006/main">
  <p:tag name="KSO_WM_BEAUTIFY_FLAG" val=""/>
</p:tagLst>
</file>

<file path=ppt/tags/tag721.xml><?xml version="1.0" encoding="utf-8"?>
<p:tagLst xmlns:p="http://schemas.openxmlformats.org/presentationml/2006/main">
  <p:tag name="KSO_WM_BEAUTIFY_FLAG" val=""/>
</p:tagLst>
</file>

<file path=ppt/tags/tag722.xml><?xml version="1.0" encoding="utf-8"?>
<p:tagLst xmlns:p="http://schemas.openxmlformats.org/presentationml/2006/main">
  <p:tag name="KSO_WM_BEAUTIFY_FLAG" val=""/>
</p:tagLst>
</file>

<file path=ppt/tags/tag723.xml><?xml version="1.0" encoding="utf-8"?>
<p:tagLst xmlns:p="http://schemas.openxmlformats.org/presentationml/2006/main">
  <p:tag name="KSO_WM_BEAUTIFY_FLAG" val=""/>
</p:tagLst>
</file>

<file path=ppt/tags/tag724.xml><?xml version="1.0" encoding="utf-8"?>
<p:tagLst xmlns:p="http://schemas.openxmlformats.org/presentationml/2006/main">
  <p:tag name="KSO_WM_BEAUTIFY_FLAG" val=""/>
</p:tagLst>
</file>

<file path=ppt/tags/tag725.xml><?xml version="1.0" encoding="utf-8"?>
<p:tagLst xmlns:p="http://schemas.openxmlformats.org/presentationml/2006/main">
  <p:tag name="KSO_WM_BEAUTIFY_FLAG" val=""/>
</p:tagLst>
</file>

<file path=ppt/tags/tag726.xml><?xml version="1.0" encoding="utf-8"?>
<p:tagLst xmlns:p="http://schemas.openxmlformats.org/presentationml/2006/main">
  <p:tag name="KSO_WM_BEAUTIFY_FLAG" val=""/>
</p:tagLst>
</file>

<file path=ppt/tags/tag727.xml><?xml version="1.0" encoding="utf-8"?>
<p:tagLst xmlns:p="http://schemas.openxmlformats.org/presentationml/2006/main">
  <p:tag name="KSO_WM_BEAUTIFY_FLAG" val=""/>
</p:tagLst>
</file>

<file path=ppt/tags/tag728.xml><?xml version="1.0" encoding="utf-8"?>
<p:tagLst xmlns:p="http://schemas.openxmlformats.org/presentationml/2006/main">
  <p:tag name="KSO_WM_BEAUTIFY_FLAG" val=""/>
</p:tagLst>
</file>

<file path=ppt/tags/tag729.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30.xml><?xml version="1.0" encoding="utf-8"?>
<p:tagLst xmlns:p="http://schemas.openxmlformats.org/presentationml/2006/main">
  <p:tag name="KSO_WM_BEAUTIFY_FLAG" val=""/>
</p:tagLst>
</file>

<file path=ppt/tags/tag731.xml><?xml version="1.0" encoding="utf-8"?>
<p:tagLst xmlns:p="http://schemas.openxmlformats.org/presentationml/2006/main">
  <p:tag name="KSO_WM_BEAUTIFY_FLAG" val=""/>
</p:tagLst>
</file>

<file path=ppt/tags/tag732.xml><?xml version="1.0" encoding="utf-8"?>
<p:tagLst xmlns:p="http://schemas.openxmlformats.org/presentationml/2006/main">
  <p:tag name="KSO_WM_BEAUTIFY_FLAG" val=""/>
</p:tagLst>
</file>

<file path=ppt/tags/tag733.xml><?xml version="1.0" encoding="utf-8"?>
<p:tagLst xmlns:p="http://schemas.openxmlformats.org/presentationml/2006/main">
  <p:tag name="KSO_WM_BEAUTIFY_FLAG" val=""/>
</p:tagLst>
</file>

<file path=ppt/tags/tag73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35.xml><?xml version="1.0" encoding="utf-8"?>
<p:tagLst xmlns:p="http://schemas.openxmlformats.org/presentationml/2006/main">
  <p:tag name="KSO_WM_BEAUTIFY_FLAG" val=""/>
</p:tagLst>
</file>

<file path=ppt/tags/tag73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37.xml><?xml version="1.0" encoding="utf-8"?>
<p:tagLst xmlns:p="http://schemas.openxmlformats.org/presentationml/2006/main">
  <p:tag name="KSO_WM_BEAUTIFY_FLAG" val=""/>
</p:tagLst>
</file>

<file path=ppt/tags/tag73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39.xml><?xml version="1.0" encoding="utf-8"?>
<p:tagLst xmlns:p="http://schemas.openxmlformats.org/presentationml/2006/main">
  <p:tag name="commondata" val="eyJoZGlkIjoiZWJkYWY3MWJhMDYyZTc4ODgwMTZjNmE3MWE4OWI5YTEifQ=="/>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14182</Words>
  <Application>WPS 演示</Application>
  <PresentationFormat>宽屏</PresentationFormat>
  <Paragraphs>1261</Paragraphs>
  <Slides>63</Slides>
  <Notes>4</Notes>
  <HiddenSlides>0</HiddenSlides>
  <MMClips>0</MMClips>
  <ScaleCrop>false</ScaleCrop>
  <HeadingPairs>
    <vt:vector size="6" baseType="variant">
      <vt:variant>
        <vt:lpstr>已用的字体</vt:lpstr>
      </vt:variant>
      <vt:variant>
        <vt:i4>27</vt:i4>
      </vt:variant>
      <vt:variant>
        <vt:lpstr>主题</vt:lpstr>
      </vt:variant>
      <vt:variant>
        <vt:i4>1</vt:i4>
      </vt:variant>
      <vt:variant>
        <vt:lpstr>幻灯片标题</vt:lpstr>
      </vt:variant>
      <vt:variant>
        <vt:i4>63</vt:i4>
      </vt:variant>
    </vt:vector>
  </HeadingPairs>
  <TitlesOfParts>
    <vt:vector size="91" baseType="lpstr">
      <vt:lpstr>Arial</vt:lpstr>
      <vt:lpstr>宋体</vt:lpstr>
      <vt:lpstr>Wingdings</vt:lpstr>
      <vt:lpstr>Wingdings</vt:lpstr>
      <vt:lpstr>微软雅黑</vt:lpstr>
      <vt:lpstr>Arial Unicode MS</vt:lpstr>
      <vt:lpstr>Calibri</vt:lpstr>
      <vt:lpstr>仿宋_GB2312</vt:lpstr>
      <vt:lpstr>方正粗黑宋简体</vt:lpstr>
      <vt:lpstr>微软雅黑 Light</vt:lpstr>
      <vt:lpstr>Impact</vt:lpstr>
      <vt:lpstr>时尚中黑简体</vt:lpstr>
      <vt:lpstr>黑体</vt:lpstr>
      <vt:lpstr>Raavi</vt:lpstr>
      <vt:lpstr>Segoe Print</vt:lpstr>
      <vt:lpstr>楷体_GB2312</vt:lpstr>
      <vt:lpstr>华文行楷</vt:lpstr>
      <vt:lpstr>仿宋</vt:lpstr>
      <vt:lpstr>楷体</vt:lpstr>
      <vt:lpstr>华文楷体</vt:lpstr>
      <vt:lpstr>Franklin Gothic Medium</vt:lpstr>
      <vt:lpstr>华文新魏</vt:lpstr>
      <vt:lpstr>Calibri</vt:lpstr>
      <vt:lpstr>隶书</vt:lpstr>
      <vt:lpstr>Raleway Light</vt:lpstr>
      <vt:lpstr>MS PGothic</vt:lpstr>
      <vt:lpstr>Lato Light</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工伤认定鉴定政策</vt:lpstr>
      <vt:lpstr>PowerPoint 演示文稿</vt:lpstr>
      <vt:lpstr>PowerPoint 演示文稿</vt:lpstr>
      <vt:lpstr>PowerPoint 演示文稿</vt:lpstr>
      <vt:lpstr>工伤认定鉴定政策</vt:lpstr>
      <vt:lpstr>PowerPoint 演示文稿</vt:lpstr>
      <vt:lpstr>PowerPoint 演示文稿</vt:lpstr>
      <vt:lpstr>工伤保险待遇政策</vt:lpstr>
      <vt:lpstr>工伤保险待遇政策</vt:lpstr>
      <vt:lpstr>PowerPoint 演示文稿</vt:lpstr>
      <vt:lpstr>PowerPoint 演示文稿</vt:lpstr>
      <vt:lpstr>PowerPoint 演示文稿</vt:lpstr>
      <vt:lpstr>PowerPoint 演示文稿</vt:lpstr>
      <vt:lpstr>工伤保险待遇政策</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工伤保险待遇政策</vt:lpstr>
      <vt:lpstr>工伤保险待遇政策</vt:lpstr>
      <vt:lpstr>PowerPoint 演示文稿</vt:lpstr>
      <vt:lpstr>结语</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Tassel</cp:lastModifiedBy>
  <cp:revision>156</cp:revision>
  <dcterms:created xsi:type="dcterms:W3CDTF">2019-06-19T02:08:00Z</dcterms:created>
  <dcterms:modified xsi:type="dcterms:W3CDTF">2023-10-17T09:19:14Z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2052-12.1.0.15712</vt:lpwstr>
  </property>
  <property fmtid="{D5CDD505-2E9C-101B-9397-08002B2CF9AE}" pid="3" name="ICV">
    <vt:lpwstr>CEED940D04384A959EE91E3283B1E6C2_11</vt:lpwstr>
  </property>
</Properties>
</file>