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57"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4" r:id="rId22"/>
    <p:sldId id="292" r:id="rId23"/>
    <p:sldId id="293" r:id="rId24"/>
    <p:sldId id="295" r:id="rId25"/>
    <p:sldId id="296" r:id="rId26"/>
    <p:sldId id="297" r:id="rId27"/>
    <p:sldId id="298" r:id="rId28"/>
    <p:sldId id="299" r:id="rId29"/>
    <p:sldId id="303" r:id="rId30"/>
    <p:sldId id="300" r:id="rId31"/>
    <p:sldId id="301" r:id="rId32"/>
    <p:sldId id="302"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7" r:id="rId54"/>
    <p:sldId id="324" r:id="rId55"/>
    <p:sldId id="329" r:id="rId56"/>
    <p:sldId id="276" r:id="rId57"/>
  </p:sldIdLst>
  <p:sldSz cx="12192000" cy="6858000"/>
  <p:notesSz cx="7104380" cy="10234930"/>
  <p:custDataLst>
    <p:tags r:id="rId61"/>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FF7D7D"/>
    <a:srgbClr val="ECE05D"/>
    <a:srgbClr val="FAC650"/>
    <a:srgbClr val="FFF3F3"/>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71" d="100"/>
          <a:sy n="71" d="100"/>
        </p:scale>
        <p:origin x="-660" y="-96"/>
      </p:cViewPr>
      <p:guideLst>
        <p:guide orient="horz" pos="2223"/>
        <p:guide pos="390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1" Type="http://schemas.openxmlformats.org/officeDocument/2006/relationships/tags" Target="tags/tag3.xml"/><Relationship Id="rId60" Type="http://schemas.openxmlformats.org/officeDocument/2006/relationships/tableStyles" Target="tableStyles.xml"/><Relationship Id="rId6" Type="http://schemas.openxmlformats.org/officeDocument/2006/relationships/slide" Target="slides/slide4.xml"/><Relationship Id="rId59" Type="http://schemas.openxmlformats.org/officeDocument/2006/relationships/viewProps" Target="viewProps.xml"/><Relationship Id="rId58" Type="http://schemas.openxmlformats.org/officeDocument/2006/relationships/presProps" Target="presProps.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Administrator\Desktop\&#24037;&#20316;&#31807;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920" b="1" i="0" u="none" strike="noStrike" kern="1200" spc="0" baseline="0">
                <a:solidFill>
                  <a:schemeClr val="tx1">
                    <a:lumMod val="65000"/>
                    <a:lumOff val="35000"/>
                  </a:schemeClr>
                </a:solidFill>
                <a:latin typeface="+mn-lt"/>
                <a:ea typeface="+mn-ea"/>
                <a:cs typeface="+mn-cs"/>
              </a:defRPr>
            </a:pPr>
            <a:r>
              <a:rPr sz="1920" b="1"/>
              <a:t>2007-2019年全国职业病发病情况</a:t>
            </a:r>
            <a:endParaRPr sz="1920" b="1"/>
          </a:p>
        </c:rich>
      </c:tx>
      <c:layout/>
      <c:overlay val="0"/>
      <c:spPr>
        <a:noFill/>
        <a:ln>
          <a:noFill/>
        </a:ln>
        <a:effectLst/>
      </c:spPr>
    </c:title>
    <c:autoTitleDeleted val="0"/>
    <c:plotArea>
      <c:layout>
        <c:manualLayout>
          <c:layoutTarget val="inner"/>
          <c:xMode val="edge"/>
          <c:yMode val="edge"/>
          <c:x val="0.0978960096735187"/>
          <c:y val="0.0547565641905265"/>
          <c:w val="0.899685610640871"/>
          <c:h val="0.691991027840084"/>
        </c:manualLayout>
      </c:layout>
      <c:lineChart>
        <c:grouping val="standard"/>
        <c:varyColors val="0"/>
        <c:ser>
          <c:idx val="0"/>
          <c:order val="0"/>
          <c:tx>
            <c:strRef>
              <c:f>[工作簿1.xlsx]Sheet1!$C$1</c:f>
              <c:strCache>
                <c:ptCount val="1"/>
                <c:pt idx="0">
                  <c:v>总数</c:v>
                </c:pt>
              </c:strCache>
            </c:strRef>
          </c:tx>
          <c:spPr>
            <a:ln w="28575" cap="rnd">
              <a:solidFill>
                <a:srgbClr val="FF0000"/>
              </a:solidFill>
              <a:round/>
            </a:ln>
            <a:effectLst/>
          </c:spPr>
          <c:marker>
            <c:symbol val="circle"/>
            <c:size val="5"/>
            <c:spPr>
              <a:solidFill>
                <a:schemeClr val="accent1"/>
              </a:solidFill>
              <a:ln w="9525">
                <a:solidFill>
                  <a:schemeClr val="accent1"/>
                </a:solidFill>
              </a:ln>
              <a:effectLst/>
            </c:spPr>
          </c:marker>
          <c:dLbls>
            <c:delete val="1"/>
          </c:dLbls>
          <c:cat>
            <c:numRef>
              <c:f>[工作簿1.xlsx]Sheet1!$B$2:$B$14</c:f>
              <c:numCache>
                <c:formatCode>0_ </c:formatCode>
                <c:ptCount val="13"/>
                <c:pt idx="0" c:formatCode="0_ ">
                  <c:v>2007</c:v>
                </c:pt>
                <c:pt idx="1" c:formatCode="0_ ">
                  <c:v>2008</c:v>
                </c:pt>
                <c:pt idx="2" c:formatCode="0_ ">
                  <c:v>2009</c:v>
                </c:pt>
                <c:pt idx="3" c:formatCode="0_ ">
                  <c:v>2010</c:v>
                </c:pt>
                <c:pt idx="4" c:formatCode="0_ ">
                  <c:v>2011</c:v>
                </c:pt>
                <c:pt idx="5" c:formatCode="0_ ">
                  <c:v>2012</c:v>
                </c:pt>
                <c:pt idx="6" c:formatCode="0_ ">
                  <c:v>2013</c:v>
                </c:pt>
                <c:pt idx="7" c:formatCode="0_ ">
                  <c:v>2014</c:v>
                </c:pt>
                <c:pt idx="8" c:formatCode="0_ ">
                  <c:v>2015</c:v>
                </c:pt>
                <c:pt idx="9" c:formatCode="0_ ">
                  <c:v>2016</c:v>
                </c:pt>
                <c:pt idx="10" c:formatCode="0_ ">
                  <c:v>2017</c:v>
                </c:pt>
                <c:pt idx="11" c:formatCode="0_ ">
                  <c:v>2018</c:v>
                </c:pt>
                <c:pt idx="12" c:formatCode="0_ ">
                  <c:v>2019</c:v>
                </c:pt>
              </c:numCache>
            </c:numRef>
          </c:cat>
          <c:val>
            <c:numRef>
              <c:f>[工作簿1.xlsx]Sheet1!$C$2:$C$14</c:f>
              <c:numCache>
                <c:formatCode>0_ </c:formatCode>
                <c:ptCount val="13"/>
                <c:pt idx="0">
                  <c:v>14296</c:v>
                </c:pt>
                <c:pt idx="1">
                  <c:v>13744</c:v>
                </c:pt>
                <c:pt idx="2">
                  <c:v>18128</c:v>
                </c:pt>
                <c:pt idx="3">
                  <c:v>27240</c:v>
                </c:pt>
                <c:pt idx="4">
                  <c:v>29879</c:v>
                </c:pt>
                <c:pt idx="5">
                  <c:v>27420</c:v>
                </c:pt>
                <c:pt idx="6" c:formatCode="General">
                  <c:v>26393</c:v>
                </c:pt>
                <c:pt idx="7" c:formatCode="General">
                  <c:v>29972</c:v>
                </c:pt>
                <c:pt idx="8" c:formatCode="General">
                  <c:v>29180</c:v>
                </c:pt>
                <c:pt idx="9" c:formatCode="General">
                  <c:v>31789</c:v>
                </c:pt>
                <c:pt idx="10" c:formatCode="General">
                  <c:v>26756</c:v>
                </c:pt>
                <c:pt idx="11" c:formatCode="General">
                  <c:v>23497</c:v>
                </c:pt>
                <c:pt idx="12" c:formatCode="General">
                  <c:v>19428</c:v>
                </c:pt>
              </c:numCache>
            </c:numRef>
          </c:val>
          <c:smooth val="0"/>
        </c:ser>
        <c:ser>
          <c:idx val="1"/>
          <c:order val="1"/>
          <c:tx>
            <c:strRef>
              <c:f>[工作簿1.xlsx]Sheet1!$D$1</c:f>
              <c:strCache>
                <c:ptCount val="1"/>
                <c:pt idx="0">
                  <c:v>尘肺呼吸</c:v>
                </c:pt>
              </c:strCache>
            </c:strRef>
          </c:tx>
          <c:spPr>
            <a:ln w="28575" cap="rnd">
              <a:solidFill>
                <a:srgbClr val="00B050"/>
              </a:solidFill>
              <a:round/>
            </a:ln>
            <a:effectLst/>
          </c:spPr>
          <c:marker>
            <c:symbol val="circle"/>
            <c:size val="5"/>
            <c:spPr>
              <a:solidFill>
                <a:schemeClr val="accent2"/>
              </a:solidFill>
              <a:ln w="9525">
                <a:solidFill>
                  <a:schemeClr val="accent2"/>
                </a:solidFill>
              </a:ln>
              <a:effectLst/>
            </c:spPr>
          </c:marker>
          <c:dLbls>
            <c:delete val="1"/>
          </c:dLbls>
          <c:cat>
            <c:numRef>
              <c:f>[工作簿1.xlsx]Sheet1!$B$2:$B$14</c:f>
              <c:numCache>
                <c:formatCode>0_ </c:formatCode>
                <c:ptCount val="13"/>
                <c:pt idx="0" c:formatCode="0_ ">
                  <c:v>2007</c:v>
                </c:pt>
                <c:pt idx="1" c:formatCode="0_ ">
                  <c:v>2008</c:v>
                </c:pt>
                <c:pt idx="2" c:formatCode="0_ ">
                  <c:v>2009</c:v>
                </c:pt>
                <c:pt idx="3" c:formatCode="0_ ">
                  <c:v>2010</c:v>
                </c:pt>
                <c:pt idx="4" c:formatCode="0_ ">
                  <c:v>2011</c:v>
                </c:pt>
                <c:pt idx="5" c:formatCode="0_ ">
                  <c:v>2012</c:v>
                </c:pt>
                <c:pt idx="6" c:formatCode="0_ ">
                  <c:v>2013</c:v>
                </c:pt>
                <c:pt idx="7" c:formatCode="0_ ">
                  <c:v>2014</c:v>
                </c:pt>
                <c:pt idx="8" c:formatCode="0_ ">
                  <c:v>2015</c:v>
                </c:pt>
                <c:pt idx="9" c:formatCode="0_ ">
                  <c:v>2016</c:v>
                </c:pt>
                <c:pt idx="10" c:formatCode="0_ ">
                  <c:v>2017</c:v>
                </c:pt>
                <c:pt idx="11" c:formatCode="0_ ">
                  <c:v>2018</c:v>
                </c:pt>
                <c:pt idx="12" c:formatCode="0_ ">
                  <c:v>2019</c:v>
                </c:pt>
              </c:numCache>
            </c:numRef>
          </c:cat>
          <c:val>
            <c:numRef>
              <c:f>[工作簿1.xlsx]Sheet1!$D$2:$D$14</c:f>
              <c:numCache>
                <c:formatCode>0_ </c:formatCode>
                <c:ptCount val="13"/>
                <c:pt idx="0">
                  <c:v>10963</c:v>
                </c:pt>
                <c:pt idx="1">
                  <c:v>10829</c:v>
                </c:pt>
                <c:pt idx="2">
                  <c:v>14495</c:v>
                </c:pt>
                <c:pt idx="3">
                  <c:v>23812</c:v>
                </c:pt>
                <c:pt idx="4">
                  <c:v>26401</c:v>
                </c:pt>
                <c:pt idx="5">
                  <c:v>24206</c:v>
                </c:pt>
                <c:pt idx="6" c:formatCode="General">
                  <c:v>23152</c:v>
                </c:pt>
                <c:pt idx="7" c:formatCode="General">
                  <c:v>26873</c:v>
                </c:pt>
                <c:pt idx="8" c:formatCode="General">
                  <c:v>26081</c:v>
                </c:pt>
                <c:pt idx="9" c:formatCode="General">
                  <c:v>28088</c:v>
                </c:pt>
                <c:pt idx="10" c:formatCode="General">
                  <c:v>22790</c:v>
                </c:pt>
                <c:pt idx="11" c:formatCode="General">
                  <c:v>19524</c:v>
                </c:pt>
                <c:pt idx="12" c:formatCode="General">
                  <c:v>15947</c:v>
                </c:pt>
              </c:numCache>
            </c:numRef>
          </c:val>
          <c:smooth val="0"/>
        </c:ser>
        <c:ser>
          <c:idx val="2"/>
          <c:order val="2"/>
          <c:tx>
            <c:strRef>
              <c:f>[工作簿1.xlsx]Sheet1!$E$1</c:f>
              <c:strCache>
                <c:ptCount val="1"/>
                <c:pt idx="0">
                  <c:v>耳鼻喉口腔</c:v>
                </c:pt>
              </c:strCache>
            </c:strRef>
          </c:tx>
          <c:spPr>
            <a:ln w="28575" cap="rnd">
              <a:solidFill>
                <a:srgbClr val="FFCC66"/>
              </a:solidFill>
              <a:round/>
            </a:ln>
            <a:effectLst/>
          </c:spPr>
          <c:marker>
            <c:symbol val="circle"/>
            <c:size val="5"/>
            <c:spPr>
              <a:solidFill>
                <a:schemeClr val="accent3"/>
              </a:solidFill>
              <a:ln w="9525">
                <a:solidFill>
                  <a:schemeClr val="accent3"/>
                </a:solidFill>
              </a:ln>
              <a:effectLst/>
            </c:spPr>
          </c:marker>
          <c:dLbls>
            <c:delete val="1"/>
          </c:dLbls>
          <c:cat>
            <c:numRef>
              <c:f>[工作簿1.xlsx]Sheet1!$B$2:$B$14</c:f>
              <c:numCache>
                <c:formatCode>0_ </c:formatCode>
                <c:ptCount val="13"/>
                <c:pt idx="0" c:formatCode="0_ ">
                  <c:v>2007</c:v>
                </c:pt>
                <c:pt idx="1" c:formatCode="0_ ">
                  <c:v>2008</c:v>
                </c:pt>
                <c:pt idx="2" c:formatCode="0_ ">
                  <c:v>2009</c:v>
                </c:pt>
                <c:pt idx="3" c:formatCode="0_ ">
                  <c:v>2010</c:v>
                </c:pt>
                <c:pt idx="4" c:formatCode="0_ ">
                  <c:v>2011</c:v>
                </c:pt>
                <c:pt idx="5" c:formatCode="0_ ">
                  <c:v>2012</c:v>
                </c:pt>
                <c:pt idx="6" c:formatCode="0_ ">
                  <c:v>2013</c:v>
                </c:pt>
                <c:pt idx="7" c:formatCode="0_ ">
                  <c:v>2014</c:v>
                </c:pt>
                <c:pt idx="8" c:formatCode="0_ ">
                  <c:v>2015</c:v>
                </c:pt>
                <c:pt idx="9" c:formatCode="0_ ">
                  <c:v>2016</c:v>
                </c:pt>
                <c:pt idx="10" c:formatCode="0_ ">
                  <c:v>2017</c:v>
                </c:pt>
                <c:pt idx="11" c:formatCode="0_ ">
                  <c:v>2018</c:v>
                </c:pt>
                <c:pt idx="12" c:formatCode="0_ ">
                  <c:v>2019</c:v>
                </c:pt>
              </c:numCache>
            </c:numRef>
          </c:cat>
          <c:val>
            <c:numRef>
              <c:f>[工作簿1.xlsx]Sheet1!$E$2:$E$14</c:f>
              <c:numCache>
                <c:formatCode>0_ </c:formatCode>
                <c:ptCount val="13"/>
                <c:pt idx="0">
                  <c:v>1047</c:v>
                </c:pt>
                <c:pt idx="1">
                  <c:v>945</c:v>
                </c:pt>
                <c:pt idx="2">
                  <c:v>1106</c:v>
                </c:pt>
                <c:pt idx="3">
                  <c:v>1314</c:v>
                </c:pt>
                <c:pt idx="4">
                  <c:v>1255</c:v>
                </c:pt>
                <c:pt idx="5">
                  <c:v>1478</c:v>
                </c:pt>
                <c:pt idx="6" c:formatCode="General">
                  <c:v>1578</c:v>
                </c:pt>
                <c:pt idx="7" c:formatCode="General">
                  <c:v>880</c:v>
                </c:pt>
                <c:pt idx="8" c:formatCode="General">
                  <c:v>1097</c:v>
                </c:pt>
                <c:pt idx="9" c:formatCode="General">
                  <c:v>1276</c:v>
                </c:pt>
                <c:pt idx="10" c:formatCode="General">
                  <c:v>1608</c:v>
                </c:pt>
                <c:pt idx="11" c:formatCode="General">
                  <c:v>1528</c:v>
                </c:pt>
                <c:pt idx="12" c:formatCode="General">
                  <c:v>1623</c:v>
                </c:pt>
              </c:numCache>
            </c:numRef>
          </c:val>
          <c:smooth val="0"/>
        </c:ser>
        <c:ser>
          <c:idx val="3"/>
          <c:order val="3"/>
          <c:tx>
            <c:strRef>
              <c:f>[工作簿1.xlsx]Sheet1!$F$1</c:f>
              <c:strCache>
                <c:ptCount val="1"/>
                <c:pt idx="0">
                  <c:v>化学中毒</c:v>
                </c:pt>
              </c:strCache>
            </c:strRef>
          </c:tx>
          <c:spPr>
            <a:ln w="28575" cap="rnd">
              <a:solidFill>
                <a:srgbClr val="7030A0"/>
              </a:solidFill>
              <a:round/>
            </a:ln>
            <a:effectLst/>
          </c:spPr>
          <c:marker>
            <c:symbol val="circle"/>
            <c:size val="5"/>
            <c:spPr>
              <a:solidFill>
                <a:schemeClr val="accent4"/>
              </a:solidFill>
              <a:ln w="9525">
                <a:solidFill>
                  <a:schemeClr val="accent4"/>
                </a:solidFill>
              </a:ln>
              <a:effectLst/>
            </c:spPr>
          </c:marker>
          <c:dLbls>
            <c:delete val="1"/>
          </c:dLbls>
          <c:cat>
            <c:numRef>
              <c:f>[工作簿1.xlsx]Sheet1!$B$2:$B$14</c:f>
              <c:numCache>
                <c:formatCode>0_ </c:formatCode>
                <c:ptCount val="13"/>
                <c:pt idx="0" c:formatCode="0_ ">
                  <c:v>2007</c:v>
                </c:pt>
                <c:pt idx="1" c:formatCode="0_ ">
                  <c:v>2008</c:v>
                </c:pt>
                <c:pt idx="2" c:formatCode="0_ ">
                  <c:v>2009</c:v>
                </c:pt>
                <c:pt idx="3" c:formatCode="0_ ">
                  <c:v>2010</c:v>
                </c:pt>
                <c:pt idx="4" c:formatCode="0_ ">
                  <c:v>2011</c:v>
                </c:pt>
                <c:pt idx="5" c:formatCode="0_ ">
                  <c:v>2012</c:v>
                </c:pt>
                <c:pt idx="6" c:formatCode="0_ ">
                  <c:v>2013</c:v>
                </c:pt>
                <c:pt idx="7" c:formatCode="0_ ">
                  <c:v>2014</c:v>
                </c:pt>
                <c:pt idx="8" c:formatCode="0_ ">
                  <c:v>2015</c:v>
                </c:pt>
                <c:pt idx="9" c:formatCode="0_ ">
                  <c:v>2016</c:v>
                </c:pt>
                <c:pt idx="10" c:formatCode="0_ ">
                  <c:v>2017</c:v>
                </c:pt>
                <c:pt idx="11" c:formatCode="0_ ">
                  <c:v>2018</c:v>
                </c:pt>
                <c:pt idx="12" c:formatCode="0_ ">
                  <c:v>2019</c:v>
                </c:pt>
              </c:numCache>
            </c:numRef>
          </c:cat>
          <c:val>
            <c:numRef>
              <c:f>[工作簿1.xlsx]Sheet1!$F$2:$F$14</c:f>
              <c:numCache>
                <c:formatCode>0_ </c:formatCode>
                <c:ptCount val="13"/>
                <c:pt idx="0">
                  <c:v>2238</c:v>
                </c:pt>
                <c:pt idx="1">
                  <c:v>1931</c:v>
                </c:pt>
                <c:pt idx="2">
                  <c:v>2464</c:v>
                </c:pt>
                <c:pt idx="3">
                  <c:v>2034</c:v>
                </c:pt>
                <c:pt idx="4">
                  <c:v>2131</c:v>
                </c:pt>
                <c:pt idx="5">
                  <c:v>1641</c:v>
                </c:pt>
                <c:pt idx="6" c:formatCode="General">
                  <c:v>1541</c:v>
                </c:pt>
                <c:pt idx="7" c:formatCode="General">
                  <c:v>1281</c:v>
                </c:pt>
                <c:pt idx="8" c:formatCode="General">
                  <c:v>931</c:v>
                </c:pt>
                <c:pt idx="9" c:formatCode="General">
                  <c:v>1212</c:v>
                </c:pt>
                <c:pt idx="10" c:formatCode="General">
                  <c:v>1021</c:v>
                </c:pt>
                <c:pt idx="11" c:formatCode="General">
                  <c:v>1333</c:v>
                </c:pt>
                <c:pt idx="12" c:formatCode="General">
                  <c:v>778</c:v>
                </c:pt>
              </c:numCache>
            </c:numRef>
          </c:val>
          <c:smooth val="0"/>
        </c:ser>
        <c:ser>
          <c:idx val="4"/>
          <c:order val="4"/>
          <c:tx>
            <c:strRef>
              <c:f>[工作簿1.xlsx]Sheet1!$G$1</c:f>
              <c:strCache>
                <c:ptCount val="1"/>
                <c:pt idx="0">
                  <c:v>其他</c:v>
                </c:pt>
              </c:strCache>
            </c:strRef>
          </c:tx>
          <c:spPr>
            <a:ln w="28575" cap="rnd">
              <a:solidFill>
                <a:srgbClr val="00B0F0"/>
              </a:solidFill>
              <a:round/>
            </a:ln>
            <a:effectLst/>
          </c:spPr>
          <c:marker>
            <c:symbol val="circle"/>
            <c:size val="5"/>
            <c:spPr>
              <a:solidFill>
                <a:schemeClr val="accent5"/>
              </a:solidFill>
              <a:ln w="9525">
                <a:solidFill>
                  <a:schemeClr val="accent5"/>
                </a:solidFill>
              </a:ln>
              <a:effectLst/>
            </c:spPr>
          </c:marker>
          <c:dLbls>
            <c:delete val="1"/>
          </c:dLbls>
          <c:cat>
            <c:numRef>
              <c:f>[工作簿1.xlsx]Sheet1!$B$2:$B$14</c:f>
              <c:numCache>
                <c:formatCode>0_ </c:formatCode>
                <c:ptCount val="13"/>
                <c:pt idx="0" c:formatCode="0_ ">
                  <c:v>2007</c:v>
                </c:pt>
                <c:pt idx="1" c:formatCode="0_ ">
                  <c:v>2008</c:v>
                </c:pt>
                <c:pt idx="2" c:formatCode="0_ ">
                  <c:v>2009</c:v>
                </c:pt>
                <c:pt idx="3" c:formatCode="0_ ">
                  <c:v>2010</c:v>
                </c:pt>
                <c:pt idx="4" c:formatCode="0_ ">
                  <c:v>2011</c:v>
                </c:pt>
                <c:pt idx="5" c:formatCode="0_ ">
                  <c:v>2012</c:v>
                </c:pt>
                <c:pt idx="6" c:formatCode="0_ ">
                  <c:v>2013</c:v>
                </c:pt>
                <c:pt idx="7" c:formatCode="0_ ">
                  <c:v>2014</c:v>
                </c:pt>
                <c:pt idx="8" c:formatCode="0_ ">
                  <c:v>2015</c:v>
                </c:pt>
                <c:pt idx="9" c:formatCode="0_ ">
                  <c:v>2016</c:v>
                </c:pt>
                <c:pt idx="10" c:formatCode="0_ ">
                  <c:v>2017</c:v>
                </c:pt>
                <c:pt idx="11" c:formatCode="0_ ">
                  <c:v>2018</c:v>
                </c:pt>
                <c:pt idx="12" c:formatCode="0_ ">
                  <c:v>2019</c:v>
                </c:pt>
              </c:numCache>
            </c:numRef>
          </c:cat>
          <c:val>
            <c:numRef>
              <c:f>[工作簿1.xlsx]Sheet1!$G$2:$G$14</c:f>
              <c:numCache>
                <c:formatCode>General</c:formatCode>
                <c:ptCount val="13"/>
                <c:pt idx="0">
                  <c:v>48</c:v>
                </c:pt>
                <c:pt idx="1">
                  <c:v>39</c:v>
                </c:pt>
                <c:pt idx="2">
                  <c:v>63</c:v>
                </c:pt>
                <c:pt idx="3">
                  <c:v>80</c:v>
                </c:pt>
                <c:pt idx="4">
                  <c:v>92</c:v>
                </c:pt>
                <c:pt idx="5">
                  <c:v>95</c:v>
                </c:pt>
                <c:pt idx="6">
                  <c:v>122</c:v>
                </c:pt>
                <c:pt idx="7">
                  <c:v>938</c:v>
                </c:pt>
                <c:pt idx="8">
                  <c:v>1071</c:v>
                </c:pt>
                <c:pt idx="9">
                  <c:v>1213</c:v>
                </c:pt>
                <c:pt idx="10">
                  <c:v>1337</c:v>
                </c:pt>
                <c:pt idx="11">
                  <c:v>1112</c:v>
                </c:pt>
                <c:pt idx="12">
                  <c:v>1080</c:v>
                </c:pt>
              </c:numCache>
            </c:numRef>
          </c:val>
          <c:smooth val="0"/>
        </c:ser>
        <c:dLbls>
          <c:showLegendKey val="0"/>
          <c:showVal val="0"/>
          <c:showCatName val="0"/>
          <c:showSerName val="0"/>
          <c:showPercent val="0"/>
          <c:showBubbleSize val="0"/>
        </c:dLbls>
        <c:marker val="1"/>
        <c:smooth val="0"/>
        <c:axId val="928045407"/>
        <c:axId val="418403273"/>
      </c:lineChart>
      <c:catAx>
        <c:axId val="928045407"/>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1" i="0" u="none" strike="noStrike" kern="1200" baseline="0">
                <a:solidFill>
                  <a:schemeClr val="tx1">
                    <a:lumMod val="65000"/>
                    <a:lumOff val="35000"/>
                  </a:schemeClr>
                </a:solidFill>
                <a:latin typeface="+mn-lt"/>
                <a:ea typeface="+mn-ea"/>
                <a:cs typeface="+mn-cs"/>
              </a:defRPr>
            </a:pPr>
          </a:p>
        </c:txPr>
        <c:crossAx val="418403273"/>
        <c:crosses val="autoZero"/>
        <c:auto val="1"/>
        <c:lblAlgn val="ctr"/>
        <c:lblOffset val="100"/>
        <c:noMultiLvlLbl val="0"/>
      </c:catAx>
      <c:valAx>
        <c:axId val="418403273"/>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zh-CN" sz="1600" b="1" i="0" u="none" strike="noStrike" kern="1200" baseline="0">
                <a:solidFill>
                  <a:schemeClr val="tx1">
                    <a:lumMod val="65000"/>
                    <a:lumOff val="35000"/>
                  </a:schemeClr>
                </a:solidFill>
                <a:latin typeface="+mn-lt"/>
                <a:ea typeface="+mn-ea"/>
                <a:cs typeface="+mn-cs"/>
              </a:defRPr>
            </a:pPr>
          </a:p>
        </c:txPr>
        <c:crossAx val="928045407"/>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2000" b="1"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2000" b="1"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2000" b="1" i="0" u="none" strike="noStrike" kern="1200" baseline="0">
                <a:solidFill>
                  <a:schemeClr val="tx1">
                    <a:lumMod val="65000"/>
                    <a:lumOff val="35000"/>
                  </a:schemeClr>
                </a:solidFill>
                <a:latin typeface="+mn-lt"/>
                <a:ea typeface="+mn-ea"/>
                <a:cs typeface="+mn-cs"/>
              </a:defRPr>
            </a:pPr>
          </a:p>
        </c:txPr>
      </c:legendEntry>
      <c:legendEntry>
        <c:idx val="3"/>
        <c:txPr>
          <a:bodyPr rot="0" spcFirstLastPara="0" vertOverflow="ellipsis" vert="horz" wrap="square" anchor="ctr" anchorCtr="1"/>
          <a:lstStyle/>
          <a:p>
            <a:pPr>
              <a:defRPr lang="zh-CN" sz="2000" b="1" i="0" u="none" strike="noStrike" kern="1200" baseline="0">
                <a:solidFill>
                  <a:schemeClr val="tx1">
                    <a:lumMod val="65000"/>
                    <a:lumOff val="35000"/>
                  </a:schemeClr>
                </a:solidFill>
                <a:latin typeface="+mn-lt"/>
                <a:ea typeface="+mn-ea"/>
                <a:cs typeface="+mn-cs"/>
              </a:defRPr>
            </a:pPr>
          </a:p>
        </c:txPr>
      </c:legendEntry>
      <c:legendEntry>
        <c:idx val="4"/>
        <c:txPr>
          <a:bodyPr rot="0" spcFirstLastPara="0" vertOverflow="ellipsis" vert="horz" wrap="square" anchor="ctr" anchorCtr="1"/>
          <a:lstStyle/>
          <a:p>
            <a:pPr>
              <a:defRPr lang="zh-CN" sz="2000" b="1"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2000" b="1"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sz="1600" b="1"/>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82B3292-F52B-4C34-9332-D0840B9652C6}" type="doc">
      <dgm:prSet loTypeId="urn:microsoft.com/office/officeart/2005/8/layout/cycle4" loCatId="cycle" qsTypeId="urn:microsoft.com/office/officeart/2005/8/quickstyle/simple1" qsCatId="simple" csTypeId="urn:microsoft.com/office/officeart/2005/8/colors/colorful2" csCatId="colorful" phldr="1"/>
      <dgm:spPr/>
      <dgm:t>
        <a:bodyPr/>
        <a:lstStyle/>
        <a:p>
          <a:endParaRPr lang="zh-CN" altLang="en-US"/>
        </a:p>
      </dgm:t>
    </dgm:pt>
    <dgm:pt modelId="{AB2DFAF9-F539-4CE5-9AAE-E3B97F3D415B}">
      <dgm:prSet phldrT="[文本]"/>
      <dgm:spPr/>
      <dgm:t>
        <a:bodyPr/>
        <a:lstStyle/>
        <a:p>
          <a:r>
            <a:rPr lang="en-US" altLang="zh-CN" dirty="0" smtClean="0"/>
            <a:t>1</a:t>
          </a:r>
          <a:endParaRPr lang="zh-CN" altLang="en-US" dirty="0"/>
        </a:p>
      </dgm:t>
    </dgm:pt>
    <dgm:pt modelId="{B2C521BC-4C4E-43D9-8B49-467481978765}" cxnId="{F62CB7ED-1797-47E4-9247-7996975E30D1}" type="parTrans">
      <dgm:prSet/>
      <dgm:spPr/>
      <dgm:t>
        <a:bodyPr/>
        <a:lstStyle/>
        <a:p>
          <a:endParaRPr lang="zh-CN" altLang="en-US"/>
        </a:p>
      </dgm:t>
    </dgm:pt>
    <dgm:pt modelId="{74572BCB-4DD0-4AF2-8F61-80E7894BDB90}" cxnId="{F62CB7ED-1797-47E4-9247-7996975E30D1}" type="sibTrans">
      <dgm:prSet/>
      <dgm:spPr/>
      <dgm:t>
        <a:bodyPr/>
        <a:lstStyle/>
        <a:p>
          <a:endParaRPr lang="zh-CN" altLang="en-US"/>
        </a:p>
      </dgm:t>
    </dgm:pt>
    <dgm:pt modelId="{055E1D20-CDF9-4AF0-BA07-8DA13E303402}">
      <dgm:prSet phldrT="[文本]"/>
      <dgm:spPr/>
      <dgm:t>
        <a:bodyPr/>
        <a:lstStyle/>
        <a:p>
          <a:r>
            <a:rPr lang="en-US" altLang="zh-CN" dirty="0" smtClean="0"/>
            <a:t>2</a:t>
          </a:r>
          <a:endParaRPr lang="zh-CN" altLang="en-US" dirty="0"/>
        </a:p>
      </dgm:t>
    </dgm:pt>
    <dgm:pt modelId="{FA3EC207-B42E-4878-A98F-6E50808F171D}" cxnId="{3ADA82AA-8CC3-47A3-9722-B6D4A0646578}" type="parTrans">
      <dgm:prSet/>
      <dgm:spPr/>
      <dgm:t>
        <a:bodyPr/>
        <a:lstStyle/>
        <a:p>
          <a:endParaRPr lang="zh-CN" altLang="en-US"/>
        </a:p>
      </dgm:t>
    </dgm:pt>
    <dgm:pt modelId="{CE348722-C9EA-43B8-8CBB-D6D3A80D7EE4}" cxnId="{3ADA82AA-8CC3-47A3-9722-B6D4A0646578}" type="sibTrans">
      <dgm:prSet/>
      <dgm:spPr/>
      <dgm:t>
        <a:bodyPr/>
        <a:lstStyle/>
        <a:p>
          <a:endParaRPr lang="zh-CN" altLang="en-US"/>
        </a:p>
      </dgm:t>
    </dgm:pt>
    <dgm:pt modelId="{7803BD1A-A459-4E37-A958-F2258A5ADA69}">
      <dgm:prSet phldrT="[文本]"/>
      <dgm:spPr/>
      <dgm:t>
        <a:bodyPr/>
        <a:lstStyle/>
        <a:p>
          <a:r>
            <a:rPr lang="en-US" altLang="zh-CN" dirty="0" smtClean="0"/>
            <a:t>3</a:t>
          </a:r>
          <a:endParaRPr lang="zh-CN" altLang="en-US" dirty="0"/>
        </a:p>
      </dgm:t>
    </dgm:pt>
    <dgm:pt modelId="{8C3E1488-BB73-4FA5-B029-1CF78A7C266B}" cxnId="{6E703FDE-25D3-4FE3-B7D9-3209006C1A09}" type="parTrans">
      <dgm:prSet/>
      <dgm:spPr/>
      <dgm:t>
        <a:bodyPr/>
        <a:lstStyle/>
        <a:p>
          <a:endParaRPr lang="zh-CN" altLang="en-US"/>
        </a:p>
      </dgm:t>
    </dgm:pt>
    <dgm:pt modelId="{4FF7AD82-1B93-405B-A512-FE66192B1ACA}" cxnId="{6E703FDE-25D3-4FE3-B7D9-3209006C1A09}" type="sibTrans">
      <dgm:prSet/>
      <dgm:spPr/>
      <dgm:t>
        <a:bodyPr/>
        <a:lstStyle/>
        <a:p>
          <a:endParaRPr lang="zh-CN" altLang="en-US"/>
        </a:p>
      </dgm:t>
    </dgm:pt>
    <dgm:pt modelId="{9BFC18C4-DF3E-4532-BA87-A811E805520F}">
      <dgm:prSet phldrT="[文本]"/>
      <dgm:spPr/>
      <dgm:t>
        <a:bodyPr/>
        <a:lstStyle/>
        <a:p>
          <a:r>
            <a:rPr lang="en-US" altLang="zh-CN" dirty="0" smtClean="0"/>
            <a:t>4</a:t>
          </a:r>
          <a:endParaRPr lang="zh-CN" altLang="en-US" dirty="0"/>
        </a:p>
      </dgm:t>
    </dgm:pt>
    <dgm:pt modelId="{6A04541B-4ABC-4BC9-98F5-0DDAE3D8DF27}" cxnId="{2B916850-A3AF-40E7-89BD-D2442986C553}" type="parTrans">
      <dgm:prSet/>
      <dgm:spPr/>
      <dgm:t>
        <a:bodyPr/>
        <a:lstStyle/>
        <a:p>
          <a:endParaRPr lang="zh-CN" altLang="en-US"/>
        </a:p>
      </dgm:t>
    </dgm:pt>
    <dgm:pt modelId="{7B514923-A6A5-4AF5-A0AA-F12CA8A15C5A}" cxnId="{2B916850-A3AF-40E7-89BD-D2442986C553}" type="sibTrans">
      <dgm:prSet/>
      <dgm:spPr/>
      <dgm:t>
        <a:bodyPr/>
        <a:lstStyle/>
        <a:p>
          <a:endParaRPr lang="zh-CN" altLang="en-US"/>
        </a:p>
      </dgm:t>
    </dgm:pt>
    <dgm:pt modelId="{61CCC768-81DE-45AB-9413-0021B787D1C0}" type="pres">
      <dgm:prSet presAssocID="{D82B3292-F52B-4C34-9332-D0840B9652C6}" presName="cycleMatrixDiagram" presStyleCnt="0">
        <dgm:presLayoutVars>
          <dgm:chMax val="1"/>
          <dgm:dir/>
          <dgm:animLvl val="lvl"/>
          <dgm:resizeHandles val="exact"/>
        </dgm:presLayoutVars>
      </dgm:prSet>
      <dgm:spPr/>
    </dgm:pt>
    <dgm:pt modelId="{FBE499F5-5013-4673-BA57-87E8854C074A}" type="pres">
      <dgm:prSet presAssocID="{D82B3292-F52B-4C34-9332-D0840B9652C6}" presName="children" presStyleCnt="0"/>
      <dgm:spPr/>
    </dgm:pt>
    <dgm:pt modelId="{56D35B7B-95C3-4199-85E6-8105E10DAF93}" type="pres">
      <dgm:prSet presAssocID="{D82B3292-F52B-4C34-9332-D0840B9652C6}" presName="childPlaceholder" presStyleCnt="0"/>
      <dgm:spPr/>
    </dgm:pt>
    <dgm:pt modelId="{67D1D044-DBF5-428A-9F0D-2FAC3AFEDDE2}" type="pres">
      <dgm:prSet presAssocID="{D82B3292-F52B-4C34-9332-D0840B9652C6}" presName="circle" presStyleCnt="0"/>
      <dgm:spPr/>
    </dgm:pt>
    <dgm:pt modelId="{15D8F7F5-99D2-401E-9838-AE97F5B6BEC4}" type="pres">
      <dgm:prSet presAssocID="{D82B3292-F52B-4C34-9332-D0840B9652C6}" presName="quadrant1" presStyleLbl="node1" presStyleIdx="0" presStyleCnt="4">
        <dgm:presLayoutVars>
          <dgm:chMax val="1"/>
          <dgm:bulletEnabled val="1"/>
        </dgm:presLayoutVars>
      </dgm:prSet>
      <dgm:spPr/>
    </dgm:pt>
    <dgm:pt modelId="{EF6C2AFE-EDCA-4B6D-BE23-A581C4DB6259}" type="pres">
      <dgm:prSet presAssocID="{D82B3292-F52B-4C34-9332-D0840B9652C6}" presName="quadrant2" presStyleLbl="node1" presStyleIdx="1" presStyleCnt="4">
        <dgm:presLayoutVars>
          <dgm:chMax val="1"/>
          <dgm:bulletEnabled val="1"/>
        </dgm:presLayoutVars>
      </dgm:prSet>
      <dgm:spPr/>
    </dgm:pt>
    <dgm:pt modelId="{43DCB7EE-E75A-494F-AACD-555A6C45704C}" type="pres">
      <dgm:prSet presAssocID="{D82B3292-F52B-4C34-9332-D0840B9652C6}" presName="quadrant3" presStyleLbl="node1" presStyleIdx="2" presStyleCnt="4">
        <dgm:presLayoutVars>
          <dgm:chMax val="1"/>
          <dgm:bulletEnabled val="1"/>
        </dgm:presLayoutVars>
      </dgm:prSet>
      <dgm:spPr/>
    </dgm:pt>
    <dgm:pt modelId="{932097BD-DB51-43E5-884D-435351B0FD33}" type="pres">
      <dgm:prSet presAssocID="{D82B3292-F52B-4C34-9332-D0840B9652C6}" presName="quadrant4" presStyleLbl="node1" presStyleIdx="3" presStyleCnt="4">
        <dgm:presLayoutVars>
          <dgm:chMax val="1"/>
          <dgm:bulletEnabled val="1"/>
        </dgm:presLayoutVars>
      </dgm:prSet>
      <dgm:spPr/>
    </dgm:pt>
    <dgm:pt modelId="{9406DAC1-2105-4BCF-B71C-84FF3FC6D99D}" type="pres">
      <dgm:prSet presAssocID="{D82B3292-F52B-4C34-9332-D0840B9652C6}" presName="quadrantPlaceholder" presStyleCnt="0"/>
      <dgm:spPr/>
    </dgm:pt>
    <dgm:pt modelId="{18838BCC-59A1-4BB9-A774-DDD6296D0CBE}" type="pres">
      <dgm:prSet presAssocID="{D82B3292-F52B-4C34-9332-D0840B9652C6}" presName="center1" presStyleLbl="fgShp" presStyleIdx="0" presStyleCnt="2"/>
      <dgm:spPr/>
    </dgm:pt>
    <dgm:pt modelId="{91FC0D44-EF25-4855-98D3-756C796FB19A}" type="pres">
      <dgm:prSet presAssocID="{D82B3292-F52B-4C34-9332-D0840B9652C6}" presName="center2" presStyleLbl="fgShp" presStyleIdx="1" presStyleCnt="2"/>
      <dgm:spPr/>
    </dgm:pt>
  </dgm:ptLst>
  <dgm:cxnLst>
    <dgm:cxn modelId="{A1B2BF38-27C9-4466-AEB6-67FE9C30A59A}" type="presOf" srcId="{D82B3292-F52B-4C34-9332-D0840B9652C6}" destId="{61CCC768-81DE-45AB-9413-0021B787D1C0}" srcOrd="0" destOrd="0" presId="urn:microsoft.com/office/officeart/2005/8/layout/cycle4"/>
    <dgm:cxn modelId="{6E703FDE-25D3-4FE3-B7D9-3209006C1A09}" srcId="{D82B3292-F52B-4C34-9332-D0840B9652C6}" destId="{7803BD1A-A459-4E37-A958-F2258A5ADA69}" srcOrd="2" destOrd="0" parTransId="{8C3E1488-BB73-4FA5-B029-1CF78A7C266B}" sibTransId="{4FF7AD82-1B93-405B-A512-FE66192B1ACA}"/>
    <dgm:cxn modelId="{FD3CFB40-A52F-4D14-B3F9-18F53551F370}" type="presOf" srcId="{9BFC18C4-DF3E-4532-BA87-A811E805520F}" destId="{932097BD-DB51-43E5-884D-435351B0FD33}" srcOrd="0" destOrd="0" presId="urn:microsoft.com/office/officeart/2005/8/layout/cycle4"/>
    <dgm:cxn modelId="{F62CB7ED-1797-47E4-9247-7996975E30D1}" srcId="{D82B3292-F52B-4C34-9332-D0840B9652C6}" destId="{AB2DFAF9-F539-4CE5-9AAE-E3B97F3D415B}" srcOrd="0" destOrd="0" parTransId="{B2C521BC-4C4E-43D9-8B49-467481978765}" sibTransId="{74572BCB-4DD0-4AF2-8F61-80E7894BDB90}"/>
    <dgm:cxn modelId="{3ADA82AA-8CC3-47A3-9722-B6D4A0646578}" srcId="{D82B3292-F52B-4C34-9332-D0840B9652C6}" destId="{055E1D20-CDF9-4AF0-BA07-8DA13E303402}" srcOrd="1" destOrd="0" parTransId="{FA3EC207-B42E-4878-A98F-6E50808F171D}" sibTransId="{CE348722-C9EA-43B8-8CBB-D6D3A80D7EE4}"/>
    <dgm:cxn modelId="{2B916850-A3AF-40E7-89BD-D2442986C553}" srcId="{D82B3292-F52B-4C34-9332-D0840B9652C6}" destId="{9BFC18C4-DF3E-4532-BA87-A811E805520F}" srcOrd="3" destOrd="0" parTransId="{6A04541B-4ABC-4BC9-98F5-0DDAE3D8DF27}" sibTransId="{7B514923-A6A5-4AF5-A0AA-F12CA8A15C5A}"/>
    <dgm:cxn modelId="{4B9D90F5-9527-4159-9AE4-907BF17D0253}" type="presOf" srcId="{AB2DFAF9-F539-4CE5-9AAE-E3B97F3D415B}" destId="{15D8F7F5-99D2-401E-9838-AE97F5B6BEC4}" srcOrd="0" destOrd="0" presId="urn:microsoft.com/office/officeart/2005/8/layout/cycle4"/>
    <dgm:cxn modelId="{79BAE8C9-68BA-4692-9D8C-7121A6EC9499}" type="presOf" srcId="{055E1D20-CDF9-4AF0-BA07-8DA13E303402}" destId="{EF6C2AFE-EDCA-4B6D-BE23-A581C4DB6259}" srcOrd="0" destOrd="0" presId="urn:microsoft.com/office/officeart/2005/8/layout/cycle4"/>
    <dgm:cxn modelId="{3ACF2709-D795-4FA1-8CDB-B54AA6095FDA}" type="presOf" srcId="{7803BD1A-A459-4E37-A958-F2258A5ADA69}" destId="{43DCB7EE-E75A-494F-AACD-555A6C45704C}" srcOrd="0" destOrd="0" presId="urn:microsoft.com/office/officeart/2005/8/layout/cycle4"/>
    <dgm:cxn modelId="{10B63719-7186-4E62-85F6-A124091AAA18}" type="presParOf" srcId="{61CCC768-81DE-45AB-9413-0021B787D1C0}" destId="{FBE499F5-5013-4673-BA57-87E8854C074A}" srcOrd="0" destOrd="0" presId="urn:microsoft.com/office/officeart/2005/8/layout/cycle4"/>
    <dgm:cxn modelId="{8745764E-07D3-4295-AA17-84881FB29B67}" type="presParOf" srcId="{FBE499F5-5013-4673-BA57-87E8854C074A}" destId="{56D35B7B-95C3-4199-85E6-8105E10DAF93}" srcOrd="0" destOrd="0" presId="urn:microsoft.com/office/officeart/2005/8/layout/cycle4"/>
    <dgm:cxn modelId="{DD31DC34-DE9E-40C9-8B87-EA5D01DF9063}" type="presParOf" srcId="{61CCC768-81DE-45AB-9413-0021B787D1C0}" destId="{67D1D044-DBF5-428A-9F0D-2FAC3AFEDDE2}" srcOrd="1" destOrd="0" presId="urn:microsoft.com/office/officeart/2005/8/layout/cycle4"/>
    <dgm:cxn modelId="{86860CC4-899E-4160-A9F1-75DA9E35039C}" type="presParOf" srcId="{67D1D044-DBF5-428A-9F0D-2FAC3AFEDDE2}" destId="{15D8F7F5-99D2-401E-9838-AE97F5B6BEC4}" srcOrd="0" destOrd="0" presId="urn:microsoft.com/office/officeart/2005/8/layout/cycle4"/>
    <dgm:cxn modelId="{C3DE02CE-3EB9-4B4B-A1BC-40F290674A13}" type="presParOf" srcId="{67D1D044-DBF5-428A-9F0D-2FAC3AFEDDE2}" destId="{EF6C2AFE-EDCA-4B6D-BE23-A581C4DB6259}" srcOrd="1" destOrd="0" presId="urn:microsoft.com/office/officeart/2005/8/layout/cycle4"/>
    <dgm:cxn modelId="{254AA96D-7F0B-40EB-B898-9F936F0C89F5}" type="presParOf" srcId="{67D1D044-DBF5-428A-9F0D-2FAC3AFEDDE2}" destId="{43DCB7EE-E75A-494F-AACD-555A6C45704C}" srcOrd="2" destOrd="0" presId="urn:microsoft.com/office/officeart/2005/8/layout/cycle4"/>
    <dgm:cxn modelId="{2BFB98A6-4513-45DF-9921-2DA411C204C7}" type="presParOf" srcId="{67D1D044-DBF5-428A-9F0D-2FAC3AFEDDE2}" destId="{932097BD-DB51-43E5-884D-435351B0FD33}" srcOrd="3" destOrd="0" presId="urn:microsoft.com/office/officeart/2005/8/layout/cycle4"/>
    <dgm:cxn modelId="{3182499B-9603-4EF1-92CD-091D5B49CE86}" type="presParOf" srcId="{67D1D044-DBF5-428A-9F0D-2FAC3AFEDDE2}" destId="{9406DAC1-2105-4BCF-B71C-84FF3FC6D99D}" srcOrd="4" destOrd="0" presId="urn:microsoft.com/office/officeart/2005/8/layout/cycle4"/>
    <dgm:cxn modelId="{6815BE02-5313-46D5-9E60-2551C7B965ED}" type="presParOf" srcId="{61CCC768-81DE-45AB-9413-0021B787D1C0}" destId="{18838BCC-59A1-4BB9-A774-DDD6296D0CBE}" srcOrd="2" destOrd="0" presId="urn:microsoft.com/office/officeart/2005/8/layout/cycle4"/>
    <dgm:cxn modelId="{231295B6-15AE-48F5-A08A-F15464A22554}" type="presParOf" srcId="{61CCC768-81DE-45AB-9413-0021B787D1C0}" destId="{91FC0D44-EF25-4855-98D3-756C796FB19A}" srcOrd="3" destOrd="0" presId="urn:microsoft.com/office/officeart/2005/8/layout/cycle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2805405" cy="2158004"/>
        <a:chOff x="0" y="0"/>
        <a:chExt cx="2805405" cy="2158004"/>
      </a:xfrm>
    </dsp:grpSpPr>
    <dsp:sp modelId="{15D8F7F5-99D2-401E-9838-AE97F5B6BEC4}">
      <dsp:nvSpPr>
        <dsp:cNvPr id="3" name="饼形 2"/>
        <dsp:cNvSpPr/>
      </dsp:nvSpPr>
      <dsp:spPr bwMode="white">
        <a:xfrm>
          <a:off x="1537687" y="123006"/>
          <a:ext cx="934416" cy="934416"/>
        </a:xfrm>
        <a:prstGeom prst="pieWedge">
          <a:avLst/>
        </a:prstGeom>
      </dsp:spPr>
      <dsp:style>
        <a:lnRef idx="2">
          <a:schemeClr val="lt1"/>
        </a:lnRef>
        <a:fillRef idx="1">
          <a:schemeClr val="accent2">
            <a:hueOff val="0"/>
            <a:satOff val="0"/>
            <a:lumOff val="0"/>
            <a:alpha val="100000"/>
          </a:schemeClr>
        </a:fillRef>
        <a:effectRef idx="0">
          <a:scrgbClr r="0" g="0" b="0"/>
        </a:effectRef>
        <a:fontRef idx="minor">
          <a:schemeClr val="lt1"/>
        </a:fontRef>
      </dsp:style>
      <dsp:txBody>
        <a:bodyPr lIns="156464" tIns="156464" rIns="156464" bIns="156464"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altLang="zh-CN" dirty="0" smtClean="0"/>
            <a:t>1</a:t>
          </a:r>
          <a:endParaRPr lang="zh-CN" altLang="en-US" dirty="0"/>
        </a:p>
      </dsp:txBody>
      <dsp:txXfrm>
        <a:off x="1537687" y="123006"/>
        <a:ext cx="934416" cy="934416"/>
      </dsp:txXfrm>
    </dsp:sp>
    <dsp:sp modelId="{EF6C2AFE-EDCA-4B6D-BE23-A581C4DB6259}">
      <dsp:nvSpPr>
        <dsp:cNvPr id="4" name="饼形 3"/>
        <dsp:cNvSpPr/>
      </dsp:nvSpPr>
      <dsp:spPr bwMode="white">
        <a:xfrm rot="5400000">
          <a:off x="2515263" y="123006"/>
          <a:ext cx="934416" cy="934416"/>
        </a:xfrm>
        <a:prstGeom prst="pieWedge">
          <a:avLst/>
        </a:prstGeom>
      </dsp:spPr>
      <dsp:style>
        <a:lnRef idx="2">
          <a:schemeClr val="lt1"/>
        </a:lnRef>
        <a:fillRef idx="1">
          <a:schemeClr val="accent2">
            <a:hueOff val="-499999"/>
            <a:satOff val="-27973"/>
            <a:lumOff val="2876"/>
            <a:alpha val="100000"/>
          </a:schemeClr>
        </a:fillRef>
        <a:effectRef idx="0">
          <a:scrgbClr r="0" g="0" b="0"/>
        </a:effectRef>
        <a:fontRef idx="minor">
          <a:schemeClr val="lt1"/>
        </a:fontRef>
      </dsp:style>
      <dsp:txBody>
        <a:bodyPr rot="-5400000" lIns="156464" tIns="156464" rIns="156464" bIns="156464"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altLang="zh-CN" dirty="0" smtClean="0"/>
            <a:t>2</a:t>
          </a:r>
          <a:endParaRPr lang="zh-CN" altLang="en-US" dirty="0"/>
        </a:p>
      </dsp:txBody>
      <dsp:txXfrm rot="5400000">
        <a:off x="2515263" y="123006"/>
        <a:ext cx="934416" cy="934416"/>
      </dsp:txXfrm>
    </dsp:sp>
    <dsp:sp modelId="{43DCB7EE-E75A-494F-AACD-555A6C45704C}">
      <dsp:nvSpPr>
        <dsp:cNvPr id="5" name="饼形 4"/>
        <dsp:cNvSpPr/>
      </dsp:nvSpPr>
      <dsp:spPr bwMode="white">
        <a:xfrm rot="10800000">
          <a:off x="2515263" y="1100582"/>
          <a:ext cx="934416" cy="934416"/>
        </a:xfrm>
        <a:prstGeom prst="pieWedge">
          <a:avLst/>
        </a:prstGeom>
      </dsp:spPr>
      <dsp:style>
        <a:lnRef idx="2">
          <a:schemeClr val="lt1"/>
        </a:lnRef>
        <a:fillRef idx="1">
          <a:schemeClr val="accent2">
            <a:hueOff val="-999999"/>
            <a:satOff val="-55947"/>
            <a:lumOff val="5752"/>
            <a:alpha val="100000"/>
          </a:schemeClr>
        </a:fillRef>
        <a:effectRef idx="0">
          <a:scrgbClr r="0" g="0" b="0"/>
        </a:effectRef>
        <a:fontRef idx="minor">
          <a:schemeClr val="lt1"/>
        </a:fontRef>
      </dsp:style>
      <dsp:txBody>
        <a:bodyPr rot="10800000" lIns="156464" tIns="156464" rIns="156464" bIns="156464"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altLang="zh-CN" dirty="0" smtClean="0"/>
            <a:t>3</a:t>
          </a:r>
          <a:endParaRPr lang="zh-CN" altLang="en-US" dirty="0"/>
        </a:p>
      </dsp:txBody>
      <dsp:txXfrm rot="10800000">
        <a:off x="2515263" y="1100582"/>
        <a:ext cx="934416" cy="934416"/>
      </dsp:txXfrm>
    </dsp:sp>
    <dsp:sp modelId="{932097BD-DB51-43E5-884D-435351B0FD33}">
      <dsp:nvSpPr>
        <dsp:cNvPr id="6" name="饼形 5"/>
        <dsp:cNvSpPr/>
      </dsp:nvSpPr>
      <dsp:spPr bwMode="white">
        <a:xfrm rot="16200000">
          <a:off x="1537687" y="1100582"/>
          <a:ext cx="934416" cy="934416"/>
        </a:xfrm>
        <a:prstGeom prst="pieWedge">
          <a:avLst/>
        </a:prstGeom>
      </dsp:spPr>
      <dsp:style>
        <a:lnRef idx="2">
          <a:schemeClr val="lt1"/>
        </a:lnRef>
        <a:fillRef idx="1">
          <a:schemeClr val="accent2">
            <a:hueOff val="-1500000"/>
            <a:satOff val="-83921"/>
            <a:lumOff val="8627"/>
            <a:alpha val="100000"/>
          </a:schemeClr>
        </a:fillRef>
        <a:effectRef idx="0">
          <a:scrgbClr r="0" g="0" b="0"/>
        </a:effectRef>
        <a:fontRef idx="minor">
          <a:schemeClr val="lt1"/>
        </a:fontRef>
      </dsp:style>
      <dsp:txBody>
        <a:bodyPr rot="5400000" lIns="156464" tIns="156464" rIns="156464" bIns="156464"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altLang="zh-CN" dirty="0" smtClean="0"/>
            <a:t>4</a:t>
          </a:r>
          <a:endParaRPr lang="zh-CN" altLang="en-US" dirty="0"/>
        </a:p>
      </dsp:txBody>
      <dsp:txXfrm rot="16200000">
        <a:off x="1537687" y="1100582"/>
        <a:ext cx="934416" cy="934416"/>
      </dsp:txXfrm>
    </dsp:sp>
    <dsp:sp modelId="{18838BCC-59A1-4BB9-A774-DDD6296D0CBE}">
      <dsp:nvSpPr>
        <dsp:cNvPr id="7" name="环形箭头 6"/>
        <dsp:cNvSpPr/>
      </dsp:nvSpPr>
      <dsp:spPr bwMode="white">
        <a:xfrm>
          <a:off x="2332372" y="884782"/>
          <a:ext cx="322622" cy="280541"/>
        </a:xfrm>
        <a:prstGeom prst="circularArrow">
          <a:avLst/>
        </a:prstGeom>
      </dsp:spPr>
      <dsp:style>
        <a:lnRef idx="2">
          <a:schemeClr val="lt1"/>
        </a:lnRef>
        <a:fillRef idx="1">
          <a:schemeClr val="accent2">
            <a:tint val="40000"/>
          </a:schemeClr>
        </a:fillRef>
        <a:effectRef idx="0">
          <a:scrgbClr r="0" g="0" b="0"/>
        </a:effectRef>
        <a:fontRef idx="minor"/>
      </dsp:style>
      <dsp:txXfrm>
        <a:off x="2332372" y="884782"/>
        <a:ext cx="322622" cy="280541"/>
      </dsp:txXfrm>
    </dsp:sp>
    <dsp:sp modelId="{91FC0D44-EF25-4855-98D3-756C796FB19A}">
      <dsp:nvSpPr>
        <dsp:cNvPr id="8" name="环形箭头 7"/>
        <dsp:cNvSpPr/>
      </dsp:nvSpPr>
      <dsp:spPr bwMode="white">
        <a:xfrm rot="10800000">
          <a:off x="2332372" y="992682"/>
          <a:ext cx="322622" cy="280541"/>
        </a:xfrm>
        <a:prstGeom prst="circularArrow">
          <a:avLst/>
        </a:prstGeom>
      </dsp:spPr>
      <dsp:style>
        <a:lnRef idx="2">
          <a:schemeClr val="lt1"/>
        </a:lnRef>
        <a:fillRef idx="1">
          <a:schemeClr val="accent2">
            <a:tint val="40000"/>
          </a:schemeClr>
        </a:fillRef>
        <a:effectRef idx="0">
          <a:scrgbClr r="0" g="0" b="0"/>
        </a:effectRef>
        <a:fontRef idx="minor"/>
      </dsp:style>
      <dsp:txXfrm rot="10800000">
        <a:off x="2332372" y="992682"/>
        <a:ext cx="322622" cy="280541"/>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vertAlign" val="none"/>
                  <dgm:param type="horz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vertAlign" val="none"/>
                  <dgm:param type="horz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vertAlign" val="none"/>
                  <dgm:param type="horz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type="pieWedge" r:blip="" rot="90">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type="pieWedge" r:blip="" rot="90">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type="pieWedge" r:blip="" rot="180">
                  <dgm:adjLst/>
                </dgm:shape>
              </dgm:if>
              <dgm:else name="Name40">
                <dgm:shape xmlns:r="http://schemas.openxmlformats.org/officeDocument/2006/relationships" type="pieWedge" r:blip="" rot="270">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type="pieWedge" r:blip="" rot="270">
                  <dgm:adjLst/>
                </dgm:shape>
              </dgm:if>
              <dgm:else name="Name43">
                <dgm:shape xmlns:r="http://schemas.openxmlformats.org/officeDocument/2006/relationships" type="pieWedge" r:blip="" rot="180">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type="leftCircularArrow" r:blip="" rot="180"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type="circularArrow" r:blip="" rot="180"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nchorCtr="0"/>
          <a:p>
            <a:pPr lvl="0"/>
            <a:r>
              <a:rPr lang="zh-CN" altLang="en-US" dirty="0"/>
              <a:t>单击此处编辑母版文本样式</a:t>
            </a:r>
            <a:endParaRPr lang="zh-CN" altLang="en-US" dirty="0"/>
          </a:p>
          <a:p>
            <a:pPr lvl="1" indent="-22860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BB09FB9-466D-4D16-860A-55A6BD41D09D}"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pic>
        <p:nvPicPr>
          <p:cNvPr id="2" name="图片 1" descr="LOGO"/>
          <p:cNvPicPr>
            <a:picLocks noChangeAspect="1"/>
          </p:cNvPicPr>
          <p:nvPr userDrawn="1"/>
        </p:nvPicPr>
        <p:blipFill>
          <a:blip r:embed="rId12"/>
          <a:stretch>
            <a:fillRect/>
          </a:stretch>
        </p:blipFill>
        <p:spPr>
          <a:xfrm>
            <a:off x="0" y="278130"/>
            <a:ext cx="2437200" cy="48693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27.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chart" Target="../charts/chart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4.wmf"/><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pn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jpeg"/><Relationship Id="rId1" Type="http://schemas.openxmlformats.org/officeDocument/2006/relationships/image" Target="../media/image4.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wmf"/></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jpeg"/><Relationship Id="rId2" Type="http://schemas.openxmlformats.org/officeDocument/2006/relationships/hyperlink" Target="http://www.chineseie.com/" TargetMode="External"/><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140430" y="1959428"/>
            <a:ext cx="7911141" cy="1015663"/>
          </a:xfrm>
          <a:prstGeom prst="rect">
            <a:avLst/>
          </a:prstGeom>
          <a:noFill/>
        </p:spPr>
        <p:txBody>
          <a:bodyPr wrap="none">
            <a:spAutoFit/>
          </a:bodyPr>
          <a:lstStyle/>
          <a:p>
            <a:pPr marR="0" algn="ctr" defTabSz="914400" fontAlgn="auto">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职业病防治的法律制度</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sp>
        <p:nvSpPr>
          <p:cNvPr id="5" name="文本框 4"/>
          <p:cNvSpPr txBox="1"/>
          <p:nvPr/>
        </p:nvSpPr>
        <p:spPr>
          <a:xfrm>
            <a:off x="3590925" y="3168650"/>
            <a:ext cx="5187950" cy="520700"/>
          </a:xfrm>
          <a:prstGeom prst="rect">
            <a:avLst/>
          </a:prstGeom>
          <a:noFill/>
        </p:spPr>
        <p:txBody>
          <a:bodyPr wrap="none" rtlCol="0" anchor="t">
            <a:spAutoFit/>
          </a:bodyPr>
          <a:lstStyle/>
          <a:p>
            <a:pPr marR="0" defTabSz="914400" eaLnBrk="0" hangingPunct="0">
              <a:buClrTx/>
              <a:buSzTx/>
              <a:buFontTx/>
              <a:defRPr/>
            </a:pPr>
            <a:r>
              <a:rPr kumimoji="0" lang="zh-CN" altLang="en-US" sz="2800" b="1" kern="1200" cap="none" spc="0" normalizeH="0" baseline="0"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cs typeface="+mn-cs"/>
                <a:sym typeface="+mn-ea"/>
              </a:rPr>
              <a:t>海南省工伤预防宣传教育环岛行</a:t>
            </a:r>
            <a:endParaRPr kumimoji="0" lang="zh-CN" altLang="en-US" kern="1200" cap="none" spc="0" normalizeH="0" baseline="0" noProof="0" dirty="0">
              <a:latin typeface="Calibri" panose="020F0502020204030204" pitchFamily="34" charset="0"/>
              <a:ea typeface="宋体" panose="02010600030101010101" pitchFamily="2" charset="-122"/>
              <a:cs typeface="+mn-cs"/>
            </a:endParaRPr>
          </a:p>
        </p:txBody>
      </p:sp>
      <p:sp>
        <p:nvSpPr>
          <p:cNvPr id="2053" name="文本框 9"/>
          <p:cNvSpPr txBox="1"/>
          <p:nvPr/>
        </p:nvSpPr>
        <p:spPr>
          <a:xfrm>
            <a:off x="4387850" y="4151313"/>
            <a:ext cx="3416300" cy="523875"/>
          </a:xfrm>
          <a:prstGeom prst="rect">
            <a:avLst/>
          </a:prstGeom>
          <a:noFill/>
          <a:ln w="9525">
            <a:noFill/>
          </a:ln>
        </p:spPr>
        <p:txBody>
          <a:bodyPr wrap="none" anchor="t" anchorCtr="0">
            <a:spAutoFit/>
          </a:bodyPr>
          <a:p>
            <a:pPr algn="ctr"/>
            <a:r>
              <a:rPr lang="zh-CN" altLang="en-US" sz="2800" dirty="0">
                <a:solidFill>
                  <a:srgbClr val="C00000"/>
                </a:solidFill>
                <a:latin typeface="黑体" panose="02010609060101010101" pitchFamily="49" charset="-122"/>
                <a:ea typeface="黑体" panose="02010609060101010101" pitchFamily="49" charset="-122"/>
              </a:rPr>
              <a:t>专家组成员：王龙义</a:t>
            </a:r>
            <a:endParaRPr lang="zh-CN" altLang="en-US" sz="2800" dirty="0">
              <a:solidFill>
                <a:srgbClr val="C00000"/>
              </a:solidFill>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5" name="图片 3" descr="246de5d3ff26528e22228fd3489e033c"/>
          <p:cNvPicPr>
            <a:picLocks noChangeAspect="1"/>
          </p:cNvPicPr>
          <p:nvPr/>
        </p:nvPicPr>
        <p:blipFill>
          <a:blip r:embed="rId1"/>
          <a:stretch>
            <a:fillRect/>
          </a:stretch>
        </p:blipFill>
        <p:spPr>
          <a:xfrm>
            <a:off x="-14287" y="5916613"/>
            <a:ext cx="12215812" cy="958850"/>
          </a:xfrm>
          <a:prstGeom prst="rect">
            <a:avLst/>
          </a:prstGeom>
          <a:noFill/>
          <a:ln w="9525">
            <a:noFill/>
          </a:ln>
        </p:spPr>
      </p:pic>
      <p:sp>
        <p:nvSpPr>
          <p:cNvPr id="15" name="矩形 46"/>
          <p:cNvSpPr/>
          <p:nvPr/>
        </p:nvSpPr>
        <p:spPr>
          <a:xfrm>
            <a:off x="979488" y="815658"/>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1268" name="Rectangle 2"/>
          <p:cNvSpPr>
            <a:spLocks noGrp="1"/>
          </p:cNvSpPr>
          <p:nvPr>
            <p:ph type="title"/>
          </p:nvPr>
        </p:nvSpPr>
        <p:spPr>
          <a:xfrm>
            <a:off x="979805" y="1503045"/>
            <a:ext cx="4405630" cy="697230"/>
          </a:xfrm>
        </p:spPr>
        <p:txBody>
          <a:bodyPr vert="horz" wrap="square" lIns="91440" tIns="45720" rIns="91440" bIns="45720" anchor="ctr" anchorCtr="0"/>
          <a:p>
            <a:pPr eaLnBrk="1" hangingPunct="1"/>
            <a:r>
              <a:rPr lang="en-US" altLang="zh-CN" sz="2800" dirty="0"/>
              <a:t>   </a:t>
            </a:r>
            <a:r>
              <a:rPr lang="en-US" altLang="zh-CN" sz="2800" b="1" dirty="0">
                <a:solidFill>
                  <a:srgbClr val="FF0000"/>
                </a:solidFill>
                <a:latin typeface="黑体" panose="02010609060101010101" pitchFamily="49" charset="-122"/>
                <a:ea typeface="黑体" panose="02010609060101010101" pitchFamily="49" charset="-122"/>
              </a:rPr>
              <a:t>19</a:t>
            </a:r>
            <a:r>
              <a:rPr lang="zh-CN" altLang="en-US" sz="2800" b="1" dirty="0">
                <a:solidFill>
                  <a:srgbClr val="FF0000"/>
                </a:solidFill>
                <a:latin typeface="黑体" panose="02010609060101010101" pitchFamily="49" charset="-122"/>
                <a:ea typeface="黑体" panose="02010609060101010101" pitchFamily="49" charset="-122"/>
              </a:rPr>
              <a:t>岁少女得</a:t>
            </a:r>
            <a:r>
              <a:rPr lang="zh-CN" altLang="en-US" sz="2800" b="1" dirty="0">
                <a:solidFill>
                  <a:srgbClr val="FF0000"/>
                </a:solidFill>
                <a:latin typeface="Arial" panose="020B0604020202020204" pitchFamily="34" charset="0"/>
                <a:ea typeface="黑体" panose="02010609060101010101" pitchFamily="49" charset="-122"/>
              </a:rPr>
              <a:t>“</a:t>
            </a:r>
            <a:r>
              <a:rPr lang="zh-CN" altLang="en-US" sz="2800" b="1" dirty="0">
                <a:solidFill>
                  <a:srgbClr val="FF0000"/>
                </a:solidFill>
                <a:latin typeface="黑体" panose="02010609060101010101" pitchFamily="49" charset="-122"/>
                <a:ea typeface="黑体" panose="02010609060101010101" pitchFamily="49" charset="-122"/>
              </a:rPr>
              <a:t>怪病</a:t>
            </a:r>
            <a:r>
              <a:rPr lang="zh-CN" altLang="en-US" sz="2800" b="1" dirty="0">
                <a:solidFill>
                  <a:srgbClr val="FF0000"/>
                </a:solidFill>
                <a:latin typeface="Arial" panose="020B0604020202020204" pitchFamily="34" charset="0"/>
                <a:ea typeface="黑体" panose="02010609060101010101" pitchFamily="49" charset="-122"/>
              </a:rPr>
              <a:t>”</a:t>
            </a:r>
            <a:r>
              <a:rPr lang="zh-CN" altLang="en-US" sz="2800" dirty="0"/>
              <a:t> </a:t>
            </a:r>
            <a:endParaRPr lang="zh-CN" altLang="en-US" sz="2800" dirty="0"/>
          </a:p>
        </p:txBody>
      </p:sp>
      <p:sp>
        <p:nvSpPr>
          <p:cNvPr id="6" name="Rectangle 3"/>
          <p:cNvSpPr txBox="1">
            <a:spLocks noChangeArrowheads="1"/>
          </p:cNvSpPr>
          <p:nvPr/>
        </p:nvSpPr>
        <p:spPr bwMode="auto">
          <a:xfrm>
            <a:off x="668020" y="2200275"/>
            <a:ext cx="636778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None/>
              <a:defRPr/>
            </a:pPr>
            <a:r>
              <a:rPr kumimoji="0" lang="zh-CN" altLang="en-US" sz="2400" b="1" i="0" u="none" strike="noStrike" kern="1200" cap="none" spc="0" normalizeH="0" baseline="0" noProof="0" dirty="0" smtClean="0">
                <a:ln>
                  <a:noFill/>
                </a:ln>
                <a:solidFill>
                  <a:srgbClr val="003399"/>
                </a:solidFill>
                <a:effectLst/>
                <a:uLnTx/>
                <a:uFillTx/>
                <a:latin typeface="黑体" panose="02010609060101010101" pitchFamily="49" charset="-122"/>
                <a:ea typeface="黑体" panose="02010609060101010101" pitchFamily="49" charset="-122"/>
                <a:cs typeface="+mn-cs"/>
              </a:rPr>
              <a:t>     </a:t>
            </a:r>
            <a:r>
              <a:rPr kumimoji="0" lang="zh-CN" altLang="en-US" sz="2400" b="0" i="0" u="none" strike="noStrike" kern="1200" cap="none" spc="0" normalizeH="0" baseline="0" noProof="0" dirty="0" smtClean="0">
                <a:ln>
                  <a:noFill/>
                </a:ln>
                <a:solidFill>
                  <a:schemeClr val="tx1"/>
                </a:solidFill>
                <a:effectLst/>
                <a:uLnTx/>
                <a:uFillTx/>
                <a:latin typeface="+mj-ea"/>
                <a:ea typeface="+mj-ea"/>
                <a:cs typeface="+mn-cs"/>
              </a:rPr>
              <a:t>在珠三角某合资鞋厂工作才半年多的张小姐，近一个月来老感到自己打不起精神来，手脚也不那么听使唤。一二个星期后，她的手腕、脚腕下垂，走路移步十分艰难，拖着脚掌挪动，有点像企鹅，她只好卧床休息。</a:t>
            </a:r>
            <a:endParaRPr kumimoji="0" lang="zh-CN" altLang="en-US" sz="2400" b="0" i="0" u="none" strike="noStrike" kern="1200" cap="none" spc="0" normalizeH="0" baseline="0" noProof="0" dirty="0" smtClean="0">
              <a:ln>
                <a:noFill/>
              </a:ln>
              <a:solidFill>
                <a:schemeClr val="tx1"/>
              </a:solidFill>
              <a:effectLst/>
              <a:uLnTx/>
              <a:uFillTx/>
              <a:latin typeface="+mj-ea"/>
              <a:ea typeface="+mj-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None/>
              <a:defRPr/>
            </a:pPr>
            <a:r>
              <a:rPr kumimoji="0" lang="zh-CN" altLang="en-US" sz="2400" b="0" i="0" u="none" strike="noStrike" kern="1200" cap="none" spc="0" normalizeH="0" baseline="0" noProof="0" dirty="0" smtClean="0">
                <a:ln>
                  <a:noFill/>
                </a:ln>
                <a:solidFill>
                  <a:schemeClr val="tx1"/>
                </a:solidFill>
                <a:effectLst/>
                <a:uLnTx/>
                <a:uFillTx/>
                <a:latin typeface="+mj-ea"/>
                <a:ea typeface="+mj-ea"/>
                <a:cs typeface="+mn-cs"/>
              </a:rPr>
              <a:t>     正当厂方准备以“偷懒”名义炒她“鱿鱼”时，同车间其他班组也陆续出现几位跟她有类似病症的工人，消息一传开，全厂职工人心惶惶，都说厂里出了“怪病”。</a:t>
            </a:r>
            <a:endParaRPr kumimoji="0" lang="zh-CN" altLang="en-US" sz="2400" b="0" i="0" u="none" strike="noStrike" kern="1200" cap="none" spc="0" normalizeH="0" baseline="0" noProof="0" dirty="0" smtClean="0">
              <a:ln>
                <a:noFill/>
              </a:ln>
              <a:solidFill>
                <a:schemeClr val="tx1"/>
              </a:solidFill>
              <a:effectLst/>
              <a:uLnTx/>
              <a:uFillTx/>
              <a:latin typeface="+mj-ea"/>
              <a:ea typeface="+mj-ea"/>
              <a:cs typeface="+mn-cs"/>
            </a:endParaRPr>
          </a:p>
        </p:txBody>
      </p:sp>
      <p:sp>
        <p:nvSpPr>
          <p:cNvPr id="8" name="Rectangle 3"/>
          <p:cNvSpPr txBox="1">
            <a:spLocks noChangeArrowheads="1"/>
          </p:cNvSpPr>
          <p:nvPr/>
        </p:nvSpPr>
        <p:spPr bwMode="auto">
          <a:xfrm>
            <a:off x="7342505" y="897255"/>
            <a:ext cx="4120515" cy="5302250"/>
          </a:xfrm>
          <a:prstGeom prst="rect">
            <a:avLst/>
          </a:prstGeom>
          <a:solidFill>
            <a:srgbClr val="FF7D7D"/>
          </a:solidFill>
          <a:ln>
            <a:noFill/>
          </a:ln>
        </p:spPr>
        <p:txBody>
          <a:bodyPr vert="horz" wrap="square" lIns="91440" tIns="45720" rIns="91440" bIns="45720" numCol="1" anchor="t" anchorCtr="0" compatLnSpc="1">
            <a:normAutofit fontScale="25000" lnSpcReduction="20000"/>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base" latinLnBrk="0" hangingPunct="1">
              <a:lnSpc>
                <a:spcPct val="145000"/>
              </a:lnSpc>
              <a:spcBef>
                <a:spcPts val="1000"/>
              </a:spcBef>
              <a:spcAft>
                <a:spcPct val="0"/>
              </a:spcAft>
              <a:buClrTx/>
              <a:buSzTx/>
              <a:buFont typeface="Arial" panose="020B0604020202020204" pitchFamily="34" charset="0"/>
              <a:buNone/>
              <a:defRPr/>
            </a:pPr>
            <a:r>
              <a:rPr kumimoji="0" lang="zh-CN" altLang="en-US" sz="11200" b="1" i="0" u="none" strike="noStrike" kern="1200" cap="none" spc="0" normalizeH="0" baseline="0" noProof="0" dirty="0" smtClean="0">
                <a:ln>
                  <a:noFill/>
                </a:ln>
                <a:solidFill>
                  <a:srgbClr val="003399"/>
                </a:solidFill>
                <a:effectLst/>
                <a:uLnTx/>
                <a:uFillTx/>
                <a:latin typeface="黑体" panose="02010609060101010101" pitchFamily="49" charset="-122"/>
                <a:ea typeface="黑体" panose="02010609060101010101" pitchFamily="49" charset="-122"/>
                <a:cs typeface="+mn-cs"/>
              </a:rPr>
              <a:t> </a:t>
            </a:r>
            <a:r>
              <a:rPr kumimoji="0" lang="zh-CN" altLang="en-US" sz="11200" b="1" i="0" u="none" strike="noStrike" kern="1200" cap="none" spc="0" normalizeH="0" baseline="0" noProof="0" dirty="0" smtClean="0">
                <a:ln>
                  <a:noFill/>
                </a:ln>
                <a:solidFill>
                  <a:srgbClr val="6600CC"/>
                </a:solidFill>
                <a:effectLst/>
                <a:uLnTx/>
                <a:uFillTx/>
                <a:latin typeface="Arial" panose="020B0604020202020204" pitchFamily="34" charset="0"/>
                <a:ea typeface="黑体" panose="02010609060101010101" pitchFamily="49" charset="-122"/>
                <a:cs typeface="+mn-cs"/>
              </a:rPr>
              <a:t>“</a:t>
            </a:r>
            <a:r>
              <a:rPr kumimoji="0" lang="zh-CN" altLang="en-US" sz="11200" b="1" i="0" u="none" strike="noStrike" kern="1200" cap="none" spc="0" normalizeH="0" baseline="0" noProof="0" dirty="0" smtClean="0">
                <a:ln>
                  <a:noFill/>
                </a:ln>
                <a:solidFill>
                  <a:srgbClr val="6600CC"/>
                </a:solidFill>
                <a:effectLst/>
                <a:uLnTx/>
                <a:uFillTx/>
                <a:latin typeface="+mn-lt"/>
                <a:ea typeface="黑体" panose="02010609060101010101" pitchFamily="49" charset="-122"/>
                <a:cs typeface="+mn-cs"/>
              </a:rPr>
              <a:t>怪病</a:t>
            </a:r>
            <a:r>
              <a:rPr kumimoji="0" lang="zh-CN" altLang="en-US" sz="11200" b="1" i="0" u="none" strike="noStrike" kern="1200" cap="none" spc="0" normalizeH="0" baseline="0" noProof="0" dirty="0" smtClean="0">
                <a:ln>
                  <a:noFill/>
                </a:ln>
                <a:solidFill>
                  <a:srgbClr val="6600CC"/>
                </a:solidFill>
                <a:effectLst/>
                <a:uLnTx/>
                <a:uFillTx/>
                <a:latin typeface="Arial" panose="020B0604020202020204" pitchFamily="34" charset="0"/>
                <a:ea typeface="黑体" panose="02010609060101010101" pitchFamily="49" charset="-122"/>
                <a:cs typeface="+mn-cs"/>
              </a:rPr>
              <a:t>”</a:t>
            </a:r>
            <a:endParaRPr kumimoji="0" lang="en-US" altLang="zh-CN" sz="11200" b="1" i="0" u="none" strike="noStrike" kern="1200" cap="none" spc="0" normalizeH="0" baseline="0" noProof="0" dirty="0" smtClean="0">
              <a:ln>
                <a:noFill/>
              </a:ln>
              <a:solidFill>
                <a:srgbClr val="003399"/>
              </a:solidFill>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45000"/>
              </a:lnSpc>
              <a:spcBef>
                <a:spcPts val="1000"/>
              </a:spcBef>
              <a:spcAft>
                <a:spcPct val="0"/>
              </a:spcAft>
              <a:buClrTx/>
              <a:buSzTx/>
              <a:buFont typeface="Wingdings" panose="05000000000000000000" pitchFamily="2" charset="2"/>
              <a:buNone/>
              <a:defRPr/>
            </a:pPr>
            <a:r>
              <a:rPr kumimoji="0" lang="zh-CN" altLang="en-US" sz="8800" b="0" i="0" u="none" strike="noStrike" kern="1200" cap="none" spc="0" normalizeH="0" baseline="0" noProof="0" dirty="0" smtClean="0">
                <a:ln>
                  <a:noFill/>
                </a:ln>
                <a:solidFill>
                  <a:schemeClr val="tx1"/>
                </a:solidFill>
                <a:effectLst/>
                <a:uLnTx/>
                <a:uFillTx/>
                <a:latin typeface="+mj-ea"/>
                <a:ea typeface="+mj-ea"/>
                <a:cs typeface="+mn-cs"/>
              </a:rPr>
              <a:t>    这种怪病究竟是什么呢？经过广东省职业病专家的毒理检测和会诊，原来怪病是一种化学品中毒，其元凶是该厂车间正在使用的有机溶剂“正己烷”！</a:t>
            </a:r>
            <a:br>
              <a:rPr kumimoji="0" lang="zh-CN" altLang="en-US" sz="8800" b="0" i="0" u="none" strike="noStrike" kern="1200" cap="none" spc="0" normalizeH="0" baseline="0" noProof="0" dirty="0" smtClean="0">
                <a:ln>
                  <a:noFill/>
                </a:ln>
                <a:solidFill>
                  <a:schemeClr val="tx1"/>
                </a:solidFill>
                <a:effectLst/>
                <a:uLnTx/>
                <a:uFillTx/>
                <a:latin typeface="+mj-ea"/>
                <a:ea typeface="+mj-ea"/>
                <a:cs typeface="+mn-cs"/>
              </a:rPr>
            </a:br>
            <a:r>
              <a:rPr kumimoji="0" lang="zh-CN" altLang="en-US" sz="8800" b="0" i="0" u="none" strike="noStrike" kern="1200" cap="none" spc="0" normalizeH="0" baseline="0" noProof="0" dirty="0" smtClean="0">
                <a:ln>
                  <a:noFill/>
                </a:ln>
                <a:solidFill>
                  <a:schemeClr val="tx1"/>
                </a:solidFill>
                <a:effectLst/>
                <a:uLnTx/>
                <a:uFillTx/>
                <a:latin typeface="+mj-ea"/>
                <a:ea typeface="+mj-ea"/>
                <a:cs typeface="+mn-cs"/>
              </a:rPr>
              <a:t>　　正己烷属限制性使用的有毒工业溶剂，现在全国不少三资企业和乡镇企业如制鞋厂、制球厂、玩具厂、电子厂等都在使用这种化学溶剂，若劳动安全卫生防护差，就会引起中毒。</a:t>
            </a:r>
            <a:br>
              <a:rPr kumimoji="0" lang="zh-CN" altLang="en-US" sz="8800" b="0" i="0" u="none" strike="noStrike" kern="1200" cap="none" spc="0" normalizeH="0" baseline="0" noProof="0" dirty="0" smtClean="0">
                <a:ln>
                  <a:noFill/>
                </a:ln>
                <a:solidFill>
                  <a:schemeClr val="tx1"/>
                </a:solidFill>
                <a:effectLst/>
                <a:uLnTx/>
                <a:uFillTx/>
                <a:latin typeface="+mj-ea"/>
                <a:ea typeface="+mj-ea"/>
                <a:cs typeface="+mn-cs"/>
              </a:rPr>
            </a:br>
            <a:endParaRPr kumimoji="0" lang="zh-CN" altLang="en-US" sz="8800" b="0" i="0" u="none" strike="noStrike" kern="1200" cap="none" spc="0" normalizeH="0" baseline="0" noProof="0" dirty="0" smtClean="0">
              <a:ln>
                <a:noFill/>
              </a:ln>
              <a:solidFill>
                <a:schemeClr val="tx1"/>
              </a:solidFill>
              <a:effectLst/>
              <a:uLnTx/>
              <a:uFillTx/>
              <a:latin typeface="+mj-ea"/>
              <a:ea typeface="+mj-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206183" y="78835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12291" name="Picture 3" descr="正乙烷中毒1"/>
          <p:cNvPicPr>
            <a:picLocks noChangeAspect="1"/>
          </p:cNvPicPr>
          <p:nvPr/>
        </p:nvPicPr>
        <p:blipFill>
          <a:blip r:embed="rId1"/>
          <a:stretch>
            <a:fillRect/>
          </a:stretch>
        </p:blipFill>
        <p:spPr>
          <a:xfrm>
            <a:off x="2116455" y="1635760"/>
            <a:ext cx="3300095" cy="2107565"/>
          </a:xfrm>
          <a:prstGeom prst="rect">
            <a:avLst/>
          </a:prstGeom>
          <a:noFill/>
          <a:ln w="9525">
            <a:noFill/>
          </a:ln>
        </p:spPr>
      </p:pic>
      <p:pic>
        <p:nvPicPr>
          <p:cNvPr id="12292" name="Picture 4" descr="图片3"/>
          <p:cNvPicPr>
            <a:picLocks noChangeAspect="1"/>
          </p:cNvPicPr>
          <p:nvPr/>
        </p:nvPicPr>
        <p:blipFill>
          <a:blip r:embed="rId2"/>
          <a:stretch>
            <a:fillRect/>
          </a:stretch>
        </p:blipFill>
        <p:spPr>
          <a:xfrm>
            <a:off x="6106795" y="1477010"/>
            <a:ext cx="3182620" cy="2211705"/>
          </a:xfrm>
          <a:prstGeom prst="rect">
            <a:avLst/>
          </a:prstGeom>
          <a:noFill/>
          <a:ln w="9525">
            <a:noFill/>
          </a:ln>
        </p:spPr>
      </p:pic>
      <p:pic>
        <p:nvPicPr>
          <p:cNvPr id="12293" name="Picture 6" descr="三氯乙烯中毒2"/>
          <p:cNvPicPr>
            <a:picLocks noChangeAspect="1"/>
          </p:cNvPicPr>
          <p:nvPr/>
        </p:nvPicPr>
        <p:blipFill>
          <a:blip r:embed="rId3"/>
          <a:stretch>
            <a:fillRect/>
          </a:stretch>
        </p:blipFill>
        <p:spPr>
          <a:xfrm>
            <a:off x="2049780" y="4457700"/>
            <a:ext cx="3432810" cy="2306320"/>
          </a:xfrm>
          <a:prstGeom prst="rect">
            <a:avLst/>
          </a:prstGeom>
          <a:noFill/>
          <a:ln w="9525">
            <a:noFill/>
          </a:ln>
        </p:spPr>
      </p:pic>
      <p:pic>
        <p:nvPicPr>
          <p:cNvPr id="12294" name="Picture 5" descr="三氯乙烯中毒1"/>
          <p:cNvPicPr>
            <a:picLocks noChangeAspect="1"/>
          </p:cNvPicPr>
          <p:nvPr/>
        </p:nvPicPr>
        <p:blipFill>
          <a:blip r:embed="rId4"/>
          <a:stretch>
            <a:fillRect/>
          </a:stretch>
        </p:blipFill>
        <p:spPr>
          <a:xfrm>
            <a:off x="5983605" y="4537710"/>
            <a:ext cx="3305810" cy="2306320"/>
          </a:xfrm>
          <a:prstGeom prst="rect">
            <a:avLst/>
          </a:prstGeom>
          <a:noFill/>
          <a:ln w="9525">
            <a:noFill/>
          </a:ln>
        </p:spPr>
      </p:pic>
      <p:sp>
        <p:nvSpPr>
          <p:cNvPr id="12295" name="Rectangle 2"/>
          <p:cNvSpPr txBox="1"/>
          <p:nvPr/>
        </p:nvSpPr>
        <p:spPr>
          <a:xfrm>
            <a:off x="362903" y="1476693"/>
            <a:ext cx="674687" cy="3287712"/>
          </a:xfrm>
          <a:prstGeom prst="rect">
            <a:avLst/>
          </a:prstGeom>
          <a:noFill/>
          <a:ln w="9525">
            <a:noFill/>
          </a:ln>
        </p:spPr>
        <p:txBody>
          <a:bodyPr vert="eaVert" anchor="t" anchorCtr="0"/>
          <a:p>
            <a:pPr marL="228600" indent="-228600">
              <a:lnSpc>
                <a:spcPct val="90000"/>
              </a:lnSpc>
              <a:spcBef>
                <a:spcPts val="1000"/>
              </a:spcBef>
            </a:pPr>
            <a:r>
              <a:rPr lang="zh-CN" altLang="en-US" sz="2000" b="1" dirty="0">
                <a:latin typeface="微软雅黑" panose="020B0503020204020204" pitchFamily="34" charset="-122"/>
                <a:ea typeface="微软雅黑" panose="020B0503020204020204" pitchFamily="34" charset="-122"/>
              </a:rPr>
              <a:t>（正乙烷中毒所致肌肉萎缩）</a:t>
            </a:r>
            <a:endParaRPr lang="zh-CN" altLang="en-US" sz="2000" b="1" dirty="0">
              <a:latin typeface="微软雅黑" panose="020B0503020204020204" pitchFamily="34" charset="-122"/>
              <a:ea typeface="微软雅黑" panose="020B0503020204020204" pitchFamily="34" charset="-122"/>
            </a:endParaRPr>
          </a:p>
        </p:txBody>
      </p:sp>
      <p:sp>
        <p:nvSpPr>
          <p:cNvPr id="2" name="右箭头 1"/>
          <p:cNvSpPr/>
          <p:nvPr/>
        </p:nvSpPr>
        <p:spPr>
          <a:xfrm>
            <a:off x="1312863" y="2425700"/>
            <a:ext cx="690563" cy="15557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chemeClr val="lt1"/>
              </a:solidFill>
              <a:effectLst/>
              <a:uLnTx/>
              <a:uFillTx/>
              <a:latin typeface="+mn-lt"/>
              <a:ea typeface="+mn-ea"/>
              <a:cs typeface="+mn-cs"/>
            </a:endParaRPr>
          </a:p>
        </p:txBody>
      </p:sp>
      <p:sp>
        <p:nvSpPr>
          <p:cNvPr id="12297" name="Text Box 8"/>
          <p:cNvSpPr txBox="1"/>
          <p:nvPr/>
        </p:nvSpPr>
        <p:spPr>
          <a:xfrm>
            <a:off x="11107738" y="2716213"/>
            <a:ext cx="493712" cy="4141787"/>
          </a:xfrm>
          <a:prstGeom prst="rect">
            <a:avLst/>
          </a:prstGeom>
          <a:noFill/>
          <a:ln w="9525">
            <a:noFill/>
          </a:ln>
        </p:spPr>
        <p:txBody>
          <a:bodyPr vert="eaVert" anchor="t" anchorCtr="0">
            <a:spAutoFit/>
          </a:bodyPr>
          <a:p>
            <a:r>
              <a:rPr lang="zh-CN" altLang="en-US" sz="2000" b="1" dirty="0">
                <a:latin typeface="微软雅黑" panose="020B0503020204020204" pitchFamily="34" charset="-122"/>
                <a:ea typeface="微软雅黑" panose="020B0503020204020204" pitchFamily="34" charset="-122"/>
              </a:rPr>
              <a:t>（三氯乙烯中毒所致剥脱性皮炎）</a:t>
            </a:r>
            <a:endParaRPr lang="zh-CN" altLang="en-US" sz="2000" b="1" dirty="0">
              <a:latin typeface="微软雅黑" panose="020B0503020204020204" pitchFamily="34" charset="-122"/>
              <a:ea typeface="微软雅黑" panose="020B0503020204020204" pitchFamily="34" charset="-122"/>
            </a:endParaRPr>
          </a:p>
        </p:txBody>
      </p:sp>
      <p:sp>
        <p:nvSpPr>
          <p:cNvPr id="3" name="左箭头 2"/>
          <p:cNvSpPr/>
          <p:nvPr/>
        </p:nvSpPr>
        <p:spPr>
          <a:xfrm>
            <a:off x="9984423" y="5202555"/>
            <a:ext cx="766763" cy="147638"/>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75660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3315" name="Rectangle 2"/>
          <p:cNvSpPr>
            <a:spLocks noGrp="1"/>
          </p:cNvSpPr>
          <p:nvPr>
            <p:ph type="title"/>
          </p:nvPr>
        </p:nvSpPr>
        <p:spPr>
          <a:xfrm>
            <a:off x="696913" y="1209993"/>
            <a:ext cx="615950" cy="5080000"/>
          </a:xfrm>
        </p:spPr>
        <p:txBody>
          <a:bodyPr vert="eaVert" wrap="square" lIns="91440" tIns="45720" rIns="91440" bIns="45720" anchor="ctr" anchorCtr="0"/>
          <a:p>
            <a:pPr algn="ctr" eaLnBrk="1" hangingPunct="1"/>
            <a:r>
              <a:rPr lang="zh-CN" altLang="en-US" sz="2800" dirty="0"/>
              <a:t>本世纪以来部分群体尘肺个案 </a:t>
            </a:r>
            <a:endParaRPr lang="zh-CN" altLang="en-US" sz="2800" dirty="0"/>
          </a:p>
        </p:txBody>
      </p:sp>
      <p:pic>
        <p:nvPicPr>
          <p:cNvPr id="13316" name="Picture 3"/>
          <p:cNvPicPr>
            <a:picLocks noChangeAspect="1"/>
          </p:cNvPicPr>
          <p:nvPr/>
        </p:nvPicPr>
        <p:blipFill>
          <a:blip r:embed="rId1"/>
          <a:stretch>
            <a:fillRect/>
          </a:stretch>
        </p:blipFill>
        <p:spPr>
          <a:xfrm>
            <a:off x="1954530" y="1619885"/>
            <a:ext cx="9015095" cy="491617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7"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199833" y="912178"/>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14340" name="Picture 3"/>
          <p:cNvPicPr>
            <a:picLocks noChangeAspect="1"/>
          </p:cNvPicPr>
          <p:nvPr/>
        </p:nvPicPr>
        <p:blipFill>
          <a:blip r:embed="rId2"/>
          <a:stretch>
            <a:fillRect/>
          </a:stretch>
        </p:blipFill>
        <p:spPr>
          <a:xfrm>
            <a:off x="499745" y="1574165"/>
            <a:ext cx="5637530" cy="4342765"/>
          </a:xfrm>
          <a:prstGeom prst="rect">
            <a:avLst/>
          </a:prstGeom>
          <a:noFill/>
          <a:ln w="9525">
            <a:noFill/>
          </a:ln>
        </p:spPr>
      </p:pic>
      <p:pic>
        <p:nvPicPr>
          <p:cNvPr id="14341" name="Picture 2"/>
          <p:cNvPicPr>
            <a:picLocks noChangeAspect="1"/>
          </p:cNvPicPr>
          <p:nvPr/>
        </p:nvPicPr>
        <p:blipFill>
          <a:blip r:embed="rId3"/>
          <a:stretch>
            <a:fillRect/>
          </a:stretch>
        </p:blipFill>
        <p:spPr>
          <a:xfrm>
            <a:off x="7110730" y="2004060"/>
            <a:ext cx="4551045" cy="380428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1"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994093" y="94837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15364" name="Picture 2"/>
          <p:cNvPicPr>
            <a:picLocks noChangeAspect="1"/>
          </p:cNvPicPr>
          <p:nvPr/>
        </p:nvPicPr>
        <p:blipFill>
          <a:blip r:embed="rId2"/>
          <a:stretch>
            <a:fillRect/>
          </a:stretch>
        </p:blipFill>
        <p:spPr>
          <a:xfrm>
            <a:off x="638175" y="1825625"/>
            <a:ext cx="4631690" cy="3340735"/>
          </a:xfrm>
          <a:prstGeom prst="rect">
            <a:avLst/>
          </a:prstGeom>
          <a:noFill/>
          <a:ln w="9525">
            <a:noFill/>
          </a:ln>
        </p:spPr>
      </p:pic>
      <p:pic>
        <p:nvPicPr>
          <p:cNvPr id="15365" name="Picture 2"/>
          <p:cNvPicPr>
            <a:picLocks noChangeAspect="1"/>
          </p:cNvPicPr>
          <p:nvPr/>
        </p:nvPicPr>
        <p:blipFill>
          <a:blip r:embed="rId3"/>
          <a:stretch>
            <a:fillRect/>
          </a:stretch>
        </p:blipFill>
        <p:spPr>
          <a:xfrm>
            <a:off x="6093460" y="1931670"/>
            <a:ext cx="5019675" cy="323469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994093" y="87471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16387" name="Picture 2"/>
          <p:cNvPicPr>
            <a:picLocks noChangeAspect="1"/>
          </p:cNvPicPr>
          <p:nvPr/>
        </p:nvPicPr>
        <p:blipFill>
          <a:blip r:embed="rId1"/>
          <a:stretch>
            <a:fillRect/>
          </a:stretch>
        </p:blipFill>
        <p:spPr>
          <a:xfrm>
            <a:off x="576580" y="1637030"/>
            <a:ext cx="4060190" cy="2366010"/>
          </a:xfrm>
          <a:prstGeom prst="rect">
            <a:avLst/>
          </a:prstGeom>
          <a:noFill/>
          <a:ln w="9525">
            <a:noFill/>
          </a:ln>
        </p:spPr>
      </p:pic>
      <p:pic>
        <p:nvPicPr>
          <p:cNvPr id="16388" name="Picture 2"/>
          <p:cNvPicPr>
            <a:picLocks noChangeAspect="1"/>
          </p:cNvPicPr>
          <p:nvPr/>
        </p:nvPicPr>
        <p:blipFill>
          <a:blip r:embed="rId2"/>
          <a:stretch>
            <a:fillRect/>
          </a:stretch>
        </p:blipFill>
        <p:spPr>
          <a:xfrm>
            <a:off x="576580" y="4437380"/>
            <a:ext cx="4060190" cy="2235200"/>
          </a:xfrm>
          <a:prstGeom prst="rect">
            <a:avLst/>
          </a:prstGeom>
          <a:noFill/>
          <a:ln w="9525">
            <a:noFill/>
          </a:ln>
        </p:spPr>
      </p:pic>
      <p:pic>
        <p:nvPicPr>
          <p:cNvPr id="16389" name="Picture 2"/>
          <p:cNvPicPr>
            <a:picLocks noChangeAspect="1"/>
          </p:cNvPicPr>
          <p:nvPr/>
        </p:nvPicPr>
        <p:blipFill>
          <a:blip r:embed="rId3"/>
          <a:stretch>
            <a:fillRect/>
          </a:stretch>
        </p:blipFill>
        <p:spPr>
          <a:xfrm>
            <a:off x="5628005" y="2047875"/>
            <a:ext cx="5471795" cy="424561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232853" y="104235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17411" name="Picture 2"/>
          <p:cNvPicPr>
            <a:picLocks noChangeAspect="1"/>
          </p:cNvPicPr>
          <p:nvPr/>
        </p:nvPicPr>
        <p:blipFill>
          <a:blip r:embed="rId1"/>
          <a:stretch>
            <a:fillRect/>
          </a:stretch>
        </p:blipFill>
        <p:spPr>
          <a:xfrm>
            <a:off x="415290" y="2059940"/>
            <a:ext cx="5221605" cy="3757295"/>
          </a:xfrm>
          <a:prstGeom prst="rect">
            <a:avLst/>
          </a:prstGeom>
          <a:noFill/>
          <a:ln w="9525">
            <a:noFill/>
          </a:ln>
        </p:spPr>
      </p:pic>
      <p:pic>
        <p:nvPicPr>
          <p:cNvPr id="17412" name="Picture 2"/>
          <p:cNvPicPr>
            <a:picLocks noChangeAspect="1"/>
          </p:cNvPicPr>
          <p:nvPr/>
        </p:nvPicPr>
        <p:blipFill>
          <a:blip r:embed="rId2"/>
          <a:stretch>
            <a:fillRect/>
          </a:stretch>
        </p:blipFill>
        <p:spPr>
          <a:xfrm>
            <a:off x="6094095" y="2205990"/>
            <a:ext cx="5368290" cy="361188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3"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98266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18436" name="Picture 2"/>
          <p:cNvPicPr>
            <a:picLocks noChangeAspect="1"/>
          </p:cNvPicPr>
          <p:nvPr/>
        </p:nvPicPr>
        <p:blipFill>
          <a:blip r:embed="rId2"/>
          <a:stretch>
            <a:fillRect/>
          </a:stretch>
        </p:blipFill>
        <p:spPr>
          <a:xfrm>
            <a:off x="522605" y="2086610"/>
            <a:ext cx="5032375" cy="3402330"/>
          </a:xfrm>
          <a:prstGeom prst="rect">
            <a:avLst/>
          </a:prstGeom>
          <a:noFill/>
          <a:ln w="9525">
            <a:noFill/>
          </a:ln>
        </p:spPr>
      </p:pic>
      <p:pic>
        <p:nvPicPr>
          <p:cNvPr id="18437" name="Picture 2"/>
          <p:cNvPicPr>
            <a:picLocks noChangeAspect="1"/>
          </p:cNvPicPr>
          <p:nvPr/>
        </p:nvPicPr>
        <p:blipFill>
          <a:blip r:embed="rId3"/>
          <a:stretch>
            <a:fillRect/>
          </a:stretch>
        </p:blipFill>
        <p:spPr>
          <a:xfrm>
            <a:off x="6137275" y="2086610"/>
            <a:ext cx="5564505" cy="340296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a:spLocks noGrp="1" noChangeArrowheads="1"/>
          </p:cNvSpPr>
          <p:nvPr>
            <p:ph type="title"/>
          </p:nvPr>
        </p:nvSpPr>
        <p:spPr>
          <a:xfrm>
            <a:off x="767080" y="1081405"/>
            <a:ext cx="3924935" cy="482600"/>
          </a:xfrm>
        </p:spPr>
        <p:txBody>
          <a:bodyPr vert="horz" wrap="square" lIns="91440" tIns="45720" rIns="91440" bIns="45720" numCol="1" anchor="ctr" anchorCtr="0" compatLnSpc="1"/>
          <a:lstStyle/>
          <a:p>
            <a:pPr marL="0" marR="0" lvl="0" indent="0" algn="l" defTabSz="914400" rtl="0" eaLnBrk="1" fontAlgn="base" latinLnBrk="0" hangingPunct="1">
              <a:lnSpc>
                <a:spcPct val="9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en-US" altLang="zh-CN"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a:t>
            </a:r>
            <a:r>
              <a:rPr kumimoji="0" lang="zh-CN" altLang="en-US"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）职业病的概念</a:t>
            </a:r>
            <a:endParaRPr kumimoji="0" lang="zh-CN" altLang="en-US"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19460" name="Rectangle 3"/>
          <p:cNvSpPr txBox="1"/>
          <p:nvPr/>
        </p:nvSpPr>
        <p:spPr>
          <a:xfrm>
            <a:off x="592455" y="1776730"/>
            <a:ext cx="11002645" cy="4653280"/>
          </a:xfrm>
          <a:prstGeom prst="rect">
            <a:avLst/>
          </a:prstGeom>
          <a:noFill/>
          <a:ln w="9525">
            <a:noFill/>
          </a:ln>
        </p:spPr>
        <p:txBody>
          <a:bodyPr anchor="t" anchorCtr="0"/>
          <a:p>
            <a:pPr marL="228600" indent="-228600">
              <a:spcBef>
                <a:spcPts val="1000"/>
              </a:spcBef>
              <a:buFont typeface="Arial" panose="020B0604020202020204" pitchFamily="34" charset="0"/>
              <a:buChar char="•"/>
            </a:pPr>
            <a:r>
              <a:rPr lang="zh-CN" altLang="en-US" sz="2400" dirty="0">
                <a:latin typeface="Calibri" panose="020F0502020204030204" pitchFamily="34" charset="0"/>
                <a:ea typeface="宋体" panose="02010600030101010101" pitchFamily="2" charset="-122"/>
              </a:rPr>
              <a:t>广义上（医学泛指）</a:t>
            </a:r>
            <a:endParaRPr lang="zh-CN" altLang="en-US" sz="2400" dirty="0">
              <a:latin typeface="Calibri" panose="020F0502020204030204" pitchFamily="34" charset="0"/>
              <a:ea typeface="宋体" panose="02010600030101010101" pitchFamily="2" charset="-122"/>
            </a:endParaRPr>
          </a:p>
          <a:p>
            <a:pPr marL="685800" lvl="1" indent="-228600" algn="l" rtl="0" eaLnBrk="1" fontAlgn="base" hangingPunct="1">
              <a:lnSpc>
                <a:spcPct val="100000"/>
              </a:lnSpc>
              <a:spcBef>
                <a:spcPts val="500"/>
              </a:spcBef>
              <a:spcAft>
                <a:spcPct val="0"/>
              </a:spcAft>
              <a:buFont typeface="Arial" panose="020B0604020202020204" pitchFamily="34" charset="0"/>
              <a:buChar char="•"/>
            </a:pPr>
            <a:r>
              <a:rPr lang="zh-CN" altLang="en-US" sz="2000" dirty="0">
                <a:solidFill>
                  <a:schemeClr val="tx1"/>
                </a:solidFill>
                <a:latin typeface="Calibri" panose="020F0502020204030204" pitchFamily="34" charset="0"/>
                <a:ea typeface="宋体" panose="02010600030101010101" pitchFamily="2" charset="-122"/>
              </a:rPr>
              <a:t>当职业危害因素作用于人体的强度与时间超过一定限度时，人体不能代偿其所造成的功能性或器质性病理改变，从而出现相应的临床征象，影响劳动能力，这类疾病统称为职业病</a:t>
            </a:r>
            <a:endParaRPr lang="zh-CN" altLang="en-US" sz="2000" b="1" dirty="0">
              <a:solidFill>
                <a:schemeClr val="tx1"/>
              </a:solidFill>
              <a:latin typeface="宋体" panose="02010600030101010101" pitchFamily="2" charset="-122"/>
              <a:ea typeface="宋体" panose="02010600030101010101" pitchFamily="2" charset="-122"/>
            </a:endParaRPr>
          </a:p>
          <a:p>
            <a:pPr marL="228600" indent="-228600">
              <a:spcBef>
                <a:spcPts val="1000"/>
              </a:spcBef>
              <a:buFont typeface="Arial" panose="020B0604020202020204" pitchFamily="34" charset="0"/>
              <a:buChar char="•"/>
            </a:pPr>
            <a:r>
              <a:rPr lang="zh-CN" altLang="en-US" sz="2400" dirty="0">
                <a:latin typeface="宋体" panose="02010600030101010101" pitchFamily="2" charset="-122"/>
                <a:ea typeface="宋体" panose="02010600030101010101" pitchFamily="2" charset="-122"/>
              </a:rPr>
              <a:t>在立法意义上</a:t>
            </a:r>
            <a:endParaRPr lang="zh-CN" altLang="en-US" sz="2400" dirty="0">
              <a:latin typeface="宋体" panose="02010600030101010101" pitchFamily="2" charset="-122"/>
              <a:ea typeface="宋体" panose="02010600030101010101" pitchFamily="2" charset="-122"/>
            </a:endParaRPr>
          </a:p>
          <a:p>
            <a:pPr marL="685800" lvl="1" indent="-228600" algn="l" rtl="0" eaLnBrk="1" fontAlgn="base" hangingPunct="1">
              <a:lnSpc>
                <a:spcPct val="100000"/>
              </a:lnSpc>
              <a:spcBef>
                <a:spcPts val="500"/>
              </a:spcBef>
              <a:spcAft>
                <a:spcPct val="0"/>
              </a:spcAft>
              <a:buFont typeface="Arial" panose="020B0604020202020204" pitchFamily="34" charset="0"/>
              <a:buChar char="•"/>
            </a:pPr>
            <a:r>
              <a:rPr lang="zh-CN" altLang="en-US" sz="2000" dirty="0">
                <a:solidFill>
                  <a:schemeClr val="tx1"/>
                </a:solidFill>
                <a:latin typeface="宋体" panose="02010600030101010101" pitchFamily="2" charset="-122"/>
                <a:ea typeface="宋体" panose="02010600030101010101" pitchFamily="2" charset="-122"/>
              </a:rPr>
              <a:t>职业病是有一定范围的。以法规的形式对职业病的范围作出明确的规定，由政府的有关部门颁布实施，具有法律效力，这种国家规定的职业病称为法定职业病。</a:t>
            </a:r>
            <a:endParaRPr lang="zh-CN" altLang="en-US" sz="2000" dirty="0">
              <a:solidFill>
                <a:schemeClr val="tx1"/>
              </a:solidFill>
              <a:latin typeface="宋体" panose="02010600030101010101" pitchFamily="2" charset="-122"/>
              <a:ea typeface="宋体" panose="02010600030101010101" pitchFamily="2" charset="-122"/>
            </a:endParaRPr>
          </a:p>
          <a:p>
            <a:pPr marL="228600" indent="-228600">
              <a:spcBef>
                <a:spcPts val="1000"/>
              </a:spcBef>
              <a:buFont typeface="Arial" panose="020B0604020202020204" pitchFamily="34" charset="0"/>
              <a:buChar char="•"/>
            </a:pPr>
            <a:r>
              <a:rPr lang="zh-CN" altLang="en-US" sz="2400" dirty="0">
                <a:latin typeface="宋体" panose="02010600030101010101" pitchFamily="2" charset="-122"/>
                <a:ea typeface="宋体" panose="02010600030101010101" pitchFamily="2" charset="-122"/>
              </a:rPr>
              <a:t>我国现行法定职业病名单：</a:t>
            </a:r>
            <a:endParaRPr lang="zh-CN" altLang="en-US" sz="2400" dirty="0">
              <a:latin typeface="宋体" panose="02010600030101010101" pitchFamily="2" charset="-122"/>
              <a:ea typeface="宋体" panose="02010600030101010101" pitchFamily="2" charset="-122"/>
            </a:endParaRPr>
          </a:p>
          <a:p>
            <a:pPr marL="228600" indent="-228600">
              <a:spcBef>
                <a:spcPts val="1000"/>
              </a:spcBef>
              <a:buFont typeface="Arial" panose="020B0604020202020204" pitchFamily="34" charset="0"/>
              <a:buChar char="•"/>
            </a:pPr>
            <a:r>
              <a:rPr lang="en-US" altLang="zh-CN" sz="2400" dirty="0">
                <a:latin typeface="宋体" panose="02010600030101010101" pitchFamily="2" charset="-122"/>
                <a:ea typeface="宋体" panose="02010600030101010101" pitchFamily="2" charset="-122"/>
              </a:rPr>
              <a:t>2013</a:t>
            </a:r>
            <a:r>
              <a:rPr lang="zh-CN" altLang="en-US" sz="2400" dirty="0">
                <a:latin typeface="宋体" panose="02010600030101010101" pitchFamily="2" charset="-122"/>
                <a:ea typeface="宋体" panose="02010600030101010101" pitchFamily="2" charset="-122"/>
              </a:rPr>
              <a:t>年</a:t>
            </a:r>
            <a:r>
              <a:rPr lang="en-US" altLang="zh-CN" sz="2400" dirty="0">
                <a:latin typeface="宋体" panose="02010600030101010101" pitchFamily="2" charset="-122"/>
                <a:ea typeface="宋体" panose="02010600030101010101" pitchFamily="2" charset="-122"/>
              </a:rPr>
              <a:t>12</a:t>
            </a:r>
            <a:r>
              <a:rPr lang="zh-CN" altLang="en-US" sz="2400" dirty="0">
                <a:latin typeface="宋体" panose="02010600030101010101" pitchFamily="2" charset="-122"/>
                <a:ea typeface="宋体" panose="02010600030101010101" pitchFamily="2" charset="-122"/>
              </a:rPr>
              <a:t>月</a:t>
            </a:r>
            <a:r>
              <a:rPr lang="en-US" altLang="zh-CN" sz="2400" dirty="0">
                <a:latin typeface="宋体" panose="02010600030101010101" pitchFamily="2" charset="-122"/>
                <a:ea typeface="宋体" panose="02010600030101010101" pitchFamily="2" charset="-122"/>
              </a:rPr>
              <a:t>23</a:t>
            </a:r>
            <a:r>
              <a:rPr lang="zh-CN" altLang="en-US" sz="2400" dirty="0">
                <a:latin typeface="宋体" panose="02010600030101010101" pitchFamily="2" charset="-122"/>
                <a:ea typeface="宋体" panose="02010600030101010101" pitchFamily="2" charset="-122"/>
              </a:rPr>
              <a:t>日卫生计生委、人力资源社会保障部、安全监管总局、全国总工会共同发布</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职业病分类及目录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共</a:t>
            </a:r>
            <a:r>
              <a:rPr lang="en-US" altLang="zh-CN" sz="2400" dirty="0">
                <a:solidFill>
                  <a:srgbClr val="FF0000"/>
                </a:solidFill>
                <a:latin typeface="宋体" panose="02010600030101010101" pitchFamily="2" charset="-122"/>
                <a:ea typeface="宋体" panose="02010600030101010101" pitchFamily="2" charset="-122"/>
              </a:rPr>
              <a:t>10</a:t>
            </a:r>
            <a:r>
              <a:rPr lang="zh-CN" altLang="en-US" sz="2400" dirty="0">
                <a:solidFill>
                  <a:srgbClr val="FF0000"/>
                </a:solidFill>
                <a:latin typeface="宋体" panose="02010600030101010101" pitchFamily="2" charset="-122"/>
                <a:ea typeface="宋体" panose="02010600030101010101" pitchFamily="2" charset="-122"/>
              </a:rPr>
              <a:t>大类</a:t>
            </a:r>
            <a:r>
              <a:rPr lang="en-US" altLang="zh-CN" sz="2400" dirty="0">
                <a:solidFill>
                  <a:srgbClr val="FF0000"/>
                </a:solidFill>
                <a:latin typeface="宋体" panose="02010600030101010101" pitchFamily="2" charset="-122"/>
                <a:ea typeface="宋体" panose="02010600030101010101" pitchFamily="2" charset="-122"/>
              </a:rPr>
              <a:t>132</a:t>
            </a:r>
            <a:r>
              <a:rPr lang="zh-CN" altLang="en-US" sz="2400" dirty="0">
                <a:solidFill>
                  <a:srgbClr val="FF0000"/>
                </a:solidFill>
                <a:latin typeface="宋体" panose="02010600030101010101" pitchFamily="2" charset="-122"/>
                <a:ea typeface="宋体" panose="02010600030101010101" pitchFamily="2" charset="-122"/>
              </a:rPr>
              <a:t>种。</a:t>
            </a:r>
            <a:endParaRPr lang="zh-CN" altLang="en-US" sz="2400" dirty="0">
              <a:solidFill>
                <a:srgbClr val="FF0000"/>
              </a:solidFill>
              <a:latin typeface="Calibri" panose="020F0502020204030204" pitchFamily="34" charset="0"/>
              <a:ea typeface="宋体" panose="02010600030101010101" pitchFamily="2" charset="-122"/>
            </a:endParaRPr>
          </a:p>
          <a:p>
            <a:pPr marL="228600" indent="-228600">
              <a:spcBef>
                <a:spcPts val="1000"/>
              </a:spcBef>
              <a:buFont typeface="Arial" panose="020B0604020202020204" pitchFamily="34" charset="0"/>
              <a:buChar char="•"/>
            </a:pPr>
            <a:r>
              <a:rPr lang="zh-CN" altLang="en-US" sz="2400" dirty="0">
                <a:latin typeface="宋体" panose="02010600030101010101" pitchFamily="2" charset="-122"/>
                <a:ea typeface="宋体" panose="02010600030101010101" pitchFamily="2" charset="-122"/>
              </a:rPr>
              <a:t>法定职业病患者享受国家规定的职业病待遇</a:t>
            </a:r>
            <a:endParaRPr lang="zh-CN" altLang="en-US" sz="2400" dirty="0">
              <a:latin typeface="宋体" panose="02010600030101010101" pitchFamily="2" charset="-122"/>
              <a:ea typeface="宋体" panose="02010600030101010101" pitchFamily="2" charset="-122"/>
            </a:endParaRPr>
          </a:p>
          <a:p>
            <a:pPr marL="228600" indent="-228600">
              <a:spcBef>
                <a:spcPts val="1000"/>
              </a:spcBef>
            </a:pPr>
            <a:endParaRPr lang="zh-CN" altLang="en-US" sz="2400" dirty="0">
              <a:latin typeface="Calibri" panose="020F0502020204030204" pitchFamily="34" charset="0"/>
              <a:ea typeface="宋体" panose="02010600030101010101" pitchFamily="2" charset="-122"/>
            </a:endParaRPr>
          </a:p>
          <a:p>
            <a:pPr marL="228600" indent="-228600">
              <a:spcBef>
                <a:spcPts val="1000"/>
              </a:spcBef>
              <a:buFont typeface="Arial" panose="020B0604020202020204" pitchFamily="34" charset="0"/>
              <a:buChar char="•"/>
            </a:pPr>
            <a:endParaRPr lang="zh-CN" altLang="en-US" sz="2400" dirty="0">
              <a:latin typeface="Calibri" panose="020F0502020204030204" pitchFamily="34" charset="0"/>
              <a:ea typeface="宋体" panose="02010600030101010101" pitchFamily="2" charset="-122"/>
            </a:endParaRPr>
          </a:p>
        </p:txBody>
      </p:sp>
      <p:pic>
        <p:nvPicPr>
          <p:cNvPr id="19461" name="图片 3" descr="246de5d3ff26528e22228fd3489e033c"/>
          <p:cNvPicPr>
            <a:picLocks noChangeAspect="1"/>
          </p:cNvPicPr>
          <p:nvPr/>
        </p:nvPicPr>
        <p:blipFill>
          <a:blip r:embed="rId1"/>
          <a:stretch>
            <a:fillRect/>
          </a:stretch>
        </p:blipFill>
        <p:spPr>
          <a:xfrm>
            <a:off x="-14287" y="5903913"/>
            <a:ext cx="12215812" cy="971550"/>
          </a:xfrm>
          <a:prstGeom prst="rect">
            <a:avLst/>
          </a:prstGeom>
          <a:noFill/>
          <a:ln w="9525">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1" name="图片 3" descr="246de5d3ff26528e22228fd3489e033c"/>
          <p:cNvPicPr>
            <a:picLocks noChangeAspect="1"/>
          </p:cNvPicPr>
          <p:nvPr/>
        </p:nvPicPr>
        <p:blipFill>
          <a:blip r:embed="rId1"/>
          <a:stretch>
            <a:fillRect/>
          </a:stretch>
        </p:blipFill>
        <p:spPr>
          <a:xfrm>
            <a:off x="-13970" y="5450205"/>
            <a:ext cx="12562205" cy="1452880"/>
          </a:xfrm>
          <a:prstGeom prst="rect">
            <a:avLst/>
          </a:prstGeom>
          <a:noFill/>
          <a:ln w="9525">
            <a:noFill/>
          </a:ln>
        </p:spPr>
      </p:pic>
      <p:sp>
        <p:nvSpPr>
          <p:cNvPr id="15" name="矩形 46"/>
          <p:cNvSpPr/>
          <p:nvPr/>
        </p:nvSpPr>
        <p:spPr>
          <a:xfrm>
            <a:off x="1103313" y="823278"/>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5" name="Rectangle 3"/>
          <p:cNvSpPr txBox="1">
            <a:spLocks noChangeArrowheads="1"/>
          </p:cNvSpPr>
          <p:nvPr/>
        </p:nvSpPr>
        <p:spPr bwMode="auto">
          <a:xfrm>
            <a:off x="1103630" y="1501140"/>
            <a:ext cx="9974580" cy="439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72009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职业病防治法</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所称</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职业病</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，是指</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企业、事业单位</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和</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个体经济组织</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等用人单位的</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劳动者</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在</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职业活动</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中，因</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接触</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粉尘、放射性物质和其他有毒、</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有害因素</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而引起的疾病。 </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base" latinLnBrk="0" hangingPunct="1">
              <a:lnSpc>
                <a:spcPct val="150000"/>
              </a:lnSpc>
              <a:spcBef>
                <a:spcPts val="1000"/>
              </a:spcBef>
              <a:spcAft>
                <a:spcPct val="0"/>
              </a:spcAft>
              <a:buClrTx/>
              <a:buSzTx/>
              <a:buFont typeface="Wingdings" panose="05000000000000000000" pitchFamily="2" charset="2"/>
              <a:buChar char="Ø"/>
              <a:defRPr/>
            </a:pP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1957</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14</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种法定职业病</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base" latinLnBrk="0" hangingPunct="1">
              <a:lnSpc>
                <a:spcPct val="150000"/>
              </a:lnSpc>
              <a:spcBef>
                <a:spcPts val="1000"/>
              </a:spcBef>
              <a:spcAft>
                <a:spcPct val="0"/>
              </a:spcAft>
              <a:buClrTx/>
              <a:buSzTx/>
              <a:buFont typeface="Wingdings" panose="05000000000000000000" pitchFamily="2" charset="2"/>
              <a:buChar char="Ø"/>
              <a:defRPr/>
            </a:pP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1987</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9</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类</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99</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种法定职业病</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base" latinLnBrk="0" hangingPunct="1">
              <a:lnSpc>
                <a:spcPct val="150000"/>
              </a:lnSpc>
              <a:spcBef>
                <a:spcPts val="1000"/>
              </a:spcBef>
              <a:spcAft>
                <a:spcPct val="0"/>
              </a:spcAft>
              <a:buClrTx/>
              <a:buSzTx/>
              <a:buFont typeface="Wingdings" panose="05000000000000000000" pitchFamily="2" charset="2"/>
              <a:buChar char="Ø"/>
              <a:defRPr/>
            </a:pP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2002</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10</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大类</a:t>
            </a:r>
            <a:r>
              <a:rPr kumimoji="0" lang="en-US" altLang="zh-CN" sz="2400" b="0" i="0" u="none" strike="noStrike" kern="1200" cap="none" spc="0" normalizeH="0" baseline="0" noProof="0" dirty="0" smtClean="0">
                <a:ln>
                  <a:noFill/>
                </a:ln>
                <a:solidFill>
                  <a:schemeClr val="tx1"/>
                </a:solidFill>
                <a:effectLst/>
                <a:uLnTx/>
                <a:uFillTx/>
                <a:latin typeface="+mn-lt"/>
                <a:ea typeface="+mn-ea"/>
                <a:cs typeface="+mn-cs"/>
              </a:rPr>
              <a:t>115</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种法定职业病</a:t>
            </a:r>
            <a:endParaRPr kumimoji="0" lang="en-US" altLang="zh-CN"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base" latinLnBrk="0" hangingPunct="1">
              <a:lnSpc>
                <a:spcPct val="150000"/>
              </a:lnSpc>
              <a:spcBef>
                <a:spcPts val="1000"/>
              </a:spcBef>
              <a:spcAft>
                <a:spcPct val="0"/>
              </a:spcAft>
              <a:buClrTx/>
              <a:buSzTx/>
              <a:buFont typeface="Wingdings" panose="05000000000000000000" pitchFamily="2" charset="2"/>
              <a:buChar char="Ø"/>
              <a:defRPr/>
            </a:pPr>
            <a:r>
              <a:rPr kumimoji="0" lang="en-US" altLang="zh-CN" sz="2400" b="0" i="0" u="none" strike="noStrike" kern="1200" cap="none" spc="0" normalizeH="0" baseline="0" noProof="0" dirty="0" smtClean="0">
                <a:ln>
                  <a:noFill/>
                </a:ln>
                <a:solidFill>
                  <a:srgbClr val="FF0000"/>
                </a:solidFill>
                <a:effectLst/>
                <a:uLnTx/>
                <a:uFillTx/>
                <a:latin typeface="+mn-lt"/>
                <a:ea typeface="+mn-ea"/>
                <a:cs typeface="+mn-cs"/>
              </a:rPr>
              <a:t>2013</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年：</a:t>
            </a:r>
            <a:r>
              <a:rPr kumimoji="0" lang="en-US" altLang="zh-CN" sz="2400" b="0" i="0" u="none" strike="noStrike" kern="1200" cap="none" spc="0" normalizeH="0" baseline="0" noProof="0" dirty="0" smtClean="0">
                <a:ln>
                  <a:noFill/>
                </a:ln>
                <a:solidFill>
                  <a:srgbClr val="FF0000"/>
                </a:solidFill>
                <a:effectLst/>
                <a:uLnTx/>
                <a:uFillTx/>
                <a:latin typeface="+mn-lt"/>
                <a:ea typeface="+mn-ea"/>
                <a:cs typeface="+mn-cs"/>
              </a:rPr>
              <a:t>10</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大类</a:t>
            </a:r>
            <a:r>
              <a:rPr kumimoji="0" lang="en-US" altLang="zh-CN" sz="2400" b="0" i="0" u="none" strike="noStrike" kern="1200" cap="none" spc="0" normalizeH="0" baseline="0" noProof="0" dirty="0" smtClean="0">
                <a:ln>
                  <a:noFill/>
                </a:ln>
                <a:solidFill>
                  <a:srgbClr val="FF0000"/>
                </a:solidFill>
                <a:effectLst/>
                <a:uLnTx/>
                <a:uFillTx/>
                <a:latin typeface="+mn-lt"/>
                <a:ea typeface="+mn-ea"/>
                <a:cs typeface="+mn-cs"/>
              </a:rPr>
              <a:t>132</a:t>
            </a:r>
            <a:r>
              <a:rPr kumimoji="0" lang="zh-CN" altLang="en-US" sz="2400" b="0" i="0" u="none" strike="noStrike" kern="1200" cap="none" spc="0" normalizeH="0" baseline="0" noProof="0" dirty="0" smtClean="0">
                <a:ln>
                  <a:noFill/>
                </a:ln>
                <a:solidFill>
                  <a:srgbClr val="FF0000"/>
                </a:solidFill>
                <a:effectLst/>
                <a:uLnTx/>
                <a:uFillTx/>
                <a:latin typeface="+mn-lt"/>
                <a:ea typeface="+mn-ea"/>
                <a:cs typeface="+mn-cs"/>
              </a:rPr>
              <a:t>种法定职业病</a:t>
            </a:r>
            <a:endParaRPr kumimoji="0" lang="zh-CN" altLang="en-US" sz="2400" b="0" i="0" u="none" strike="noStrike" kern="1200" cap="none" spc="0" normalizeH="0" baseline="0" noProof="0" dirty="0" smtClean="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3" name="图片 5" descr="246de5d3ff26528e22228fd3489e033c"/>
          <p:cNvPicPr>
            <a:picLocks noChangeAspect="1"/>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6" cy="830741"/>
          </a:xfrm>
          <a:prstGeom prst="rect">
            <a:avLst/>
          </a:prstGeom>
          <a:noFill/>
        </p:spPr>
        <p:txBody>
          <a:bodyPr wrap="none" lIns="91404" tIns="45701" rIns="91404" bIns="45701">
            <a:spAutoFit/>
          </a:bodyPr>
          <a:lstStyle/>
          <a:p>
            <a:pPr marR="0" algn="ctr" defTabSz="913765" fontAlgn="auto">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nchor="t" anchorCtr="0">
            <a:spAutoFit/>
          </a:bodyPr>
          <a:p>
            <a:pPr algn="ctr" defTabSz="913130"/>
            <a:r>
              <a:rPr lang="en-US" altLang="zh-CN" b="1" dirty="0">
                <a:solidFill>
                  <a:srgbClr val="C00000"/>
                </a:solidFill>
                <a:latin typeface="微软雅黑" panose="020B0503020204020204" pitchFamily="34" charset="-122"/>
                <a:ea typeface="微软雅黑" panose="020B0503020204020204" pitchFamily="34" charset="-122"/>
              </a:rPr>
              <a:t>directory</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3514725" y="1978025"/>
            <a:ext cx="5634038" cy="2674938"/>
          </a:xfrm>
          <a:prstGeom prst="rect">
            <a:avLst/>
          </a:prstGeom>
          <a:noFill/>
          <a:ln w="9525">
            <a:noFill/>
          </a:ln>
        </p:spPr>
        <p:txBody>
          <a:bodyPr lIns="91404" tIns="45701" rIns="91404" bIns="45701" anchor="t" anchorCtr="0">
            <a:spAutoFit/>
          </a:bodyPr>
          <a:p>
            <a:pPr defTabSz="913130" eaLnBrk="0" hangingPunct="0">
              <a:lnSpc>
                <a:spcPct val="300000"/>
              </a:lnSpc>
            </a:pPr>
            <a:r>
              <a:rPr lang="zh-CN" altLang="en-US" sz="2800" b="1" dirty="0">
                <a:solidFill>
                  <a:srgbClr val="FF0000"/>
                </a:solidFill>
                <a:latin typeface="微软雅黑" panose="020B0503020204020204" pitchFamily="34" charset="-122"/>
                <a:ea typeface="微软雅黑" panose="020B0503020204020204" pitchFamily="34" charset="-122"/>
              </a:rPr>
              <a:t>●一、我国的职业病防治现状</a:t>
            </a:r>
            <a:endParaRPr lang="en-US" altLang="zh-CN" sz="2800" b="1" dirty="0">
              <a:solidFill>
                <a:srgbClr val="FF0000"/>
              </a:solidFill>
              <a:latin typeface="微软雅黑" panose="020B0503020204020204" pitchFamily="34" charset="-122"/>
              <a:ea typeface="微软雅黑" panose="020B0503020204020204" pitchFamily="34" charset="-122"/>
            </a:endParaRPr>
          </a:p>
          <a:p>
            <a:pPr defTabSz="913130" eaLnBrk="0" hangingPunct="0">
              <a:lnSpc>
                <a:spcPct val="300000"/>
              </a:lnSpc>
            </a:pPr>
            <a:r>
              <a:rPr lang="zh-CN" altLang="en-US" sz="2800" b="1" dirty="0">
                <a:solidFill>
                  <a:srgbClr val="FF0000"/>
                </a:solidFill>
                <a:latin typeface="微软雅黑" panose="020B0503020204020204" pitchFamily="34" charset="-122"/>
                <a:ea typeface="微软雅黑" panose="020B0503020204020204" pitchFamily="34" charset="-122"/>
              </a:rPr>
              <a:t>●二、职业病防治法律法规简介</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round/>
            <a:headEnd type="oval" w="med" len="med"/>
            <a:tailEnd type="none" w="med" len="med"/>
          </a:ln>
        </p:spPr>
      </p:sp>
      <p:pic>
        <p:nvPicPr>
          <p:cNvPr id="3078" name="图片 1" descr="225da004e33bc420a6143430761b0716"/>
          <p:cNvPicPr>
            <a:picLocks noChangeAspect="1"/>
          </p:cNvPicPr>
          <p:nvPr/>
        </p:nvPicPr>
        <p:blipFill>
          <a:blip r:embed="rId2"/>
          <a:stretch>
            <a:fillRect/>
          </a:stretch>
        </p:blipFill>
        <p:spPr>
          <a:xfrm>
            <a:off x="9380538" y="150813"/>
            <a:ext cx="2627312" cy="2686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Abs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Abs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Abs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161733" y="90646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3555" name="Rectangle 2"/>
          <p:cNvSpPr>
            <a:spLocks noGrp="1"/>
          </p:cNvSpPr>
          <p:nvPr>
            <p:ph type="title"/>
          </p:nvPr>
        </p:nvSpPr>
        <p:spPr>
          <a:xfrm>
            <a:off x="1162050" y="1523048"/>
            <a:ext cx="8229600" cy="787400"/>
          </a:xfrm>
        </p:spPr>
        <p:txBody>
          <a:bodyPr vert="horz" wrap="square" lIns="91440" tIns="45720" rIns="91440" bIns="45720" anchor="ctr" anchorCtr="0"/>
          <a:p>
            <a:pPr eaLnBrk="1" hangingPunct="1"/>
            <a:r>
              <a:rPr lang="zh-CN" altLang="en-US" sz="2800" b="1" dirty="0">
                <a:solidFill>
                  <a:srgbClr val="6600CC"/>
                </a:solidFill>
                <a:latin typeface="黑体" panose="02010609060101010101" pitchFamily="49" charset="-122"/>
                <a:ea typeface="黑体" panose="02010609060101010101" pitchFamily="49" charset="-122"/>
              </a:rPr>
              <a:t>我国法定职业病的种类（</a:t>
            </a:r>
            <a:r>
              <a:rPr lang="en-US" altLang="zh-CN" sz="2800" b="1" dirty="0">
                <a:solidFill>
                  <a:srgbClr val="6600CC"/>
                </a:solidFill>
                <a:latin typeface="黑体" panose="02010609060101010101" pitchFamily="49" charset="-122"/>
                <a:ea typeface="黑体" panose="02010609060101010101" pitchFamily="49" charset="-122"/>
              </a:rPr>
              <a:t>10</a:t>
            </a:r>
            <a:r>
              <a:rPr lang="zh-CN" altLang="en-US" sz="2800" b="1" dirty="0">
                <a:solidFill>
                  <a:srgbClr val="6600CC"/>
                </a:solidFill>
                <a:latin typeface="黑体" panose="02010609060101010101" pitchFamily="49" charset="-122"/>
                <a:ea typeface="黑体" panose="02010609060101010101" pitchFamily="49" charset="-122"/>
              </a:rPr>
              <a:t>大类</a:t>
            </a:r>
            <a:r>
              <a:rPr lang="en-US" altLang="zh-CN" sz="2800" b="1" dirty="0">
                <a:solidFill>
                  <a:srgbClr val="6600CC"/>
                </a:solidFill>
                <a:latin typeface="黑体" panose="02010609060101010101" pitchFamily="49" charset="-122"/>
                <a:ea typeface="黑体" panose="02010609060101010101" pitchFamily="49" charset="-122"/>
              </a:rPr>
              <a:t>132</a:t>
            </a:r>
            <a:r>
              <a:rPr lang="zh-CN" altLang="en-US" sz="2800" b="1" dirty="0">
                <a:solidFill>
                  <a:srgbClr val="6600CC"/>
                </a:solidFill>
                <a:latin typeface="黑体" panose="02010609060101010101" pitchFamily="49" charset="-122"/>
                <a:ea typeface="黑体" panose="02010609060101010101" pitchFamily="49" charset="-122"/>
              </a:rPr>
              <a:t>个病种）</a:t>
            </a:r>
            <a:endParaRPr lang="zh-CN" altLang="en-US" sz="2800" b="1" dirty="0">
              <a:solidFill>
                <a:srgbClr val="6600CC"/>
              </a:solidFill>
              <a:latin typeface="黑体" panose="02010609060101010101" pitchFamily="49" charset="-122"/>
              <a:ea typeface="黑体" panose="02010609060101010101" pitchFamily="49" charset="-122"/>
            </a:endParaRPr>
          </a:p>
        </p:txBody>
      </p:sp>
      <p:sp>
        <p:nvSpPr>
          <p:cNvPr id="23556" name="Rectangle 4"/>
          <p:cNvSpPr txBox="1"/>
          <p:nvPr/>
        </p:nvSpPr>
        <p:spPr>
          <a:xfrm>
            <a:off x="996950" y="2310765"/>
            <a:ext cx="4798695" cy="4200525"/>
          </a:xfrm>
          <a:prstGeom prst="rect">
            <a:avLst/>
          </a:prstGeom>
          <a:solidFill>
            <a:srgbClr val="C00000"/>
          </a:solidFill>
          <a:ln w="9525" cap="flat" cmpd="sng">
            <a:solidFill>
              <a:srgbClr val="FFFF00"/>
            </a:solidFill>
            <a:prstDash val="solid"/>
            <a:miter/>
            <a:headEnd type="none" w="med" len="med"/>
            <a:tailEnd type="none" w="med" len="med"/>
          </a:ln>
        </p:spPr>
        <p:txBody>
          <a:bodyPr anchor="t" anchorCtr="0"/>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◆职业性尘肺病及其他呼吸系统疾病</a:t>
            </a:r>
            <a:endParaRPr lang="zh-CN" altLang="en-US" sz="2800" b="1" dirty="0">
              <a:solidFill>
                <a:schemeClr val="bg1"/>
              </a:solidFill>
              <a:latin typeface="宋体" panose="02010600030101010101" pitchFamily="2" charset="-122"/>
              <a:ea typeface="宋体" panose="02010600030101010101" pitchFamily="2" charset="-122"/>
            </a:endParaRPr>
          </a:p>
          <a:p>
            <a:pPr marL="742950" lvl="1" indent="-285750" algn="l" rtl="0" eaLnBrk="1" fontAlgn="base" hangingPunct="1">
              <a:lnSpc>
                <a:spcPct val="110000"/>
              </a:lnSpc>
              <a:spcBef>
                <a:spcPts val="500"/>
              </a:spcBef>
              <a:spcAft>
                <a:spcPct val="0"/>
              </a:spcAft>
              <a:buFont typeface="Arial" panose="020B0604020202020204" pitchFamily="34" charset="0"/>
              <a:buChar char="•"/>
            </a:pPr>
            <a:r>
              <a:rPr lang="zh-CN" altLang="en-US" sz="2700" b="1" dirty="0">
                <a:solidFill>
                  <a:schemeClr val="bg1"/>
                </a:solidFill>
                <a:latin typeface="宋体" panose="02010600030101010101" pitchFamily="2" charset="-122"/>
                <a:ea typeface="宋体" panose="02010600030101010101" pitchFamily="2" charset="-122"/>
              </a:rPr>
              <a:t>尘肺</a:t>
            </a:r>
            <a:r>
              <a:rPr lang="en-US" altLang="zh-CN" sz="2700" b="1" dirty="0">
                <a:solidFill>
                  <a:schemeClr val="bg1"/>
                </a:solidFill>
                <a:latin typeface="宋体" panose="02010600030101010101" pitchFamily="2" charset="-122"/>
                <a:ea typeface="宋体" panose="02010600030101010101" pitchFamily="2" charset="-122"/>
              </a:rPr>
              <a:t>13</a:t>
            </a:r>
            <a:r>
              <a:rPr lang="zh-CN" altLang="en-US" sz="2700" b="1" dirty="0">
                <a:solidFill>
                  <a:schemeClr val="bg1"/>
                </a:solidFill>
                <a:latin typeface="宋体" panose="02010600030101010101" pitchFamily="2" charset="-122"/>
                <a:ea typeface="宋体" panose="02010600030101010101" pitchFamily="2" charset="-122"/>
              </a:rPr>
              <a:t>种；</a:t>
            </a:r>
            <a:endParaRPr lang="zh-CN" altLang="en-US" sz="2700" b="1" dirty="0">
              <a:solidFill>
                <a:schemeClr val="bg1"/>
              </a:solidFill>
              <a:latin typeface="宋体" panose="02010600030101010101" pitchFamily="2" charset="-122"/>
              <a:ea typeface="宋体" panose="02010600030101010101" pitchFamily="2" charset="-122"/>
            </a:endParaRPr>
          </a:p>
          <a:p>
            <a:pPr marL="742950" lvl="1" indent="-285750" algn="l" rtl="0" eaLnBrk="1" fontAlgn="base" hangingPunct="1">
              <a:lnSpc>
                <a:spcPct val="110000"/>
              </a:lnSpc>
              <a:spcBef>
                <a:spcPts val="500"/>
              </a:spcBef>
              <a:spcAft>
                <a:spcPct val="0"/>
              </a:spcAft>
              <a:buFont typeface="Arial" panose="020B0604020202020204" pitchFamily="34" charset="0"/>
              <a:buChar char="•"/>
            </a:pPr>
            <a:r>
              <a:rPr lang="zh-CN" altLang="en-US" sz="2700" b="1" dirty="0">
                <a:solidFill>
                  <a:schemeClr val="bg1"/>
                </a:solidFill>
                <a:latin typeface="宋体" panose="02010600030101010101" pitchFamily="2" charset="-122"/>
                <a:ea typeface="宋体" panose="02010600030101010101" pitchFamily="2" charset="-122"/>
              </a:rPr>
              <a:t>其他呼吸系统疾病</a:t>
            </a:r>
            <a:r>
              <a:rPr lang="en-US" altLang="zh-CN" sz="2700" b="1" dirty="0">
                <a:solidFill>
                  <a:schemeClr val="bg1"/>
                </a:solidFill>
                <a:latin typeface="宋体" panose="02010600030101010101" pitchFamily="2" charset="-122"/>
                <a:ea typeface="宋体" panose="02010600030101010101" pitchFamily="2" charset="-122"/>
              </a:rPr>
              <a:t>6</a:t>
            </a:r>
            <a:r>
              <a:rPr lang="zh-CN" altLang="en-US" sz="2700" b="1" dirty="0">
                <a:solidFill>
                  <a:schemeClr val="bg1"/>
                </a:solidFill>
                <a:latin typeface="宋体" panose="02010600030101010101" pitchFamily="2" charset="-122"/>
                <a:ea typeface="宋体" panose="02010600030101010101" pitchFamily="2" charset="-122"/>
              </a:rPr>
              <a:t>种</a:t>
            </a:r>
            <a:r>
              <a:rPr lang="zh-CN" altLang="en-US" sz="2700" dirty="0">
                <a:solidFill>
                  <a:schemeClr val="bg1"/>
                </a:solidFill>
                <a:latin typeface="宋体" panose="02010600030101010101" pitchFamily="2" charset="-122"/>
                <a:ea typeface="宋体" panose="02010600030101010101" pitchFamily="2" charset="-122"/>
              </a:rPr>
              <a:t>  </a:t>
            </a:r>
            <a:endParaRPr lang="zh-CN" altLang="en-US" sz="27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◆职业性皮肤病</a:t>
            </a:r>
            <a:r>
              <a:rPr lang="en-US" altLang="zh-CN" sz="2800" dirty="0">
                <a:solidFill>
                  <a:schemeClr val="bg1"/>
                </a:solidFill>
                <a:latin typeface="宋体" panose="02010600030101010101" pitchFamily="2" charset="-122"/>
                <a:ea typeface="宋体" panose="02010600030101010101" pitchFamily="2" charset="-122"/>
              </a:rPr>
              <a:t>9</a:t>
            </a:r>
            <a:r>
              <a:rPr lang="zh-CN" altLang="en-US" sz="2800" dirty="0">
                <a:solidFill>
                  <a:schemeClr val="bg1"/>
                </a:solidFill>
                <a:latin typeface="宋体" panose="02010600030101010101" pitchFamily="2" charset="-122"/>
                <a:ea typeface="宋体" panose="02010600030101010101" pitchFamily="2" charset="-122"/>
              </a:rPr>
              <a:t>种</a:t>
            </a:r>
            <a:endParaRPr lang="zh-CN" altLang="en-US" sz="2800"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◆职业性眼病</a:t>
            </a:r>
            <a:r>
              <a:rPr lang="en-US" altLang="zh-CN" sz="2800" b="1" dirty="0">
                <a:solidFill>
                  <a:schemeClr val="bg1"/>
                </a:solidFill>
                <a:latin typeface="宋体" panose="02010600030101010101" pitchFamily="2" charset="-122"/>
                <a:ea typeface="宋体" panose="02010600030101010101" pitchFamily="2" charset="-122"/>
              </a:rPr>
              <a:t>3</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◆职业性耳鼻喉口腔疾病</a:t>
            </a:r>
            <a:r>
              <a:rPr lang="en-US" altLang="zh-CN" sz="2800" b="1" dirty="0">
                <a:solidFill>
                  <a:schemeClr val="bg1"/>
                </a:solidFill>
                <a:latin typeface="宋体" panose="02010600030101010101" pitchFamily="2" charset="-122"/>
                <a:ea typeface="宋体" panose="02010600030101010101" pitchFamily="2" charset="-122"/>
              </a:rPr>
              <a:t>4</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endParaRPr lang="en-US" altLang="zh-CN" sz="2100" b="1" dirty="0">
              <a:solidFill>
                <a:srgbClr val="6600CC"/>
              </a:solidFill>
              <a:latin typeface="黑体" panose="02010609060101010101" pitchFamily="49" charset="-122"/>
              <a:ea typeface="黑体" panose="02010609060101010101" pitchFamily="49" charset="-122"/>
            </a:endParaRPr>
          </a:p>
          <a:p>
            <a:pPr marL="228600" indent="-228600">
              <a:lnSpc>
                <a:spcPct val="110000"/>
              </a:lnSpc>
              <a:spcBef>
                <a:spcPts val="1000"/>
              </a:spcBef>
              <a:buFont typeface="Arial" panose="020B0604020202020204" pitchFamily="34" charset="0"/>
              <a:buChar char="•"/>
            </a:pPr>
            <a:endParaRPr lang="zh-CN" altLang="en-US" sz="2100" dirty="0">
              <a:solidFill>
                <a:srgbClr val="6600CC"/>
              </a:solidFill>
              <a:latin typeface="黑体" panose="02010609060101010101" pitchFamily="49" charset="-122"/>
              <a:ea typeface="黑体" panose="02010609060101010101" pitchFamily="49" charset="-122"/>
            </a:endParaRPr>
          </a:p>
        </p:txBody>
      </p:sp>
      <p:sp>
        <p:nvSpPr>
          <p:cNvPr id="23557" name="Rectangle 5"/>
          <p:cNvSpPr txBox="1"/>
          <p:nvPr/>
        </p:nvSpPr>
        <p:spPr>
          <a:xfrm>
            <a:off x="6093460" y="2310765"/>
            <a:ext cx="4476115" cy="4199890"/>
          </a:xfrm>
          <a:prstGeom prst="rect">
            <a:avLst/>
          </a:prstGeom>
          <a:solidFill>
            <a:srgbClr val="FF0000"/>
          </a:solidFill>
          <a:ln w="9525" cap="flat" cmpd="sng">
            <a:solidFill>
              <a:srgbClr val="FFFF00"/>
            </a:solidFill>
            <a:prstDash val="solid"/>
            <a:miter/>
            <a:headEnd type="none" w="med" len="med"/>
            <a:tailEnd type="none" w="med" len="med"/>
          </a:ln>
        </p:spPr>
        <p:txBody>
          <a:bodyPr anchor="t" anchorCtr="0"/>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◆职业性化学中毒</a:t>
            </a:r>
            <a:r>
              <a:rPr lang="en-US" altLang="zh-CN" sz="2800" b="1" dirty="0">
                <a:solidFill>
                  <a:schemeClr val="bg1"/>
                </a:solidFill>
                <a:latin typeface="宋体" panose="02010600030101010101" pitchFamily="2" charset="-122"/>
                <a:ea typeface="宋体" panose="02010600030101010101" pitchFamily="2" charset="-122"/>
              </a:rPr>
              <a:t>60</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◆物理因素所致职业病</a:t>
            </a:r>
            <a:r>
              <a:rPr lang="en-US" altLang="zh-CN" sz="2800" b="1" dirty="0">
                <a:solidFill>
                  <a:schemeClr val="bg1"/>
                </a:solidFill>
                <a:latin typeface="宋体" panose="02010600030101010101" pitchFamily="2" charset="-122"/>
                <a:ea typeface="宋体" panose="02010600030101010101" pitchFamily="2" charset="-122"/>
              </a:rPr>
              <a:t>7</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◆职业性放射性疾病</a:t>
            </a:r>
            <a:r>
              <a:rPr lang="en-US" altLang="zh-CN" sz="2800" b="1" dirty="0">
                <a:solidFill>
                  <a:schemeClr val="bg1"/>
                </a:solidFill>
                <a:latin typeface="宋体" panose="02010600030101010101" pitchFamily="2" charset="-122"/>
                <a:ea typeface="宋体" panose="02010600030101010101" pitchFamily="2" charset="-122"/>
              </a:rPr>
              <a:t>11</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◆职业性传染病</a:t>
            </a:r>
            <a:r>
              <a:rPr lang="en-US" altLang="zh-CN" sz="2800" dirty="0">
                <a:solidFill>
                  <a:schemeClr val="bg1"/>
                </a:solidFill>
                <a:latin typeface="宋体" panose="02010600030101010101" pitchFamily="2" charset="-122"/>
                <a:ea typeface="宋体" panose="02010600030101010101" pitchFamily="2" charset="-122"/>
              </a:rPr>
              <a:t>5</a:t>
            </a:r>
            <a:r>
              <a:rPr lang="zh-CN" altLang="en-US" sz="2800" dirty="0">
                <a:solidFill>
                  <a:schemeClr val="bg1"/>
                </a:solidFill>
                <a:latin typeface="宋体" panose="02010600030101010101" pitchFamily="2" charset="-122"/>
                <a:ea typeface="宋体" panose="02010600030101010101" pitchFamily="2" charset="-122"/>
              </a:rPr>
              <a:t>种</a:t>
            </a:r>
            <a:endParaRPr lang="zh-CN" altLang="en-US" sz="2800"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◆职业性肿瘤</a:t>
            </a:r>
            <a:r>
              <a:rPr lang="en-US" altLang="zh-CN" sz="2800" b="1" dirty="0">
                <a:solidFill>
                  <a:schemeClr val="bg1"/>
                </a:solidFill>
                <a:latin typeface="宋体" panose="02010600030101010101" pitchFamily="2" charset="-122"/>
                <a:ea typeface="宋体" panose="02010600030101010101" pitchFamily="2" charset="-122"/>
              </a:rPr>
              <a:t>11</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a:p>
            <a:pPr marL="228600" indent="-228600">
              <a:lnSpc>
                <a:spcPct val="110000"/>
              </a:lnSpc>
              <a:spcBef>
                <a:spcPts val="1000"/>
              </a:spcBef>
            </a:pPr>
            <a:r>
              <a:rPr lang="zh-CN" altLang="en-US" sz="2800" b="1" dirty="0">
                <a:solidFill>
                  <a:schemeClr val="bg1"/>
                </a:solidFill>
                <a:latin typeface="宋体" panose="02010600030101010101" pitchFamily="2" charset="-122"/>
                <a:ea typeface="宋体" panose="02010600030101010101" pitchFamily="2" charset="-122"/>
              </a:rPr>
              <a:t>◆其他职业病</a:t>
            </a:r>
            <a:r>
              <a:rPr lang="en-US" altLang="zh-CN" sz="2800" b="1" dirty="0">
                <a:solidFill>
                  <a:schemeClr val="bg1"/>
                </a:solidFill>
                <a:latin typeface="宋体" panose="02010600030101010101" pitchFamily="2" charset="-122"/>
                <a:ea typeface="宋体" panose="02010600030101010101" pitchFamily="2" charset="-122"/>
              </a:rPr>
              <a:t>3</a:t>
            </a:r>
            <a:r>
              <a:rPr lang="zh-CN" altLang="en-US" sz="2800" b="1" dirty="0">
                <a:solidFill>
                  <a:schemeClr val="bg1"/>
                </a:solidFill>
                <a:latin typeface="宋体" panose="02010600030101010101" pitchFamily="2" charset="-122"/>
                <a:ea typeface="宋体" panose="02010600030101010101" pitchFamily="2" charset="-122"/>
              </a:rPr>
              <a:t>种</a:t>
            </a:r>
            <a:endParaRPr lang="zh-CN" altLang="en-US" sz="2800" b="1" dirty="0">
              <a:solidFill>
                <a:schemeClr val="bg1"/>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5"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21508" name="Rectangle 2"/>
          <p:cNvSpPr>
            <a:spLocks noGrp="1"/>
          </p:cNvSpPr>
          <p:nvPr>
            <p:ph type="title"/>
          </p:nvPr>
        </p:nvSpPr>
        <p:spPr>
          <a:xfrm>
            <a:off x="835660" y="1220470"/>
            <a:ext cx="4820285" cy="476885"/>
          </a:xfrm>
        </p:spPr>
        <p:txBody>
          <a:bodyPr vert="horz" wrap="square" lIns="91440" tIns="45720" rIns="91440" bIns="45720" anchor="ctr" anchorCtr="0"/>
          <a:p>
            <a:pPr eaLnBrk="1" hangingPunct="1"/>
            <a:r>
              <a:rPr lang="zh-CN" altLang="en-US" sz="2800" b="1" dirty="0">
                <a:solidFill>
                  <a:srgbClr val="FF0000"/>
                </a:solidFill>
                <a:latin typeface="微软雅黑" panose="020B0503020204020204" pitchFamily="34" charset="-122"/>
                <a:ea typeface="微软雅黑" panose="020B0503020204020204" pitchFamily="34" charset="-122"/>
              </a:rPr>
              <a:t>（</a:t>
            </a:r>
            <a:r>
              <a:rPr lang="en-US" altLang="zh-CN" sz="2800" b="1" dirty="0">
                <a:solidFill>
                  <a:srgbClr val="FF0000"/>
                </a:solidFill>
                <a:latin typeface="微软雅黑" panose="020B0503020204020204" pitchFamily="34" charset="-122"/>
                <a:ea typeface="微软雅黑" panose="020B0503020204020204" pitchFamily="34" charset="-122"/>
              </a:rPr>
              <a:t>2</a:t>
            </a:r>
            <a:r>
              <a:rPr lang="zh-CN" altLang="en-US" sz="2800" b="1" dirty="0">
                <a:solidFill>
                  <a:srgbClr val="FF0000"/>
                </a:solidFill>
                <a:latin typeface="微软雅黑" panose="020B0503020204020204" pitchFamily="34" charset="-122"/>
                <a:ea typeface="微软雅黑" panose="020B0503020204020204" pitchFamily="34" charset="-122"/>
              </a:rPr>
              <a:t>）为什么会得职业病？</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6" name="Rectangle 3"/>
          <p:cNvSpPr txBox="1">
            <a:spLocks noChangeArrowheads="1"/>
          </p:cNvSpPr>
          <p:nvPr/>
        </p:nvSpPr>
        <p:spPr bwMode="auto">
          <a:xfrm>
            <a:off x="410210" y="1923415"/>
            <a:ext cx="1125982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indent="0" algn="l" defTabSz="914400" rtl="0">
              <a:lnSpc>
                <a:spcPct val="150000"/>
              </a:lnSpc>
              <a:spcBef>
                <a:spcPts val="1000"/>
              </a:spcBef>
              <a:spcAft>
                <a:spcPct val="0"/>
              </a:spcAft>
              <a:buClrTx/>
              <a:buSzTx/>
              <a:buFont typeface="Wingdings" panose="05000000000000000000" charset="0"/>
              <a:buChar char="Ø"/>
              <a:defRPr/>
            </a:pPr>
            <a:r>
              <a:rPr kumimoji="0" lang="zh-CN" altLang="en-US" sz="2800" b="0" i="0" u="none" strike="noStrike" kern="1200" cap="none" spc="0" normalizeH="0" baseline="0" noProof="0" dirty="0" smtClean="0">
                <a:ln>
                  <a:noFill/>
                </a:ln>
                <a:solidFill>
                  <a:schemeClr val="tx1"/>
                </a:solidFill>
                <a:effectLst/>
                <a:uLnTx/>
                <a:uFillTx/>
                <a:latin typeface="+mn-lt"/>
                <a:ea typeface="+mn-ea"/>
                <a:cs typeface="+mn-cs"/>
              </a:rPr>
              <a:t>职业病是人为的疾病，在劳动过程中有三个方面原因容易得职业病：</a:t>
            </a:r>
            <a:endParaRPr kumimoji="0" lang="zh-CN" altLang="en-US" sz="2800" b="0" i="0" u="none" strike="noStrike" kern="1200" cap="none" spc="0" normalizeH="0" baseline="0" noProof="0" dirty="0" smtClean="0">
              <a:ln>
                <a:noFill/>
              </a:ln>
              <a:solidFill>
                <a:schemeClr val="tx1"/>
              </a:solidFill>
              <a:effectLst/>
              <a:uLnTx/>
              <a:uFillTx/>
              <a:latin typeface="+mn-lt"/>
              <a:ea typeface="+mn-ea"/>
              <a:cs typeface="+mn-cs"/>
            </a:endParaRPr>
          </a:p>
          <a:p>
            <a:pPr marR="0" lvl="0" indent="0" algn="l" defTabSz="914400" rtl="0">
              <a:lnSpc>
                <a:spcPct val="150000"/>
              </a:lnSpc>
              <a:spcBef>
                <a:spcPts val="1000"/>
              </a:spcBef>
              <a:spcAft>
                <a:spcPct val="0"/>
              </a:spcAft>
              <a:buClrTx/>
              <a:buSzTx/>
              <a:buFont typeface="Wingdings" panose="05000000000000000000" charset="0"/>
              <a:buChar char="Ø"/>
              <a:defRPr/>
            </a:pPr>
            <a:r>
              <a:rPr kumimoji="0" lang="zh-CN" altLang="en-US" sz="2800" b="0" i="0" u="none" strike="noStrike" kern="1200" cap="none" spc="0" normalizeH="0" baseline="0" noProof="0" dirty="0" smtClean="0">
                <a:ln>
                  <a:noFill/>
                </a:ln>
                <a:solidFill>
                  <a:schemeClr val="tx1"/>
                </a:solidFill>
                <a:effectLst/>
                <a:uLnTx/>
                <a:uFillTx/>
                <a:latin typeface="+mn-lt"/>
                <a:ea typeface="+mn-ea"/>
                <a:cs typeface="+mn-cs"/>
              </a:rPr>
              <a:t>用人单位设立或提供的（劳动）作业场所不符合职业卫生要求，产生了职业病危害因素；</a:t>
            </a:r>
            <a:endParaRPr kumimoji="0" lang="zh-CN" altLang="en-US" sz="2800" b="0" i="0" u="none" strike="noStrike" kern="1200" cap="none" spc="0" normalizeH="0" baseline="0" noProof="0" dirty="0" smtClean="0">
              <a:ln>
                <a:noFill/>
              </a:ln>
              <a:solidFill>
                <a:schemeClr val="tx1"/>
              </a:solidFill>
              <a:effectLst/>
              <a:uLnTx/>
              <a:uFillTx/>
              <a:latin typeface="+mn-lt"/>
              <a:ea typeface="+mn-ea"/>
              <a:cs typeface="+mn-cs"/>
            </a:endParaRPr>
          </a:p>
          <a:p>
            <a:pPr marR="0" lvl="0" indent="0" algn="l" defTabSz="914400" rtl="0">
              <a:lnSpc>
                <a:spcPct val="150000"/>
              </a:lnSpc>
              <a:spcBef>
                <a:spcPts val="1000"/>
              </a:spcBef>
              <a:spcAft>
                <a:spcPct val="0"/>
              </a:spcAft>
              <a:buClrTx/>
              <a:buSzTx/>
              <a:buFont typeface="Wingdings" panose="05000000000000000000" charset="0"/>
              <a:buChar char="Ø"/>
              <a:defRPr/>
            </a:pPr>
            <a:r>
              <a:rPr kumimoji="0" lang="zh-CN" altLang="en-US" sz="2800" b="0" i="0" u="none" strike="noStrike" kern="1200" cap="none" spc="0" normalizeH="0" baseline="0" noProof="0" dirty="0" smtClean="0">
                <a:ln>
                  <a:noFill/>
                </a:ln>
                <a:solidFill>
                  <a:schemeClr val="tx1"/>
                </a:solidFill>
                <a:effectLst/>
                <a:uLnTx/>
                <a:uFillTx/>
                <a:latin typeface="+mn-lt"/>
                <a:ea typeface="+mn-ea"/>
                <a:cs typeface="+mn-cs"/>
              </a:rPr>
              <a:t>用人单位或劳动者设置（使用）的作业方式不合理，不健康；</a:t>
            </a:r>
            <a:endParaRPr kumimoji="0" lang="zh-CN" altLang="en-US" sz="2800" b="0" i="0" u="none" strike="noStrike" kern="1200" cap="none" spc="0" normalizeH="0" baseline="0" noProof="0" dirty="0" smtClean="0">
              <a:ln>
                <a:noFill/>
              </a:ln>
              <a:solidFill>
                <a:schemeClr val="tx1"/>
              </a:solidFill>
              <a:effectLst/>
              <a:uLnTx/>
              <a:uFillTx/>
              <a:latin typeface="+mn-lt"/>
              <a:ea typeface="+mn-ea"/>
              <a:cs typeface="+mn-cs"/>
            </a:endParaRPr>
          </a:p>
          <a:p>
            <a:pPr marR="0" lvl="0" indent="0" algn="l" defTabSz="914400" rtl="0">
              <a:lnSpc>
                <a:spcPct val="150000"/>
              </a:lnSpc>
              <a:spcBef>
                <a:spcPts val="1000"/>
              </a:spcBef>
              <a:spcAft>
                <a:spcPct val="0"/>
              </a:spcAft>
              <a:buClrTx/>
              <a:buSzTx/>
              <a:buFont typeface="Wingdings" panose="05000000000000000000" charset="0"/>
              <a:buChar char="Ø"/>
              <a:defRPr/>
            </a:pPr>
            <a:r>
              <a:rPr kumimoji="0" lang="zh-CN" altLang="en-US" sz="2800" b="0" i="0" u="none" strike="noStrike" kern="1200" cap="none" spc="0" normalizeH="0" baseline="0" noProof="0" dirty="0" smtClean="0">
                <a:ln>
                  <a:noFill/>
                </a:ln>
                <a:solidFill>
                  <a:schemeClr val="tx1"/>
                </a:solidFill>
                <a:effectLst/>
                <a:uLnTx/>
                <a:uFillTx/>
                <a:latin typeface="+mn-lt"/>
                <a:ea typeface="+mn-ea"/>
                <a:cs typeface="+mn-cs"/>
              </a:rPr>
              <a:t>劳动者缺乏自我保护意识或行为，不懂得个人防护和自我健康保护。 </a:t>
            </a:r>
            <a:endParaRPr kumimoji="0" lang="zh-CN" alt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base" latinLnBrk="0" hangingPunct="1">
              <a:lnSpc>
                <a:spcPct val="100000"/>
              </a:lnSpc>
              <a:spcBef>
                <a:spcPts val="1000"/>
              </a:spcBef>
              <a:spcAft>
                <a:spcPct val="0"/>
              </a:spcAft>
              <a:buClrTx/>
              <a:buSzTx/>
              <a:buFont typeface="Arial" panose="020B0604020202020204" pitchFamily="34" charset="0"/>
              <a:buChar char="•"/>
              <a:defRPr/>
            </a:pPr>
            <a:endParaRPr kumimoji="0" lang="zh-CN" alt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241108" y="90646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2531" name="Rectangle 4"/>
          <p:cNvSpPr>
            <a:spLocks noGrp="1"/>
          </p:cNvSpPr>
          <p:nvPr>
            <p:ph type="title"/>
          </p:nvPr>
        </p:nvSpPr>
        <p:spPr>
          <a:xfrm>
            <a:off x="1241108" y="1436688"/>
            <a:ext cx="9180512" cy="1068387"/>
          </a:xfrm>
        </p:spPr>
        <p:txBody>
          <a:bodyPr vert="horz" wrap="square" lIns="91440" tIns="45720" rIns="91440" bIns="45720" anchor="ctr" anchorCtr="0"/>
          <a:p>
            <a:pPr eaLnBrk="1" hangingPunct="1"/>
            <a:r>
              <a:rPr lang="zh-CN" altLang="en-US" sz="2800" b="1" dirty="0">
                <a:solidFill>
                  <a:srgbClr val="FF0000"/>
                </a:solidFill>
                <a:latin typeface="宋体" panose="02010600030101010101" pitchFamily="2" charset="-122"/>
              </a:rPr>
              <a:t>从立法意义上说：构成职业病必须有</a:t>
            </a:r>
            <a:r>
              <a:rPr lang="en-US" altLang="zh-CN" sz="2800" b="1" dirty="0">
                <a:solidFill>
                  <a:srgbClr val="FF0000"/>
                </a:solidFill>
                <a:latin typeface="宋体" panose="02010600030101010101" pitchFamily="2" charset="-122"/>
              </a:rPr>
              <a:t>4</a:t>
            </a:r>
            <a:r>
              <a:rPr lang="zh-CN" altLang="en-US" sz="2800" b="1" dirty="0">
                <a:solidFill>
                  <a:srgbClr val="FF0000"/>
                </a:solidFill>
                <a:latin typeface="宋体" panose="02010600030101010101" pitchFamily="2" charset="-122"/>
              </a:rPr>
              <a:t>个要素</a:t>
            </a:r>
            <a:endParaRPr lang="zh-CN" altLang="en-US" sz="2800" b="1" dirty="0">
              <a:solidFill>
                <a:srgbClr val="FF0000"/>
              </a:solidFill>
              <a:latin typeface="宋体" panose="02010600030101010101" pitchFamily="2" charset="-122"/>
            </a:endParaRPr>
          </a:p>
        </p:txBody>
      </p:sp>
      <p:graphicFrame>
        <p:nvGraphicFramePr>
          <p:cNvPr id="3" name="图示 2"/>
          <p:cNvGraphicFramePr/>
          <p:nvPr/>
        </p:nvGraphicFramePr>
        <p:xfrm>
          <a:off x="3374265" y="2810435"/>
          <a:ext cx="4987366" cy="215800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2533" name="矩形 3"/>
          <p:cNvSpPr/>
          <p:nvPr/>
        </p:nvSpPr>
        <p:spPr>
          <a:xfrm>
            <a:off x="908050" y="2601913"/>
            <a:ext cx="4238625" cy="904875"/>
          </a:xfrm>
          <a:prstGeom prst="rect">
            <a:avLst/>
          </a:prstGeom>
          <a:noFill/>
          <a:ln w="9525">
            <a:noFill/>
          </a:ln>
        </p:spPr>
        <p:txBody>
          <a:bodyPr anchor="t" anchorCtr="0">
            <a:spAutoFit/>
          </a:bodyPr>
          <a:p>
            <a:pPr>
              <a:lnSpc>
                <a:spcPct val="110000"/>
              </a:lnSpc>
              <a:buFont typeface="Wingdings" panose="05000000000000000000" pitchFamily="2" charset="2"/>
            </a:pPr>
            <a:r>
              <a:rPr lang="zh-CN" altLang="en-US" sz="2400" b="1" dirty="0">
                <a:solidFill>
                  <a:srgbClr val="CC3300"/>
                </a:solidFill>
                <a:latin typeface="Calibri" panose="020F0502020204030204" pitchFamily="34" charset="0"/>
                <a:ea typeface="宋体" panose="02010600030101010101" pitchFamily="2" charset="-122"/>
              </a:rPr>
              <a:t>病人</a:t>
            </a:r>
            <a:r>
              <a:rPr lang="zh-CN" altLang="en-US" sz="2400" b="1" dirty="0">
                <a:solidFill>
                  <a:srgbClr val="6600CC"/>
                </a:solidFill>
                <a:latin typeface="Calibri" panose="020F0502020204030204" pitchFamily="34" charset="0"/>
                <a:ea typeface="宋体" panose="02010600030101010101" pitchFamily="2" charset="-122"/>
              </a:rPr>
              <a:t>必须是企业、事业单位和个体经济组织的</a:t>
            </a:r>
            <a:r>
              <a:rPr lang="zh-CN" altLang="en-US" sz="2400" b="1" dirty="0">
                <a:solidFill>
                  <a:srgbClr val="993300"/>
                </a:solidFill>
                <a:latin typeface="Calibri" panose="020F0502020204030204" pitchFamily="34" charset="0"/>
                <a:ea typeface="宋体" panose="02010600030101010101" pitchFamily="2" charset="-122"/>
              </a:rPr>
              <a:t>劳动者</a:t>
            </a:r>
            <a:r>
              <a:rPr lang="zh-CN" altLang="en-US" sz="2400" b="1" dirty="0">
                <a:solidFill>
                  <a:srgbClr val="6600CC"/>
                </a:solidFill>
                <a:latin typeface="Calibri" panose="020F0502020204030204" pitchFamily="34" charset="0"/>
                <a:ea typeface="宋体" panose="02010600030101010101" pitchFamily="2" charset="-122"/>
              </a:rPr>
              <a:t>；</a:t>
            </a:r>
            <a:endParaRPr lang="zh-CN" altLang="en-US" sz="2400" b="1" dirty="0">
              <a:solidFill>
                <a:srgbClr val="6600CC"/>
              </a:solidFill>
              <a:latin typeface="Calibri" panose="020F0502020204030204" pitchFamily="34" charset="0"/>
              <a:ea typeface="宋体" panose="02010600030101010101" pitchFamily="2" charset="-122"/>
            </a:endParaRPr>
          </a:p>
        </p:txBody>
      </p:sp>
      <p:sp>
        <p:nvSpPr>
          <p:cNvPr id="22534" name="矩形 5"/>
          <p:cNvSpPr/>
          <p:nvPr/>
        </p:nvSpPr>
        <p:spPr>
          <a:xfrm>
            <a:off x="6856413" y="2833688"/>
            <a:ext cx="4824412" cy="498475"/>
          </a:xfrm>
          <a:prstGeom prst="rect">
            <a:avLst/>
          </a:prstGeom>
          <a:noFill/>
          <a:ln w="9525">
            <a:noFill/>
          </a:ln>
        </p:spPr>
        <p:txBody>
          <a:bodyPr wrap="none" anchor="t" anchorCtr="0">
            <a:spAutoFit/>
          </a:bodyPr>
          <a:p>
            <a:pPr>
              <a:lnSpc>
                <a:spcPct val="110000"/>
              </a:lnSpc>
              <a:buFont typeface="Wingdings" panose="05000000000000000000" pitchFamily="2" charset="2"/>
            </a:pPr>
            <a:r>
              <a:rPr lang="zh-CN" altLang="en-US" sz="2400" b="1" dirty="0">
                <a:solidFill>
                  <a:srgbClr val="CC3300"/>
                </a:solidFill>
                <a:latin typeface="Calibri" panose="020F0502020204030204" pitchFamily="34" charset="0"/>
                <a:ea typeface="宋体" panose="02010600030101010101" pitchFamily="2" charset="-122"/>
              </a:rPr>
              <a:t>疾病</a:t>
            </a:r>
            <a:r>
              <a:rPr lang="zh-CN" altLang="en-US" sz="2400" b="1" dirty="0">
                <a:solidFill>
                  <a:srgbClr val="6600CC"/>
                </a:solidFill>
                <a:latin typeface="Calibri" panose="020F0502020204030204" pitchFamily="34" charset="0"/>
                <a:ea typeface="宋体" panose="02010600030101010101" pitchFamily="2" charset="-122"/>
              </a:rPr>
              <a:t>必须是在</a:t>
            </a:r>
            <a:r>
              <a:rPr lang="zh-CN" altLang="en-US" sz="2400" b="1" dirty="0">
                <a:solidFill>
                  <a:srgbClr val="993300"/>
                </a:solidFill>
                <a:latin typeface="Calibri" panose="020F0502020204030204" pitchFamily="34" charset="0"/>
                <a:ea typeface="宋体" panose="02010600030101010101" pitchFamily="2" charset="-122"/>
              </a:rPr>
              <a:t>职业活动</a:t>
            </a:r>
            <a:r>
              <a:rPr lang="zh-CN" altLang="en-US" sz="2400" b="1" dirty="0">
                <a:solidFill>
                  <a:srgbClr val="6600CC"/>
                </a:solidFill>
                <a:latin typeface="Calibri" panose="020F0502020204030204" pitchFamily="34" charset="0"/>
                <a:ea typeface="宋体" panose="02010600030101010101" pitchFamily="2" charset="-122"/>
              </a:rPr>
              <a:t>中产生的；</a:t>
            </a:r>
            <a:endParaRPr lang="zh-CN" altLang="en-US" sz="2400" b="1" dirty="0">
              <a:solidFill>
                <a:srgbClr val="6600CC"/>
              </a:solidFill>
              <a:latin typeface="Calibri" panose="020F0502020204030204" pitchFamily="34" charset="0"/>
              <a:ea typeface="宋体" panose="02010600030101010101" pitchFamily="2" charset="-122"/>
            </a:endParaRPr>
          </a:p>
        </p:txBody>
      </p:sp>
      <p:sp>
        <p:nvSpPr>
          <p:cNvPr id="22535" name="矩形 6"/>
          <p:cNvSpPr/>
          <p:nvPr/>
        </p:nvSpPr>
        <p:spPr>
          <a:xfrm>
            <a:off x="6856413" y="4449763"/>
            <a:ext cx="4627562" cy="904875"/>
          </a:xfrm>
          <a:prstGeom prst="rect">
            <a:avLst/>
          </a:prstGeom>
          <a:noFill/>
          <a:ln w="9525">
            <a:noFill/>
          </a:ln>
        </p:spPr>
        <p:txBody>
          <a:bodyPr anchor="t" anchorCtr="0">
            <a:spAutoFit/>
          </a:bodyPr>
          <a:p>
            <a:pPr>
              <a:lnSpc>
                <a:spcPct val="110000"/>
              </a:lnSpc>
              <a:buFont typeface="Wingdings" panose="05000000000000000000" pitchFamily="2" charset="2"/>
            </a:pPr>
            <a:r>
              <a:rPr lang="zh-CN" altLang="en-US" sz="2400" b="1" dirty="0">
                <a:solidFill>
                  <a:srgbClr val="CC3300"/>
                </a:solidFill>
                <a:latin typeface="Calibri" panose="020F0502020204030204" pitchFamily="34" charset="0"/>
                <a:ea typeface="宋体" panose="02010600030101010101" pitchFamily="2" charset="-122"/>
              </a:rPr>
              <a:t>病因</a:t>
            </a:r>
            <a:r>
              <a:rPr lang="zh-CN" altLang="en-US" sz="2400" b="1" dirty="0">
                <a:solidFill>
                  <a:srgbClr val="6600CC"/>
                </a:solidFill>
                <a:latin typeface="Calibri" panose="020F0502020204030204" pitchFamily="34" charset="0"/>
                <a:ea typeface="宋体" panose="02010600030101010101" pitchFamily="2" charset="-122"/>
              </a:rPr>
              <a:t>必须是</a:t>
            </a:r>
            <a:r>
              <a:rPr lang="zh-CN" altLang="en-US" sz="2400" b="1" dirty="0">
                <a:solidFill>
                  <a:srgbClr val="993300"/>
                </a:solidFill>
                <a:latin typeface="Calibri" panose="020F0502020204030204" pitchFamily="34" charset="0"/>
                <a:ea typeface="宋体" panose="02010600030101010101" pitchFamily="2" charset="-122"/>
              </a:rPr>
              <a:t>接触</a:t>
            </a:r>
            <a:r>
              <a:rPr lang="zh-CN" altLang="en-US" sz="2400" b="1" dirty="0">
                <a:solidFill>
                  <a:srgbClr val="6600CC"/>
                </a:solidFill>
                <a:latin typeface="Calibri" panose="020F0502020204030204" pitchFamily="34" charset="0"/>
                <a:ea typeface="宋体" panose="02010600030101010101" pitchFamily="2" charset="-122"/>
              </a:rPr>
              <a:t>粉尘、放射性物质和其他有毒、有害物质等因素；</a:t>
            </a:r>
            <a:endParaRPr lang="zh-CN" altLang="en-US" sz="2400" b="1" dirty="0">
              <a:solidFill>
                <a:srgbClr val="6600CC"/>
              </a:solidFill>
              <a:latin typeface="Calibri" panose="020F0502020204030204" pitchFamily="34" charset="0"/>
              <a:ea typeface="宋体" panose="02010600030101010101" pitchFamily="2" charset="-122"/>
            </a:endParaRPr>
          </a:p>
        </p:txBody>
      </p:sp>
      <p:sp>
        <p:nvSpPr>
          <p:cNvPr id="22536" name="矩形 7"/>
          <p:cNvSpPr/>
          <p:nvPr/>
        </p:nvSpPr>
        <p:spPr>
          <a:xfrm>
            <a:off x="871538" y="4449763"/>
            <a:ext cx="4311650" cy="904875"/>
          </a:xfrm>
          <a:prstGeom prst="rect">
            <a:avLst/>
          </a:prstGeom>
          <a:noFill/>
          <a:ln w="9525">
            <a:noFill/>
          </a:ln>
        </p:spPr>
        <p:txBody>
          <a:bodyPr anchor="t" anchorCtr="0">
            <a:spAutoFit/>
          </a:bodyPr>
          <a:p>
            <a:pPr>
              <a:lnSpc>
                <a:spcPct val="110000"/>
              </a:lnSpc>
              <a:buFont typeface="Wingdings" panose="05000000000000000000" pitchFamily="2" charset="2"/>
            </a:pPr>
            <a:r>
              <a:rPr lang="zh-CN" altLang="en-US" sz="2400" b="1" dirty="0">
                <a:solidFill>
                  <a:srgbClr val="CC3300"/>
                </a:solidFill>
                <a:latin typeface="Calibri" panose="020F0502020204030204" pitchFamily="34" charset="0"/>
                <a:ea typeface="宋体" panose="02010600030101010101" pitchFamily="2" charset="-122"/>
              </a:rPr>
              <a:t>病种</a:t>
            </a:r>
            <a:r>
              <a:rPr lang="zh-CN" altLang="en-US" sz="2400" b="1" dirty="0">
                <a:solidFill>
                  <a:srgbClr val="6600CC"/>
                </a:solidFill>
                <a:latin typeface="Calibri" panose="020F0502020204030204" pitchFamily="34" charset="0"/>
                <a:ea typeface="宋体" panose="02010600030101010101" pitchFamily="2" charset="-122"/>
              </a:rPr>
              <a:t>必须是国家公布的</a:t>
            </a:r>
            <a:r>
              <a:rPr lang="en-US" altLang="zh-CN" sz="2400" b="1" dirty="0">
                <a:solidFill>
                  <a:srgbClr val="993300"/>
                </a:solidFill>
                <a:latin typeface="Calibri" panose="020F0502020204030204" pitchFamily="34" charset="0"/>
                <a:ea typeface="宋体" panose="02010600030101010101" pitchFamily="2" charset="-122"/>
              </a:rPr>
              <a:t>《</a:t>
            </a:r>
            <a:r>
              <a:rPr lang="zh-CN" altLang="en-US" sz="2400" b="1" dirty="0">
                <a:solidFill>
                  <a:srgbClr val="993300"/>
                </a:solidFill>
                <a:latin typeface="Calibri" panose="020F0502020204030204" pitchFamily="34" charset="0"/>
                <a:ea typeface="宋体" panose="02010600030101010101" pitchFamily="2" charset="-122"/>
              </a:rPr>
              <a:t>职业病分类及目录</a:t>
            </a:r>
            <a:r>
              <a:rPr lang="en-US" altLang="zh-CN" sz="2400" b="1" dirty="0">
                <a:solidFill>
                  <a:srgbClr val="993300"/>
                </a:solidFill>
                <a:latin typeface="Calibri" panose="020F0502020204030204" pitchFamily="34" charset="0"/>
                <a:ea typeface="宋体" panose="02010600030101010101" pitchFamily="2" charset="-122"/>
              </a:rPr>
              <a:t>》</a:t>
            </a:r>
            <a:r>
              <a:rPr lang="zh-CN" altLang="en-US" sz="2400" b="1" dirty="0">
                <a:solidFill>
                  <a:srgbClr val="6600CC"/>
                </a:solidFill>
                <a:latin typeface="Calibri" panose="020F0502020204030204" pitchFamily="34" charset="0"/>
                <a:ea typeface="宋体" panose="02010600030101010101" pitchFamily="2" charset="-122"/>
              </a:rPr>
              <a:t>范围内的。</a:t>
            </a:r>
            <a:endParaRPr lang="zh-CN" altLang="en-US" sz="2400" b="1" dirty="0">
              <a:solidFill>
                <a:srgbClr val="6600CC"/>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7"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24580" name="矩形 1"/>
          <p:cNvSpPr/>
          <p:nvPr/>
        </p:nvSpPr>
        <p:spPr>
          <a:xfrm>
            <a:off x="574675" y="1188720"/>
            <a:ext cx="3602355" cy="478155"/>
          </a:xfrm>
          <a:prstGeom prst="rect">
            <a:avLst/>
          </a:prstGeom>
          <a:noFill/>
          <a:ln w="9525">
            <a:noFill/>
          </a:ln>
        </p:spPr>
        <p:txBody>
          <a:bodyPr wrap="none" anchor="t" anchorCtr="0">
            <a:spAutoFit/>
          </a:bodyPr>
          <a:p>
            <a:pPr>
              <a:lnSpc>
                <a:spcPct val="90000"/>
              </a:lnSpc>
            </a:pPr>
            <a:r>
              <a:rPr lang="zh-CN" altLang="en-US" sz="2800" b="1" dirty="0">
                <a:solidFill>
                  <a:srgbClr val="FF0000"/>
                </a:solidFill>
                <a:latin typeface="微软雅黑" panose="020B0503020204020204" pitchFamily="34" charset="-122"/>
                <a:ea typeface="微软雅黑" panose="020B0503020204020204" pitchFamily="34" charset="-122"/>
              </a:rPr>
              <a:t>（</a:t>
            </a:r>
            <a:r>
              <a:rPr lang="en-US" altLang="zh-CN" sz="2800" b="1" dirty="0">
                <a:solidFill>
                  <a:srgbClr val="FF0000"/>
                </a:solidFill>
                <a:latin typeface="微软雅黑" panose="020B0503020204020204" pitchFamily="34" charset="-122"/>
                <a:ea typeface="微软雅黑" panose="020B0503020204020204" pitchFamily="34" charset="-122"/>
              </a:rPr>
              <a:t>3</a:t>
            </a:r>
            <a:r>
              <a:rPr lang="zh-CN" altLang="en-US" sz="2800" b="1" dirty="0">
                <a:solidFill>
                  <a:srgbClr val="FF0000"/>
                </a:solidFill>
                <a:latin typeface="微软雅黑" panose="020B0503020204020204" pitchFamily="34" charset="-122"/>
                <a:ea typeface="微软雅黑" panose="020B0503020204020204" pitchFamily="34" charset="-122"/>
              </a:rPr>
              <a:t>）职业病发病现状</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24581" name="Rectangle 3"/>
          <p:cNvSpPr txBox="1"/>
          <p:nvPr/>
        </p:nvSpPr>
        <p:spPr>
          <a:xfrm>
            <a:off x="574675" y="2259965"/>
            <a:ext cx="4083050" cy="2911475"/>
          </a:xfrm>
          <a:prstGeom prst="rect">
            <a:avLst/>
          </a:prstGeom>
          <a:noFill/>
          <a:ln w="9525">
            <a:noFill/>
          </a:ln>
        </p:spPr>
        <p:txBody>
          <a:bodyPr anchor="t" anchorCtr="0"/>
          <a:p>
            <a:pPr marL="228600" indent="-228600">
              <a:lnSpc>
                <a:spcPct val="150000"/>
              </a:lnSpc>
              <a:spcBef>
                <a:spcPts val="1000"/>
              </a:spcBef>
              <a:buFont typeface="Wingdings" panose="05000000000000000000" pitchFamily="2" charset="2"/>
              <a:buChar char="Ø"/>
            </a:pPr>
            <a:r>
              <a:rPr lang="zh-CN" altLang="en-US" sz="2800" dirty="0">
                <a:latin typeface="Calibri" panose="020F0502020204030204" pitchFamily="34" charset="0"/>
                <a:ea typeface="宋体" panose="02010600030101010101" pitchFamily="2" charset="-122"/>
              </a:rPr>
              <a:t>（</a:t>
            </a:r>
            <a:r>
              <a:rPr lang="en-US" altLang="zh-CN" sz="2800" dirty="0">
                <a:latin typeface="Calibri" panose="020F0502020204030204" pitchFamily="34" charset="0"/>
                <a:ea typeface="宋体" panose="02010600030101010101" pitchFamily="2" charset="-122"/>
              </a:rPr>
              <a:t>1</a:t>
            </a:r>
            <a:r>
              <a:rPr lang="zh-CN" altLang="en-US" sz="2800" dirty="0">
                <a:latin typeface="Calibri" panose="020F0502020204030204" pitchFamily="34" charset="0"/>
                <a:ea typeface="宋体" panose="02010600030101010101" pitchFamily="2" charset="-122"/>
              </a:rPr>
              <a:t>）发病率居高不下</a:t>
            </a:r>
            <a:endParaRPr lang="zh-CN" altLang="en-US" sz="2800" dirty="0">
              <a:latin typeface="Calibri" panose="020F0502020204030204" pitchFamily="34" charset="0"/>
              <a:ea typeface="宋体" panose="02010600030101010101" pitchFamily="2" charset="-122"/>
            </a:endParaRPr>
          </a:p>
          <a:p>
            <a:pPr marL="228600" indent="-228600">
              <a:lnSpc>
                <a:spcPct val="150000"/>
              </a:lnSpc>
              <a:spcBef>
                <a:spcPts val="1000"/>
              </a:spcBef>
              <a:buFont typeface="Wingdings" panose="05000000000000000000" pitchFamily="2" charset="2"/>
              <a:buChar char="Ø"/>
            </a:pPr>
            <a:r>
              <a:rPr lang="zh-CN" altLang="en-US" sz="2800" dirty="0">
                <a:latin typeface="Calibri" panose="020F0502020204030204" pitchFamily="34" charset="0"/>
                <a:ea typeface="宋体" panose="02010600030101010101" pitchFamily="2" charset="-122"/>
              </a:rPr>
              <a:t>（</a:t>
            </a:r>
            <a:r>
              <a:rPr lang="en-US" altLang="zh-CN" sz="2800" dirty="0">
                <a:latin typeface="Calibri" panose="020F0502020204030204" pitchFamily="34" charset="0"/>
                <a:ea typeface="宋体" panose="02010600030101010101" pitchFamily="2" charset="-122"/>
              </a:rPr>
              <a:t>2</a:t>
            </a:r>
            <a:r>
              <a:rPr lang="zh-CN" altLang="en-US" sz="2800" dirty="0">
                <a:latin typeface="Calibri" panose="020F0502020204030204" pitchFamily="34" charset="0"/>
                <a:ea typeface="宋体" panose="02010600030101010101" pitchFamily="2" charset="-122"/>
              </a:rPr>
              <a:t>）恶性、群体性职业病危害事件时有发生，严重影响社会和谐稳定</a:t>
            </a:r>
            <a:endParaRPr lang="zh-CN" altLang="en-US" sz="2800" dirty="0">
              <a:latin typeface="Calibri" panose="020F0502020204030204" pitchFamily="34" charset="0"/>
              <a:ea typeface="宋体" panose="02010600030101010101" pitchFamily="2" charset="-122"/>
            </a:endParaRPr>
          </a:p>
        </p:txBody>
      </p:sp>
      <p:graphicFrame>
        <p:nvGraphicFramePr>
          <p:cNvPr id="7" name="图表 6"/>
          <p:cNvGraphicFramePr/>
          <p:nvPr/>
        </p:nvGraphicFramePr>
        <p:xfrm>
          <a:off x="5107940" y="1069340"/>
          <a:ext cx="6452235" cy="471995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1"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25604" name="Rectangle 3"/>
          <p:cNvSpPr txBox="1"/>
          <p:nvPr/>
        </p:nvSpPr>
        <p:spPr>
          <a:xfrm>
            <a:off x="333375" y="1831975"/>
            <a:ext cx="5073650" cy="4347845"/>
          </a:xfrm>
          <a:prstGeom prst="rect">
            <a:avLst/>
          </a:prstGeom>
          <a:noFill/>
          <a:ln w="9525">
            <a:noFill/>
          </a:ln>
        </p:spPr>
        <p:txBody>
          <a:bodyPr anchor="t" anchorCtr="0"/>
          <a:p>
            <a:pPr marL="228600" indent="-228600">
              <a:lnSpc>
                <a:spcPct val="90000"/>
              </a:lnSpc>
              <a:spcBef>
                <a:spcPts val="1000"/>
              </a:spcBef>
              <a:buFont typeface="Arial" panose="020B0604020202020204" pitchFamily="34" charset="0"/>
              <a:buChar char="•"/>
            </a:pPr>
            <a:r>
              <a:rPr lang="en-US" altLang="zh-CN" sz="2800" dirty="0">
                <a:latin typeface="Calibri" panose="020F0502020204030204" pitchFamily="34" charset="0"/>
                <a:ea typeface="宋体" panose="02010600030101010101" pitchFamily="2" charset="-122"/>
              </a:rPr>
              <a:t>2009</a:t>
            </a:r>
            <a:r>
              <a:rPr lang="zh-CN" altLang="en-US" sz="2800" dirty="0">
                <a:latin typeface="Calibri" panose="020F0502020204030204" pitchFamily="34" charset="0"/>
                <a:ea typeface="宋体" panose="02010600030101010101" pitchFamily="2" charset="-122"/>
              </a:rPr>
              <a:t>年前每年全国报告职业病人在</a:t>
            </a:r>
            <a:r>
              <a:rPr lang="en-US" altLang="zh-CN" sz="2800" dirty="0">
                <a:latin typeface="Calibri" panose="020F0502020204030204" pitchFamily="34" charset="0"/>
                <a:ea typeface="宋体" panose="02010600030101010101" pitchFamily="2" charset="-122"/>
              </a:rPr>
              <a:t>1</a:t>
            </a:r>
            <a:r>
              <a:rPr lang="zh-CN" altLang="en-US" sz="2800" dirty="0">
                <a:latin typeface="Calibri" panose="020F0502020204030204" pitchFamily="34" charset="0"/>
                <a:ea typeface="宋体" panose="02010600030101010101" pitchFamily="2" charset="-122"/>
              </a:rPr>
              <a:t>万至</a:t>
            </a:r>
            <a:r>
              <a:rPr lang="en-US" altLang="zh-CN" sz="2800" dirty="0">
                <a:latin typeface="Calibri" panose="020F0502020204030204" pitchFamily="34" charset="0"/>
                <a:ea typeface="宋体" panose="02010600030101010101" pitchFamily="2" charset="-122"/>
              </a:rPr>
              <a:t>1.8</a:t>
            </a:r>
            <a:r>
              <a:rPr lang="zh-CN" altLang="en-US" sz="2800" dirty="0">
                <a:latin typeface="Calibri" panose="020F0502020204030204" pitchFamily="34" charset="0"/>
                <a:ea typeface="宋体" panose="02010600030101010101" pitchFamily="2" charset="-122"/>
              </a:rPr>
              <a:t>万多例。</a:t>
            </a:r>
            <a:endParaRPr lang="zh-CN" altLang="en-US" sz="2800" dirty="0">
              <a:latin typeface="Calibri" panose="020F0502020204030204" pitchFamily="34" charset="0"/>
              <a:ea typeface="宋体" panose="02010600030101010101" pitchFamily="2" charset="-122"/>
            </a:endParaRPr>
          </a:p>
          <a:p>
            <a:pPr marL="228600" indent="-228600">
              <a:lnSpc>
                <a:spcPct val="90000"/>
              </a:lnSpc>
              <a:spcBef>
                <a:spcPts val="1000"/>
              </a:spcBef>
              <a:buFont typeface="Arial" panose="020B0604020202020204" pitchFamily="34" charset="0"/>
              <a:buChar char="•"/>
            </a:pPr>
            <a:r>
              <a:rPr lang="en-US" altLang="zh-CN" sz="2800" dirty="0">
                <a:latin typeface="Calibri" panose="020F0502020204030204" pitchFamily="34" charset="0"/>
                <a:ea typeface="宋体" panose="02010600030101010101" pitchFamily="2" charset="-122"/>
              </a:rPr>
              <a:t>2010</a:t>
            </a:r>
            <a:r>
              <a:rPr lang="zh-CN" altLang="en-US" sz="2800" dirty="0">
                <a:latin typeface="Calibri" panose="020F0502020204030204" pitchFamily="34" charset="0"/>
                <a:ea typeface="宋体" panose="02010600030101010101" pitchFamily="2" charset="-122"/>
              </a:rPr>
              <a:t>年后每年全国报告职业病人增至</a:t>
            </a:r>
            <a:r>
              <a:rPr lang="en-US" altLang="zh-CN" sz="2800" dirty="0">
                <a:latin typeface="Calibri" panose="020F0502020204030204" pitchFamily="34" charset="0"/>
                <a:ea typeface="宋体" panose="02010600030101010101" pitchFamily="2" charset="-122"/>
              </a:rPr>
              <a:t>2.7</a:t>
            </a:r>
            <a:r>
              <a:rPr lang="zh-CN" altLang="en-US" sz="2800" dirty="0">
                <a:latin typeface="Calibri" panose="020F0502020204030204" pitchFamily="34" charset="0"/>
                <a:ea typeface="宋体" panose="02010600030101010101" pitchFamily="2" charset="-122"/>
              </a:rPr>
              <a:t>万例以上。</a:t>
            </a:r>
            <a:endParaRPr lang="zh-CN" altLang="en-US" sz="2800" dirty="0">
              <a:latin typeface="Calibri" panose="020F0502020204030204" pitchFamily="34" charset="0"/>
              <a:ea typeface="宋体" panose="02010600030101010101" pitchFamily="2" charset="-122"/>
            </a:endParaRPr>
          </a:p>
          <a:p>
            <a:pPr marL="228600" indent="-228600">
              <a:lnSpc>
                <a:spcPct val="90000"/>
              </a:lnSpc>
              <a:spcBef>
                <a:spcPts val="1000"/>
              </a:spcBef>
              <a:buFont typeface="Arial" panose="020B0604020202020204" pitchFamily="34" charset="0"/>
              <a:buChar char="•"/>
            </a:pPr>
            <a:r>
              <a:rPr lang="zh-CN" altLang="en-US" sz="2800" dirty="0">
                <a:latin typeface="Calibri" panose="020F0502020204030204" pitchFamily="34" charset="0"/>
                <a:ea typeface="宋体" panose="02010600030101010101" pitchFamily="2" charset="-122"/>
              </a:rPr>
              <a:t>我国职业健康监护平均覆盖水平不到</a:t>
            </a:r>
            <a:r>
              <a:rPr lang="en-US" altLang="zh-CN" sz="2800" dirty="0">
                <a:latin typeface="Calibri" panose="020F0502020204030204" pitchFamily="34" charset="0"/>
                <a:ea typeface="宋体" panose="02010600030101010101" pitchFamily="2" charset="-122"/>
              </a:rPr>
              <a:t>10%</a:t>
            </a:r>
            <a:r>
              <a:rPr lang="zh-CN" altLang="en-US" sz="2800" dirty="0">
                <a:latin typeface="Calibri" panose="020F0502020204030204" pitchFamily="34" charset="0"/>
                <a:ea typeface="宋体" panose="02010600030101010101" pitchFamily="2" charset="-122"/>
              </a:rPr>
              <a:t>。</a:t>
            </a:r>
            <a:endParaRPr lang="zh-CN" altLang="en-US" sz="2800" dirty="0">
              <a:latin typeface="Calibri" panose="020F0502020204030204" pitchFamily="34" charset="0"/>
              <a:ea typeface="宋体" panose="02010600030101010101" pitchFamily="2" charset="-122"/>
            </a:endParaRPr>
          </a:p>
          <a:p>
            <a:pPr marL="228600" indent="-228600">
              <a:lnSpc>
                <a:spcPct val="90000"/>
              </a:lnSpc>
              <a:spcBef>
                <a:spcPts val="1000"/>
              </a:spcBef>
              <a:buFont typeface="Arial" panose="020B0604020202020204" pitchFamily="34" charset="0"/>
              <a:buChar char="•"/>
            </a:pPr>
            <a:r>
              <a:rPr lang="zh-CN" altLang="en-US" sz="2800" dirty="0">
                <a:latin typeface="Calibri" panose="020F0502020204030204" pitchFamily="34" charset="0"/>
                <a:ea typeface="宋体" panose="02010600030101010101" pitchFamily="2" charset="-122"/>
              </a:rPr>
              <a:t>瞒报、不报严重，某地</a:t>
            </a:r>
            <a:r>
              <a:rPr lang="en-US" altLang="zh-CN" sz="2800" dirty="0">
                <a:latin typeface="Calibri" panose="020F0502020204030204" pitchFamily="34" charset="0"/>
                <a:ea typeface="宋体" panose="02010600030101010101" pitchFamily="2" charset="-122"/>
              </a:rPr>
              <a:t>2002</a:t>
            </a:r>
            <a:r>
              <a:rPr lang="zh-CN" altLang="en-US" sz="2800" dirty="0">
                <a:latin typeface="Calibri" panose="020F0502020204030204" pitchFamily="34" charset="0"/>
                <a:ea typeface="宋体" panose="02010600030101010101" pitchFamily="2" charset="-122"/>
              </a:rPr>
              <a:t>年至</a:t>
            </a:r>
            <a:r>
              <a:rPr lang="en-US" altLang="zh-CN" sz="2800" dirty="0">
                <a:latin typeface="Calibri" panose="020F0502020204030204" pitchFamily="34" charset="0"/>
                <a:ea typeface="宋体" panose="02010600030101010101" pitchFamily="2" charset="-122"/>
              </a:rPr>
              <a:t>2008</a:t>
            </a:r>
            <a:r>
              <a:rPr lang="zh-CN" altLang="en-US" sz="2800" dirty="0">
                <a:latin typeface="Calibri" panose="020F0502020204030204" pitchFamily="34" charset="0"/>
                <a:ea typeface="宋体" panose="02010600030101010101" pitchFamily="2" charset="-122"/>
              </a:rPr>
              <a:t>年诊断尘肺病</a:t>
            </a:r>
            <a:r>
              <a:rPr lang="en-US" altLang="zh-CN" sz="2800" dirty="0">
                <a:latin typeface="Calibri" panose="020F0502020204030204" pitchFamily="34" charset="0"/>
                <a:ea typeface="宋体" panose="02010600030101010101" pitchFamily="2" charset="-122"/>
              </a:rPr>
              <a:t>296</a:t>
            </a:r>
            <a:r>
              <a:rPr lang="zh-CN" altLang="en-US" sz="2800" dirty="0">
                <a:latin typeface="Calibri" panose="020F0502020204030204" pitchFamily="34" charset="0"/>
                <a:ea typeface="宋体" panose="02010600030101010101" pitchFamily="2" charset="-122"/>
              </a:rPr>
              <a:t>例，职业病报告病例不到</a:t>
            </a:r>
            <a:r>
              <a:rPr lang="en-US" altLang="zh-CN" sz="2800" dirty="0">
                <a:latin typeface="Calibri" panose="020F0502020204030204" pitchFamily="34" charset="0"/>
                <a:ea typeface="宋体" panose="02010600030101010101" pitchFamily="2" charset="-122"/>
              </a:rPr>
              <a:t>15%</a:t>
            </a:r>
            <a:r>
              <a:rPr lang="zh-CN" altLang="en-US" sz="2800" dirty="0">
                <a:latin typeface="Calibri" panose="020F0502020204030204" pitchFamily="34" charset="0"/>
                <a:ea typeface="宋体" panose="02010600030101010101" pitchFamily="2" charset="-122"/>
              </a:rPr>
              <a:t>。</a:t>
            </a:r>
            <a:endParaRPr lang="zh-CN" altLang="en-US" sz="2800" dirty="0">
              <a:latin typeface="Calibri" panose="020F0502020204030204" pitchFamily="34" charset="0"/>
              <a:ea typeface="宋体" panose="02010600030101010101" pitchFamily="2" charset="-122"/>
            </a:endParaRPr>
          </a:p>
        </p:txBody>
      </p:sp>
      <p:graphicFrame>
        <p:nvGraphicFramePr>
          <p:cNvPr id="25606" name="表格 25605"/>
          <p:cNvGraphicFramePr/>
          <p:nvPr>
            <p:custDataLst>
              <p:tags r:id="rId2"/>
            </p:custDataLst>
          </p:nvPr>
        </p:nvGraphicFramePr>
        <p:xfrm>
          <a:off x="5407660" y="1616710"/>
          <a:ext cx="6501130" cy="4321175"/>
        </p:xfrm>
        <a:graphic>
          <a:graphicData uri="http://schemas.openxmlformats.org/drawingml/2006/table">
            <a:tbl>
              <a:tblPr/>
              <a:tblGrid>
                <a:gridCol w="837565"/>
                <a:gridCol w="836930"/>
                <a:gridCol w="837565"/>
                <a:gridCol w="1395095"/>
                <a:gridCol w="1397000"/>
                <a:gridCol w="1196975"/>
              </a:tblGrid>
              <a:tr h="365760">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年份</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gridSpan="5">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职业病报告例数</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hMerge="1">
                  <a:tcP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tcPr>
                </a:tc>
                <a:tc hMerge="1">
                  <a:tcP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tcPr>
                </a:tc>
                <a:tc hMerge="1">
                  <a:tcP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tcPr>
                </a:tc>
                <a:tc hMerge="1">
                  <a:tcPr>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tcPr>
                </a:tc>
              </a:tr>
              <a:tr h="609600">
                <a:tc vMerge="1">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B w="12700" cap="flat" cmpd="sng">
                      <a:solidFill>
                        <a:schemeClr val="bg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总数</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尘肺</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急性职业中毒</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慢性职业中毒</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zh-CN" altLang="en-US" sz="1700" dirty="0">
                          <a:solidFill>
                            <a:srgbClr val="000000"/>
                          </a:solidFill>
                          <a:latin typeface="微软雅黑" panose="020B0503020204020204" pitchFamily="34" charset="-122"/>
                          <a:ea typeface="微软雅黑" panose="020B0503020204020204" pitchFamily="34" charset="-122"/>
                        </a:rPr>
                        <a:t>其他职业病</a:t>
                      </a:r>
                      <a:endParaRPr lang="zh-CN" altLang="en-US" sz="1700" dirty="0">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556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2006</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11519</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8783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467</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1083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1186</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973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2007</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14296</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10963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600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1638</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1095</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084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2008</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13744</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10829</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760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1171</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984</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78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2009</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18128</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14495</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272</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1912</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1169</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587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2010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27240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23812</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617</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1417</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1394</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592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2011</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29879</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26401</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590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1541</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1347</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46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2012</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27420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24206</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601</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1040</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1573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719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2013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26393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23152</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637</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904</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1675</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r h="37528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2014</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29972</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26873</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486</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795</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stStyle>
                    <a:p>
                      <a:pPr lvl="0" algn="ctr" eaLnBrk="1" hangingPunct="1">
                        <a:buClr>
                          <a:schemeClr val="accent1"/>
                        </a:buClr>
                        <a:buSzPct val="65000"/>
                        <a:buFont typeface="Wingdings" panose="05000000000000000000" pitchFamily="2" charset="2"/>
                        <a:buNone/>
                      </a:pPr>
                      <a:r>
                        <a:rPr lang="en-US" altLang="zh-CN" sz="1700" dirty="0">
                          <a:solidFill>
                            <a:srgbClr val="000000"/>
                          </a:solidFill>
                          <a:latin typeface="微软雅黑" panose="020B0503020204020204" pitchFamily="34" charset="-122"/>
                          <a:ea typeface="微软雅黑" panose="020B0503020204020204" pitchFamily="34" charset="-122"/>
                        </a:rPr>
                        <a:t>1818</a:t>
                      </a:r>
                      <a:endParaRPr lang="en-US" altLang="zh-CN" sz="1700" dirty="0">
                        <a:solidFill>
                          <a:srgbClr val="000000"/>
                        </a:solidFill>
                        <a:latin typeface="微软雅黑" panose="020B0503020204020204" pitchFamily="34" charset="-122"/>
                        <a:ea typeface="微软雅黑" panose="020B0503020204020204" pitchFamily="34" charset="-122"/>
                      </a:endParaRPr>
                    </a:p>
                  </a:txBody>
                  <a:tcPr anchor="ct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FFF4E7"/>
                    </a:solidFill>
                  </a:tcPr>
                </a:tc>
              </a:tr>
            </a:tbl>
          </a:graphicData>
        </a:graphic>
      </p:graphicFrame>
      <p:sp>
        <p:nvSpPr>
          <p:cNvPr id="2" name="文本框 1"/>
          <p:cNvSpPr txBox="1"/>
          <p:nvPr/>
        </p:nvSpPr>
        <p:spPr>
          <a:xfrm>
            <a:off x="779780" y="1138555"/>
            <a:ext cx="3602355" cy="478155"/>
          </a:xfrm>
          <a:prstGeom prst="rect">
            <a:avLst/>
          </a:prstGeom>
          <a:noFill/>
        </p:spPr>
        <p:txBody>
          <a:bodyPr wrap="none" rtlCol="0" anchor="t">
            <a:spAutoFit/>
          </a:bodyPr>
          <a:p>
            <a:pPr>
              <a:lnSpc>
                <a:spcPct val="90000"/>
              </a:lnSpc>
            </a:pPr>
            <a:r>
              <a:rPr lang="zh-CN" altLang="en-US" sz="2800" b="1" dirty="0">
                <a:solidFill>
                  <a:srgbClr val="FF0000"/>
                </a:solidFill>
                <a:latin typeface="微软雅黑" panose="020B0503020204020204" pitchFamily="34" charset="-122"/>
                <a:ea typeface="微软雅黑" panose="020B0503020204020204" pitchFamily="34" charset="-122"/>
                <a:sym typeface="+mn-ea"/>
              </a:rPr>
              <a:t>（</a:t>
            </a:r>
            <a:r>
              <a:rPr lang="en-US" altLang="zh-CN" sz="2800" b="1" dirty="0">
                <a:solidFill>
                  <a:srgbClr val="FF0000"/>
                </a:solidFill>
                <a:latin typeface="微软雅黑" panose="020B0503020204020204" pitchFamily="34" charset="-122"/>
                <a:ea typeface="微软雅黑" panose="020B0503020204020204" pitchFamily="34" charset="-122"/>
                <a:sym typeface="+mn-ea"/>
              </a:rPr>
              <a:t>3</a:t>
            </a:r>
            <a:r>
              <a:rPr lang="zh-CN" altLang="en-US" sz="2800" b="1" dirty="0">
                <a:solidFill>
                  <a:srgbClr val="FF0000"/>
                </a:solidFill>
                <a:latin typeface="微软雅黑" panose="020B0503020204020204" pitchFamily="34" charset="-122"/>
                <a:ea typeface="微软雅黑" panose="020B0503020204020204" pitchFamily="34" charset="-122"/>
                <a:sym typeface="+mn-ea"/>
              </a:rPr>
              <a:t>）职业病发病现状</a:t>
            </a:r>
            <a:endParaRPr lang="zh-CN" altLang="en-US" sz="28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5"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graphicFrame>
        <p:nvGraphicFramePr>
          <p:cNvPr id="5" name="Group 5"/>
          <p:cNvGraphicFramePr>
            <a:graphicFrameLocks noGrp="1"/>
          </p:cNvGraphicFramePr>
          <p:nvPr>
            <p:custDataLst>
              <p:tags r:id="rId2"/>
            </p:custDataLst>
          </p:nvPr>
        </p:nvGraphicFramePr>
        <p:xfrm>
          <a:off x="1313180" y="1860550"/>
          <a:ext cx="9544050" cy="3974465"/>
        </p:xfrm>
        <a:graphic>
          <a:graphicData uri="http://schemas.openxmlformats.org/drawingml/2006/table">
            <a:tbl>
              <a:tblPr>
                <a:tableStyleId>{00A15C55-8517-42AA-B614-E9B94910E393}</a:tableStyleId>
              </a:tblPr>
              <a:tblGrid>
                <a:gridCol w="1217930"/>
                <a:gridCol w="1029335"/>
                <a:gridCol w="1407795"/>
                <a:gridCol w="935355"/>
                <a:gridCol w="941705"/>
                <a:gridCol w="935990"/>
                <a:gridCol w="1652905"/>
                <a:gridCol w="1423035"/>
              </a:tblGrid>
              <a:tr h="441325">
                <a:tc rowSpan="2">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dirty="0" smtClean="0">
                          <a:ln>
                            <a:noFill/>
                          </a:ln>
                          <a:effectLst/>
                          <a:latin typeface="微软雅黑" panose="020B0503020204020204" pitchFamily="34" charset="-122"/>
                          <a:ea typeface="微软雅黑" panose="020B0503020204020204" pitchFamily="34" charset="-122"/>
                        </a:rPr>
                        <a:t>年份</a:t>
                      </a:r>
                      <a:endParaRPr kumimoji="0" lang="zh-CN" altLang="en-US"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rowSpan="2">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病例数（</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n</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rowSpan="2">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构成比</a:t>
                      </a:r>
                      <a:endPar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gridSpan="3">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    尘肺病期别（</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n</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     </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hMerge="1">
                  <a:tcPr/>
                </a:tc>
                <a:tc hMerge="1">
                  <a:tcPr/>
                </a:tc>
                <a:tc gridSpan="2">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接尘工龄（年）</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hMerge="1">
                  <a:tcPr/>
                </a:tc>
              </a:tr>
              <a:tr h="441325">
                <a:tc vMerge="1">
                  <a:tcPr/>
                </a:tc>
                <a:tc vMerge="1">
                  <a:tcPr/>
                </a:tc>
                <a:tc vMerge="1">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壹期   </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贰期   </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叁期</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范围          </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平均</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2595">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2006</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2.77</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4 </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0.58</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8.08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3.45±2.74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1960">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2007</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0.20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0 </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3.83</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3.83</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0690">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2008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72</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14.23</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1.33</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26.58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7.15±4.81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1325">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2009</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35</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6.92</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15</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dirty="0" smtClean="0">
                          <a:ln>
                            <a:noFill/>
                          </a:ln>
                          <a:effectLst/>
                          <a:latin typeface="微软雅黑" panose="020B0503020204020204" pitchFamily="34" charset="-122"/>
                          <a:ea typeface="微软雅黑" panose="020B0503020204020204" pitchFamily="34" charset="-122"/>
                        </a:rPr>
                        <a:t>18</a:t>
                      </a:r>
                      <a:endPar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1.00</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 </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9.00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5.11±1.70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2595">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2010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248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49.01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181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39</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1.00</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18.33</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7.51±3.32</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1325">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2011</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136</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26.88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104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1.83</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20.67</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7.33±3.49</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r h="441325">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合计</a:t>
                      </a:r>
                      <a:endParaRPr kumimoji="0" lang="zh-CN" altLang="en-US"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506</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100.00</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338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114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54</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0.58</a:t>
                      </a:r>
                      <a:r>
                        <a:rPr kumimoji="0" lang="zh-CN" altLang="en-US" sz="1800" u="none" strike="noStrike" cap="none" normalizeH="0" baseline="0" smtClean="0">
                          <a:ln>
                            <a:noFill/>
                          </a:ln>
                          <a:effectLst/>
                          <a:latin typeface="微软雅黑" panose="020B0503020204020204" pitchFamily="34" charset="-122"/>
                          <a:ea typeface="微软雅黑" panose="020B0503020204020204" pitchFamily="34" charset="-122"/>
                        </a:rPr>
                        <a:t>～</a:t>
                      </a:r>
                      <a:r>
                        <a:rPr kumimoji="0" lang="en-US" altLang="zh-CN" sz="1800" u="none" strike="noStrike" cap="none" normalizeH="0" baseline="0" smtClean="0">
                          <a:ln>
                            <a:noFill/>
                          </a:ln>
                          <a:effectLst/>
                          <a:latin typeface="微软雅黑" panose="020B0503020204020204" pitchFamily="34" charset="-122"/>
                          <a:ea typeface="微软雅黑" panose="020B0503020204020204" pitchFamily="34" charset="-122"/>
                        </a:rPr>
                        <a:t>26.58</a:t>
                      </a:r>
                      <a:endParaRPr kumimoji="0" lang="en-US" altLang="zh-CN" sz="18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 typeface="Wingdings" panose="05000000000000000000" pitchFamily="2" charset="2"/>
                        <a:buNone/>
                      </a:pPr>
                      <a:r>
                        <a:rPr kumimoji="0" lang="en-US" altLang="zh-CN" sz="1800" u="none" strike="noStrike" cap="none" normalizeH="0" baseline="0" dirty="0" smtClean="0">
                          <a:ln>
                            <a:noFill/>
                          </a:ln>
                          <a:effectLst/>
                          <a:latin typeface="微软雅黑" panose="020B0503020204020204" pitchFamily="34" charset="-122"/>
                          <a:ea typeface="微软雅黑" panose="020B0503020204020204" pitchFamily="34" charset="-122"/>
                        </a:rPr>
                        <a:t>7.10±3.600</a:t>
                      </a:r>
                      <a:endParaRPr kumimoji="0" lang="en-US" altLang="zh-CN" sz="18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r>
            </a:tbl>
          </a:graphicData>
        </a:graphic>
      </p:graphicFrame>
      <p:sp>
        <p:nvSpPr>
          <p:cNvPr id="2" name="文本框 1"/>
          <p:cNvSpPr txBox="1"/>
          <p:nvPr/>
        </p:nvSpPr>
        <p:spPr>
          <a:xfrm>
            <a:off x="779780" y="1138555"/>
            <a:ext cx="3602355" cy="478155"/>
          </a:xfrm>
          <a:prstGeom prst="rect">
            <a:avLst/>
          </a:prstGeom>
          <a:noFill/>
        </p:spPr>
        <p:txBody>
          <a:bodyPr wrap="none" rtlCol="0" anchor="t">
            <a:spAutoFit/>
          </a:bodyPr>
          <a:p>
            <a:pPr>
              <a:lnSpc>
                <a:spcPct val="90000"/>
              </a:lnSpc>
            </a:pPr>
            <a:r>
              <a:rPr lang="zh-CN" altLang="en-US" sz="2800" b="1" dirty="0">
                <a:solidFill>
                  <a:srgbClr val="FF0000"/>
                </a:solidFill>
                <a:latin typeface="微软雅黑" panose="020B0503020204020204" pitchFamily="34" charset="-122"/>
                <a:ea typeface="微软雅黑" panose="020B0503020204020204" pitchFamily="34" charset="-122"/>
                <a:sym typeface="+mn-ea"/>
              </a:rPr>
              <a:t>（</a:t>
            </a:r>
            <a:r>
              <a:rPr lang="en-US" altLang="zh-CN" sz="2800" b="1" dirty="0">
                <a:solidFill>
                  <a:srgbClr val="FF0000"/>
                </a:solidFill>
                <a:latin typeface="微软雅黑" panose="020B0503020204020204" pitchFamily="34" charset="-122"/>
                <a:ea typeface="微软雅黑" panose="020B0503020204020204" pitchFamily="34" charset="-122"/>
                <a:sym typeface="+mn-ea"/>
              </a:rPr>
              <a:t>3</a:t>
            </a:r>
            <a:r>
              <a:rPr lang="zh-CN" altLang="en-US" sz="2800" b="1" dirty="0">
                <a:solidFill>
                  <a:srgbClr val="FF0000"/>
                </a:solidFill>
                <a:latin typeface="微软雅黑" panose="020B0503020204020204" pitchFamily="34" charset="-122"/>
                <a:ea typeface="微软雅黑" panose="020B0503020204020204" pitchFamily="34" charset="-122"/>
                <a:sym typeface="+mn-ea"/>
              </a:rPr>
              <a:t>）尘肺的发病现状</a:t>
            </a:r>
            <a:endParaRPr lang="zh-CN" altLang="en-US" sz="28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7649"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777875" y="1052195"/>
            <a:ext cx="4906010" cy="507365"/>
          </a:xfrm>
          <a:prstGeom prst="rect">
            <a:avLst/>
          </a:prstGeom>
          <a:noFill/>
          <a:ln w="9525">
            <a:noFill/>
          </a:ln>
        </p:spPr>
        <p:txBody>
          <a:bodyPr wrap="square" lIns="121917" tIns="60958" rIns="121917" bIns="60958" anchor="t" anchorCtr="0">
            <a:spAutoFit/>
          </a:bodyPr>
          <a:p>
            <a:pPr algn="l">
              <a:lnSpc>
                <a:spcPct val="90000"/>
              </a:lnSpc>
            </a:pPr>
            <a:r>
              <a:rPr lang="zh-CN" altLang="en-US" sz="2800" b="1" dirty="0">
                <a:solidFill>
                  <a:srgbClr val="FF0000"/>
                </a:solidFill>
                <a:latin typeface="微软雅黑" panose="020B0503020204020204" pitchFamily="34" charset="-122"/>
                <a:ea typeface="微软雅黑" panose="020B0503020204020204" pitchFamily="34" charset="-122"/>
                <a:sym typeface="+mn-ea"/>
              </a:rPr>
              <a:t>（</a:t>
            </a:r>
            <a:r>
              <a:rPr lang="en-US" altLang="zh-CN" sz="2800" b="1" dirty="0">
                <a:solidFill>
                  <a:srgbClr val="FF0000"/>
                </a:solidFill>
                <a:latin typeface="微软雅黑" panose="020B0503020204020204" pitchFamily="34" charset="-122"/>
                <a:ea typeface="微软雅黑" panose="020B0503020204020204" pitchFamily="34" charset="-122"/>
                <a:sym typeface="+mn-ea"/>
              </a:rPr>
              <a:t>4</a:t>
            </a:r>
            <a:r>
              <a:rPr lang="zh-CN" altLang="en-US" sz="2800" b="1" dirty="0">
                <a:solidFill>
                  <a:srgbClr val="FF0000"/>
                </a:solidFill>
                <a:latin typeface="微软雅黑" panose="020B0503020204020204" pitchFamily="34" charset="-122"/>
                <a:ea typeface="微软雅黑" panose="020B0503020204020204" pitchFamily="34" charset="-122"/>
                <a:sym typeface="+mn-ea"/>
              </a:rPr>
              <a:t>）职业病带来的危害</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7652" name="Rectangle 2"/>
          <p:cNvSpPr>
            <a:spLocks noGrp="1"/>
          </p:cNvSpPr>
          <p:nvPr>
            <p:ph type="title"/>
          </p:nvPr>
        </p:nvSpPr>
        <p:spPr>
          <a:xfrm>
            <a:off x="574675" y="1809115"/>
            <a:ext cx="8229600" cy="666115"/>
          </a:xfrm>
        </p:spPr>
        <p:txBody>
          <a:bodyPr vert="horz" wrap="square" lIns="91440" tIns="45720" rIns="91440" bIns="45720" anchor="ctr" anchorCtr="0"/>
          <a:p>
            <a:pPr marL="457200" indent="-457200" eaLnBrk="1" hangingPunct="1">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群体性事件时有发生，影响社会和谐稳定</a:t>
            </a:r>
            <a:endParaRPr lang="zh-CN" altLang="en-US" sz="2800" dirty="0">
              <a:latin typeface="微软雅黑" panose="020B0503020204020204" pitchFamily="34" charset="-122"/>
              <a:ea typeface="微软雅黑" panose="020B0503020204020204" pitchFamily="34" charset="-122"/>
            </a:endParaRPr>
          </a:p>
        </p:txBody>
      </p:sp>
      <p:sp>
        <p:nvSpPr>
          <p:cNvPr id="27653" name="Rectangle 3"/>
          <p:cNvSpPr txBox="1"/>
          <p:nvPr/>
        </p:nvSpPr>
        <p:spPr>
          <a:xfrm>
            <a:off x="259715" y="2633980"/>
            <a:ext cx="11941810" cy="3279140"/>
          </a:xfrm>
          <a:prstGeom prst="rect">
            <a:avLst/>
          </a:prstGeom>
          <a:noFill/>
          <a:ln w="9525">
            <a:noFill/>
          </a:ln>
        </p:spPr>
        <p:txBody>
          <a:bodyPr anchor="t" anchorCtr="0"/>
          <a:p>
            <a:pPr marL="342900" indent="-342900">
              <a:lnSpc>
                <a:spcPct val="150000"/>
              </a:lnSpc>
              <a:spcBef>
                <a:spcPts val="1000"/>
              </a:spcBef>
              <a:buFont typeface="Arial" panose="020B0604020202020204" pitchFamily="34" charset="0"/>
              <a:buChar char="•"/>
            </a:pPr>
            <a:r>
              <a:rPr lang="en-US" altLang="zh-CN" sz="2400" dirty="0">
                <a:latin typeface="微软雅黑" panose="020B0503020204020204" pitchFamily="34" charset="-122"/>
                <a:ea typeface="微软雅黑" panose="020B0503020204020204" pitchFamily="34" charset="-122"/>
              </a:rPr>
              <a:t>2005</a:t>
            </a:r>
            <a:r>
              <a:rPr lang="zh-CN" altLang="en-US" sz="2400" dirty="0">
                <a:latin typeface="微软雅黑" panose="020B0503020204020204" pitchFamily="34" charset="-122"/>
                <a:ea typeface="微软雅黑" panose="020B0503020204020204" pitchFamily="34" charset="-122"/>
              </a:rPr>
              <a:t>年</a:t>
            </a: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月</a:t>
            </a:r>
            <a:r>
              <a:rPr lang="en-US" altLang="zh-CN" sz="2400" dirty="0">
                <a:latin typeface="微软雅黑" panose="020B0503020204020204" pitchFamily="34" charset="-122"/>
                <a:ea typeface="微软雅黑" panose="020B0503020204020204" pitchFamily="34" charset="-122"/>
              </a:rPr>
              <a:t>18</a:t>
            </a:r>
            <a:r>
              <a:rPr lang="zh-CN" altLang="en-US" sz="2400" dirty="0">
                <a:latin typeface="微软雅黑" panose="020B0503020204020204" pitchFamily="34" charset="-122"/>
                <a:ea typeface="微软雅黑" panose="020B0503020204020204" pitchFamily="34" charset="-122"/>
              </a:rPr>
              <a:t>日，惠州超霸电池</a:t>
            </a:r>
            <a:r>
              <a:rPr lang="en-US" altLang="zh-CN" sz="2400" dirty="0">
                <a:latin typeface="微软雅黑" panose="020B0503020204020204" pitchFamily="34" charset="-122"/>
                <a:ea typeface="微软雅黑" panose="020B0503020204020204" pitchFamily="34" charset="-122"/>
              </a:rPr>
              <a:t>65</a:t>
            </a:r>
            <a:r>
              <a:rPr lang="zh-CN" altLang="en-US" sz="2400" dirty="0">
                <a:latin typeface="微软雅黑" panose="020B0503020204020204" pitchFamily="34" charset="-122"/>
                <a:ea typeface="微软雅黑" panose="020B0503020204020204" pitchFamily="34" charset="-122"/>
              </a:rPr>
              <a:t>名民工因镉中毒向法院提起诉讼，状告厂家，要求</a:t>
            </a:r>
            <a:r>
              <a:rPr lang="en-US" altLang="zh-CN" sz="2400" dirty="0">
                <a:latin typeface="微软雅黑" panose="020B0503020204020204" pitchFamily="34" charset="-122"/>
                <a:ea typeface="微软雅黑" panose="020B0503020204020204" pitchFamily="34" charset="-122"/>
              </a:rPr>
              <a:t>1635</a:t>
            </a:r>
            <a:r>
              <a:rPr lang="zh-CN" altLang="en-US" sz="2400" dirty="0">
                <a:latin typeface="微软雅黑" panose="020B0503020204020204" pitchFamily="34" charset="-122"/>
                <a:ea typeface="微软雅黑" panose="020B0503020204020204" pitchFamily="34" charset="-122"/>
              </a:rPr>
              <a:t>万元的医疗和精神赔偿</a:t>
            </a:r>
            <a:endParaRPr lang="zh-CN" altLang="en-US" sz="2400" dirty="0">
              <a:latin typeface="微软雅黑" panose="020B0503020204020204" pitchFamily="34" charset="-122"/>
              <a:ea typeface="微软雅黑" panose="020B0503020204020204" pitchFamily="34" charset="-122"/>
            </a:endParaRPr>
          </a:p>
          <a:p>
            <a:pPr marL="228600" indent="-228600">
              <a:lnSpc>
                <a:spcPct val="150000"/>
              </a:lnSpc>
              <a:spcBef>
                <a:spcPts val="1000"/>
              </a:spcBef>
              <a:buFont typeface="Arial" panose="020B0604020202020204" pitchFamily="34" charset="0"/>
              <a:buChar char="•"/>
            </a:pPr>
            <a:r>
              <a:rPr lang="en-US" altLang="zh-CN" sz="2400" dirty="0">
                <a:latin typeface="微软雅黑" panose="020B0503020204020204" pitchFamily="34" charset="-122"/>
                <a:ea typeface="微软雅黑" panose="020B0503020204020204" pitchFamily="34" charset="-122"/>
              </a:rPr>
              <a:t>2007</a:t>
            </a:r>
            <a:r>
              <a:rPr lang="zh-CN" altLang="en-US" sz="2400" dirty="0">
                <a:latin typeface="微软雅黑" panose="020B0503020204020204" pitchFamily="34" charset="-122"/>
                <a:ea typeface="微软雅黑" panose="020B0503020204020204" pitchFamily="34" charset="-122"/>
              </a:rPr>
              <a:t>年</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月</a:t>
            </a:r>
            <a:r>
              <a:rPr lang="en-US" altLang="zh-CN" sz="2400" dirty="0">
                <a:latin typeface="微软雅黑" panose="020B0503020204020204" pitchFamily="34" charset="-122"/>
                <a:ea typeface="微软雅黑" panose="020B0503020204020204" pitchFamily="34" charset="-122"/>
              </a:rPr>
              <a:t>8</a:t>
            </a:r>
            <a:r>
              <a:rPr lang="zh-CN" altLang="en-US" sz="2400" dirty="0">
                <a:latin typeface="微软雅黑" panose="020B0503020204020204" pitchFamily="34" charset="-122"/>
                <a:ea typeface="微软雅黑" panose="020B0503020204020204" pitchFamily="34" charset="-122"/>
              </a:rPr>
              <a:t>日，无锡松下</a:t>
            </a:r>
            <a:r>
              <a:rPr lang="en-US" altLang="zh-CN" sz="2400" dirty="0">
                <a:latin typeface="微软雅黑" panose="020B0503020204020204" pitchFamily="34" charset="-122"/>
                <a:ea typeface="微软雅黑" panose="020B0503020204020204" pitchFamily="34" charset="-122"/>
              </a:rPr>
              <a:t>1300</a:t>
            </a:r>
            <a:r>
              <a:rPr lang="zh-CN" altLang="en-US" sz="2400" dirty="0">
                <a:latin typeface="微软雅黑" panose="020B0503020204020204" pitchFamily="34" charset="-122"/>
                <a:ea typeface="微软雅黑" panose="020B0503020204020204" pitchFamily="34" charset="-122"/>
              </a:rPr>
              <a:t>多名员工因血镉超标情绪激动，堵在厂门口</a:t>
            </a:r>
            <a:r>
              <a:rPr lang="en-US" altLang="zh-CN" sz="2400" dirty="0">
                <a:latin typeface="微软雅黑" panose="020B0503020204020204" pitchFamily="34" charset="-122"/>
                <a:ea typeface="微软雅黑" panose="020B0503020204020204" pitchFamily="34" charset="-122"/>
              </a:rPr>
              <a:t>8</a:t>
            </a:r>
            <a:r>
              <a:rPr lang="zh-CN" altLang="en-US" sz="2400" dirty="0">
                <a:latin typeface="微软雅黑" panose="020B0503020204020204" pitchFamily="34" charset="-122"/>
                <a:ea typeface="微软雅黑" panose="020B0503020204020204" pitchFamily="34" charset="-122"/>
              </a:rPr>
              <a:t>个多小时</a:t>
            </a:r>
            <a:endParaRPr lang="zh-CN" altLang="en-US" sz="2400" dirty="0">
              <a:latin typeface="微软雅黑" panose="020B0503020204020204" pitchFamily="34" charset="-122"/>
              <a:ea typeface="微软雅黑" panose="020B0503020204020204" pitchFamily="34" charset="-122"/>
            </a:endParaRPr>
          </a:p>
          <a:p>
            <a:pPr marL="228600" indent="-228600">
              <a:lnSpc>
                <a:spcPct val="150000"/>
              </a:lnSpc>
              <a:spcBef>
                <a:spcPts val="1000"/>
              </a:spcBef>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安徽无为县昆山乡小煤窑</a:t>
            </a:r>
            <a:r>
              <a:rPr lang="en-US" altLang="zh-CN" sz="2400" dirty="0">
                <a:latin typeface="微软雅黑" panose="020B0503020204020204" pitchFamily="34" charset="-122"/>
                <a:ea typeface="微软雅黑" panose="020B0503020204020204" pitchFamily="34" charset="-122"/>
              </a:rPr>
              <a:t>2005</a:t>
            </a:r>
            <a:r>
              <a:rPr lang="zh-CN" altLang="en-US" sz="2400" dirty="0">
                <a:latin typeface="微软雅黑" panose="020B0503020204020204" pitchFamily="34" charset="-122"/>
                <a:ea typeface="微软雅黑" panose="020B0503020204020204" pitchFamily="34" charset="-122"/>
              </a:rPr>
              <a:t>年发现尘肺病，</a:t>
            </a:r>
            <a:r>
              <a:rPr lang="en-US" altLang="zh-CN" sz="2400" dirty="0">
                <a:latin typeface="微软雅黑" panose="020B0503020204020204" pitchFamily="34" charset="-122"/>
                <a:ea typeface="微软雅黑" panose="020B0503020204020204" pitchFamily="34" charset="-122"/>
              </a:rPr>
              <a:t>2007</a:t>
            </a:r>
            <a:r>
              <a:rPr lang="zh-CN" altLang="en-US" sz="2400" dirty="0">
                <a:latin typeface="微软雅黑" panose="020B0503020204020204" pitchFamily="34" charset="-122"/>
                <a:ea typeface="微软雅黑" panose="020B0503020204020204" pitchFamily="34" charset="-122"/>
              </a:rPr>
              <a:t>年集中体检诊断</a:t>
            </a:r>
            <a:r>
              <a:rPr lang="en-US" altLang="zh-CN" sz="2400" dirty="0">
                <a:latin typeface="微软雅黑" panose="020B0503020204020204" pitchFamily="34" charset="-122"/>
                <a:ea typeface="微软雅黑" panose="020B0503020204020204" pitchFamily="34" charset="-122"/>
              </a:rPr>
              <a:t>140</a:t>
            </a:r>
            <a:r>
              <a:rPr lang="zh-CN" altLang="en-US" sz="2400" dirty="0">
                <a:latin typeface="微软雅黑" panose="020B0503020204020204" pitchFamily="34" charset="-122"/>
                <a:ea typeface="微软雅黑" panose="020B0503020204020204" pitchFamily="34" charset="-122"/>
              </a:rPr>
              <a:t>多例尘肺病。</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5" name="Rectangle 3"/>
          <p:cNvSpPr txBox="1"/>
          <p:nvPr/>
        </p:nvSpPr>
        <p:spPr>
          <a:xfrm>
            <a:off x="670560" y="2574925"/>
            <a:ext cx="10358755" cy="2935605"/>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altLang="zh-CN" sz="2600" dirty="0">
                <a:latin typeface="Calibri" panose="020F0502020204030204" pitchFamily="34" charset="0"/>
                <a:ea typeface="宋体" panose="02010600030101010101" pitchFamily="2" charset="-122"/>
              </a:rPr>
              <a:t>2009</a:t>
            </a:r>
            <a:r>
              <a:rPr lang="zh-CN" altLang="en-US" sz="2600" dirty="0">
                <a:latin typeface="Calibri" panose="020F0502020204030204" pitchFamily="34" charset="0"/>
                <a:ea typeface="宋体" panose="02010600030101010101" pitchFamily="2" charset="-122"/>
              </a:rPr>
              <a:t>年，云南水富、四川泸州以及安徽凤阳三地诊断尘肺病</a:t>
            </a:r>
            <a:r>
              <a:rPr lang="en-US" altLang="zh-CN" sz="2600" dirty="0">
                <a:latin typeface="Calibri" panose="020F0502020204030204" pitchFamily="34" charset="0"/>
                <a:ea typeface="宋体" panose="02010600030101010101" pitchFamily="2" charset="-122"/>
              </a:rPr>
              <a:t>320</a:t>
            </a:r>
            <a:r>
              <a:rPr lang="zh-CN" altLang="en-US" sz="2600" dirty="0">
                <a:latin typeface="Calibri" panose="020F0502020204030204" pitchFamily="34" charset="0"/>
                <a:ea typeface="宋体" panose="02010600030101010101" pitchFamily="2" charset="-122"/>
              </a:rPr>
              <a:t>多人；</a:t>
            </a:r>
            <a:endParaRPr lang="zh-CN" altLang="en-US" sz="2600" dirty="0">
              <a:latin typeface="Calibri" panose="020F0502020204030204" pitchFamily="34" charset="0"/>
              <a:ea typeface="宋体" panose="02010600030101010101" pitchFamily="2" charset="-122"/>
            </a:endParaRPr>
          </a:p>
          <a:p>
            <a:pPr marL="228600" indent="-228600">
              <a:lnSpc>
                <a:spcPct val="150000"/>
              </a:lnSpc>
              <a:spcBef>
                <a:spcPts val="1000"/>
              </a:spcBef>
              <a:buFont typeface="Arial" panose="020B0604020202020204" pitchFamily="34" charset="0"/>
              <a:buChar char="•"/>
            </a:pPr>
            <a:r>
              <a:rPr lang="en-US" altLang="zh-CN" sz="2600" dirty="0">
                <a:latin typeface="Calibri" panose="020F0502020204030204" pitchFamily="34" charset="0"/>
                <a:ea typeface="宋体" panose="02010600030101010101" pitchFamily="2" charset="-122"/>
              </a:rPr>
              <a:t>2009</a:t>
            </a:r>
            <a:r>
              <a:rPr lang="zh-CN" altLang="en-US" sz="2600" dirty="0">
                <a:latin typeface="Calibri" panose="020F0502020204030204" pitchFamily="34" charset="0"/>
                <a:ea typeface="宋体" panose="02010600030101010101" pitchFamily="2" charset="-122"/>
              </a:rPr>
              <a:t>年</a:t>
            </a:r>
            <a:r>
              <a:rPr lang="en-US" altLang="zh-CN" sz="2600" dirty="0">
                <a:latin typeface="Calibri" panose="020F0502020204030204" pitchFamily="34" charset="0"/>
                <a:ea typeface="宋体" panose="02010600030101010101" pitchFamily="2" charset="-122"/>
              </a:rPr>
              <a:t>7</a:t>
            </a:r>
            <a:r>
              <a:rPr lang="zh-CN" altLang="en-US" sz="2600" dirty="0">
                <a:latin typeface="Calibri" panose="020F0502020204030204" pitchFamily="34" charset="0"/>
                <a:ea typeface="宋体" panose="02010600030101010101" pitchFamily="2" charset="-122"/>
              </a:rPr>
              <a:t>月</a:t>
            </a:r>
            <a:r>
              <a:rPr lang="en-US" altLang="zh-CN" sz="2600" dirty="0">
                <a:latin typeface="Calibri" panose="020F0502020204030204" pitchFamily="34" charset="0"/>
                <a:ea typeface="宋体" panose="02010600030101010101" pitchFamily="2" charset="-122"/>
              </a:rPr>
              <a:t>10</a:t>
            </a:r>
            <a:r>
              <a:rPr lang="zh-CN" altLang="en-US" sz="2600" dirty="0">
                <a:latin typeface="Calibri" panose="020F0502020204030204" pitchFamily="34" charset="0"/>
                <a:ea typeface="宋体" panose="02010600030101010101" pitchFamily="2" charset="-122"/>
              </a:rPr>
              <a:t>日，张海超开胸验肺事件</a:t>
            </a:r>
            <a:endParaRPr lang="zh-CN" altLang="en-US" sz="2600" dirty="0">
              <a:latin typeface="Calibri" panose="020F0502020204030204" pitchFamily="34" charset="0"/>
              <a:ea typeface="宋体" panose="02010600030101010101" pitchFamily="2" charset="-122"/>
            </a:endParaRPr>
          </a:p>
          <a:p>
            <a:pPr marL="228600" indent="-228600">
              <a:lnSpc>
                <a:spcPct val="150000"/>
              </a:lnSpc>
              <a:spcBef>
                <a:spcPts val="1000"/>
              </a:spcBef>
              <a:buFont typeface="Arial" panose="020B0604020202020204" pitchFamily="34" charset="0"/>
              <a:buChar char="•"/>
            </a:pPr>
            <a:r>
              <a:rPr lang="en-US" altLang="zh-CN" sz="2600" dirty="0">
                <a:latin typeface="Calibri" panose="020F0502020204030204" pitchFamily="34" charset="0"/>
                <a:ea typeface="宋体" panose="02010600030101010101" pitchFamily="2" charset="-122"/>
              </a:rPr>
              <a:t>2009</a:t>
            </a:r>
            <a:r>
              <a:rPr lang="zh-CN" altLang="en-US" sz="2600" dirty="0">
                <a:latin typeface="Calibri" panose="020F0502020204030204" pitchFamily="34" charset="0"/>
                <a:ea typeface="宋体" panose="02010600030101010101" pitchFamily="2" charset="-122"/>
              </a:rPr>
              <a:t>年</a:t>
            </a:r>
            <a:r>
              <a:rPr lang="en-US" altLang="zh-CN" sz="2600" dirty="0">
                <a:latin typeface="Calibri" panose="020F0502020204030204" pitchFamily="34" charset="0"/>
                <a:ea typeface="宋体" panose="02010600030101010101" pitchFamily="2" charset="-122"/>
              </a:rPr>
              <a:t>10</a:t>
            </a:r>
            <a:r>
              <a:rPr lang="zh-CN" altLang="en-US" sz="2600" dirty="0">
                <a:latin typeface="Calibri" panose="020F0502020204030204" pitchFamily="34" charset="0"/>
                <a:ea typeface="宋体" panose="02010600030101010101" pitchFamily="2" charset="-122"/>
              </a:rPr>
              <a:t>月、</a:t>
            </a:r>
            <a:r>
              <a:rPr lang="en-US" altLang="zh-CN" sz="2600" dirty="0">
                <a:latin typeface="Calibri" panose="020F0502020204030204" pitchFamily="34" charset="0"/>
                <a:ea typeface="宋体" panose="02010600030101010101" pitchFamily="2" charset="-122"/>
              </a:rPr>
              <a:t>12</a:t>
            </a:r>
            <a:r>
              <a:rPr lang="zh-CN" altLang="en-US" sz="2600" dirty="0">
                <a:latin typeface="Calibri" panose="020F0502020204030204" pitchFamily="34" charset="0"/>
                <a:ea typeface="宋体" panose="02010600030101010101" pitchFamily="2" charset="-122"/>
              </a:rPr>
              <a:t>月，湖南耒阳籍、张家界籍农民工深圳维权事件</a:t>
            </a:r>
            <a:endParaRPr lang="zh-CN" altLang="en-US" sz="2600" dirty="0">
              <a:latin typeface="Calibri" panose="020F0502020204030204" pitchFamily="34" charset="0"/>
              <a:ea typeface="宋体" panose="02010600030101010101" pitchFamily="2" charset="-122"/>
            </a:endParaRPr>
          </a:p>
          <a:p>
            <a:pPr marL="228600" indent="-228600">
              <a:lnSpc>
                <a:spcPct val="150000"/>
              </a:lnSpc>
              <a:spcBef>
                <a:spcPts val="1000"/>
              </a:spcBef>
              <a:buFont typeface="Arial" panose="020B0604020202020204" pitchFamily="34" charset="0"/>
              <a:buChar char="•"/>
            </a:pPr>
            <a:r>
              <a:rPr lang="en-US" altLang="zh-CN" sz="2600" dirty="0">
                <a:latin typeface="Calibri" panose="020F0502020204030204" pitchFamily="34" charset="0"/>
                <a:ea typeface="宋体" panose="02010600030101010101" pitchFamily="2" charset="-122"/>
              </a:rPr>
              <a:t>2010</a:t>
            </a:r>
            <a:r>
              <a:rPr lang="zh-CN" altLang="en-US" sz="2600" dirty="0">
                <a:latin typeface="Calibri" panose="020F0502020204030204" pitchFamily="34" charset="0"/>
                <a:ea typeface="宋体" panose="02010600030101010101" pitchFamily="2" charset="-122"/>
              </a:rPr>
              <a:t>年苏州工业园区联建科技</a:t>
            </a:r>
            <a:r>
              <a:rPr lang="en-US" altLang="zh-CN" sz="2600" dirty="0">
                <a:latin typeface="Calibri" panose="020F0502020204030204" pitchFamily="34" charset="0"/>
                <a:ea typeface="宋体" panose="02010600030101010101" pitchFamily="2" charset="-122"/>
              </a:rPr>
              <a:t>47</a:t>
            </a:r>
            <a:r>
              <a:rPr lang="zh-CN" altLang="en-US" sz="2600" dirty="0">
                <a:latin typeface="Calibri" panose="020F0502020204030204" pitchFamily="34" charset="0"/>
                <a:ea typeface="宋体" panose="02010600030101010101" pitchFamily="2" charset="-122"/>
              </a:rPr>
              <a:t>名员工正己烷中毒事件</a:t>
            </a:r>
            <a:endParaRPr lang="zh-CN" altLang="en-US" sz="2600" dirty="0">
              <a:latin typeface="Calibri" panose="020F0502020204030204" pitchFamily="34" charset="0"/>
              <a:ea typeface="宋体" panose="02010600030101010101" pitchFamily="2" charset="-122"/>
            </a:endParaRPr>
          </a:p>
          <a:p>
            <a:pPr>
              <a:lnSpc>
                <a:spcPct val="150000"/>
              </a:lnSpc>
              <a:spcBef>
                <a:spcPts val="1000"/>
              </a:spcBef>
              <a:buFont typeface="Arial" panose="020B0604020202020204" pitchFamily="34" charset="0"/>
            </a:pPr>
            <a:endParaRPr lang="zh-CN" altLang="en-US" sz="2600" dirty="0">
              <a:latin typeface="Calibri" panose="020F0502020204030204" pitchFamily="34" charset="0"/>
              <a:ea typeface="宋体" panose="02010600030101010101" pitchFamily="2" charset="-122"/>
            </a:endParaRPr>
          </a:p>
        </p:txBody>
      </p:sp>
      <p:sp>
        <p:nvSpPr>
          <p:cNvPr id="2" name="文本框 1"/>
          <p:cNvSpPr txBox="1"/>
          <p:nvPr/>
        </p:nvSpPr>
        <p:spPr>
          <a:xfrm>
            <a:off x="757555" y="1440815"/>
            <a:ext cx="4241800" cy="478155"/>
          </a:xfrm>
          <a:prstGeom prst="rect">
            <a:avLst/>
          </a:prstGeom>
          <a:noFill/>
        </p:spPr>
        <p:txBody>
          <a:bodyPr wrap="square" rtlCol="0" anchor="t">
            <a:spAutoFit/>
          </a:bodyPr>
          <a:p>
            <a:pPr algn="l">
              <a:lnSpc>
                <a:spcPct val="90000"/>
              </a:lnSpc>
            </a:pPr>
            <a:r>
              <a:rPr lang="zh-CN" altLang="en-US" sz="2800" b="1" dirty="0">
                <a:solidFill>
                  <a:srgbClr val="FF0000"/>
                </a:solidFill>
                <a:latin typeface="微软雅黑" panose="020B0503020204020204" pitchFamily="34" charset="-122"/>
                <a:ea typeface="微软雅黑" panose="020B0503020204020204" pitchFamily="34" charset="-122"/>
                <a:sym typeface="+mn-ea"/>
              </a:rPr>
              <a:t>（</a:t>
            </a:r>
            <a:r>
              <a:rPr lang="en-US" altLang="zh-CN" sz="2800" b="1" dirty="0">
                <a:solidFill>
                  <a:srgbClr val="FF0000"/>
                </a:solidFill>
                <a:latin typeface="微软雅黑" panose="020B0503020204020204" pitchFamily="34" charset="-122"/>
                <a:ea typeface="微软雅黑" panose="020B0503020204020204" pitchFamily="34" charset="-122"/>
                <a:sym typeface="+mn-ea"/>
              </a:rPr>
              <a:t>4</a:t>
            </a:r>
            <a:r>
              <a:rPr lang="zh-CN" altLang="en-US" sz="2800" b="1" dirty="0">
                <a:solidFill>
                  <a:srgbClr val="FF0000"/>
                </a:solidFill>
                <a:latin typeface="微软雅黑" panose="020B0503020204020204" pitchFamily="34" charset="-122"/>
                <a:ea typeface="微软雅黑" panose="020B0503020204020204" pitchFamily="34" charset="-122"/>
                <a:sym typeface="+mn-ea"/>
              </a:rPr>
              <a:t>）职业病带来的危害</a:t>
            </a:r>
            <a:endParaRPr lang="zh-CN" altLang="en-US" sz="28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1922463" y="2363788"/>
            <a:ext cx="8337550" cy="873125"/>
          </a:xfrm>
          <a:prstGeom prst="rect">
            <a:avLst/>
          </a:prstGeom>
          <a:noFill/>
          <a:ln w="9525">
            <a:noFill/>
          </a:ln>
        </p:spPr>
        <p:txBody>
          <a:bodyPr anchor="ctr" anchorCtr="0"/>
          <a:p>
            <a:pPr algn="ctr"/>
            <a:r>
              <a:rPr lang="zh-CN" altLang="en-US" sz="4800" b="1" dirty="0">
                <a:solidFill>
                  <a:srgbClr val="FF0000"/>
                </a:solidFill>
                <a:latin typeface="微软雅黑" panose="020B0503020204020204" pitchFamily="34" charset="-122"/>
                <a:ea typeface="微软雅黑" panose="020B0503020204020204" pitchFamily="34" charset="-122"/>
              </a:rPr>
              <a:t>二、职业病防治法律法规简介</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Abs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889000" y="985520"/>
            <a:ext cx="5739765" cy="551180"/>
          </a:xfrm>
          <a:prstGeom prst="rect">
            <a:avLst/>
          </a:prstGeom>
          <a:noFill/>
          <a:ln w="9525">
            <a:noFill/>
          </a:ln>
        </p:spPr>
        <p:txBody>
          <a:bodyPr wrap="square" lIns="121917" tIns="60958" rIns="121917" bIns="60958" anchor="t" anchorCtr="0">
            <a:spAutoFit/>
          </a:bodyPr>
          <a:p>
            <a:pPr>
              <a:spcBef>
                <a:spcPct val="20000"/>
              </a:spcBef>
            </a:pPr>
            <a:r>
              <a:rPr lang="zh-CN"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1</a:t>
            </a: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 </a:t>
            </a: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职业病防治法律法规的演变</a:t>
            </a:r>
            <a:endParaRPr lang="en-US" altLang="zh-CN"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7" name="Rectangle 3"/>
          <p:cNvSpPr txBox="1">
            <a:spLocks noChangeArrowheads="1"/>
          </p:cNvSpPr>
          <p:nvPr/>
        </p:nvSpPr>
        <p:spPr bwMode="auto">
          <a:xfrm>
            <a:off x="535305" y="1723390"/>
            <a:ext cx="11508105" cy="544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Wingdings" panose="05000000000000000000" pitchFamily="2" charset="2"/>
              <a:buNone/>
              <a:defRPr/>
            </a:pP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   《</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职业病防治法</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是调整预防、控制和消除职业危害，防治职业病，保护劳动者健康及其相关权益，促进经济发展活动中所产生的各种社会关系的法律规范的总称。</a:t>
            </a:r>
            <a:endParaRPr kumimoji="0" lang="en-US" altLang="zh-CN"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Char char="u"/>
              <a:defRPr/>
            </a:pP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2001</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10</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月</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27</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日第九届全国人民代表大会常务委员会第二十四次会议通过，</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2002</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5</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月</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1</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日施行。</a:t>
            </a:r>
            <a:endParaRPr kumimoji="0" lang="en-US" altLang="zh-CN"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Char char="u"/>
              <a:defRPr/>
            </a:pPr>
            <a:r>
              <a:rPr kumimoji="0" lang="zh-CN" sz="2400" b="0" i="0" u="none" strike="noStrike" kern="1200" cap="none" spc="0" normalizeH="0" baseline="0" noProof="0" dirty="0" smtClean="0">
                <a:ln>
                  <a:noFill/>
                </a:ln>
                <a:solidFill>
                  <a:schemeClr val="tx1"/>
                </a:solidFill>
                <a:effectLst/>
                <a:uLnTx/>
                <a:uFillTx/>
                <a:latin typeface="+mn-ea"/>
                <a:ea typeface="+mn-ea"/>
                <a:cs typeface="+mn-cs"/>
              </a:rPr>
              <a:t>根据</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2011</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12</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月</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31</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日第十一届全国人民代表大会常务委员会第二十四次会议</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关于修改</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中华人民共和国职业病防治法</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的决定</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第一次修正</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a:t>
            </a:r>
            <a:endParaRPr kumimoji="0" lang="en-US" altLang="zh-CN"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Char char="u"/>
              <a:defRPr/>
            </a:pPr>
            <a:r>
              <a:rPr kumimoji="0" lang="zh-CN" sz="2400" b="0" i="0" u="none" strike="noStrike" kern="1200" cap="none" spc="0" normalizeH="0" baseline="0" noProof="0" dirty="0" smtClean="0">
                <a:ln>
                  <a:noFill/>
                </a:ln>
                <a:solidFill>
                  <a:schemeClr val="tx1"/>
                </a:solidFill>
                <a:effectLst/>
                <a:uLnTx/>
                <a:uFillTx/>
                <a:latin typeface="+mn-ea"/>
                <a:ea typeface="+mn-ea"/>
                <a:cs typeface="+mn-cs"/>
              </a:rPr>
              <a:t>根据</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2016</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7</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月</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日第十二届全国人民代表大会常务委员会第二十一次会议</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关于修改</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中华人民共和国节约能源法</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等六部法律的决定</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sz="2400" b="0" i="0" u="none" strike="noStrike" kern="1200" cap="none" spc="0" normalizeH="0" baseline="0" noProof="0" dirty="0" smtClean="0">
                <a:ln>
                  <a:noFill/>
                </a:ln>
                <a:solidFill>
                  <a:schemeClr val="tx1"/>
                </a:solidFill>
                <a:effectLst/>
                <a:uLnTx/>
                <a:uFillTx/>
                <a:latin typeface="+mn-ea"/>
                <a:ea typeface="+mn-ea"/>
                <a:cs typeface="+mn-cs"/>
              </a:rPr>
              <a:t>第二次修正。</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 </a:t>
            </a:r>
            <a:endParaRPr kumimoji="0" lang="en-US" altLang="zh-CN"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Char char="u"/>
              <a:defRPr/>
            </a:pP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2017</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11</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月</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4</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日</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第十二届全国人民代表大会常务委员会第三十次会议决定，通过对</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中华人民共和国职业病防治法</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作出修改。</a:t>
            </a:r>
            <a:endParaRPr kumimoji="0" lang="en-US" altLang="zh-CN"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Char char="u"/>
              <a:defRPr/>
            </a:pP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2018</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年</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12</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月</a:t>
            </a:r>
            <a:r>
              <a:rPr kumimoji="0" lang="en-US" altLang="zh-CN" sz="2400" b="0" i="0" u="none" strike="noStrike" kern="1200" cap="none" spc="0" normalizeH="0" baseline="0" noProof="0" dirty="0" smtClean="0">
                <a:ln>
                  <a:noFill/>
                </a:ln>
                <a:solidFill>
                  <a:schemeClr val="tx1"/>
                </a:solidFill>
                <a:effectLst/>
                <a:uLnTx/>
                <a:uFillTx/>
                <a:latin typeface="+mn-ea"/>
                <a:ea typeface="+mn-ea"/>
                <a:cs typeface="+mn-cs"/>
              </a:rPr>
              <a:t>29</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日</a:t>
            </a:r>
            <a:r>
              <a:rPr kumimoji="0" lang="zh-CN" altLang="zh-CN" sz="2400" b="0" i="0" u="none" strike="noStrike" kern="1200" cap="none" spc="0" normalizeH="0" baseline="0" noProof="0" dirty="0" smtClean="0">
                <a:ln>
                  <a:noFill/>
                </a:ln>
                <a:solidFill>
                  <a:schemeClr val="tx1"/>
                </a:solidFill>
                <a:effectLst/>
                <a:uLnTx/>
                <a:uFillTx/>
                <a:latin typeface="+mn-ea"/>
                <a:ea typeface="+mn-ea"/>
                <a:cs typeface="+mn-cs"/>
              </a:rPr>
              <a:t>第十三届全国人民代表大会常务委员会第七次会议</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第四次修正。</a:t>
            </a:r>
            <a:endParaRPr kumimoji="0" lang="zh-CN" altLang="en-US"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Wingdings" panose="05000000000000000000" pitchFamily="2" charset="2"/>
              <a:buNone/>
              <a:defRPr/>
            </a:pPr>
            <a:r>
              <a:rPr kumimoji="0" lang="zh-CN" altLang="en-US" sz="2400" b="1" i="0" u="none" strike="noStrike" kern="1200" cap="none" spc="0" normalizeH="0" baseline="0" noProof="0" dirty="0" smtClean="0">
                <a:ln>
                  <a:noFill/>
                </a:ln>
                <a:solidFill>
                  <a:schemeClr val="tx1"/>
                </a:solidFill>
                <a:effectLst/>
                <a:uLnTx/>
                <a:uFillTx/>
                <a:latin typeface="+mn-ea"/>
                <a:ea typeface="+mn-ea"/>
                <a:cs typeface="+mn-cs"/>
              </a:rPr>
              <a:t>◆</a:t>
            </a:r>
            <a:r>
              <a:rPr kumimoji="0" lang="zh-CN" altLang="en-US" sz="2400" b="0" i="0" u="none" strike="noStrike" kern="1200" cap="none" spc="0" normalizeH="0" baseline="0" noProof="0" dirty="0" smtClean="0">
                <a:ln>
                  <a:noFill/>
                </a:ln>
                <a:solidFill>
                  <a:schemeClr val="tx1"/>
                </a:solidFill>
                <a:effectLst/>
                <a:uLnTx/>
                <a:uFillTx/>
                <a:latin typeface="+mn-ea"/>
                <a:ea typeface="+mn-ea"/>
                <a:cs typeface="+mn-cs"/>
              </a:rPr>
              <a:t>自2002年5月1日起施行。</a:t>
            </a:r>
            <a:endParaRPr kumimoji="0" lang="zh-CN" altLang="en-US" sz="2400" b="0"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10000"/>
              </a:lnSpc>
              <a:spcBef>
                <a:spcPts val="1000"/>
              </a:spcBef>
              <a:spcAft>
                <a:spcPct val="0"/>
              </a:spcAft>
              <a:buClrTx/>
              <a:buSzTx/>
              <a:buFont typeface="Arial" panose="020B0604020202020204" pitchFamily="34" charset="0"/>
              <a:buChar char="•"/>
              <a:defRPr/>
            </a:pPr>
            <a:endParaRPr kumimoji="0" lang="zh-CN" altLang="en-US" sz="2400" b="0" i="0" u="none" strike="noStrike" kern="1200" cap="none" spc="0" normalizeH="0" baseline="0" noProof="0" dirty="0" smtClean="0">
              <a:ln>
                <a:noFill/>
              </a:ln>
              <a:solidFill>
                <a:schemeClr val="tx1"/>
              </a:solidFill>
              <a:effectLst/>
              <a:uLnTx/>
              <a:uFillTx/>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286000" y="2324100"/>
            <a:ext cx="7624763" cy="873125"/>
          </a:xfrm>
          <a:prstGeom prst="rect">
            <a:avLst/>
          </a:prstGeom>
          <a:noFill/>
          <a:ln w="9525">
            <a:noFill/>
          </a:ln>
        </p:spPr>
        <p:txBody>
          <a:bodyPr anchor="ctr" anchorCtr="0"/>
          <a:p>
            <a:pPr algn="ctr"/>
            <a:r>
              <a:rPr lang="zh-CN" altLang="en-US" sz="4800" b="1" dirty="0">
                <a:solidFill>
                  <a:srgbClr val="FF0000"/>
                </a:solidFill>
                <a:latin typeface="微软雅黑" panose="020B0503020204020204" pitchFamily="34" charset="-122"/>
                <a:ea typeface="微软雅黑" panose="020B0503020204020204" pitchFamily="34" charset="-122"/>
              </a:rPr>
              <a:t>一、我国的职业病防治现状</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Abs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7" name="矩形 1"/>
          <p:cNvSpPr/>
          <p:nvPr/>
        </p:nvSpPr>
        <p:spPr>
          <a:xfrm>
            <a:off x="748665" y="1516698"/>
            <a:ext cx="615950" cy="3805237"/>
          </a:xfrm>
          <a:prstGeom prst="rect">
            <a:avLst/>
          </a:prstGeom>
          <a:noFill/>
          <a:ln w="9525">
            <a:noFill/>
          </a:ln>
        </p:spPr>
        <p:txBody>
          <a:bodyPr vert="eaVert" anchor="t" anchorCtr="0">
            <a:spAutoFit/>
          </a:bodyPr>
          <a:p>
            <a:pPr eaLnBrk="0" hangingPunct="0"/>
            <a:r>
              <a:rPr lang="zh-CN" altLang="zh-CN" sz="2800" dirty="0">
                <a:latin typeface="Calibri" panose="020F0502020204030204" pitchFamily="34" charset="0"/>
                <a:ea typeface="宋体" panose="02010600030101010101" pitchFamily="2" charset="-122"/>
              </a:rPr>
              <a:t>职业卫生职责调整</a:t>
            </a:r>
            <a:endParaRPr lang="zh-CN" altLang="en-US" sz="2800" dirty="0">
              <a:latin typeface="Calibri" panose="020F0502020204030204" pitchFamily="34" charset="0"/>
              <a:ea typeface="宋体" panose="02010600030101010101" pitchFamily="2" charset="-122"/>
            </a:endParaRPr>
          </a:p>
        </p:txBody>
      </p:sp>
      <p:sp>
        <p:nvSpPr>
          <p:cNvPr id="31748" name="矩形 2"/>
          <p:cNvSpPr/>
          <p:nvPr/>
        </p:nvSpPr>
        <p:spPr>
          <a:xfrm>
            <a:off x="1461135" y="610870"/>
            <a:ext cx="10730865" cy="6247130"/>
          </a:xfrm>
          <a:prstGeom prst="rect">
            <a:avLst/>
          </a:prstGeom>
          <a:noFill/>
          <a:ln w="9525">
            <a:noFill/>
          </a:ln>
        </p:spPr>
        <p:txBody>
          <a:bodyPr wrap="square" anchor="t" anchorCtr="0">
            <a:spAutoFit/>
          </a:bodyPr>
          <a:p>
            <a:pPr marL="285750" indent="-285750" eaLnBrk="0" hangingPunct="0">
              <a:lnSpc>
                <a:spcPct val="125000"/>
              </a:lnSpc>
              <a:spcAft>
                <a:spcPts val="1200"/>
              </a:spcAft>
              <a:buFont typeface="Arial" panose="020B0604020202020204" pitchFamily="34" charset="0"/>
              <a:buChar char="•"/>
            </a:pPr>
            <a:r>
              <a:rPr lang="en-US" altLang="zh-CN" sz="1800" dirty="0">
                <a:latin typeface="微软雅黑" panose="020B0503020204020204" pitchFamily="34" charset="-122"/>
                <a:ea typeface="微软雅黑" panose="020B0503020204020204" pitchFamily="34" charset="-122"/>
              </a:rPr>
              <a:t>1998</a:t>
            </a:r>
            <a:r>
              <a:rPr lang="zh-CN" altLang="zh-CN" sz="1800" dirty="0">
                <a:latin typeface="微软雅黑" panose="020B0503020204020204" pitchFamily="34" charset="-122"/>
                <a:ea typeface="微软雅黑" panose="020B0503020204020204" pitchFamily="34" charset="-122"/>
              </a:rPr>
              <a:t>年，国务院三定方案将原由劳动部承担的职业卫生监察职能（包括矿山卫生监察）明确交由卫生部承担，就此结束了之前一轮十多年的纷争。</a:t>
            </a:r>
            <a:endParaRPr lang="en-US" altLang="zh-CN" sz="1800" dirty="0">
              <a:latin typeface="微软雅黑" panose="020B0503020204020204" pitchFamily="34" charset="-122"/>
              <a:ea typeface="微软雅黑" panose="020B0503020204020204" pitchFamily="34" charset="-122"/>
            </a:endParaRPr>
          </a:p>
          <a:p>
            <a:pPr marL="285750" indent="-285750" eaLnBrk="0" hangingPunct="0">
              <a:lnSpc>
                <a:spcPct val="125000"/>
              </a:lnSpc>
              <a:spcAft>
                <a:spcPts val="1200"/>
              </a:spcAft>
              <a:buFont typeface="Arial" panose="020B0604020202020204" pitchFamily="34" charset="0"/>
              <a:buChar char="•"/>
            </a:pPr>
            <a:r>
              <a:rPr lang="zh-CN" altLang="zh-CN" sz="1800" dirty="0">
                <a:latin typeface="微软雅黑" panose="020B0503020204020204" pitchFamily="34" charset="-122"/>
                <a:ea typeface="微软雅黑" panose="020B0503020204020204" pitchFamily="34" charset="-122"/>
              </a:rPr>
              <a:t>此后，卫生部积极配合全国人大常委会进行职业病防治立法调研。</a:t>
            </a:r>
            <a:r>
              <a:rPr lang="en-US" altLang="zh-CN" sz="1800" dirty="0">
                <a:latin typeface="微软雅黑" panose="020B0503020204020204" pitchFamily="34" charset="-122"/>
                <a:ea typeface="微软雅黑" panose="020B0503020204020204" pitchFamily="34" charset="-122"/>
              </a:rPr>
              <a:t>2001</a:t>
            </a:r>
            <a:r>
              <a:rPr lang="zh-CN" altLang="zh-CN" sz="1800" dirty="0">
                <a:latin typeface="微软雅黑" panose="020B0503020204020204" pitchFamily="34" charset="-122"/>
                <a:ea typeface="微软雅黑" panose="020B0503020204020204" pitchFamily="34" charset="-122"/>
              </a:rPr>
              <a:t>年</a:t>
            </a:r>
            <a:r>
              <a:rPr lang="en-US" altLang="zh-CN" sz="1800" dirty="0">
                <a:latin typeface="微软雅黑" panose="020B0503020204020204" pitchFamily="34" charset="-122"/>
                <a:ea typeface="微软雅黑" panose="020B0503020204020204" pitchFamily="34" charset="-122"/>
              </a:rPr>
              <a:t>10</a:t>
            </a:r>
            <a:r>
              <a:rPr lang="zh-CN" altLang="zh-CN" sz="1800" dirty="0">
                <a:latin typeface="微软雅黑" panose="020B0503020204020204" pitchFamily="34" charset="-122"/>
                <a:ea typeface="微软雅黑" panose="020B0503020204020204" pitchFamily="34" charset="-122"/>
              </a:rPr>
              <a:t>月</a:t>
            </a:r>
            <a:r>
              <a:rPr lang="en-US" altLang="zh-CN" sz="1800" dirty="0">
                <a:latin typeface="微软雅黑" panose="020B0503020204020204" pitchFamily="34" charset="-122"/>
                <a:ea typeface="微软雅黑" panose="020B0503020204020204" pitchFamily="34" charset="-122"/>
              </a:rPr>
              <a:t>27</a:t>
            </a:r>
            <a:r>
              <a:rPr lang="zh-CN" altLang="zh-CN" sz="1800" dirty="0">
                <a:latin typeface="微软雅黑" panose="020B0503020204020204" pitchFamily="34" charset="-122"/>
                <a:ea typeface="微软雅黑" panose="020B0503020204020204" pitchFamily="34" charset="-122"/>
              </a:rPr>
              <a:t>日，《中华人民共和国职业病防治法》终于颁布出台，这也是里程碑式事件，自此，我国职业病防治工作进入了法制化轨道。</a:t>
            </a:r>
            <a:endParaRPr lang="zh-CN" altLang="en-US" sz="1800" dirty="0">
              <a:latin typeface="微软雅黑" panose="020B0503020204020204" pitchFamily="34" charset="-122"/>
              <a:ea typeface="微软雅黑" panose="020B0503020204020204" pitchFamily="34" charset="-122"/>
            </a:endParaRPr>
          </a:p>
          <a:p>
            <a:pPr marL="285750" indent="-285750" eaLnBrk="0" hangingPunct="0">
              <a:lnSpc>
                <a:spcPct val="125000"/>
              </a:lnSpc>
              <a:spcAft>
                <a:spcPts val="1200"/>
              </a:spcAft>
              <a:buFont typeface="Arial" panose="020B0604020202020204" pitchFamily="34" charset="0"/>
              <a:buChar char="•"/>
            </a:pPr>
            <a:r>
              <a:rPr lang="en-US" altLang="zh-CN" sz="1800" dirty="0">
                <a:latin typeface="微软雅黑" panose="020B0503020204020204" pitchFamily="34" charset="-122"/>
                <a:ea typeface="微软雅黑" panose="020B0503020204020204" pitchFamily="34" charset="-122"/>
              </a:rPr>
              <a:t>2003</a:t>
            </a:r>
            <a:r>
              <a:rPr lang="zh-CN" altLang="zh-CN" sz="1800" dirty="0">
                <a:latin typeface="微软雅黑" panose="020B0503020204020204" pitchFamily="34" charset="-122"/>
                <a:ea typeface="微软雅黑" panose="020B0503020204020204" pitchFamily="34" charset="-122"/>
              </a:rPr>
              <a:t>年</a:t>
            </a:r>
            <a:r>
              <a:rPr lang="en-US" altLang="zh-CN" sz="1800" dirty="0">
                <a:latin typeface="微软雅黑" panose="020B0503020204020204" pitchFamily="34" charset="-122"/>
                <a:ea typeface="微软雅黑" panose="020B0503020204020204" pitchFamily="34" charset="-122"/>
              </a:rPr>
              <a:t>11</a:t>
            </a:r>
            <a:r>
              <a:rPr lang="zh-CN" altLang="zh-CN" sz="1800" dirty="0">
                <a:latin typeface="微软雅黑" panose="020B0503020204020204" pitchFamily="34" charset="-122"/>
                <a:ea typeface="微软雅黑" panose="020B0503020204020204" pitchFamily="34" charset="-122"/>
              </a:rPr>
              <a:t>月，</a:t>
            </a:r>
            <a:r>
              <a:rPr lang="zh-CN" altLang="en-US" sz="1800" dirty="0">
                <a:latin typeface="微软雅黑" panose="020B0503020204020204" pitchFamily="34" charset="-122"/>
                <a:ea typeface="微软雅黑" panose="020B0503020204020204" pitchFamily="34" charset="-122"/>
              </a:rPr>
              <a:t>中央机构编制委员会办公室对职业卫生监督管理的职责进行了调整，将原由卫生行政部门承担的作业场所职业卫生监督检查职责划到安全生产监督管理部门。</a:t>
            </a:r>
            <a:endParaRPr lang="zh-CN" altLang="en-US" sz="1800" dirty="0">
              <a:latin typeface="微软雅黑" panose="020B0503020204020204" pitchFamily="34" charset="-122"/>
              <a:ea typeface="微软雅黑" panose="020B0503020204020204" pitchFamily="34" charset="-122"/>
            </a:endParaRPr>
          </a:p>
          <a:p>
            <a:pPr marL="285750" indent="-285750" eaLnBrk="0" hangingPunct="0">
              <a:lnSpc>
                <a:spcPct val="125000"/>
              </a:lnSpc>
              <a:spcAft>
                <a:spcPts val="1200"/>
              </a:spcAft>
              <a:buFont typeface="Arial" panose="020B0604020202020204" pitchFamily="34" charset="0"/>
              <a:buChar char="•"/>
            </a:pPr>
            <a:r>
              <a:rPr lang="en-US" altLang="zh-CN" sz="1800" dirty="0">
                <a:latin typeface="微软雅黑" panose="020B0503020204020204" pitchFamily="34" charset="-122"/>
                <a:ea typeface="微软雅黑" panose="020B0503020204020204" pitchFamily="34" charset="-122"/>
              </a:rPr>
              <a:t>2010</a:t>
            </a:r>
            <a:r>
              <a:rPr lang="zh-CN" altLang="zh-CN" sz="1800" dirty="0">
                <a:latin typeface="微软雅黑" panose="020B0503020204020204" pitchFamily="34" charset="-122"/>
                <a:ea typeface="微软雅黑" panose="020B0503020204020204" pitchFamily="34" charset="-122"/>
              </a:rPr>
              <a:t>年</a:t>
            </a:r>
            <a:r>
              <a:rPr lang="en-US" altLang="zh-CN" sz="1800" dirty="0">
                <a:latin typeface="微软雅黑" panose="020B0503020204020204" pitchFamily="34" charset="-122"/>
                <a:ea typeface="微软雅黑" panose="020B0503020204020204" pitchFamily="34" charset="-122"/>
              </a:rPr>
              <a:t>10</a:t>
            </a:r>
            <a:r>
              <a:rPr lang="zh-CN" altLang="zh-CN" sz="1800" dirty="0">
                <a:latin typeface="微软雅黑" panose="020B0503020204020204" pitchFamily="34" charset="-122"/>
                <a:ea typeface="微软雅黑" panose="020B0503020204020204" pitchFamily="34" charset="-122"/>
              </a:rPr>
              <a:t>月</a:t>
            </a:r>
            <a:r>
              <a:rPr lang="en-US" altLang="zh-CN" sz="1800" dirty="0">
                <a:latin typeface="微软雅黑" panose="020B0503020204020204" pitchFamily="34" charset="-122"/>
                <a:ea typeface="微软雅黑" panose="020B0503020204020204" pitchFamily="34" charset="-122"/>
              </a:rPr>
              <a:t>8</a:t>
            </a:r>
            <a:r>
              <a:rPr lang="zh-CN" altLang="zh-CN" sz="1800" dirty="0">
                <a:latin typeface="微软雅黑" panose="020B0503020204020204" pitchFamily="34" charset="-122"/>
                <a:ea typeface="微软雅黑" panose="020B0503020204020204" pitchFamily="34" charset="-122"/>
              </a:rPr>
              <a:t>日，</a:t>
            </a:r>
            <a:r>
              <a:rPr lang="zh-CN" altLang="en-US" sz="1800" dirty="0">
                <a:latin typeface="微软雅黑" panose="020B0503020204020204" pitchFamily="34" charset="-122"/>
                <a:ea typeface="微软雅黑" panose="020B0503020204020204" pitchFamily="34" charset="-122"/>
              </a:rPr>
              <a:t>中央编委办公室下发了</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关于职业卫生监管部门职责分工的通知</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（中央编办发</a:t>
            </a:r>
            <a:r>
              <a:rPr lang="en-US" altLang="zh-CN" sz="1800" dirty="0">
                <a:latin typeface="微软雅黑" panose="020B0503020204020204" pitchFamily="34" charset="-122"/>
                <a:ea typeface="微软雅黑" panose="020B0503020204020204" pitchFamily="34" charset="-122"/>
              </a:rPr>
              <a:t>[2010]104</a:t>
            </a:r>
            <a:r>
              <a:rPr lang="zh-CN" altLang="en-US" sz="1800" dirty="0">
                <a:latin typeface="微软雅黑" panose="020B0503020204020204" pitchFamily="34" charset="-122"/>
                <a:ea typeface="微软雅黑" panose="020B0503020204020204" pitchFamily="34" charset="-122"/>
              </a:rPr>
              <a:t>号），</a:t>
            </a:r>
            <a:r>
              <a:rPr lang="zh-CN" altLang="zh-CN" sz="1800" dirty="0">
                <a:latin typeface="微软雅黑" panose="020B0503020204020204" pitchFamily="34" charset="-122"/>
                <a:ea typeface="微软雅黑" panose="020B0503020204020204" pitchFamily="34" charset="-122"/>
              </a:rPr>
              <a:t>职业卫生职能又有了新分工。明确，除对医疗机构放射性职业病危害管理外，卫生部不再对用人单位进行监督管理；所有对用人单位的监管，均调整至安全生产监督管理总局。奠定了</a:t>
            </a:r>
            <a:r>
              <a:rPr lang="en-US" altLang="zh-CN" sz="1800" dirty="0">
                <a:latin typeface="微软雅黑" panose="020B0503020204020204" pitchFamily="34" charset="-122"/>
                <a:ea typeface="微软雅黑" panose="020B0503020204020204" pitchFamily="34" charset="-122"/>
              </a:rPr>
              <a:t>2011</a:t>
            </a:r>
            <a:r>
              <a:rPr lang="zh-CN" altLang="zh-CN" sz="1800" dirty="0">
                <a:latin typeface="微软雅黑" panose="020B0503020204020204" pitchFamily="34" charset="-122"/>
                <a:ea typeface="微软雅黑" panose="020B0503020204020204" pitchFamily="34" charset="-122"/>
              </a:rPr>
              <a:t>年</a:t>
            </a:r>
            <a:r>
              <a:rPr lang="en-US" altLang="zh-CN" sz="1800" dirty="0">
                <a:latin typeface="微软雅黑" panose="020B0503020204020204" pitchFamily="34" charset="-122"/>
                <a:ea typeface="微软雅黑" panose="020B0503020204020204" pitchFamily="34" charset="-122"/>
              </a:rPr>
              <a:t>12</a:t>
            </a:r>
            <a:r>
              <a:rPr lang="zh-CN" altLang="zh-CN" sz="1800" dirty="0">
                <a:latin typeface="微软雅黑" panose="020B0503020204020204" pitchFamily="34" charset="-122"/>
                <a:ea typeface="微软雅黑" panose="020B0503020204020204" pitchFamily="34" charset="-122"/>
              </a:rPr>
              <a:t>月《职业病防治法》修订调子</a:t>
            </a:r>
            <a:r>
              <a:rPr lang="zh-CN" altLang="en-US"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a:p>
            <a:pPr marL="285750" indent="-285750" eaLnBrk="0" hangingPunct="0">
              <a:lnSpc>
                <a:spcPct val="125000"/>
              </a:lnSpc>
              <a:spcAft>
                <a:spcPts val="1200"/>
              </a:spcAft>
              <a:buFont typeface="Arial" panose="020B0604020202020204" pitchFamily="34" charset="0"/>
              <a:buChar char="•"/>
            </a:pPr>
            <a:r>
              <a:rPr lang="en-US" altLang="zh-CN" sz="1800" dirty="0">
                <a:latin typeface="微软雅黑" panose="020B0503020204020204" pitchFamily="34" charset="-122"/>
                <a:ea typeface="微软雅黑" panose="020B0503020204020204" pitchFamily="34" charset="-122"/>
              </a:rPr>
              <a:t>2018</a:t>
            </a:r>
            <a:r>
              <a:rPr lang="zh-CN" altLang="zh-CN" sz="1800" dirty="0">
                <a:latin typeface="微软雅黑" panose="020B0503020204020204" pitchFamily="34" charset="-122"/>
                <a:ea typeface="微软雅黑" panose="020B0503020204020204" pitchFamily="34" charset="-122"/>
              </a:rPr>
              <a:t>年</a:t>
            </a:r>
            <a:r>
              <a:rPr lang="en-US" altLang="zh-CN" sz="1800" dirty="0">
                <a:latin typeface="微软雅黑" panose="020B0503020204020204" pitchFamily="34" charset="-122"/>
                <a:ea typeface="微软雅黑" panose="020B0503020204020204" pitchFamily="34" charset="-122"/>
              </a:rPr>
              <a:t>3</a:t>
            </a:r>
            <a:r>
              <a:rPr lang="zh-CN" altLang="en-US" sz="1800" dirty="0">
                <a:latin typeface="微软雅黑" panose="020B0503020204020204" pitchFamily="34" charset="-122"/>
                <a:ea typeface="微软雅黑" panose="020B0503020204020204" pitchFamily="34" charset="-122"/>
              </a:rPr>
              <a:t>月</a:t>
            </a:r>
            <a:r>
              <a:rPr lang="zh-CN" altLang="zh-CN" sz="1800" dirty="0">
                <a:latin typeface="微软雅黑" panose="020B0503020204020204" pitchFamily="34" charset="-122"/>
                <a:ea typeface="微软雅黑" panose="020B0503020204020204" pitchFamily="34" charset="-122"/>
              </a:rPr>
              <a:t>，《国务院机构改革方案》</a:t>
            </a:r>
            <a:r>
              <a:rPr lang="zh-CN" altLang="en-US" sz="1800" dirty="0">
                <a:latin typeface="微软雅黑" panose="020B0503020204020204" pitchFamily="34" charset="-122"/>
                <a:ea typeface="微软雅黑" panose="020B0503020204020204" pitchFamily="34" charset="-122"/>
              </a:rPr>
              <a:t>，将国家卫生和计划生育委员会、国务院深化医药卫生体制改革领导小组办公室、全国老龄工作委员会办公室的职责，工业和信息化部的牵头</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烟草控制框架公约</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履约工作职责，国家安全生产监督管理总局的职业安全健康监督管理职责整合，组建国家卫生健康委员会，作为国务院组成部门。</a:t>
            </a:r>
            <a:r>
              <a:rPr lang="zh-CN" altLang="zh-CN" sz="1800" dirty="0">
                <a:latin typeface="微软雅黑" panose="020B0503020204020204" pitchFamily="34" charset="-122"/>
                <a:ea typeface="微软雅黑" panose="020B0503020204020204" pitchFamily="34" charset="-122"/>
              </a:rPr>
              <a:t>再次将国家安全生产监督管理总局的职业安全健康监督管理职责整合进卫生与健康委员会。这也意味着，卫生行政部门再次对职业卫生全范围监督管理。</a:t>
            </a:r>
            <a:endParaRPr lang="zh-CN" altLang="zh-CN" sz="1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141" name="AutoShape 135"/>
          <p:cNvCxnSpPr/>
          <p:nvPr/>
        </p:nvCxnSpPr>
        <p:spPr>
          <a:xfrm>
            <a:off x="5554663" y="3313113"/>
            <a:ext cx="0" cy="1371600"/>
          </a:xfrm>
          <a:prstGeom prst="straightConnector1">
            <a:avLst/>
          </a:prstGeom>
          <a:ln w="127000" cap="flat" cmpd="sng">
            <a:solidFill>
              <a:schemeClr val="hlink"/>
            </a:solidFill>
            <a:prstDash val="solid"/>
            <a:round/>
            <a:headEnd type="none" w="med" len="med"/>
            <a:tailEnd type="stealth" w="med" len="med"/>
          </a:ln>
          <a:effectLst>
            <a:outerShdw dist="35921" dir="2699999" algn="ctr" rotWithShape="0">
              <a:schemeClr val="bg2"/>
            </a:outerShdw>
          </a:effectLst>
        </p:spPr>
      </p:cxnSp>
      <p:sp>
        <p:nvSpPr>
          <p:cNvPr id="7" name="Text Box 131"/>
          <p:cNvSpPr txBox="1">
            <a:spLocks noChangeArrowheads="1"/>
          </p:cNvSpPr>
          <p:nvPr/>
        </p:nvSpPr>
        <p:spPr bwMode="auto">
          <a:xfrm>
            <a:off x="1662113" y="799148"/>
            <a:ext cx="6934200" cy="519113"/>
          </a:xfrm>
          <a:prstGeom prst="rect">
            <a:avLst/>
          </a:prstGeom>
          <a:noFill/>
          <a:ln w="9525">
            <a:noFill/>
            <a:miter lim="800000"/>
          </a:ln>
          <a:effectLst/>
        </p:spPr>
        <p:txBody>
          <a:bodyPr lIns="92075" tIns="46038" rIns="92075" bIns="46038" anchor="ctr"/>
          <a:lstStyle/>
          <a:p>
            <a:pPr marR="0" algn="ctr" defTabSz="914400">
              <a:buClrTx/>
              <a:buSzTx/>
              <a:buFontTx/>
              <a:defRPr/>
            </a:pPr>
            <a:r>
              <a:rPr kumimoji="0" lang="zh-CN" altLang="en-US" sz="3200" b="1" kern="1200" cap="none" spc="0" normalizeH="0" baseline="0" noProof="0" dirty="0">
                <a:solidFill>
                  <a:schemeClr val="tx2"/>
                </a:solidFill>
                <a:effectLst>
                  <a:outerShdw blurRad="38100" dist="38100" dir="2700000" algn="tl">
                    <a:srgbClr val="000000"/>
                  </a:outerShdw>
                </a:effectLst>
                <a:latin typeface="Calibri" panose="020F0502020204030204" pitchFamily="34" charset="0"/>
                <a:ea typeface="宋体" panose="02010600030101010101" pitchFamily="2" charset="-122"/>
                <a:cs typeface="+mn-cs"/>
              </a:rPr>
              <a:t>职业病防治法有关当事方法律关系</a:t>
            </a:r>
            <a:endParaRPr kumimoji="0" lang="zh-CN" altLang="en-US" sz="3200" b="1" kern="1200" cap="none" spc="0" normalizeH="0" baseline="0" noProof="0" dirty="0">
              <a:solidFill>
                <a:schemeClr val="tx2"/>
              </a:solidFill>
              <a:effectLst>
                <a:outerShdw blurRad="38100" dist="38100" dir="2700000" algn="tl">
                  <a:srgbClr val="000000"/>
                </a:outerShdw>
              </a:effectLst>
              <a:latin typeface="Calibri" panose="020F0502020204030204" pitchFamily="34" charset="0"/>
              <a:ea typeface="宋体" panose="02010600030101010101" pitchFamily="2" charset="-122"/>
              <a:cs typeface="+mn-cs"/>
            </a:endParaRPr>
          </a:p>
        </p:txBody>
      </p:sp>
      <p:grpSp>
        <p:nvGrpSpPr>
          <p:cNvPr id="8" name="Group 10"/>
          <p:cNvGrpSpPr/>
          <p:nvPr/>
        </p:nvGrpSpPr>
        <p:grpSpPr>
          <a:xfrm>
            <a:off x="4159885" y="1318895"/>
            <a:ext cx="2731135" cy="2100580"/>
            <a:chOff x="1632" y="672"/>
            <a:chExt cx="1728" cy="1488"/>
          </a:xfrm>
        </p:grpSpPr>
        <p:sp>
          <p:nvSpPr>
            <p:cNvPr id="32773" name="Oval 11"/>
            <p:cNvSpPr/>
            <p:nvPr/>
          </p:nvSpPr>
          <p:spPr>
            <a:xfrm>
              <a:off x="1632" y="672"/>
              <a:ext cx="1728" cy="1488"/>
            </a:xfrm>
            <a:prstGeom prst="ellipse">
              <a:avLst/>
            </a:prstGeom>
            <a:solidFill>
              <a:schemeClr val="hlink"/>
            </a:solidFill>
            <a:ln w="9525">
              <a:noFill/>
            </a:ln>
            <a:effectLst>
              <a:outerShdw dist="35921" dir="2699999" algn="ctr" rotWithShape="0">
                <a:schemeClr val="bg2"/>
              </a:outerShdw>
            </a:effectLst>
          </p:spPr>
          <p:txBody>
            <a:bodyPr wrap="none" anchor="ctr" anchorCtr="0"/>
            <a:p>
              <a:endParaRPr lang="zh-CN" altLang="en-US" dirty="0">
                <a:latin typeface="Calibri" panose="020F0502020204030204" pitchFamily="34" charset="0"/>
                <a:ea typeface="宋体" panose="02010600030101010101" pitchFamily="2" charset="-122"/>
              </a:endParaRPr>
            </a:p>
          </p:txBody>
        </p:sp>
        <p:grpSp>
          <p:nvGrpSpPr>
            <p:cNvPr id="32774" name="Group 12"/>
            <p:cNvGrpSpPr/>
            <p:nvPr/>
          </p:nvGrpSpPr>
          <p:grpSpPr>
            <a:xfrm>
              <a:off x="1680" y="816"/>
              <a:ext cx="1633" cy="1143"/>
              <a:chOff x="2064" y="288"/>
              <a:chExt cx="1489" cy="1238"/>
            </a:xfrm>
          </p:grpSpPr>
          <p:pic>
            <p:nvPicPr>
              <p:cNvPr id="32775" name="Picture 13" descr="PE01460_"/>
              <p:cNvPicPr>
                <a:picLocks noChangeAspect="1"/>
              </p:cNvPicPr>
              <p:nvPr/>
            </p:nvPicPr>
            <p:blipFill>
              <a:blip r:embed="rId1"/>
              <a:stretch>
                <a:fillRect/>
              </a:stretch>
            </p:blipFill>
            <p:spPr>
              <a:xfrm>
                <a:off x="2207" y="288"/>
                <a:ext cx="1230" cy="1008"/>
              </a:xfrm>
              <a:prstGeom prst="rect">
                <a:avLst/>
              </a:prstGeom>
              <a:noFill/>
              <a:ln w="9525">
                <a:noFill/>
              </a:ln>
              <a:effectLst>
                <a:outerShdw dist="35921" dir="2699999" algn="ctr" rotWithShape="0">
                  <a:schemeClr val="bg2"/>
                </a:outerShdw>
              </a:effectLst>
            </p:spPr>
          </p:pic>
          <p:sp>
            <p:nvSpPr>
              <p:cNvPr id="12" name="Text Box 14"/>
              <p:cNvSpPr txBox="1">
                <a:spLocks noChangeArrowheads="1"/>
              </p:cNvSpPr>
              <p:nvPr/>
            </p:nvSpPr>
            <p:spPr bwMode="auto">
              <a:xfrm>
                <a:off x="2064" y="1244"/>
                <a:ext cx="1489" cy="282"/>
              </a:xfrm>
              <a:prstGeom prst="rect">
                <a:avLst/>
              </a:prstGeom>
              <a:noFill/>
              <a:ln w="9525">
                <a:noFill/>
                <a:miter lim="800000"/>
              </a:ln>
              <a:effectLst>
                <a:outerShdw dist="35921" dir="2700000" algn="ctr" rotWithShape="0">
                  <a:schemeClr val="bg2"/>
                </a:outerShdw>
              </a:effectLst>
            </p:spPr>
            <p:txBody>
              <a:bodyPr>
                <a:spAutoFit/>
              </a:bodyPr>
              <a:lstStyle/>
              <a:p>
                <a:pPr marR="0" algn="ctr" defTabSz="914400">
                  <a:spcBef>
                    <a:spcPct val="50000"/>
                  </a:spcBef>
                  <a:buClrTx/>
                  <a:buSzTx/>
                  <a:buFontTx/>
                  <a:defRPr/>
                </a:pPr>
                <a:r>
                  <a:rPr kumimoji="0" lang="zh-CN" altLang="en-US"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rPr>
                  <a:t>政府监管部门</a:t>
                </a:r>
                <a:endParaRPr kumimoji="0" lang="zh-CN" altLang="en-US"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endParaRPr>
              </a:p>
            </p:txBody>
          </p:sp>
        </p:grpSp>
      </p:grpSp>
      <p:cxnSp>
        <p:nvCxnSpPr>
          <p:cNvPr id="2" name="AutoShape 132"/>
          <p:cNvCxnSpPr/>
          <p:nvPr/>
        </p:nvCxnSpPr>
        <p:spPr>
          <a:xfrm>
            <a:off x="6809423" y="2726055"/>
            <a:ext cx="2097087" cy="968375"/>
          </a:xfrm>
          <a:prstGeom prst="curvedConnector2">
            <a:avLst/>
          </a:prstGeom>
          <a:ln w="127000" cap="flat" cmpd="sng">
            <a:solidFill>
              <a:schemeClr val="hlink"/>
            </a:solidFill>
            <a:prstDash val="solid"/>
            <a:round/>
            <a:headEnd type="none" w="med" len="med"/>
            <a:tailEnd type="stealth" w="med" len="med"/>
          </a:ln>
          <a:effectLst>
            <a:outerShdw dist="35921" dir="2699999" algn="ctr" rotWithShape="0">
              <a:schemeClr val="bg2"/>
            </a:outerShdw>
          </a:effectLst>
        </p:spPr>
      </p:cxnSp>
      <p:grpSp>
        <p:nvGrpSpPr>
          <p:cNvPr id="14" name="Group 2"/>
          <p:cNvGrpSpPr/>
          <p:nvPr/>
        </p:nvGrpSpPr>
        <p:grpSpPr>
          <a:xfrm>
            <a:off x="8126413" y="3381375"/>
            <a:ext cx="1722437" cy="1890713"/>
            <a:chOff x="528" y="1344"/>
            <a:chExt cx="1085" cy="1191"/>
          </a:xfrm>
        </p:grpSpPr>
        <p:pic>
          <p:nvPicPr>
            <p:cNvPr id="32779" name="Picture 3" descr="BD07153_"/>
            <p:cNvPicPr>
              <a:picLocks noChangeAspect="1"/>
            </p:cNvPicPr>
            <p:nvPr/>
          </p:nvPicPr>
          <p:blipFill>
            <a:blip r:embed="rId2"/>
            <a:stretch>
              <a:fillRect/>
            </a:stretch>
          </p:blipFill>
          <p:spPr>
            <a:xfrm>
              <a:off x="576" y="1344"/>
              <a:ext cx="1037" cy="1152"/>
            </a:xfrm>
            <a:prstGeom prst="rect">
              <a:avLst/>
            </a:prstGeom>
            <a:noFill/>
            <a:ln w="9525">
              <a:noFill/>
            </a:ln>
          </p:spPr>
        </p:pic>
        <p:sp>
          <p:nvSpPr>
            <p:cNvPr id="17" name="Text Box 4"/>
            <p:cNvSpPr txBox="1">
              <a:spLocks noChangeArrowheads="1"/>
            </p:cNvSpPr>
            <p:nvPr/>
          </p:nvSpPr>
          <p:spPr bwMode="auto">
            <a:xfrm>
              <a:off x="528" y="2208"/>
              <a:ext cx="1056" cy="327"/>
            </a:xfrm>
            <a:prstGeom prst="rect">
              <a:avLst/>
            </a:prstGeom>
            <a:noFill/>
            <a:ln w="9525">
              <a:noFill/>
              <a:miter lim="800000"/>
            </a:ln>
            <a:effectLst/>
          </p:spPr>
          <p:txBody>
            <a:bodyPr>
              <a:spAutoFit/>
            </a:bodyPr>
            <a:lstStyle/>
            <a:p>
              <a:pPr marR="0" algn="ctr" defTabSz="914400">
                <a:spcBef>
                  <a:spcPct val="50000"/>
                </a:spcBef>
                <a:buClrTx/>
                <a:buSzTx/>
                <a:buFontTx/>
                <a:defRPr/>
              </a:pPr>
              <a:r>
                <a:rPr kumimoji="0" lang="zh-CN" altLang="en-US" sz="2800"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rPr>
                <a:t>用人单位</a:t>
              </a:r>
              <a:endParaRPr kumimoji="0" lang="zh-CN" altLang="en-US" sz="2800"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endParaRPr>
            </a:p>
          </p:txBody>
        </p:sp>
      </p:grpSp>
      <p:grpSp>
        <p:nvGrpSpPr>
          <p:cNvPr id="18" name="Group 15"/>
          <p:cNvGrpSpPr/>
          <p:nvPr/>
        </p:nvGrpSpPr>
        <p:grpSpPr>
          <a:xfrm>
            <a:off x="4216400" y="4875213"/>
            <a:ext cx="2743200" cy="1905000"/>
            <a:chOff x="1776" y="2976"/>
            <a:chExt cx="1728" cy="1200"/>
          </a:xfrm>
        </p:grpSpPr>
        <p:sp>
          <p:nvSpPr>
            <p:cNvPr id="32782" name="Oval 16"/>
            <p:cNvSpPr/>
            <p:nvPr/>
          </p:nvSpPr>
          <p:spPr>
            <a:xfrm>
              <a:off x="1776" y="2976"/>
              <a:ext cx="1680" cy="1152"/>
            </a:xfrm>
            <a:prstGeom prst="ellipse">
              <a:avLst/>
            </a:prstGeom>
            <a:solidFill>
              <a:srgbClr val="008000"/>
            </a:solidFill>
            <a:ln w="9525">
              <a:noFill/>
            </a:ln>
            <a:effectLst>
              <a:outerShdw dist="35921" dir="2699999" algn="ctr" rotWithShape="0">
                <a:schemeClr val="bg2"/>
              </a:outerShdw>
            </a:effectLst>
          </p:spPr>
          <p:txBody>
            <a:bodyPr wrap="none" anchor="ctr" anchorCtr="0"/>
            <a:p>
              <a:endParaRPr lang="zh-CN" altLang="en-US" dirty="0">
                <a:latin typeface="Calibri" panose="020F0502020204030204" pitchFamily="34" charset="0"/>
                <a:ea typeface="宋体" panose="02010600030101010101" pitchFamily="2" charset="-122"/>
              </a:endParaRPr>
            </a:p>
          </p:txBody>
        </p:sp>
        <p:grpSp>
          <p:nvGrpSpPr>
            <p:cNvPr id="32783" name="Group 17"/>
            <p:cNvGrpSpPr/>
            <p:nvPr/>
          </p:nvGrpSpPr>
          <p:grpSpPr>
            <a:xfrm>
              <a:off x="1824" y="3024"/>
              <a:ext cx="1680" cy="1152"/>
              <a:chOff x="1824" y="3024"/>
              <a:chExt cx="1680" cy="1152"/>
            </a:xfrm>
          </p:grpSpPr>
          <p:pic>
            <p:nvPicPr>
              <p:cNvPr id="32784" name="Picture 18" descr="PE01027_"/>
              <p:cNvPicPr>
                <a:picLocks noChangeAspect="1"/>
              </p:cNvPicPr>
              <p:nvPr/>
            </p:nvPicPr>
            <p:blipFill>
              <a:blip r:embed="rId3"/>
              <a:stretch>
                <a:fillRect/>
              </a:stretch>
            </p:blipFill>
            <p:spPr>
              <a:xfrm>
                <a:off x="2640" y="3024"/>
                <a:ext cx="545" cy="890"/>
              </a:xfrm>
              <a:prstGeom prst="rect">
                <a:avLst/>
              </a:prstGeom>
              <a:noFill/>
              <a:ln w="9525">
                <a:noFill/>
              </a:ln>
              <a:effectLst>
                <a:outerShdw dist="35921" dir="2699999" algn="ctr" rotWithShape="0">
                  <a:schemeClr val="bg2"/>
                </a:outerShdw>
              </a:effectLst>
            </p:spPr>
          </p:pic>
          <p:grpSp>
            <p:nvGrpSpPr>
              <p:cNvPr id="32785" name="Group 19"/>
              <p:cNvGrpSpPr/>
              <p:nvPr/>
            </p:nvGrpSpPr>
            <p:grpSpPr>
              <a:xfrm>
                <a:off x="2160" y="3408"/>
                <a:ext cx="515" cy="471"/>
                <a:chOff x="2040" y="3508"/>
                <a:chExt cx="515" cy="615"/>
              </a:xfrm>
            </p:grpSpPr>
            <p:sp>
              <p:nvSpPr>
                <p:cNvPr id="32786" name="Freeform 20"/>
                <p:cNvSpPr/>
                <p:nvPr/>
              </p:nvSpPr>
              <p:spPr>
                <a:xfrm>
                  <a:off x="2045" y="3509"/>
                  <a:ext cx="491" cy="602"/>
                </a:xfrm>
                <a:custGeom>
                  <a:avLst/>
                  <a:gdLst/>
                  <a:ahLst/>
                  <a:cxnLst>
                    <a:cxn ang="0">
                      <a:pos x="873" y="0"/>
                    </a:cxn>
                    <a:cxn ang="0">
                      <a:pos x="930" y="173"/>
                    </a:cxn>
                    <a:cxn ang="0">
                      <a:pos x="1011" y="506"/>
                    </a:cxn>
                    <a:cxn ang="0">
                      <a:pos x="1473" y="1130"/>
                    </a:cxn>
                    <a:cxn ang="0">
                      <a:pos x="1459" y="2018"/>
                    </a:cxn>
                    <a:cxn ang="0">
                      <a:pos x="1106" y="2406"/>
                    </a:cxn>
                    <a:cxn ang="0">
                      <a:pos x="846" y="2351"/>
                    </a:cxn>
                    <a:cxn ang="0">
                      <a:pos x="1146" y="2120"/>
                    </a:cxn>
                    <a:cxn ang="0">
                      <a:pos x="1231" y="1984"/>
                    </a:cxn>
                    <a:cxn ang="0">
                      <a:pos x="743" y="2073"/>
                    </a:cxn>
                    <a:cxn ang="0">
                      <a:pos x="282" y="2191"/>
                    </a:cxn>
                    <a:cxn ang="0">
                      <a:pos x="72" y="2111"/>
                    </a:cxn>
                    <a:cxn ang="0">
                      <a:pos x="90" y="1959"/>
                    </a:cxn>
                    <a:cxn ang="0">
                      <a:pos x="322" y="1791"/>
                    </a:cxn>
                    <a:cxn ang="0">
                      <a:pos x="19" y="1594"/>
                    </a:cxn>
                    <a:cxn ang="0">
                      <a:pos x="496" y="1471"/>
                    </a:cxn>
                    <a:cxn ang="0">
                      <a:pos x="649" y="1442"/>
                    </a:cxn>
                    <a:cxn ang="0">
                      <a:pos x="966" y="1547"/>
                    </a:cxn>
                    <a:cxn ang="0">
                      <a:pos x="1132" y="1538"/>
                    </a:cxn>
                    <a:cxn ang="0">
                      <a:pos x="1222" y="1218"/>
                    </a:cxn>
                    <a:cxn ang="0">
                      <a:pos x="1106" y="990"/>
                    </a:cxn>
                    <a:cxn ang="0">
                      <a:pos x="1002" y="974"/>
                    </a:cxn>
                    <a:cxn ang="0">
                      <a:pos x="1111" y="1155"/>
                    </a:cxn>
                    <a:cxn ang="0">
                      <a:pos x="1056" y="1260"/>
                    </a:cxn>
                    <a:cxn ang="0">
                      <a:pos x="994" y="1361"/>
                    </a:cxn>
                    <a:cxn ang="0">
                      <a:pos x="909" y="1332"/>
                    </a:cxn>
                    <a:cxn ang="0">
                      <a:pos x="832" y="1390"/>
                    </a:cxn>
                    <a:cxn ang="0">
                      <a:pos x="725" y="1348"/>
                    </a:cxn>
                    <a:cxn ang="0">
                      <a:pos x="675" y="1231"/>
                    </a:cxn>
                    <a:cxn ang="0">
                      <a:pos x="577" y="1314"/>
                    </a:cxn>
                    <a:cxn ang="0">
                      <a:pos x="515" y="1290"/>
                    </a:cxn>
                    <a:cxn ang="0">
                      <a:pos x="465" y="1197"/>
                    </a:cxn>
                    <a:cxn ang="0">
                      <a:pos x="546" y="1070"/>
                    </a:cxn>
                    <a:cxn ang="0">
                      <a:pos x="675" y="990"/>
                    </a:cxn>
                    <a:cxn ang="0">
                      <a:pos x="529" y="898"/>
                    </a:cxn>
                    <a:cxn ang="0">
                      <a:pos x="542" y="666"/>
                    </a:cxn>
                    <a:cxn ang="0">
                      <a:pos x="703" y="620"/>
                    </a:cxn>
                    <a:cxn ang="0">
                      <a:pos x="770" y="181"/>
                    </a:cxn>
                    <a:cxn ang="0">
                      <a:pos x="779" y="13"/>
                    </a:cxn>
                  </a:cxnLst>
                  <a:pathLst>
                    <a:path w="1473" h="2406">
                      <a:moveTo>
                        <a:pt x="779" y="13"/>
                      </a:moveTo>
                      <a:lnTo>
                        <a:pt x="873" y="0"/>
                      </a:lnTo>
                      <a:lnTo>
                        <a:pt x="944" y="21"/>
                      </a:lnTo>
                      <a:lnTo>
                        <a:pt x="930" y="173"/>
                      </a:lnTo>
                      <a:lnTo>
                        <a:pt x="985" y="228"/>
                      </a:lnTo>
                      <a:lnTo>
                        <a:pt x="1011" y="506"/>
                      </a:lnTo>
                      <a:lnTo>
                        <a:pt x="1257" y="708"/>
                      </a:lnTo>
                      <a:lnTo>
                        <a:pt x="1473" y="1130"/>
                      </a:lnTo>
                      <a:lnTo>
                        <a:pt x="1361" y="1816"/>
                      </a:lnTo>
                      <a:lnTo>
                        <a:pt x="1459" y="2018"/>
                      </a:lnTo>
                      <a:lnTo>
                        <a:pt x="1423" y="2145"/>
                      </a:lnTo>
                      <a:lnTo>
                        <a:pt x="1106" y="2406"/>
                      </a:lnTo>
                      <a:lnTo>
                        <a:pt x="868" y="2372"/>
                      </a:lnTo>
                      <a:lnTo>
                        <a:pt x="846" y="2351"/>
                      </a:lnTo>
                      <a:lnTo>
                        <a:pt x="899" y="2212"/>
                      </a:lnTo>
                      <a:lnTo>
                        <a:pt x="1146" y="2120"/>
                      </a:lnTo>
                      <a:lnTo>
                        <a:pt x="1276" y="2060"/>
                      </a:lnTo>
                      <a:lnTo>
                        <a:pt x="1231" y="1984"/>
                      </a:lnTo>
                      <a:lnTo>
                        <a:pt x="1101" y="1959"/>
                      </a:lnTo>
                      <a:lnTo>
                        <a:pt x="743" y="2073"/>
                      </a:lnTo>
                      <a:lnTo>
                        <a:pt x="484" y="2048"/>
                      </a:lnTo>
                      <a:lnTo>
                        <a:pt x="282" y="2191"/>
                      </a:lnTo>
                      <a:lnTo>
                        <a:pt x="207" y="2170"/>
                      </a:lnTo>
                      <a:lnTo>
                        <a:pt x="72" y="2111"/>
                      </a:lnTo>
                      <a:lnTo>
                        <a:pt x="45" y="2018"/>
                      </a:lnTo>
                      <a:lnTo>
                        <a:pt x="90" y="1959"/>
                      </a:lnTo>
                      <a:lnTo>
                        <a:pt x="350" y="1896"/>
                      </a:lnTo>
                      <a:lnTo>
                        <a:pt x="322" y="1791"/>
                      </a:lnTo>
                      <a:lnTo>
                        <a:pt x="0" y="1673"/>
                      </a:lnTo>
                      <a:lnTo>
                        <a:pt x="19" y="1594"/>
                      </a:lnTo>
                      <a:lnTo>
                        <a:pt x="434" y="1513"/>
                      </a:lnTo>
                      <a:lnTo>
                        <a:pt x="496" y="1471"/>
                      </a:lnTo>
                      <a:lnTo>
                        <a:pt x="591" y="1433"/>
                      </a:lnTo>
                      <a:lnTo>
                        <a:pt x="649" y="1442"/>
                      </a:lnTo>
                      <a:lnTo>
                        <a:pt x="720" y="1529"/>
                      </a:lnTo>
                      <a:lnTo>
                        <a:pt x="966" y="1547"/>
                      </a:lnTo>
                      <a:lnTo>
                        <a:pt x="1042" y="1518"/>
                      </a:lnTo>
                      <a:lnTo>
                        <a:pt x="1132" y="1538"/>
                      </a:lnTo>
                      <a:lnTo>
                        <a:pt x="1181" y="1420"/>
                      </a:lnTo>
                      <a:lnTo>
                        <a:pt x="1222" y="1218"/>
                      </a:lnTo>
                      <a:lnTo>
                        <a:pt x="1181" y="915"/>
                      </a:lnTo>
                      <a:lnTo>
                        <a:pt x="1106" y="990"/>
                      </a:lnTo>
                      <a:lnTo>
                        <a:pt x="1065" y="999"/>
                      </a:lnTo>
                      <a:lnTo>
                        <a:pt x="1002" y="974"/>
                      </a:lnTo>
                      <a:lnTo>
                        <a:pt x="954" y="1104"/>
                      </a:lnTo>
                      <a:lnTo>
                        <a:pt x="1111" y="1155"/>
                      </a:lnTo>
                      <a:lnTo>
                        <a:pt x="1087" y="1256"/>
                      </a:lnTo>
                      <a:lnTo>
                        <a:pt x="1056" y="1260"/>
                      </a:lnTo>
                      <a:lnTo>
                        <a:pt x="1052" y="1332"/>
                      </a:lnTo>
                      <a:lnTo>
                        <a:pt x="994" y="1361"/>
                      </a:lnTo>
                      <a:lnTo>
                        <a:pt x="954" y="1357"/>
                      </a:lnTo>
                      <a:lnTo>
                        <a:pt x="909" y="1332"/>
                      </a:lnTo>
                      <a:lnTo>
                        <a:pt x="904" y="1382"/>
                      </a:lnTo>
                      <a:lnTo>
                        <a:pt x="832" y="1390"/>
                      </a:lnTo>
                      <a:lnTo>
                        <a:pt x="770" y="1382"/>
                      </a:lnTo>
                      <a:lnTo>
                        <a:pt x="725" y="1348"/>
                      </a:lnTo>
                      <a:lnTo>
                        <a:pt x="725" y="1265"/>
                      </a:lnTo>
                      <a:lnTo>
                        <a:pt x="675" y="1231"/>
                      </a:lnTo>
                      <a:lnTo>
                        <a:pt x="658" y="1310"/>
                      </a:lnTo>
                      <a:lnTo>
                        <a:pt x="577" y="1314"/>
                      </a:lnTo>
                      <a:lnTo>
                        <a:pt x="537" y="1307"/>
                      </a:lnTo>
                      <a:lnTo>
                        <a:pt x="515" y="1290"/>
                      </a:lnTo>
                      <a:lnTo>
                        <a:pt x="529" y="1238"/>
                      </a:lnTo>
                      <a:lnTo>
                        <a:pt x="465" y="1197"/>
                      </a:lnTo>
                      <a:lnTo>
                        <a:pt x="457" y="1100"/>
                      </a:lnTo>
                      <a:lnTo>
                        <a:pt x="546" y="1070"/>
                      </a:lnTo>
                      <a:lnTo>
                        <a:pt x="698" y="1050"/>
                      </a:lnTo>
                      <a:lnTo>
                        <a:pt x="675" y="990"/>
                      </a:lnTo>
                      <a:lnTo>
                        <a:pt x="573" y="990"/>
                      </a:lnTo>
                      <a:lnTo>
                        <a:pt x="529" y="898"/>
                      </a:lnTo>
                      <a:lnTo>
                        <a:pt x="510" y="759"/>
                      </a:lnTo>
                      <a:lnTo>
                        <a:pt x="542" y="666"/>
                      </a:lnTo>
                      <a:lnTo>
                        <a:pt x="600" y="640"/>
                      </a:lnTo>
                      <a:lnTo>
                        <a:pt x="703" y="620"/>
                      </a:lnTo>
                      <a:lnTo>
                        <a:pt x="708" y="194"/>
                      </a:lnTo>
                      <a:lnTo>
                        <a:pt x="770" y="181"/>
                      </a:lnTo>
                      <a:lnTo>
                        <a:pt x="761" y="33"/>
                      </a:lnTo>
                      <a:lnTo>
                        <a:pt x="779" y="13"/>
                      </a:lnTo>
                      <a:lnTo>
                        <a:pt x="779" y="13"/>
                      </a:lnTo>
                      <a:close/>
                    </a:path>
                  </a:pathLst>
                </a:custGeom>
                <a:solidFill>
                  <a:srgbClr val="FFFFFF"/>
                </a:solidFill>
                <a:ln w="9525">
                  <a:noFill/>
                </a:ln>
                <a:effectLst>
                  <a:outerShdw dist="35921" dir="2699999" algn="ctr" rotWithShape="0">
                    <a:schemeClr val="bg2"/>
                  </a:outerShdw>
                </a:effectLst>
              </p:spPr>
              <p:txBody>
                <a:bodyPr/>
                <a:p>
                  <a:endParaRPr lang="zh-CN" altLang="en-US"/>
                </a:p>
              </p:txBody>
            </p:sp>
            <p:sp>
              <p:nvSpPr>
                <p:cNvPr id="32787" name="Freeform 21"/>
                <p:cNvSpPr/>
                <p:nvPr/>
              </p:nvSpPr>
              <p:spPr>
                <a:xfrm>
                  <a:off x="2433" y="3767"/>
                  <a:ext cx="62" cy="142"/>
                </a:xfrm>
                <a:custGeom>
                  <a:avLst/>
                  <a:gdLst/>
                  <a:ahLst/>
                  <a:cxnLst>
                    <a:cxn ang="0">
                      <a:pos x="67" y="0"/>
                    </a:cxn>
                    <a:cxn ang="0">
                      <a:pos x="85" y="155"/>
                    </a:cxn>
                    <a:cxn ang="0">
                      <a:pos x="80" y="316"/>
                    </a:cxn>
                    <a:cxn ang="0">
                      <a:pos x="45" y="484"/>
                    </a:cxn>
                    <a:cxn ang="0">
                      <a:pos x="0" y="564"/>
                    </a:cxn>
                    <a:cxn ang="0">
                      <a:pos x="80" y="572"/>
                    </a:cxn>
                    <a:cxn ang="0">
                      <a:pos x="169" y="298"/>
                    </a:cxn>
                    <a:cxn ang="0">
                      <a:pos x="188" y="108"/>
                    </a:cxn>
                    <a:cxn ang="0">
                      <a:pos x="67" y="0"/>
                    </a:cxn>
                    <a:cxn ang="0">
                      <a:pos x="67" y="0"/>
                    </a:cxn>
                  </a:cxnLst>
                  <a:pathLst>
                    <a:path w="188" h="572">
                      <a:moveTo>
                        <a:pt x="67" y="0"/>
                      </a:moveTo>
                      <a:lnTo>
                        <a:pt x="85" y="155"/>
                      </a:lnTo>
                      <a:lnTo>
                        <a:pt x="80" y="316"/>
                      </a:lnTo>
                      <a:lnTo>
                        <a:pt x="45" y="484"/>
                      </a:lnTo>
                      <a:lnTo>
                        <a:pt x="0" y="564"/>
                      </a:lnTo>
                      <a:lnTo>
                        <a:pt x="80" y="572"/>
                      </a:lnTo>
                      <a:lnTo>
                        <a:pt x="169" y="298"/>
                      </a:lnTo>
                      <a:lnTo>
                        <a:pt x="188" y="108"/>
                      </a:lnTo>
                      <a:lnTo>
                        <a:pt x="67" y="0"/>
                      </a:lnTo>
                      <a:lnTo>
                        <a:pt x="67" y="0"/>
                      </a:lnTo>
                      <a:close/>
                    </a:path>
                  </a:pathLst>
                </a:custGeom>
                <a:solidFill>
                  <a:srgbClr val="D1BABA"/>
                </a:solidFill>
                <a:ln w="9525">
                  <a:noFill/>
                </a:ln>
                <a:effectLst>
                  <a:outerShdw dist="35921" dir="2699999" algn="ctr" rotWithShape="0">
                    <a:schemeClr val="bg2"/>
                  </a:outerShdw>
                </a:effectLst>
              </p:spPr>
              <p:txBody>
                <a:bodyPr/>
                <a:p>
                  <a:endParaRPr lang="zh-CN" altLang="en-US"/>
                </a:p>
              </p:txBody>
            </p:sp>
            <p:sp>
              <p:nvSpPr>
                <p:cNvPr id="32788" name="Freeform 22"/>
                <p:cNvSpPr/>
                <p:nvPr/>
              </p:nvSpPr>
              <p:spPr>
                <a:xfrm>
                  <a:off x="2064" y="4015"/>
                  <a:ext cx="97" cy="42"/>
                </a:xfrm>
                <a:custGeom>
                  <a:avLst/>
                  <a:gdLst/>
                  <a:ahLst/>
                  <a:cxnLst>
                    <a:cxn ang="0">
                      <a:pos x="0" y="72"/>
                    </a:cxn>
                    <a:cxn ang="0">
                      <a:pos x="31" y="0"/>
                    </a:cxn>
                    <a:cxn ang="0">
                      <a:pos x="201" y="26"/>
                    </a:cxn>
                    <a:cxn ang="0">
                      <a:pos x="291" y="34"/>
                    </a:cxn>
                    <a:cxn ang="0">
                      <a:pos x="201" y="169"/>
                    </a:cxn>
                    <a:cxn ang="0">
                      <a:pos x="39" y="106"/>
                    </a:cxn>
                    <a:cxn ang="0">
                      <a:pos x="0" y="72"/>
                    </a:cxn>
                    <a:cxn ang="0">
                      <a:pos x="0" y="72"/>
                    </a:cxn>
                  </a:cxnLst>
                  <a:pathLst>
                    <a:path w="291" h="169">
                      <a:moveTo>
                        <a:pt x="0" y="72"/>
                      </a:moveTo>
                      <a:lnTo>
                        <a:pt x="31" y="0"/>
                      </a:lnTo>
                      <a:lnTo>
                        <a:pt x="201" y="26"/>
                      </a:lnTo>
                      <a:lnTo>
                        <a:pt x="291" y="34"/>
                      </a:lnTo>
                      <a:lnTo>
                        <a:pt x="201" y="169"/>
                      </a:lnTo>
                      <a:lnTo>
                        <a:pt x="39" y="106"/>
                      </a:lnTo>
                      <a:lnTo>
                        <a:pt x="0" y="72"/>
                      </a:lnTo>
                      <a:lnTo>
                        <a:pt x="0" y="72"/>
                      </a:lnTo>
                      <a:close/>
                    </a:path>
                  </a:pathLst>
                </a:custGeom>
                <a:solidFill>
                  <a:srgbClr val="D1BABA"/>
                </a:solidFill>
                <a:ln w="9525">
                  <a:noFill/>
                </a:ln>
                <a:effectLst>
                  <a:outerShdw dist="35921" dir="2699999" algn="ctr" rotWithShape="0">
                    <a:schemeClr val="bg2"/>
                  </a:outerShdw>
                </a:effectLst>
              </p:spPr>
              <p:txBody>
                <a:bodyPr/>
                <a:p>
                  <a:endParaRPr lang="zh-CN" altLang="en-US"/>
                </a:p>
              </p:txBody>
            </p:sp>
            <p:sp>
              <p:nvSpPr>
                <p:cNvPr id="32789" name="Freeform 23"/>
                <p:cNvSpPr/>
                <p:nvPr/>
              </p:nvSpPr>
              <p:spPr>
                <a:xfrm>
                  <a:off x="2169" y="3972"/>
                  <a:ext cx="183" cy="69"/>
                </a:xfrm>
                <a:custGeom>
                  <a:avLst/>
                  <a:gdLst/>
                  <a:ahLst/>
                  <a:cxnLst>
                    <a:cxn ang="0">
                      <a:pos x="0" y="4"/>
                    </a:cxn>
                    <a:cxn ang="0">
                      <a:pos x="36" y="168"/>
                    </a:cxn>
                    <a:cxn ang="0">
                      <a:pos x="317" y="257"/>
                    </a:cxn>
                    <a:cxn ang="0">
                      <a:pos x="460" y="278"/>
                    </a:cxn>
                    <a:cxn ang="0">
                      <a:pos x="550" y="194"/>
                    </a:cxn>
                    <a:cxn ang="0">
                      <a:pos x="510" y="59"/>
                    </a:cxn>
                    <a:cxn ang="0">
                      <a:pos x="67" y="0"/>
                    </a:cxn>
                    <a:cxn ang="0">
                      <a:pos x="0" y="4"/>
                    </a:cxn>
                    <a:cxn ang="0">
                      <a:pos x="0" y="4"/>
                    </a:cxn>
                  </a:cxnLst>
                  <a:pathLst>
                    <a:path w="550" h="278">
                      <a:moveTo>
                        <a:pt x="0" y="4"/>
                      </a:moveTo>
                      <a:lnTo>
                        <a:pt x="36" y="168"/>
                      </a:lnTo>
                      <a:lnTo>
                        <a:pt x="317" y="257"/>
                      </a:lnTo>
                      <a:lnTo>
                        <a:pt x="460" y="278"/>
                      </a:lnTo>
                      <a:lnTo>
                        <a:pt x="550" y="194"/>
                      </a:lnTo>
                      <a:lnTo>
                        <a:pt x="510" y="59"/>
                      </a:lnTo>
                      <a:lnTo>
                        <a:pt x="67" y="0"/>
                      </a:lnTo>
                      <a:lnTo>
                        <a:pt x="0" y="4"/>
                      </a:lnTo>
                      <a:lnTo>
                        <a:pt x="0" y="4"/>
                      </a:lnTo>
                      <a:close/>
                    </a:path>
                  </a:pathLst>
                </a:custGeom>
                <a:solidFill>
                  <a:srgbClr val="FFE5E5"/>
                </a:solidFill>
                <a:ln w="9525">
                  <a:noFill/>
                </a:ln>
                <a:effectLst>
                  <a:outerShdw dist="35921" dir="2699999" algn="ctr" rotWithShape="0">
                    <a:schemeClr val="bg2"/>
                  </a:outerShdw>
                </a:effectLst>
              </p:spPr>
              <p:txBody>
                <a:bodyPr/>
                <a:p>
                  <a:endParaRPr lang="zh-CN" altLang="en-US"/>
                </a:p>
              </p:txBody>
            </p:sp>
            <p:sp>
              <p:nvSpPr>
                <p:cNvPr id="32790" name="Freeform 24"/>
                <p:cNvSpPr/>
                <p:nvPr/>
              </p:nvSpPr>
              <p:spPr>
                <a:xfrm>
                  <a:off x="2341" y="4060"/>
                  <a:ext cx="130" cy="60"/>
                </a:xfrm>
                <a:custGeom>
                  <a:avLst/>
                  <a:gdLst/>
                  <a:ahLst/>
                  <a:cxnLst>
                    <a:cxn ang="0">
                      <a:pos x="54" y="46"/>
                    </a:cxn>
                    <a:cxn ang="0">
                      <a:pos x="19" y="84"/>
                    </a:cxn>
                    <a:cxn ang="0">
                      <a:pos x="0" y="152"/>
                    </a:cxn>
                    <a:cxn ang="0">
                      <a:pos x="109" y="206"/>
                    </a:cxn>
                    <a:cxn ang="0">
                      <a:pos x="224" y="244"/>
                    </a:cxn>
                    <a:cxn ang="0">
                      <a:pos x="390" y="17"/>
                    </a:cxn>
                    <a:cxn ang="0">
                      <a:pos x="350" y="0"/>
                    </a:cxn>
                    <a:cxn ang="0">
                      <a:pos x="238" y="59"/>
                    </a:cxn>
                    <a:cxn ang="0">
                      <a:pos x="54" y="46"/>
                    </a:cxn>
                    <a:cxn ang="0">
                      <a:pos x="54" y="46"/>
                    </a:cxn>
                  </a:cxnLst>
                  <a:pathLst>
                    <a:path w="390" h="244">
                      <a:moveTo>
                        <a:pt x="54" y="46"/>
                      </a:moveTo>
                      <a:lnTo>
                        <a:pt x="19" y="84"/>
                      </a:lnTo>
                      <a:lnTo>
                        <a:pt x="0" y="152"/>
                      </a:lnTo>
                      <a:lnTo>
                        <a:pt x="109" y="206"/>
                      </a:lnTo>
                      <a:lnTo>
                        <a:pt x="224" y="244"/>
                      </a:lnTo>
                      <a:lnTo>
                        <a:pt x="390" y="17"/>
                      </a:lnTo>
                      <a:lnTo>
                        <a:pt x="350" y="0"/>
                      </a:lnTo>
                      <a:lnTo>
                        <a:pt x="238" y="59"/>
                      </a:lnTo>
                      <a:lnTo>
                        <a:pt x="54" y="46"/>
                      </a:lnTo>
                      <a:lnTo>
                        <a:pt x="54" y="46"/>
                      </a:lnTo>
                      <a:close/>
                    </a:path>
                  </a:pathLst>
                </a:custGeom>
                <a:solidFill>
                  <a:srgbClr val="D1BABA"/>
                </a:solidFill>
                <a:ln w="9525">
                  <a:noFill/>
                </a:ln>
                <a:effectLst>
                  <a:outerShdw dist="35921" dir="2699999" algn="ctr" rotWithShape="0">
                    <a:schemeClr val="bg2"/>
                  </a:outerShdw>
                </a:effectLst>
              </p:spPr>
              <p:txBody>
                <a:bodyPr/>
                <a:p>
                  <a:endParaRPr lang="zh-CN" altLang="en-US"/>
                </a:p>
              </p:txBody>
            </p:sp>
            <p:sp>
              <p:nvSpPr>
                <p:cNvPr id="32791" name="Freeform 25"/>
                <p:cNvSpPr/>
                <p:nvPr/>
              </p:nvSpPr>
              <p:spPr>
                <a:xfrm>
                  <a:off x="2297" y="3558"/>
                  <a:ext cx="225" cy="184"/>
                </a:xfrm>
                <a:custGeom>
                  <a:avLst/>
                  <a:gdLst/>
                  <a:ahLst/>
                  <a:cxnLst>
                    <a:cxn ang="0">
                      <a:pos x="264" y="354"/>
                    </a:cxn>
                    <a:cxn ang="0">
                      <a:pos x="408" y="426"/>
                    </a:cxn>
                    <a:cxn ang="0">
                      <a:pos x="677" y="712"/>
                    </a:cxn>
                    <a:cxn ang="0">
                      <a:pos x="596" y="518"/>
                    </a:cxn>
                    <a:cxn ang="0">
                      <a:pos x="475" y="367"/>
                    </a:cxn>
                    <a:cxn ang="0">
                      <a:pos x="358" y="303"/>
                    </a:cxn>
                    <a:cxn ang="0">
                      <a:pos x="233" y="282"/>
                    </a:cxn>
                    <a:cxn ang="0">
                      <a:pos x="198" y="34"/>
                    </a:cxn>
                    <a:cxn ang="0">
                      <a:pos x="117" y="0"/>
                    </a:cxn>
                    <a:cxn ang="0">
                      <a:pos x="19" y="34"/>
                    </a:cxn>
                    <a:cxn ang="0">
                      <a:pos x="5" y="88"/>
                    </a:cxn>
                    <a:cxn ang="0">
                      <a:pos x="28" y="168"/>
                    </a:cxn>
                    <a:cxn ang="0">
                      <a:pos x="0" y="249"/>
                    </a:cxn>
                    <a:cxn ang="0">
                      <a:pos x="23" y="413"/>
                    </a:cxn>
                    <a:cxn ang="0">
                      <a:pos x="50" y="514"/>
                    </a:cxn>
                    <a:cxn ang="0">
                      <a:pos x="19" y="616"/>
                    </a:cxn>
                    <a:cxn ang="0">
                      <a:pos x="86" y="737"/>
                    </a:cxn>
                    <a:cxn ang="0">
                      <a:pos x="148" y="459"/>
                    </a:cxn>
                    <a:cxn ang="0">
                      <a:pos x="210" y="408"/>
                    </a:cxn>
                    <a:cxn ang="0">
                      <a:pos x="264" y="354"/>
                    </a:cxn>
                    <a:cxn ang="0">
                      <a:pos x="264" y="354"/>
                    </a:cxn>
                  </a:cxnLst>
                  <a:pathLst>
                    <a:path w="677" h="737">
                      <a:moveTo>
                        <a:pt x="264" y="354"/>
                      </a:moveTo>
                      <a:lnTo>
                        <a:pt x="408" y="426"/>
                      </a:lnTo>
                      <a:lnTo>
                        <a:pt x="677" y="712"/>
                      </a:lnTo>
                      <a:lnTo>
                        <a:pt x="596" y="518"/>
                      </a:lnTo>
                      <a:lnTo>
                        <a:pt x="475" y="367"/>
                      </a:lnTo>
                      <a:lnTo>
                        <a:pt x="358" y="303"/>
                      </a:lnTo>
                      <a:lnTo>
                        <a:pt x="233" y="282"/>
                      </a:lnTo>
                      <a:lnTo>
                        <a:pt x="198" y="34"/>
                      </a:lnTo>
                      <a:lnTo>
                        <a:pt x="117" y="0"/>
                      </a:lnTo>
                      <a:lnTo>
                        <a:pt x="19" y="34"/>
                      </a:lnTo>
                      <a:lnTo>
                        <a:pt x="5" y="88"/>
                      </a:lnTo>
                      <a:lnTo>
                        <a:pt x="28" y="168"/>
                      </a:lnTo>
                      <a:lnTo>
                        <a:pt x="0" y="249"/>
                      </a:lnTo>
                      <a:lnTo>
                        <a:pt x="23" y="413"/>
                      </a:lnTo>
                      <a:lnTo>
                        <a:pt x="50" y="514"/>
                      </a:lnTo>
                      <a:lnTo>
                        <a:pt x="19" y="616"/>
                      </a:lnTo>
                      <a:lnTo>
                        <a:pt x="86" y="737"/>
                      </a:lnTo>
                      <a:lnTo>
                        <a:pt x="148" y="459"/>
                      </a:lnTo>
                      <a:lnTo>
                        <a:pt x="210" y="408"/>
                      </a:lnTo>
                      <a:lnTo>
                        <a:pt x="264" y="354"/>
                      </a:lnTo>
                      <a:lnTo>
                        <a:pt x="264" y="354"/>
                      </a:lnTo>
                      <a:close/>
                    </a:path>
                  </a:pathLst>
                </a:custGeom>
                <a:solidFill>
                  <a:srgbClr val="FFE5E5"/>
                </a:solidFill>
                <a:ln w="9525">
                  <a:noFill/>
                </a:ln>
                <a:effectLst>
                  <a:outerShdw dist="35921" dir="2699999" algn="ctr" rotWithShape="0">
                    <a:schemeClr val="bg2"/>
                  </a:outerShdw>
                </a:effectLst>
              </p:spPr>
              <p:txBody>
                <a:bodyPr/>
                <a:p>
                  <a:endParaRPr lang="zh-CN" altLang="en-US"/>
                </a:p>
              </p:txBody>
            </p:sp>
            <p:sp>
              <p:nvSpPr>
                <p:cNvPr id="32792" name="Freeform 26"/>
                <p:cNvSpPr/>
                <p:nvPr/>
              </p:nvSpPr>
              <p:spPr>
                <a:xfrm>
                  <a:off x="2376" y="3642"/>
                  <a:ext cx="171" cy="478"/>
                </a:xfrm>
                <a:custGeom>
                  <a:avLst/>
                  <a:gdLst/>
                  <a:ahLst/>
                  <a:cxnLst>
                    <a:cxn ang="0">
                      <a:pos x="192" y="308"/>
                    </a:cxn>
                    <a:cxn ang="0">
                      <a:pos x="156" y="136"/>
                    </a:cxn>
                    <a:cxn ang="0">
                      <a:pos x="0" y="89"/>
                    </a:cxn>
                    <a:cxn ang="0">
                      <a:pos x="26" y="13"/>
                    </a:cxn>
                    <a:cxn ang="0">
                      <a:pos x="103" y="0"/>
                    </a:cxn>
                    <a:cxn ang="0">
                      <a:pos x="210" y="55"/>
                    </a:cxn>
                    <a:cxn ang="0">
                      <a:pos x="317" y="177"/>
                    </a:cxn>
                    <a:cxn ang="0">
                      <a:pos x="429" y="333"/>
                    </a:cxn>
                    <a:cxn ang="0">
                      <a:pos x="505" y="578"/>
                    </a:cxn>
                    <a:cxn ang="0">
                      <a:pos x="496" y="860"/>
                    </a:cxn>
                    <a:cxn ang="0">
                      <a:pos x="425" y="1277"/>
                    </a:cxn>
                    <a:cxn ang="0">
                      <a:pos x="501" y="1353"/>
                    </a:cxn>
                    <a:cxn ang="0">
                      <a:pos x="510" y="1442"/>
                    </a:cxn>
                    <a:cxn ang="0">
                      <a:pos x="514" y="1623"/>
                    </a:cxn>
                    <a:cxn ang="0">
                      <a:pos x="120" y="1913"/>
                    </a:cxn>
                    <a:cxn ang="0">
                      <a:pos x="117" y="1850"/>
                    </a:cxn>
                    <a:cxn ang="0">
                      <a:pos x="134" y="1766"/>
                    </a:cxn>
                    <a:cxn ang="0">
                      <a:pos x="179" y="1740"/>
                    </a:cxn>
                    <a:cxn ang="0">
                      <a:pos x="272" y="1648"/>
                    </a:cxn>
                    <a:cxn ang="0">
                      <a:pos x="384" y="1593"/>
                    </a:cxn>
                    <a:cxn ang="0">
                      <a:pos x="348" y="1487"/>
                    </a:cxn>
                    <a:cxn ang="0">
                      <a:pos x="282" y="1525"/>
                    </a:cxn>
                    <a:cxn ang="0">
                      <a:pos x="223" y="1483"/>
                    </a:cxn>
                    <a:cxn ang="0">
                      <a:pos x="120" y="1462"/>
                    </a:cxn>
                    <a:cxn ang="0">
                      <a:pos x="201" y="1348"/>
                    </a:cxn>
                    <a:cxn ang="0">
                      <a:pos x="246" y="1193"/>
                    </a:cxn>
                    <a:cxn ang="0">
                      <a:pos x="348" y="1151"/>
                    </a:cxn>
                    <a:cxn ang="0">
                      <a:pos x="339" y="1092"/>
                    </a:cxn>
                    <a:cxn ang="0">
                      <a:pos x="250" y="1062"/>
                    </a:cxn>
                    <a:cxn ang="0">
                      <a:pos x="317" y="869"/>
                    </a:cxn>
                    <a:cxn ang="0">
                      <a:pos x="358" y="654"/>
                    </a:cxn>
                    <a:cxn ang="0">
                      <a:pos x="215" y="515"/>
                    </a:cxn>
                    <a:cxn ang="0">
                      <a:pos x="179" y="443"/>
                    </a:cxn>
                    <a:cxn ang="0">
                      <a:pos x="152" y="418"/>
                    </a:cxn>
                    <a:cxn ang="0">
                      <a:pos x="192" y="308"/>
                    </a:cxn>
                    <a:cxn ang="0">
                      <a:pos x="192" y="308"/>
                    </a:cxn>
                  </a:cxnLst>
                  <a:pathLst>
                    <a:path w="514" h="1913">
                      <a:moveTo>
                        <a:pt x="192" y="308"/>
                      </a:moveTo>
                      <a:lnTo>
                        <a:pt x="156" y="136"/>
                      </a:lnTo>
                      <a:lnTo>
                        <a:pt x="0" y="89"/>
                      </a:lnTo>
                      <a:lnTo>
                        <a:pt x="26" y="13"/>
                      </a:lnTo>
                      <a:lnTo>
                        <a:pt x="103" y="0"/>
                      </a:lnTo>
                      <a:lnTo>
                        <a:pt x="210" y="55"/>
                      </a:lnTo>
                      <a:lnTo>
                        <a:pt x="317" y="177"/>
                      </a:lnTo>
                      <a:lnTo>
                        <a:pt x="429" y="333"/>
                      </a:lnTo>
                      <a:lnTo>
                        <a:pt x="505" y="578"/>
                      </a:lnTo>
                      <a:lnTo>
                        <a:pt x="496" y="860"/>
                      </a:lnTo>
                      <a:lnTo>
                        <a:pt x="425" y="1277"/>
                      </a:lnTo>
                      <a:lnTo>
                        <a:pt x="501" y="1353"/>
                      </a:lnTo>
                      <a:lnTo>
                        <a:pt x="510" y="1442"/>
                      </a:lnTo>
                      <a:lnTo>
                        <a:pt x="514" y="1623"/>
                      </a:lnTo>
                      <a:lnTo>
                        <a:pt x="120" y="1913"/>
                      </a:lnTo>
                      <a:lnTo>
                        <a:pt x="117" y="1850"/>
                      </a:lnTo>
                      <a:lnTo>
                        <a:pt x="134" y="1766"/>
                      </a:lnTo>
                      <a:lnTo>
                        <a:pt x="179" y="1740"/>
                      </a:lnTo>
                      <a:lnTo>
                        <a:pt x="272" y="1648"/>
                      </a:lnTo>
                      <a:lnTo>
                        <a:pt x="384" y="1593"/>
                      </a:lnTo>
                      <a:lnTo>
                        <a:pt x="348" y="1487"/>
                      </a:lnTo>
                      <a:lnTo>
                        <a:pt x="282" y="1525"/>
                      </a:lnTo>
                      <a:lnTo>
                        <a:pt x="223" y="1483"/>
                      </a:lnTo>
                      <a:lnTo>
                        <a:pt x="120" y="1462"/>
                      </a:lnTo>
                      <a:lnTo>
                        <a:pt x="201" y="1348"/>
                      </a:lnTo>
                      <a:lnTo>
                        <a:pt x="246" y="1193"/>
                      </a:lnTo>
                      <a:lnTo>
                        <a:pt x="348" y="1151"/>
                      </a:lnTo>
                      <a:lnTo>
                        <a:pt x="339" y="1092"/>
                      </a:lnTo>
                      <a:lnTo>
                        <a:pt x="250" y="1062"/>
                      </a:lnTo>
                      <a:lnTo>
                        <a:pt x="317" y="869"/>
                      </a:lnTo>
                      <a:lnTo>
                        <a:pt x="358" y="654"/>
                      </a:lnTo>
                      <a:lnTo>
                        <a:pt x="215" y="515"/>
                      </a:lnTo>
                      <a:lnTo>
                        <a:pt x="179" y="443"/>
                      </a:lnTo>
                      <a:lnTo>
                        <a:pt x="152" y="418"/>
                      </a:lnTo>
                      <a:lnTo>
                        <a:pt x="192" y="308"/>
                      </a:lnTo>
                      <a:lnTo>
                        <a:pt x="192" y="308"/>
                      </a:lnTo>
                      <a:close/>
                    </a:path>
                  </a:pathLst>
                </a:custGeom>
                <a:solidFill>
                  <a:srgbClr val="B5A3A3"/>
                </a:solidFill>
                <a:ln w="9525">
                  <a:noFill/>
                </a:ln>
                <a:effectLst>
                  <a:outerShdw dist="35921" dir="2699999" algn="ctr" rotWithShape="0">
                    <a:schemeClr val="bg2"/>
                  </a:outerShdw>
                </a:effectLst>
              </p:spPr>
              <p:txBody>
                <a:bodyPr/>
                <a:p>
                  <a:endParaRPr lang="zh-CN" altLang="en-US"/>
                </a:p>
              </p:txBody>
            </p:sp>
            <p:sp>
              <p:nvSpPr>
                <p:cNvPr id="32793" name="Freeform 27"/>
                <p:cNvSpPr/>
                <p:nvPr/>
              </p:nvSpPr>
              <p:spPr>
                <a:xfrm>
                  <a:off x="2354" y="3935"/>
                  <a:ext cx="164" cy="93"/>
                </a:xfrm>
                <a:custGeom>
                  <a:avLst/>
                  <a:gdLst/>
                  <a:ahLst/>
                  <a:cxnLst>
                    <a:cxn ang="0">
                      <a:pos x="492" y="110"/>
                    </a:cxn>
                    <a:cxn ang="0">
                      <a:pos x="362" y="211"/>
                    </a:cxn>
                    <a:cxn ang="0">
                      <a:pos x="425" y="266"/>
                    </a:cxn>
                    <a:cxn ang="0">
                      <a:pos x="415" y="320"/>
                    </a:cxn>
                    <a:cxn ang="0">
                      <a:pos x="327" y="371"/>
                    </a:cxn>
                    <a:cxn ang="0">
                      <a:pos x="290" y="316"/>
                    </a:cxn>
                    <a:cxn ang="0">
                      <a:pos x="187" y="295"/>
                    </a:cxn>
                    <a:cxn ang="0">
                      <a:pos x="0" y="371"/>
                    </a:cxn>
                    <a:cxn ang="0">
                      <a:pos x="295" y="47"/>
                    </a:cxn>
                    <a:cxn ang="0">
                      <a:pos x="370" y="0"/>
                    </a:cxn>
                    <a:cxn ang="0">
                      <a:pos x="492" y="110"/>
                    </a:cxn>
                    <a:cxn ang="0">
                      <a:pos x="492" y="110"/>
                    </a:cxn>
                  </a:cxnLst>
                  <a:pathLst>
                    <a:path w="492" h="371">
                      <a:moveTo>
                        <a:pt x="492" y="110"/>
                      </a:moveTo>
                      <a:lnTo>
                        <a:pt x="362" y="211"/>
                      </a:lnTo>
                      <a:lnTo>
                        <a:pt x="425" y="266"/>
                      </a:lnTo>
                      <a:lnTo>
                        <a:pt x="415" y="320"/>
                      </a:lnTo>
                      <a:lnTo>
                        <a:pt x="327" y="371"/>
                      </a:lnTo>
                      <a:lnTo>
                        <a:pt x="290" y="316"/>
                      </a:lnTo>
                      <a:lnTo>
                        <a:pt x="187" y="295"/>
                      </a:lnTo>
                      <a:lnTo>
                        <a:pt x="0" y="371"/>
                      </a:lnTo>
                      <a:lnTo>
                        <a:pt x="295" y="47"/>
                      </a:lnTo>
                      <a:lnTo>
                        <a:pt x="370" y="0"/>
                      </a:lnTo>
                      <a:lnTo>
                        <a:pt x="492" y="110"/>
                      </a:lnTo>
                      <a:lnTo>
                        <a:pt x="492" y="110"/>
                      </a:lnTo>
                      <a:close/>
                    </a:path>
                  </a:pathLst>
                </a:custGeom>
                <a:solidFill>
                  <a:srgbClr val="755B5B"/>
                </a:solidFill>
                <a:ln w="9525">
                  <a:noFill/>
                </a:ln>
                <a:effectLst>
                  <a:outerShdw dist="35921" dir="2699999" algn="ctr" rotWithShape="0">
                    <a:schemeClr val="bg2"/>
                  </a:outerShdw>
                </a:effectLst>
              </p:spPr>
              <p:txBody>
                <a:bodyPr/>
                <a:p>
                  <a:endParaRPr lang="zh-CN" altLang="en-US"/>
                </a:p>
              </p:txBody>
            </p:sp>
            <p:sp>
              <p:nvSpPr>
                <p:cNvPr id="32794" name="Freeform 28"/>
                <p:cNvSpPr/>
                <p:nvPr/>
              </p:nvSpPr>
              <p:spPr>
                <a:xfrm>
                  <a:off x="2173" y="3894"/>
                  <a:ext cx="179" cy="43"/>
                </a:xfrm>
                <a:custGeom>
                  <a:avLst/>
                  <a:gdLst/>
                  <a:ahLst/>
                  <a:cxnLst>
                    <a:cxn ang="0">
                      <a:pos x="0" y="76"/>
                    </a:cxn>
                    <a:cxn ang="0">
                      <a:pos x="62" y="47"/>
                    </a:cxn>
                    <a:cxn ang="0">
                      <a:pos x="93" y="0"/>
                    </a:cxn>
                    <a:cxn ang="0">
                      <a:pos x="536" y="72"/>
                    </a:cxn>
                    <a:cxn ang="0">
                      <a:pos x="474" y="114"/>
                    </a:cxn>
                    <a:cxn ang="0">
                      <a:pos x="294" y="152"/>
                    </a:cxn>
                    <a:cxn ang="0">
                      <a:pos x="325" y="177"/>
                    </a:cxn>
                    <a:cxn ang="0">
                      <a:pos x="246" y="160"/>
                    </a:cxn>
                    <a:cxn ang="0">
                      <a:pos x="0" y="76"/>
                    </a:cxn>
                    <a:cxn ang="0">
                      <a:pos x="0" y="76"/>
                    </a:cxn>
                  </a:cxnLst>
                  <a:pathLst>
                    <a:path w="536" h="177">
                      <a:moveTo>
                        <a:pt x="0" y="76"/>
                      </a:moveTo>
                      <a:lnTo>
                        <a:pt x="62" y="47"/>
                      </a:lnTo>
                      <a:lnTo>
                        <a:pt x="93" y="0"/>
                      </a:lnTo>
                      <a:lnTo>
                        <a:pt x="536" y="72"/>
                      </a:lnTo>
                      <a:lnTo>
                        <a:pt x="474" y="114"/>
                      </a:lnTo>
                      <a:lnTo>
                        <a:pt x="294" y="152"/>
                      </a:lnTo>
                      <a:lnTo>
                        <a:pt x="325" y="177"/>
                      </a:lnTo>
                      <a:lnTo>
                        <a:pt x="246" y="160"/>
                      </a:lnTo>
                      <a:lnTo>
                        <a:pt x="0" y="76"/>
                      </a:lnTo>
                      <a:lnTo>
                        <a:pt x="0" y="76"/>
                      </a:lnTo>
                      <a:close/>
                    </a:path>
                  </a:pathLst>
                </a:custGeom>
                <a:solidFill>
                  <a:srgbClr val="D8FCFF"/>
                </a:solidFill>
                <a:ln w="9525">
                  <a:noFill/>
                </a:ln>
                <a:effectLst>
                  <a:outerShdw dist="35921" dir="2699999" algn="ctr" rotWithShape="0">
                    <a:schemeClr val="bg2"/>
                  </a:outerShdw>
                </a:effectLst>
              </p:spPr>
              <p:txBody>
                <a:bodyPr/>
                <a:p>
                  <a:endParaRPr lang="zh-CN" altLang="en-US"/>
                </a:p>
              </p:txBody>
            </p:sp>
            <p:sp>
              <p:nvSpPr>
                <p:cNvPr id="32795" name="Freeform 29"/>
                <p:cNvSpPr/>
                <p:nvPr/>
              </p:nvSpPr>
              <p:spPr>
                <a:xfrm>
                  <a:off x="2341" y="3915"/>
                  <a:ext cx="68" cy="26"/>
                </a:xfrm>
                <a:custGeom>
                  <a:avLst/>
                  <a:gdLst/>
                  <a:ahLst/>
                  <a:cxnLst>
                    <a:cxn ang="0">
                      <a:pos x="0" y="88"/>
                    </a:cxn>
                    <a:cxn ang="0">
                      <a:pos x="104" y="0"/>
                    </a:cxn>
                    <a:cxn ang="0">
                      <a:pos x="202" y="33"/>
                    </a:cxn>
                    <a:cxn ang="0">
                      <a:pos x="9" y="113"/>
                    </a:cxn>
                    <a:cxn ang="0">
                      <a:pos x="0" y="88"/>
                    </a:cxn>
                    <a:cxn ang="0">
                      <a:pos x="0" y="88"/>
                    </a:cxn>
                  </a:cxnLst>
                  <a:pathLst>
                    <a:path w="202" h="113">
                      <a:moveTo>
                        <a:pt x="0" y="88"/>
                      </a:moveTo>
                      <a:lnTo>
                        <a:pt x="104" y="0"/>
                      </a:lnTo>
                      <a:lnTo>
                        <a:pt x="202" y="33"/>
                      </a:lnTo>
                      <a:lnTo>
                        <a:pt x="9" y="113"/>
                      </a:lnTo>
                      <a:lnTo>
                        <a:pt x="0" y="88"/>
                      </a:lnTo>
                      <a:lnTo>
                        <a:pt x="0" y="88"/>
                      </a:lnTo>
                      <a:close/>
                    </a:path>
                  </a:pathLst>
                </a:custGeom>
                <a:solidFill>
                  <a:srgbClr val="D8FCFF"/>
                </a:solidFill>
                <a:ln w="9525">
                  <a:noFill/>
                </a:ln>
                <a:effectLst>
                  <a:outerShdw dist="35921" dir="2699999" algn="ctr" rotWithShape="0">
                    <a:schemeClr val="bg2"/>
                  </a:outerShdw>
                </a:effectLst>
              </p:spPr>
              <p:txBody>
                <a:bodyPr/>
                <a:p>
                  <a:endParaRPr lang="zh-CN" altLang="en-US"/>
                </a:p>
              </p:txBody>
            </p:sp>
            <p:sp>
              <p:nvSpPr>
                <p:cNvPr id="32796" name="Freeform 30"/>
                <p:cNvSpPr/>
                <p:nvPr/>
              </p:nvSpPr>
              <p:spPr>
                <a:xfrm>
                  <a:off x="2277" y="3554"/>
                  <a:ext cx="99" cy="230"/>
                </a:xfrm>
                <a:custGeom>
                  <a:avLst/>
                  <a:gdLst/>
                  <a:ahLst/>
                  <a:cxnLst>
                    <a:cxn ang="0">
                      <a:pos x="5" y="481"/>
                    </a:cxn>
                    <a:cxn ang="0">
                      <a:pos x="58" y="557"/>
                    </a:cxn>
                    <a:cxn ang="0">
                      <a:pos x="117" y="696"/>
                    </a:cxn>
                    <a:cxn ang="0">
                      <a:pos x="139" y="501"/>
                    </a:cxn>
                    <a:cxn ang="0">
                      <a:pos x="103" y="388"/>
                    </a:cxn>
                    <a:cxn ang="0">
                      <a:pos x="122" y="329"/>
                    </a:cxn>
                    <a:cxn ang="0">
                      <a:pos x="108" y="270"/>
                    </a:cxn>
                    <a:cxn ang="0">
                      <a:pos x="148" y="194"/>
                    </a:cxn>
                    <a:cxn ang="0">
                      <a:pos x="139" y="127"/>
                    </a:cxn>
                    <a:cxn ang="0">
                      <a:pos x="112" y="84"/>
                    </a:cxn>
                    <a:cxn ang="0">
                      <a:pos x="134" y="51"/>
                    </a:cxn>
                    <a:cxn ang="0">
                      <a:pos x="189" y="46"/>
                    </a:cxn>
                    <a:cxn ang="0">
                      <a:pos x="166" y="0"/>
                    </a:cxn>
                    <a:cxn ang="0">
                      <a:pos x="287" y="51"/>
                    </a:cxn>
                    <a:cxn ang="0">
                      <a:pos x="296" y="447"/>
                    </a:cxn>
                    <a:cxn ang="0">
                      <a:pos x="256" y="456"/>
                    </a:cxn>
                    <a:cxn ang="0">
                      <a:pos x="192" y="557"/>
                    </a:cxn>
                    <a:cxn ang="0">
                      <a:pos x="179" y="666"/>
                    </a:cxn>
                    <a:cxn ang="0">
                      <a:pos x="184" y="741"/>
                    </a:cxn>
                    <a:cxn ang="0">
                      <a:pos x="229" y="830"/>
                    </a:cxn>
                    <a:cxn ang="0">
                      <a:pos x="287" y="848"/>
                    </a:cxn>
                    <a:cxn ang="0">
                      <a:pos x="282" y="915"/>
                    </a:cxn>
                    <a:cxn ang="0">
                      <a:pos x="117" y="889"/>
                    </a:cxn>
                    <a:cxn ang="0">
                      <a:pos x="0" y="873"/>
                    </a:cxn>
                    <a:cxn ang="0">
                      <a:pos x="5" y="481"/>
                    </a:cxn>
                    <a:cxn ang="0">
                      <a:pos x="5" y="481"/>
                    </a:cxn>
                  </a:cxnLst>
                  <a:pathLst>
                    <a:path w="296" h="915">
                      <a:moveTo>
                        <a:pt x="5" y="481"/>
                      </a:moveTo>
                      <a:lnTo>
                        <a:pt x="58" y="557"/>
                      </a:lnTo>
                      <a:lnTo>
                        <a:pt x="117" y="696"/>
                      </a:lnTo>
                      <a:lnTo>
                        <a:pt x="139" y="501"/>
                      </a:lnTo>
                      <a:lnTo>
                        <a:pt x="103" y="388"/>
                      </a:lnTo>
                      <a:lnTo>
                        <a:pt x="122" y="329"/>
                      </a:lnTo>
                      <a:lnTo>
                        <a:pt x="108" y="270"/>
                      </a:lnTo>
                      <a:lnTo>
                        <a:pt x="148" y="194"/>
                      </a:lnTo>
                      <a:lnTo>
                        <a:pt x="139" y="127"/>
                      </a:lnTo>
                      <a:lnTo>
                        <a:pt x="112" y="84"/>
                      </a:lnTo>
                      <a:lnTo>
                        <a:pt x="134" y="51"/>
                      </a:lnTo>
                      <a:lnTo>
                        <a:pt x="189" y="46"/>
                      </a:lnTo>
                      <a:lnTo>
                        <a:pt x="166" y="0"/>
                      </a:lnTo>
                      <a:lnTo>
                        <a:pt x="287" y="51"/>
                      </a:lnTo>
                      <a:lnTo>
                        <a:pt x="296" y="447"/>
                      </a:lnTo>
                      <a:lnTo>
                        <a:pt x="256" y="456"/>
                      </a:lnTo>
                      <a:lnTo>
                        <a:pt x="192" y="557"/>
                      </a:lnTo>
                      <a:lnTo>
                        <a:pt x="179" y="666"/>
                      </a:lnTo>
                      <a:lnTo>
                        <a:pt x="184" y="741"/>
                      </a:lnTo>
                      <a:lnTo>
                        <a:pt x="229" y="830"/>
                      </a:lnTo>
                      <a:lnTo>
                        <a:pt x="287" y="848"/>
                      </a:lnTo>
                      <a:lnTo>
                        <a:pt x="282" y="915"/>
                      </a:lnTo>
                      <a:lnTo>
                        <a:pt x="117" y="889"/>
                      </a:lnTo>
                      <a:lnTo>
                        <a:pt x="0" y="873"/>
                      </a:lnTo>
                      <a:lnTo>
                        <a:pt x="5" y="481"/>
                      </a:lnTo>
                      <a:lnTo>
                        <a:pt x="5" y="481"/>
                      </a:lnTo>
                      <a:close/>
                    </a:path>
                  </a:pathLst>
                </a:custGeom>
                <a:solidFill>
                  <a:srgbClr val="B5A3A3"/>
                </a:solidFill>
                <a:ln w="9525">
                  <a:noFill/>
                </a:ln>
                <a:effectLst>
                  <a:outerShdw dist="35921" dir="2699999" algn="ctr" rotWithShape="0">
                    <a:schemeClr val="bg2"/>
                  </a:outerShdw>
                </a:effectLst>
              </p:spPr>
              <p:txBody>
                <a:bodyPr/>
                <a:p>
                  <a:endParaRPr lang="zh-CN" altLang="en-US"/>
                </a:p>
              </p:txBody>
            </p:sp>
            <p:sp>
              <p:nvSpPr>
                <p:cNvPr id="32797" name="Freeform 31"/>
                <p:cNvSpPr/>
                <p:nvPr/>
              </p:nvSpPr>
              <p:spPr>
                <a:xfrm>
                  <a:off x="2130" y="4009"/>
                  <a:ext cx="94" cy="52"/>
                </a:xfrm>
                <a:custGeom>
                  <a:avLst/>
                  <a:gdLst/>
                  <a:ahLst/>
                  <a:cxnLst>
                    <a:cxn ang="0">
                      <a:pos x="19" y="34"/>
                    </a:cxn>
                    <a:cxn ang="0">
                      <a:pos x="112" y="0"/>
                    </a:cxn>
                    <a:cxn ang="0">
                      <a:pos x="282" y="68"/>
                    </a:cxn>
                    <a:cxn ang="0">
                      <a:pos x="0" y="211"/>
                    </a:cxn>
                    <a:cxn ang="0">
                      <a:pos x="19" y="34"/>
                    </a:cxn>
                    <a:cxn ang="0">
                      <a:pos x="19" y="34"/>
                    </a:cxn>
                  </a:cxnLst>
                  <a:pathLst>
                    <a:path w="282" h="211">
                      <a:moveTo>
                        <a:pt x="19" y="34"/>
                      </a:moveTo>
                      <a:lnTo>
                        <a:pt x="112" y="0"/>
                      </a:lnTo>
                      <a:lnTo>
                        <a:pt x="282" y="68"/>
                      </a:lnTo>
                      <a:lnTo>
                        <a:pt x="0" y="211"/>
                      </a:lnTo>
                      <a:lnTo>
                        <a:pt x="19" y="34"/>
                      </a:lnTo>
                      <a:lnTo>
                        <a:pt x="19" y="34"/>
                      </a:lnTo>
                      <a:close/>
                    </a:path>
                  </a:pathLst>
                </a:custGeom>
                <a:solidFill>
                  <a:srgbClr val="755B5B"/>
                </a:solidFill>
                <a:ln w="9525">
                  <a:noFill/>
                </a:ln>
                <a:effectLst>
                  <a:outerShdw dist="35921" dir="2699999" algn="ctr" rotWithShape="0">
                    <a:schemeClr val="bg2"/>
                  </a:outerShdw>
                </a:effectLst>
              </p:spPr>
              <p:txBody>
                <a:bodyPr/>
                <a:p>
                  <a:endParaRPr lang="zh-CN" altLang="en-US"/>
                </a:p>
              </p:txBody>
            </p:sp>
            <p:sp>
              <p:nvSpPr>
                <p:cNvPr id="32798" name="Freeform 32"/>
                <p:cNvSpPr/>
                <p:nvPr/>
              </p:nvSpPr>
              <p:spPr>
                <a:xfrm>
                  <a:off x="2152" y="3942"/>
                  <a:ext cx="306" cy="90"/>
                </a:xfrm>
                <a:custGeom>
                  <a:avLst/>
                  <a:gdLst/>
                  <a:ahLst/>
                  <a:cxnLst>
                    <a:cxn ang="0">
                      <a:pos x="0" y="63"/>
                    </a:cxn>
                    <a:cxn ang="0">
                      <a:pos x="41" y="147"/>
                    </a:cxn>
                    <a:cxn ang="0">
                      <a:pos x="171" y="181"/>
                    </a:cxn>
                    <a:cxn ang="0">
                      <a:pos x="327" y="219"/>
                    </a:cxn>
                    <a:cxn ang="0">
                      <a:pos x="453" y="269"/>
                    </a:cxn>
                    <a:cxn ang="0">
                      <a:pos x="515" y="269"/>
                    </a:cxn>
                    <a:cxn ang="0">
                      <a:pos x="524" y="354"/>
                    </a:cxn>
                    <a:cxn ang="0">
                      <a:pos x="577" y="362"/>
                    </a:cxn>
                    <a:cxn ang="0">
                      <a:pos x="792" y="269"/>
                    </a:cxn>
                    <a:cxn ang="0">
                      <a:pos x="918" y="0"/>
                    </a:cxn>
                    <a:cxn ang="0">
                      <a:pos x="520" y="181"/>
                    </a:cxn>
                    <a:cxn ang="0">
                      <a:pos x="121" y="67"/>
                    </a:cxn>
                    <a:cxn ang="0">
                      <a:pos x="0" y="63"/>
                    </a:cxn>
                    <a:cxn ang="0">
                      <a:pos x="0" y="63"/>
                    </a:cxn>
                  </a:cxnLst>
                  <a:pathLst>
                    <a:path w="918" h="362">
                      <a:moveTo>
                        <a:pt x="0" y="63"/>
                      </a:moveTo>
                      <a:lnTo>
                        <a:pt x="41" y="147"/>
                      </a:lnTo>
                      <a:lnTo>
                        <a:pt x="171" y="181"/>
                      </a:lnTo>
                      <a:lnTo>
                        <a:pt x="327" y="219"/>
                      </a:lnTo>
                      <a:lnTo>
                        <a:pt x="453" y="269"/>
                      </a:lnTo>
                      <a:lnTo>
                        <a:pt x="515" y="269"/>
                      </a:lnTo>
                      <a:lnTo>
                        <a:pt x="524" y="354"/>
                      </a:lnTo>
                      <a:lnTo>
                        <a:pt x="577" y="362"/>
                      </a:lnTo>
                      <a:lnTo>
                        <a:pt x="792" y="269"/>
                      </a:lnTo>
                      <a:lnTo>
                        <a:pt x="918" y="0"/>
                      </a:lnTo>
                      <a:lnTo>
                        <a:pt x="520" y="181"/>
                      </a:lnTo>
                      <a:lnTo>
                        <a:pt x="121" y="67"/>
                      </a:lnTo>
                      <a:lnTo>
                        <a:pt x="0" y="63"/>
                      </a:lnTo>
                      <a:lnTo>
                        <a:pt x="0" y="63"/>
                      </a:lnTo>
                      <a:close/>
                    </a:path>
                  </a:pathLst>
                </a:custGeom>
                <a:solidFill>
                  <a:srgbClr val="A38C8C"/>
                </a:solidFill>
                <a:ln w="9525">
                  <a:noFill/>
                </a:ln>
                <a:effectLst>
                  <a:outerShdw dist="35921" dir="2699999" algn="ctr" rotWithShape="0">
                    <a:schemeClr val="bg2"/>
                  </a:outerShdw>
                </a:effectLst>
              </p:spPr>
              <p:txBody>
                <a:bodyPr/>
                <a:p>
                  <a:endParaRPr lang="zh-CN" altLang="en-US"/>
                </a:p>
              </p:txBody>
            </p:sp>
            <p:sp>
              <p:nvSpPr>
                <p:cNvPr id="32799" name="Freeform 33"/>
                <p:cNvSpPr/>
                <p:nvPr/>
              </p:nvSpPr>
              <p:spPr>
                <a:xfrm>
                  <a:off x="2313" y="3515"/>
                  <a:ext cx="48" cy="38"/>
                </a:xfrm>
                <a:custGeom>
                  <a:avLst/>
                  <a:gdLst/>
                  <a:ahLst/>
                  <a:cxnLst>
                    <a:cxn ang="0">
                      <a:pos x="124" y="152"/>
                    </a:cxn>
                    <a:cxn ang="0">
                      <a:pos x="143" y="21"/>
                    </a:cxn>
                    <a:cxn ang="0">
                      <a:pos x="67" y="0"/>
                    </a:cxn>
                    <a:cxn ang="0">
                      <a:pos x="0" y="21"/>
                    </a:cxn>
                    <a:cxn ang="0">
                      <a:pos x="9" y="148"/>
                    </a:cxn>
                    <a:cxn ang="0">
                      <a:pos x="76" y="148"/>
                    </a:cxn>
                    <a:cxn ang="0">
                      <a:pos x="124" y="152"/>
                    </a:cxn>
                    <a:cxn ang="0">
                      <a:pos x="124" y="152"/>
                    </a:cxn>
                  </a:cxnLst>
                  <a:pathLst>
                    <a:path w="143" h="152">
                      <a:moveTo>
                        <a:pt x="124" y="152"/>
                      </a:moveTo>
                      <a:lnTo>
                        <a:pt x="143" y="21"/>
                      </a:lnTo>
                      <a:lnTo>
                        <a:pt x="67" y="0"/>
                      </a:lnTo>
                      <a:lnTo>
                        <a:pt x="0" y="21"/>
                      </a:lnTo>
                      <a:lnTo>
                        <a:pt x="9" y="148"/>
                      </a:lnTo>
                      <a:lnTo>
                        <a:pt x="76" y="148"/>
                      </a:lnTo>
                      <a:lnTo>
                        <a:pt x="124" y="152"/>
                      </a:lnTo>
                      <a:lnTo>
                        <a:pt x="124" y="152"/>
                      </a:lnTo>
                      <a:close/>
                    </a:path>
                  </a:pathLst>
                </a:custGeom>
                <a:solidFill>
                  <a:srgbClr val="E5E5FF"/>
                </a:solidFill>
                <a:ln w="9525">
                  <a:noFill/>
                </a:ln>
                <a:effectLst>
                  <a:outerShdw dist="35921" dir="2699999" algn="ctr" rotWithShape="0">
                    <a:schemeClr val="bg2"/>
                  </a:outerShdw>
                </a:effectLst>
              </p:spPr>
              <p:txBody>
                <a:bodyPr/>
                <a:p>
                  <a:endParaRPr lang="zh-CN" altLang="en-US"/>
                </a:p>
              </p:txBody>
            </p:sp>
            <p:sp>
              <p:nvSpPr>
                <p:cNvPr id="32800" name="Freeform 34"/>
                <p:cNvSpPr/>
                <p:nvPr/>
              </p:nvSpPr>
              <p:spPr>
                <a:xfrm>
                  <a:off x="2227" y="3674"/>
                  <a:ext cx="55" cy="84"/>
                </a:xfrm>
                <a:custGeom>
                  <a:avLst/>
                  <a:gdLst/>
                  <a:ahLst/>
                  <a:cxnLst>
                    <a:cxn ang="0">
                      <a:pos x="134" y="0"/>
                    </a:cxn>
                    <a:cxn ang="0">
                      <a:pos x="98" y="25"/>
                    </a:cxn>
                    <a:cxn ang="0">
                      <a:pos x="62" y="80"/>
                    </a:cxn>
                    <a:cxn ang="0">
                      <a:pos x="9" y="88"/>
                    </a:cxn>
                    <a:cxn ang="0">
                      <a:pos x="0" y="114"/>
                    </a:cxn>
                    <a:cxn ang="0">
                      <a:pos x="41" y="121"/>
                    </a:cxn>
                    <a:cxn ang="0">
                      <a:pos x="45" y="189"/>
                    </a:cxn>
                    <a:cxn ang="0">
                      <a:pos x="0" y="197"/>
                    </a:cxn>
                    <a:cxn ang="0">
                      <a:pos x="0" y="265"/>
                    </a:cxn>
                    <a:cxn ang="0">
                      <a:pos x="27" y="332"/>
                    </a:cxn>
                    <a:cxn ang="0">
                      <a:pos x="129" y="332"/>
                    </a:cxn>
                    <a:cxn ang="0">
                      <a:pos x="165" y="25"/>
                    </a:cxn>
                    <a:cxn ang="0">
                      <a:pos x="134" y="0"/>
                    </a:cxn>
                    <a:cxn ang="0">
                      <a:pos x="134" y="0"/>
                    </a:cxn>
                  </a:cxnLst>
                  <a:pathLst>
                    <a:path w="165" h="332">
                      <a:moveTo>
                        <a:pt x="134" y="0"/>
                      </a:moveTo>
                      <a:lnTo>
                        <a:pt x="98" y="25"/>
                      </a:lnTo>
                      <a:lnTo>
                        <a:pt x="62" y="80"/>
                      </a:lnTo>
                      <a:lnTo>
                        <a:pt x="9" y="88"/>
                      </a:lnTo>
                      <a:lnTo>
                        <a:pt x="0" y="114"/>
                      </a:lnTo>
                      <a:lnTo>
                        <a:pt x="41" y="121"/>
                      </a:lnTo>
                      <a:lnTo>
                        <a:pt x="45" y="189"/>
                      </a:lnTo>
                      <a:lnTo>
                        <a:pt x="0" y="197"/>
                      </a:lnTo>
                      <a:lnTo>
                        <a:pt x="0" y="265"/>
                      </a:lnTo>
                      <a:lnTo>
                        <a:pt x="27" y="332"/>
                      </a:lnTo>
                      <a:lnTo>
                        <a:pt x="129" y="332"/>
                      </a:lnTo>
                      <a:lnTo>
                        <a:pt x="165" y="25"/>
                      </a:lnTo>
                      <a:lnTo>
                        <a:pt x="134" y="0"/>
                      </a:lnTo>
                      <a:lnTo>
                        <a:pt x="134" y="0"/>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1" name="Freeform 35"/>
                <p:cNvSpPr/>
                <p:nvPr/>
              </p:nvSpPr>
              <p:spPr>
                <a:xfrm>
                  <a:off x="2344" y="3663"/>
                  <a:ext cx="87" cy="99"/>
                </a:xfrm>
                <a:custGeom>
                  <a:avLst/>
                  <a:gdLst/>
                  <a:ahLst/>
                  <a:cxnLst>
                    <a:cxn ang="0">
                      <a:pos x="215" y="34"/>
                    </a:cxn>
                    <a:cxn ang="0">
                      <a:pos x="229" y="93"/>
                    </a:cxn>
                    <a:cxn ang="0">
                      <a:pos x="260" y="164"/>
                    </a:cxn>
                    <a:cxn ang="0">
                      <a:pos x="260" y="278"/>
                    </a:cxn>
                    <a:cxn ang="0">
                      <a:pos x="207" y="375"/>
                    </a:cxn>
                    <a:cxn ang="0">
                      <a:pos x="176" y="401"/>
                    </a:cxn>
                    <a:cxn ang="0">
                      <a:pos x="28" y="392"/>
                    </a:cxn>
                    <a:cxn ang="0">
                      <a:pos x="0" y="325"/>
                    </a:cxn>
                    <a:cxn ang="0">
                      <a:pos x="55" y="312"/>
                    </a:cxn>
                    <a:cxn ang="0">
                      <a:pos x="45" y="262"/>
                    </a:cxn>
                    <a:cxn ang="0">
                      <a:pos x="0" y="215"/>
                    </a:cxn>
                    <a:cxn ang="0">
                      <a:pos x="50" y="195"/>
                    </a:cxn>
                    <a:cxn ang="0">
                      <a:pos x="76" y="97"/>
                    </a:cxn>
                    <a:cxn ang="0">
                      <a:pos x="108" y="68"/>
                    </a:cxn>
                    <a:cxn ang="0">
                      <a:pos x="55" y="18"/>
                    </a:cxn>
                    <a:cxn ang="0">
                      <a:pos x="143" y="0"/>
                    </a:cxn>
                    <a:cxn ang="0">
                      <a:pos x="215" y="34"/>
                    </a:cxn>
                    <a:cxn ang="0">
                      <a:pos x="215" y="34"/>
                    </a:cxn>
                  </a:cxnLst>
                  <a:pathLst>
                    <a:path w="260" h="401">
                      <a:moveTo>
                        <a:pt x="215" y="34"/>
                      </a:moveTo>
                      <a:lnTo>
                        <a:pt x="229" y="93"/>
                      </a:lnTo>
                      <a:lnTo>
                        <a:pt x="260" y="164"/>
                      </a:lnTo>
                      <a:lnTo>
                        <a:pt x="260" y="278"/>
                      </a:lnTo>
                      <a:lnTo>
                        <a:pt x="207" y="375"/>
                      </a:lnTo>
                      <a:lnTo>
                        <a:pt x="176" y="401"/>
                      </a:lnTo>
                      <a:lnTo>
                        <a:pt x="28" y="392"/>
                      </a:lnTo>
                      <a:lnTo>
                        <a:pt x="0" y="325"/>
                      </a:lnTo>
                      <a:lnTo>
                        <a:pt x="55" y="312"/>
                      </a:lnTo>
                      <a:lnTo>
                        <a:pt x="45" y="262"/>
                      </a:lnTo>
                      <a:lnTo>
                        <a:pt x="0" y="215"/>
                      </a:lnTo>
                      <a:lnTo>
                        <a:pt x="50" y="195"/>
                      </a:lnTo>
                      <a:lnTo>
                        <a:pt x="76" y="97"/>
                      </a:lnTo>
                      <a:lnTo>
                        <a:pt x="108" y="68"/>
                      </a:lnTo>
                      <a:lnTo>
                        <a:pt x="55" y="18"/>
                      </a:lnTo>
                      <a:lnTo>
                        <a:pt x="143" y="0"/>
                      </a:lnTo>
                      <a:lnTo>
                        <a:pt x="215" y="34"/>
                      </a:lnTo>
                      <a:lnTo>
                        <a:pt x="215" y="34"/>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2" name="Freeform 36"/>
                <p:cNvSpPr/>
                <p:nvPr/>
              </p:nvSpPr>
              <p:spPr>
                <a:xfrm>
                  <a:off x="2200" y="3789"/>
                  <a:ext cx="215" cy="59"/>
                </a:xfrm>
                <a:custGeom>
                  <a:avLst/>
                  <a:gdLst/>
                  <a:ahLst/>
                  <a:cxnLst>
                    <a:cxn ang="0">
                      <a:pos x="64" y="121"/>
                    </a:cxn>
                    <a:cxn ang="0">
                      <a:pos x="0" y="80"/>
                    </a:cxn>
                    <a:cxn ang="0">
                      <a:pos x="103" y="25"/>
                    </a:cxn>
                    <a:cxn ang="0">
                      <a:pos x="283" y="9"/>
                    </a:cxn>
                    <a:cxn ang="0">
                      <a:pos x="465" y="42"/>
                    </a:cxn>
                    <a:cxn ang="0">
                      <a:pos x="470" y="4"/>
                    </a:cxn>
                    <a:cxn ang="0">
                      <a:pos x="560" y="0"/>
                    </a:cxn>
                    <a:cxn ang="0">
                      <a:pos x="646" y="38"/>
                    </a:cxn>
                    <a:cxn ang="0">
                      <a:pos x="641" y="130"/>
                    </a:cxn>
                    <a:cxn ang="0">
                      <a:pos x="591" y="143"/>
                    </a:cxn>
                    <a:cxn ang="0">
                      <a:pos x="587" y="215"/>
                    </a:cxn>
                    <a:cxn ang="0">
                      <a:pos x="542" y="177"/>
                    </a:cxn>
                    <a:cxn ang="0">
                      <a:pos x="520" y="126"/>
                    </a:cxn>
                    <a:cxn ang="0">
                      <a:pos x="484" y="118"/>
                    </a:cxn>
                    <a:cxn ang="0">
                      <a:pos x="439" y="164"/>
                    </a:cxn>
                    <a:cxn ang="0">
                      <a:pos x="434" y="235"/>
                    </a:cxn>
                    <a:cxn ang="0">
                      <a:pos x="372" y="211"/>
                    </a:cxn>
                    <a:cxn ang="0">
                      <a:pos x="332" y="177"/>
                    </a:cxn>
                    <a:cxn ang="0">
                      <a:pos x="363" y="126"/>
                    </a:cxn>
                    <a:cxn ang="0">
                      <a:pos x="322" y="126"/>
                    </a:cxn>
                    <a:cxn ang="0">
                      <a:pos x="260" y="181"/>
                    </a:cxn>
                    <a:cxn ang="0">
                      <a:pos x="260" y="148"/>
                    </a:cxn>
                    <a:cxn ang="0">
                      <a:pos x="210" y="135"/>
                    </a:cxn>
                    <a:cxn ang="0">
                      <a:pos x="193" y="193"/>
                    </a:cxn>
                    <a:cxn ang="0">
                      <a:pos x="143" y="159"/>
                    </a:cxn>
                    <a:cxn ang="0">
                      <a:pos x="135" y="105"/>
                    </a:cxn>
                    <a:cxn ang="0">
                      <a:pos x="64" y="121"/>
                    </a:cxn>
                    <a:cxn ang="0">
                      <a:pos x="64" y="121"/>
                    </a:cxn>
                  </a:cxnLst>
                  <a:pathLst>
                    <a:path w="646" h="235">
                      <a:moveTo>
                        <a:pt x="64" y="121"/>
                      </a:moveTo>
                      <a:lnTo>
                        <a:pt x="0" y="80"/>
                      </a:lnTo>
                      <a:lnTo>
                        <a:pt x="103" y="25"/>
                      </a:lnTo>
                      <a:lnTo>
                        <a:pt x="283" y="9"/>
                      </a:lnTo>
                      <a:lnTo>
                        <a:pt x="465" y="42"/>
                      </a:lnTo>
                      <a:lnTo>
                        <a:pt x="470" y="4"/>
                      </a:lnTo>
                      <a:lnTo>
                        <a:pt x="560" y="0"/>
                      </a:lnTo>
                      <a:lnTo>
                        <a:pt x="646" y="38"/>
                      </a:lnTo>
                      <a:lnTo>
                        <a:pt x="641" y="130"/>
                      </a:lnTo>
                      <a:lnTo>
                        <a:pt x="591" y="143"/>
                      </a:lnTo>
                      <a:lnTo>
                        <a:pt x="587" y="215"/>
                      </a:lnTo>
                      <a:lnTo>
                        <a:pt x="542" y="177"/>
                      </a:lnTo>
                      <a:lnTo>
                        <a:pt x="520" y="126"/>
                      </a:lnTo>
                      <a:lnTo>
                        <a:pt x="484" y="118"/>
                      </a:lnTo>
                      <a:lnTo>
                        <a:pt x="439" y="164"/>
                      </a:lnTo>
                      <a:lnTo>
                        <a:pt x="434" y="235"/>
                      </a:lnTo>
                      <a:lnTo>
                        <a:pt x="372" y="211"/>
                      </a:lnTo>
                      <a:lnTo>
                        <a:pt x="332" y="177"/>
                      </a:lnTo>
                      <a:lnTo>
                        <a:pt x="363" y="126"/>
                      </a:lnTo>
                      <a:lnTo>
                        <a:pt x="322" y="126"/>
                      </a:lnTo>
                      <a:lnTo>
                        <a:pt x="260" y="181"/>
                      </a:lnTo>
                      <a:lnTo>
                        <a:pt x="260" y="148"/>
                      </a:lnTo>
                      <a:lnTo>
                        <a:pt x="210" y="135"/>
                      </a:lnTo>
                      <a:lnTo>
                        <a:pt x="193" y="193"/>
                      </a:lnTo>
                      <a:lnTo>
                        <a:pt x="143" y="159"/>
                      </a:lnTo>
                      <a:lnTo>
                        <a:pt x="135" y="105"/>
                      </a:lnTo>
                      <a:lnTo>
                        <a:pt x="64" y="121"/>
                      </a:lnTo>
                      <a:lnTo>
                        <a:pt x="64" y="121"/>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3" name="Freeform 37"/>
                <p:cNvSpPr/>
                <p:nvPr/>
              </p:nvSpPr>
              <p:spPr>
                <a:xfrm>
                  <a:off x="2204" y="3870"/>
                  <a:ext cx="73" cy="25"/>
                </a:xfrm>
                <a:custGeom>
                  <a:avLst/>
                  <a:gdLst/>
                  <a:ahLst/>
                  <a:cxnLst>
                    <a:cxn ang="0">
                      <a:pos x="0" y="100"/>
                    </a:cxn>
                    <a:cxn ang="0">
                      <a:pos x="84" y="29"/>
                    </a:cxn>
                    <a:cxn ang="0">
                      <a:pos x="170" y="0"/>
                    </a:cxn>
                    <a:cxn ang="0">
                      <a:pos x="219" y="49"/>
                    </a:cxn>
                    <a:cxn ang="0">
                      <a:pos x="210" y="80"/>
                    </a:cxn>
                    <a:cxn ang="0">
                      <a:pos x="161" y="54"/>
                    </a:cxn>
                    <a:cxn ang="0">
                      <a:pos x="81" y="67"/>
                    </a:cxn>
                    <a:cxn ang="0">
                      <a:pos x="0" y="100"/>
                    </a:cxn>
                    <a:cxn ang="0">
                      <a:pos x="0" y="100"/>
                    </a:cxn>
                  </a:cxnLst>
                  <a:pathLst>
                    <a:path w="219" h="100">
                      <a:moveTo>
                        <a:pt x="0" y="100"/>
                      </a:moveTo>
                      <a:lnTo>
                        <a:pt x="84" y="29"/>
                      </a:lnTo>
                      <a:lnTo>
                        <a:pt x="170" y="0"/>
                      </a:lnTo>
                      <a:lnTo>
                        <a:pt x="219" y="49"/>
                      </a:lnTo>
                      <a:lnTo>
                        <a:pt x="210" y="80"/>
                      </a:lnTo>
                      <a:lnTo>
                        <a:pt x="161" y="54"/>
                      </a:lnTo>
                      <a:lnTo>
                        <a:pt x="81" y="67"/>
                      </a:lnTo>
                      <a:lnTo>
                        <a:pt x="0" y="100"/>
                      </a:lnTo>
                      <a:lnTo>
                        <a:pt x="0" y="100"/>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4" name="Freeform 38"/>
                <p:cNvSpPr/>
                <p:nvPr/>
              </p:nvSpPr>
              <p:spPr>
                <a:xfrm>
                  <a:off x="2318" y="3889"/>
                  <a:ext cx="104" cy="52"/>
                </a:xfrm>
                <a:custGeom>
                  <a:avLst/>
                  <a:gdLst/>
                  <a:ahLst/>
                  <a:cxnLst>
                    <a:cxn ang="0">
                      <a:pos x="0" y="197"/>
                    </a:cxn>
                    <a:cxn ang="0">
                      <a:pos x="115" y="134"/>
                    </a:cxn>
                    <a:cxn ang="0">
                      <a:pos x="160" y="79"/>
                    </a:cxn>
                    <a:cxn ang="0">
                      <a:pos x="218" y="33"/>
                    </a:cxn>
                    <a:cxn ang="0">
                      <a:pos x="179" y="16"/>
                    </a:cxn>
                    <a:cxn ang="0">
                      <a:pos x="255" y="0"/>
                    </a:cxn>
                    <a:cxn ang="0">
                      <a:pos x="299" y="4"/>
                    </a:cxn>
                    <a:cxn ang="0">
                      <a:pos x="312" y="45"/>
                    </a:cxn>
                    <a:cxn ang="0">
                      <a:pos x="255" y="41"/>
                    </a:cxn>
                    <a:cxn ang="0">
                      <a:pos x="200" y="76"/>
                    </a:cxn>
                    <a:cxn ang="0">
                      <a:pos x="138" y="143"/>
                    </a:cxn>
                    <a:cxn ang="0">
                      <a:pos x="98" y="188"/>
                    </a:cxn>
                    <a:cxn ang="0">
                      <a:pos x="44" y="210"/>
                    </a:cxn>
                    <a:cxn ang="0">
                      <a:pos x="0" y="197"/>
                    </a:cxn>
                    <a:cxn ang="0">
                      <a:pos x="0" y="197"/>
                    </a:cxn>
                  </a:cxnLst>
                  <a:pathLst>
                    <a:path w="312" h="210">
                      <a:moveTo>
                        <a:pt x="0" y="197"/>
                      </a:moveTo>
                      <a:lnTo>
                        <a:pt x="115" y="134"/>
                      </a:lnTo>
                      <a:lnTo>
                        <a:pt x="160" y="79"/>
                      </a:lnTo>
                      <a:lnTo>
                        <a:pt x="218" y="33"/>
                      </a:lnTo>
                      <a:lnTo>
                        <a:pt x="179" y="16"/>
                      </a:lnTo>
                      <a:lnTo>
                        <a:pt x="255" y="0"/>
                      </a:lnTo>
                      <a:lnTo>
                        <a:pt x="299" y="4"/>
                      </a:lnTo>
                      <a:lnTo>
                        <a:pt x="312" y="45"/>
                      </a:lnTo>
                      <a:lnTo>
                        <a:pt x="255" y="41"/>
                      </a:lnTo>
                      <a:lnTo>
                        <a:pt x="200" y="76"/>
                      </a:lnTo>
                      <a:lnTo>
                        <a:pt x="138" y="143"/>
                      </a:lnTo>
                      <a:lnTo>
                        <a:pt x="98" y="188"/>
                      </a:lnTo>
                      <a:lnTo>
                        <a:pt x="44" y="210"/>
                      </a:lnTo>
                      <a:lnTo>
                        <a:pt x="0" y="197"/>
                      </a:lnTo>
                      <a:lnTo>
                        <a:pt x="0" y="197"/>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5" name="Freeform 39"/>
                <p:cNvSpPr/>
                <p:nvPr/>
              </p:nvSpPr>
              <p:spPr>
                <a:xfrm>
                  <a:off x="2049" y="3908"/>
                  <a:ext cx="440" cy="85"/>
                </a:xfrm>
                <a:custGeom>
                  <a:avLst/>
                  <a:gdLst/>
                  <a:ahLst/>
                  <a:cxnLst>
                    <a:cxn ang="0">
                      <a:pos x="58" y="130"/>
                    </a:cxn>
                    <a:cxn ang="0">
                      <a:pos x="0" y="113"/>
                    </a:cxn>
                    <a:cxn ang="0">
                      <a:pos x="45" y="46"/>
                    </a:cxn>
                    <a:cxn ang="0">
                      <a:pos x="680" y="198"/>
                    </a:cxn>
                    <a:cxn ang="0">
                      <a:pos x="809" y="244"/>
                    </a:cxn>
                    <a:cxn ang="0">
                      <a:pos x="1150" y="97"/>
                    </a:cxn>
                    <a:cxn ang="0">
                      <a:pos x="1078" y="67"/>
                    </a:cxn>
                    <a:cxn ang="0">
                      <a:pos x="1028" y="46"/>
                    </a:cxn>
                    <a:cxn ang="0">
                      <a:pos x="1114" y="0"/>
                    </a:cxn>
                    <a:cxn ang="0">
                      <a:pos x="1190" y="5"/>
                    </a:cxn>
                    <a:cxn ang="0">
                      <a:pos x="1159" y="41"/>
                    </a:cxn>
                    <a:cxn ang="0">
                      <a:pos x="1240" y="63"/>
                    </a:cxn>
                    <a:cxn ang="0">
                      <a:pos x="1319" y="38"/>
                    </a:cxn>
                    <a:cxn ang="0">
                      <a:pos x="1307" y="97"/>
                    </a:cxn>
                    <a:cxn ang="0">
                      <a:pos x="787" y="337"/>
                    </a:cxn>
                    <a:cxn ang="0">
                      <a:pos x="398" y="198"/>
                    </a:cxn>
                    <a:cxn ang="0">
                      <a:pos x="193" y="168"/>
                    </a:cxn>
                    <a:cxn ang="0">
                      <a:pos x="58" y="130"/>
                    </a:cxn>
                    <a:cxn ang="0">
                      <a:pos x="58" y="130"/>
                    </a:cxn>
                  </a:cxnLst>
                  <a:pathLst>
                    <a:path w="1319" h="337">
                      <a:moveTo>
                        <a:pt x="58" y="130"/>
                      </a:moveTo>
                      <a:lnTo>
                        <a:pt x="0" y="113"/>
                      </a:lnTo>
                      <a:lnTo>
                        <a:pt x="45" y="46"/>
                      </a:lnTo>
                      <a:lnTo>
                        <a:pt x="680" y="198"/>
                      </a:lnTo>
                      <a:lnTo>
                        <a:pt x="809" y="244"/>
                      </a:lnTo>
                      <a:lnTo>
                        <a:pt x="1150" y="97"/>
                      </a:lnTo>
                      <a:lnTo>
                        <a:pt x="1078" y="67"/>
                      </a:lnTo>
                      <a:lnTo>
                        <a:pt x="1028" y="46"/>
                      </a:lnTo>
                      <a:lnTo>
                        <a:pt x="1114" y="0"/>
                      </a:lnTo>
                      <a:lnTo>
                        <a:pt x="1190" y="5"/>
                      </a:lnTo>
                      <a:lnTo>
                        <a:pt x="1159" y="41"/>
                      </a:lnTo>
                      <a:lnTo>
                        <a:pt x="1240" y="63"/>
                      </a:lnTo>
                      <a:lnTo>
                        <a:pt x="1319" y="38"/>
                      </a:lnTo>
                      <a:lnTo>
                        <a:pt x="1307" y="97"/>
                      </a:lnTo>
                      <a:lnTo>
                        <a:pt x="787" y="337"/>
                      </a:lnTo>
                      <a:lnTo>
                        <a:pt x="398" y="198"/>
                      </a:lnTo>
                      <a:lnTo>
                        <a:pt x="193" y="168"/>
                      </a:lnTo>
                      <a:lnTo>
                        <a:pt x="58" y="130"/>
                      </a:lnTo>
                      <a:lnTo>
                        <a:pt x="58" y="130"/>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6" name="Freeform 40"/>
                <p:cNvSpPr/>
                <p:nvPr/>
              </p:nvSpPr>
              <p:spPr>
                <a:xfrm>
                  <a:off x="2257" y="3892"/>
                  <a:ext cx="38" cy="13"/>
                </a:xfrm>
                <a:custGeom>
                  <a:avLst/>
                  <a:gdLst/>
                  <a:ahLst/>
                  <a:cxnLst>
                    <a:cxn ang="0">
                      <a:pos x="0" y="38"/>
                    </a:cxn>
                    <a:cxn ang="0">
                      <a:pos x="84" y="0"/>
                    </a:cxn>
                    <a:cxn ang="0">
                      <a:pos x="116" y="51"/>
                    </a:cxn>
                    <a:cxn ang="0">
                      <a:pos x="0" y="38"/>
                    </a:cxn>
                    <a:cxn ang="0">
                      <a:pos x="0" y="38"/>
                    </a:cxn>
                  </a:cxnLst>
                  <a:pathLst>
                    <a:path w="116" h="51">
                      <a:moveTo>
                        <a:pt x="0" y="38"/>
                      </a:moveTo>
                      <a:lnTo>
                        <a:pt x="84" y="0"/>
                      </a:lnTo>
                      <a:lnTo>
                        <a:pt x="116" y="51"/>
                      </a:lnTo>
                      <a:lnTo>
                        <a:pt x="0" y="38"/>
                      </a:lnTo>
                      <a:lnTo>
                        <a:pt x="0" y="38"/>
                      </a:lnTo>
                      <a:close/>
                    </a:path>
                  </a:pathLst>
                </a:custGeom>
                <a:solidFill>
                  <a:srgbClr val="CCCCFF"/>
                </a:solidFill>
                <a:ln w="9525">
                  <a:noFill/>
                </a:ln>
                <a:effectLst>
                  <a:outerShdw dist="35921" dir="2699999" algn="ctr" rotWithShape="0">
                    <a:schemeClr val="bg2"/>
                  </a:outerShdw>
                </a:effectLst>
              </p:spPr>
              <p:txBody>
                <a:bodyPr/>
                <a:p>
                  <a:endParaRPr lang="zh-CN" altLang="en-US"/>
                </a:p>
              </p:txBody>
            </p:sp>
            <p:sp>
              <p:nvSpPr>
                <p:cNvPr id="32807" name="Freeform 41"/>
                <p:cNvSpPr/>
                <p:nvPr/>
              </p:nvSpPr>
              <p:spPr>
                <a:xfrm>
                  <a:off x="2216" y="3905"/>
                  <a:ext cx="99" cy="30"/>
                </a:xfrm>
                <a:custGeom>
                  <a:avLst/>
                  <a:gdLst/>
                  <a:ahLst/>
                  <a:cxnLst>
                    <a:cxn ang="0">
                      <a:pos x="0" y="34"/>
                    </a:cxn>
                    <a:cxn ang="0">
                      <a:pos x="76" y="0"/>
                    </a:cxn>
                    <a:cxn ang="0">
                      <a:pos x="295" y="43"/>
                    </a:cxn>
                    <a:cxn ang="0">
                      <a:pos x="228" y="63"/>
                    </a:cxn>
                    <a:cxn ang="0">
                      <a:pos x="210" y="114"/>
                    </a:cxn>
                    <a:cxn ang="0">
                      <a:pos x="117" y="122"/>
                    </a:cxn>
                    <a:cxn ang="0">
                      <a:pos x="0" y="34"/>
                    </a:cxn>
                    <a:cxn ang="0">
                      <a:pos x="0" y="34"/>
                    </a:cxn>
                  </a:cxnLst>
                  <a:pathLst>
                    <a:path w="295" h="122">
                      <a:moveTo>
                        <a:pt x="0" y="34"/>
                      </a:moveTo>
                      <a:lnTo>
                        <a:pt x="76" y="0"/>
                      </a:lnTo>
                      <a:lnTo>
                        <a:pt x="295" y="43"/>
                      </a:lnTo>
                      <a:lnTo>
                        <a:pt x="228" y="63"/>
                      </a:lnTo>
                      <a:lnTo>
                        <a:pt x="210" y="114"/>
                      </a:lnTo>
                      <a:lnTo>
                        <a:pt x="117" y="122"/>
                      </a:lnTo>
                      <a:lnTo>
                        <a:pt x="0" y="34"/>
                      </a:lnTo>
                      <a:lnTo>
                        <a:pt x="0" y="34"/>
                      </a:lnTo>
                      <a:close/>
                    </a:path>
                  </a:pathLst>
                </a:custGeom>
                <a:solidFill>
                  <a:srgbClr val="FFBFBF"/>
                </a:solidFill>
                <a:ln w="9525">
                  <a:noFill/>
                </a:ln>
                <a:effectLst>
                  <a:outerShdw dist="35921" dir="2699999" algn="ctr" rotWithShape="0">
                    <a:schemeClr val="bg2"/>
                  </a:outerShdw>
                </a:effectLst>
              </p:spPr>
              <p:txBody>
                <a:bodyPr/>
                <a:p>
                  <a:endParaRPr lang="zh-CN" altLang="en-US"/>
                </a:p>
              </p:txBody>
            </p:sp>
            <p:sp>
              <p:nvSpPr>
                <p:cNvPr id="32808" name="Freeform 42"/>
                <p:cNvSpPr/>
                <p:nvPr/>
              </p:nvSpPr>
              <p:spPr>
                <a:xfrm>
                  <a:off x="2383" y="3686"/>
                  <a:ext cx="57" cy="73"/>
                </a:xfrm>
                <a:custGeom>
                  <a:avLst/>
                  <a:gdLst/>
                  <a:ahLst/>
                  <a:cxnLst>
                    <a:cxn ang="0">
                      <a:pos x="85" y="4"/>
                    </a:cxn>
                    <a:cxn ang="0">
                      <a:pos x="40" y="30"/>
                    </a:cxn>
                    <a:cxn ang="0">
                      <a:pos x="9" y="102"/>
                    </a:cxn>
                    <a:cxn ang="0">
                      <a:pos x="0" y="194"/>
                    </a:cxn>
                    <a:cxn ang="0">
                      <a:pos x="22" y="253"/>
                    </a:cxn>
                    <a:cxn ang="0">
                      <a:pos x="49" y="291"/>
                    </a:cxn>
                    <a:cxn ang="0">
                      <a:pos x="112" y="257"/>
                    </a:cxn>
                    <a:cxn ang="0">
                      <a:pos x="170" y="135"/>
                    </a:cxn>
                    <a:cxn ang="0">
                      <a:pos x="143" y="17"/>
                    </a:cxn>
                    <a:cxn ang="0">
                      <a:pos x="112" y="0"/>
                    </a:cxn>
                    <a:cxn ang="0">
                      <a:pos x="85" y="4"/>
                    </a:cxn>
                    <a:cxn ang="0">
                      <a:pos x="85" y="4"/>
                    </a:cxn>
                  </a:cxnLst>
                  <a:pathLst>
                    <a:path w="170" h="291">
                      <a:moveTo>
                        <a:pt x="85" y="4"/>
                      </a:moveTo>
                      <a:lnTo>
                        <a:pt x="40" y="30"/>
                      </a:lnTo>
                      <a:lnTo>
                        <a:pt x="9" y="102"/>
                      </a:lnTo>
                      <a:lnTo>
                        <a:pt x="0" y="194"/>
                      </a:lnTo>
                      <a:lnTo>
                        <a:pt x="22" y="253"/>
                      </a:lnTo>
                      <a:lnTo>
                        <a:pt x="49" y="291"/>
                      </a:lnTo>
                      <a:lnTo>
                        <a:pt x="112" y="257"/>
                      </a:lnTo>
                      <a:lnTo>
                        <a:pt x="170" y="135"/>
                      </a:lnTo>
                      <a:lnTo>
                        <a:pt x="143" y="17"/>
                      </a:lnTo>
                      <a:lnTo>
                        <a:pt x="112" y="0"/>
                      </a:lnTo>
                      <a:lnTo>
                        <a:pt x="85" y="4"/>
                      </a:lnTo>
                      <a:lnTo>
                        <a:pt x="85" y="4"/>
                      </a:lnTo>
                      <a:close/>
                    </a:path>
                  </a:pathLst>
                </a:custGeom>
                <a:solidFill>
                  <a:srgbClr val="7A7AAD"/>
                </a:solidFill>
                <a:ln w="9525">
                  <a:noFill/>
                </a:ln>
                <a:effectLst>
                  <a:outerShdw dist="35921" dir="2699999" algn="ctr" rotWithShape="0">
                    <a:schemeClr val="bg2"/>
                  </a:outerShdw>
                </a:effectLst>
              </p:spPr>
              <p:txBody>
                <a:bodyPr/>
                <a:p>
                  <a:endParaRPr lang="zh-CN" altLang="en-US"/>
                </a:p>
              </p:txBody>
            </p:sp>
            <p:sp>
              <p:nvSpPr>
                <p:cNvPr id="32809" name="Freeform 43"/>
                <p:cNvSpPr/>
                <p:nvPr/>
              </p:nvSpPr>
              <p:spPr>
                <a:xfrm>
                  <a:off x="2252" y="3680"/>
                  <a:ext cx="22" cy="77"/>
                </a:xfrm>
                <a:custGeom>
                  <a:avLst/>
                  <a:gdLst/>
                  <a:ahLst/>
                  <a:cxnLst>
                    <a:cxn ang="0">
                      <a:pos x="67" y="0"/>
                    </a:cxn>
                    <a:cxn ang="0">
                      <a:pos x="22" y="59"/>
                    </a:cxn>
                    <a:cxn ang="0">
                      <a:pos x="0" y="148"/>
                    </a:cxn>
                    <a:cxn ang="0">
                      <a:pos x="22" y="269"/>
                    </a:cxn>
                    <a:cxn ang="0">
                      <a:pos x="53" y="303"/>
                    </a:cxn>
                    <a:cxn ang="0">
                      <a:pos x="67" y="0"/>
                    </a:cxn>
                    <a:cxn ang="0">
                      <a:pos x="67" y="0"/>
                    </a:cxn>
                  </a:cxnLst>
                  <a:pathLst>
                    <a:path w="67" h="303">
                      <a:moveTo>
                        <a:pt x="67" y="0"/>
                      </a:moveTo>
                      <a:lnTo>
                        <a:pt x="22" y="59"/>
                      </a:lnTo>
                      <a:lnTo>
                        <a:pt x="0" y="148"/>
                      </a:lnTo>
                      <a:lnTo>
                        <a:pt x="22" y="269"/>
                      </a:lnTo>
                      <a:lnTo>
                        <a:pt x="53" y="303"/>
                      </a:lnTo>
                      <a:lnTo>
                        <a:pt x="67" y="0"/>
                      </a:lnTo>
                      <a:lnTo>
                        <a:pt x="67" y="0"/>
                      </a:lnTo>
                      <a:close/>
                    </a:path>
                  </a:pathLst>
                </a:custGeom>
                <a:solidFill>
                  <a:srgbClr val="7A7AAD"/>
                </a:solidFill>
                <a:ln w="9525">
                  <a:noFill/>
                </a:ln>
                <a:effectLst>
                  <a:outerShdw dist="35921" dir="2699999" algn="ctr" rotWithShape="0">
                    <a:schemeClr val="bg2"/>
                  </a:outerShdw>
                </a:effectLst>
              </p:spPr>
              <p:txBody>
                <a:bodyPr/>
                <a:p>
                  <a:endParaRPr lang="zh-CN" altLang="en-US"/>
                </a:p>
              </p:txBody>
            </p:sp>
            <p:sp>
              <p:nvSpPr>
                <p:cNvPr id="32810" name="Freeform 44"/>
                <p:cNvSpPr/>
                <p:nvPr/>
              </p:nvSpPr>
              <p:spPr>
                <a:xfrm>
                  <a:off x="2325" y="3915"/>
                  <a:ext cx="164" cy="72"/>
                </a:xfrm>
                <a:custGeom>
                  <a:avLst/>
                  <a:gdLst/>
                  <a:ahLst/>
                  <a:cxnLst>
                    <a:cxn ang="0">
                      <a:pos x="0" y="282"/>
                    </a:cxn>
                    <a:cxn ang="0">
                      <a:pos x="13" y="211"/>
                    </a:cxn>
                    <a:cxn ang="0">
                      <a:pos x="491" y="0"/>
                    </a:cxn>
                    <a:cxn ang="0">
                      <a:pos x="479" y="59"/>
                    </a:cxn>
                    <a:cxn ang="0">
                      <a:pos x="157" y="211"/>
                    </a:cxn>
                    <a:cxn ang="0">
                      <a:pos x="0" y="282"/>
                    </a:cxn>
                    <a:cxn ang="0">
                      <a:pos x="0" y="282"/>
                    </a:cxn>
                  </a:cxnLst>
                  <a:pathLst>
                    <a:path w="491" h="282">
                      <a:moveTo>
                        <a:pt x="0" y="282"/>
                      </a:moveTo>
                      <a:lnTo>
                        <a:pt x="13" y="211"/>
                      </a:lnTo>
                      <a:lnTo>
                        <a:pt x="491" y="0"/>
                      </a:lnTo>
                      <a:lnTo>
                        <a:pt x="479" y="59"/>
                      </a:lnTo>
                      <a:lnTo>
                        <a:pt x="157" y="211"/>
                      </a:lnTo>
                      <a:lnTo>
                        <a:pt x="0" y="282"/>
                      </a:lnTo>
                      <a:lnTo>
                        <a:pt x="0" y="282"/>
                      </a:lnTo>
                      <a:close/>
                    </a:path>
                  </a:pathLst>
                </a:custGeom>
                <a:solidFill>
                  <a:srgbClr val="7A7AAD"/>
                </a:solidFill>
                <a:ln w="9525">
                  <a:noFill/>
                </a:ln>
                <a:effectLst>
                  <a:outerShdw dist="35921" dir="2699999" algn="ctr" rotWithShape="0">
                    <a:schemeClr val="bg2"/>
                  </a:outerShdw>
                </a:effectLst>
              </p:spPr>
              <p:txBody>
                <a:bodyPr/>
                <a:p>
                  <a:endParaRPr lang="zh-CN" altLang="en-US"/>
                </a:p>
              </p:txBody>
            </p:sp>
            <p:sp>
              <p:nvSpPr>
                <p:cNvPr id="32811" name="Freeform 45"/>
                <p:cNvSpPr/>
                <p:nvPr/>
              </p:nvSpPr>
              <p:spPr>
                <a:xfrm>
                  <a:off x="2322" y="3521"/>
                  <a:ext cx="36" cy="31"/>
                </a:xfrm>
                <a:custGeom>
                  <a:avLst/>
                  <a:gdLst/>
                  <a:ahLst/>
                  <a:cxnLst>
                    <a:cxn ang="0">
                      <a:pos x="10" y="119"/>
                    </a:cxn>
                    <a:cxn ang="0">
                      <a:pos x="14" y="43"/>
                    </a:cxn>
                    <a:cxn ang="0">
                      <a:pos x="0" y="5"/>
                    </a:cxn>
                    <a:cxn ang="0">
                      <a:pos x="58" y="0"/>
                    </a:cxn>
                    <a:cxn ang="0">
                      <a:pos x="95" y="13"/>
                    </a:cxn>
                    <a:cxn ang="0">
                      <a:pos x="108" y="38"/>
                    </a:cxn>
                    <a:cxn ang="0">
                      <a:pos x="98" y="127"/>
                    </a:cxn>
                    <a:cxn ang="0">
                      <a:pos x="10" y="119"/>
                    </a:cxn>
                    <a:cxn ang="0">
                      <a:pos x="10" y="119"/>
                    </a:cxn>
                  </a:cxnLst>
                  <a:pathLst>
                    <a:path w="108" h="127">
                      <a:moveTo>
                        <a:pt x="10" y="119"/>
                      </a:moveTo>
                      <a:lnTo>
                        <a:pt x="14" y="43"/>
                      </a:lnTo>
                      <a:lnTo>
                        <a:pt x="0" y="5"/>
                      </a:lnTo>
                      <a:lnTo>
                        <a:pt x="58" y="0"/>
                      </a:lnTo>
                      <a:lnTo>
                        <a:pt x="95" y="13"/>
                      </a:lnTo>
                      <a:lnTo>
                        <a:pt x="108" y="38"/>
                      </a:lnTo>
                      <a:lnTo>
                        <a:pt x="98" y="127"/>
                      </a:lnTo>
                      <a:lnTo>
                        <a:pt x="10" y="119"/>
                      </a:lnTo>
                      <a:lnTo>
                        <a:pt x="10" y="119"/>
                      </a:lnTo>
                      <a:close/>
                    </a:path>
                  </a:pathLst>
                </a:custGeom>
                <a:solidFill>
                  <a:srgbClr val="7A7AAD"/>
                </a:solidFill>
                <a:ln w="9525">
                  <a:noFill/>
                </a:ln>
                <a:effectLst>
                  <a:outerShdw dist="35921" dir="2699999" algn="ctr" rotWithShape="0">
                    <a:schemeClr val="bg2"/>
                  </a:outerShdw>
                </a:effectLst>
              </p:spPr>
              <p:txBody>
                <a:bodyPr/>
                <a:p>
                  <a:endParaRPr lang="zh-CN" altLang="en-US"/>
                </a:p>
              </p:txBody>
            </p:sp>
            <p:sp>
              <p:nvSpPr>
                <p:cNvPr id="32812" name="Freeform 46"/>
                <p:cNvSpPr/>
                <p:nvPr/>
              </p:nvSpPr>
              <p:spPr>
                <a:xfrm>
                  <a:off x="2325" y="3579"/>
                  <a:ext cx="39" cy="115"/>
                </a:xfrm>
                <a:custGeom>
                  <a:avLst/>
                  <a:gdLst/>
                  <a:ahLst/>
                  <a:cxnLst>
                    <a:cxn ang="0">
                      <a:pos x="48" y="0"/>
                    </a:cxn>
                    <a:cxn ang="0">
                      <a:pos x="107" y="8"/>
                    </a:cxn>
                    <a:cxn ang="0">
                      <a:pos x="116" y="88"/>
                    </a:cxn>
                    <a:cxn ang="0">
                      <a:pos x="102" y="148"/>
                    </a:cxn>
                    <a:cxn ang="0">
                      <a:pos x="80" y="219"/>
                    </a:cxn>
                    <a:cxn ang="0">
                      <a:pos x="112" y="359"/>
                    </a:cxn>
                    <a:cxn ang="0">
                      <a:pos x="48" y="460"/>
                    </a:cxn>
                    <a:cxn ang="0">
                      <a:pos x="0" y="324"/>
                    </a:cxn>
                    <a:cxn ang="0">
                      <a:pos x="35" y="219"/>
                    </a:cxn>
                    <a:cxn ang="0">
                      <a:pos x="18" y="177"/>
                    </a:cxn>
                    <a:cxn ang="0">
                      <a:pos x="67" y="101"/>
                    </a:cxn>
                    <a:cxn ang="0">
                      <a:pos x="35" y="63"/>
                    </a:cxn>
                    <a:cxn ang="0">
                      <a:pos x="57" y="38"/>
                    </a:cxn>
                    <a:cxn ang="0">
                      <a:pos x="18" y="8"/>
                    </a:cxn>
                    <a:cxn ang="0">
                      <a:pos x="48" y="0"/>
                    </a:cxn>
                    <a:cxn ang="0">
                      <a:pos x="48" y="0"/>
                    </a:cxn>
                  </a:cxnLst>
                  <a:pathLst>
                    <a:path w="116" h="460">
                      <a:moveTo>
                        <a:pt x="48" y="0"/>
                      </a:moveTo>
                      <a:lnTo>
                        <a:pt x="107" y="8"/>
                      </a:lnTo>
                      <a:lnTo>
                        <a:pt x="116" y="88"/>
                      </a:lnTo>
                      <a:lnTo>
                        <a:pt x="102" y="148"/>
                      </a:lnTo>
                      <a:lnTo>
                        <a:pt x="80" y="219"/>
                      </a:lnTo>
                      <a:lnTo>
                        <a:pt x="112" y="359"/>
                      </a:lnTo>
                      <a:lnTo>
                        <a:pt x="48" y="460"/>
                      </a:lnTo>
                      <a:lnTo>
                        <a:pt x="0" y="324"/>
                      </a:lnTo>
                      <a:lnTo>
                        <a:pt x="35" y="219"/>
                      </a:lnTo>
                      <a:lnTo>
                        <a:pt x="18" y="177"/>
                      </a:lnTo>
                      <a:lnTo>
                        <a:pt x="67" y="101"/>
                      </a:lnTo>
                      <a:lnTo>
                        <a:pt x="35" y="63"/>
                      </a:lnTo>
                      <a:lnTo>
                        <a:pt x="57" y="38"/>
                      </a:lnTo>
                      <a:lnTo>
                        <a:pt x="18" y="8"/>
                      </a:lnTo>
                      <a:lnTo>
                        <a:pt x="48" y="0"/>
                      </a:lnTo>
                      <a:lnTo>
                        <a:pt x="48" y="0"/>
                      </a:lnTo>
                      <a:close/>
                    </a:path>
                  </a:pathLst>
                </a:custGeom>
                <a:solidFill>
                  <a:srgbClr val="755B5B"/>
                </a:solidFill>
                <a:ln w="9525">
                  <a:noFill/>
                </a:ln>
                <a:effectLst>
                  <a:outerShdw dist="35921" dir="2699999" algn="ctr" rotWithShape="0">
                    <a:schemeClr val="bg2"/>
                  </a:outerShdw>
                </a:effectLst>
              </p:spPr>
              <p:txBody>
                <a:bodyPr/>
                <a:p>
                  <a:endParaRPr lang="zh-CN" altLang="en-US"/>
                </a:p>
              </p:txBody>
            </p:sp>
            <p:sp>
              <p:nvSpPr>
                <p:cNvPr id="32813" name="Freeform 47"/>
                <p:cNvSpPr/>
                <p:nvPr/>
              </p:nvSpPr>
              <p:spPr>
                <a:xfrm>
                  <a:off x="2336" y="3739"/>
                  <a:ext cx="37" cy="43"/>
                </a:xfrm>
                <a:custGeom>
                  <a:avLst/>
                  <a:gdLst/>
                  <a:ahLst/>
                  <a:cxnLst>
                    <a:cxn ang="0">
                      <a:pos x="9" y="0"/>
                    </a:cxn>
                    <a:cxn ang="0">
                      <a:pos x="0" y="165"/>
                    </a:cxn>
                    <a:cxn ang="0">
                      <a:pos x="107" y="174"/>
                    </a:cxn>
                    <a:cxn ang="0">
                      <a:pos x="112" y="107"/>
                    </a:cxn>
                    <a:cxn ang="0">
                      <a:pos x="54" y="89"/>
                    </a:cxn>
                    <a:cxn ang="0">
                      <a:pos x="9" y="0"/>
                    </a:cxn>
                    <a:cxn ang="0">
                      <a:pos x="9" y="0"/>
                    </a:cxn>
                  </a:cxnLst>
                  <a:pathLst>
                    <a:path w="112" h="174">
                      <a:moveTo>
                        <a:pt x="9" y="0"/>
                      </a:moveTo>
                      <a:lnTo>
                        <a:pt x="0" y="165"/>
                      </a:lnTo>
                      <a:lnTo>
                        <a:pt x="107" y="174"/>
                      </a:lnTo>
                      <a:lnTo>
                        <a:pt x="112" y="107"/>
                      </a:lnTo>
                      <a:lnTo>
                        <a:pt x="54" y="89"/>
                      </a:lnTo>
                      <a:lnTo>
                        <a:pt x="9" y="0"/>
                      </a:lnTo>
                      <a:lnTo>
                        <a:pt x="9" y="0"/>
                      </a:lnTo>
                      <a:close/>
                    </a:path>
                  </a:pathLst>
                </a:custGeom>
                <a:solidFill>
                  <a:srgbClr val="755B5B"/>
                </a:solidFill>
                <a:ln w="9525">
                  <a:noFill/>
                </a:ln>
                <a:effectLst>
                  <a:outerShdw dist="35921" dir="2699999" algn="ctr" rotWithShape="0">
                    <a:schemeClr val="bg2"/>
                  </a:outerShdw>
                </a:effectLst>
              </p:spPr>
              <p:txBody>
                <a:bodyPr/>
                <a:p>
                  <a:endParaRPr lang="zh-CN" altLang="en-US"/>
                </a:p>
              </p:txBody>
            </p:sp>
            <p:sp>
              <p:nvSpPr>
                <p:cNvPr id="32814" name="Freeform 48"/>
                <p:cNvSpPr/>
                <p:nvPr/>
              </p:nvSpPr>
              <p:spPr>
                <a:xfrm>
                  <a:off x="2427" y="3720"/>
                  <a:ext cx="67" cy="82"/>
                </a:xfrm>
                <a:custGeom>
                  <a:avLst/>
                  <a:gdLst/>
                  <a:ahLst/>
                  <a:cxnLst>
                    <a:cxn ang="0">
                      <a:pos x="0" y="110"/>
                    </a:cxn>
                    <a:cxn ang="0">
                      <a:pos x="63" y="177"/>
                    </a:cxn>
                    <a:cxn ang="0">
                      <a:pos x="76" y="232"/>
                    </a:cxn>
                    <a:cxn ang="0">
                      <a:pos x="201" y="328"/>
                    </a:cxn>
                    <a:cxn ang="0">
                      <a:pos x="175" y="185"/>
                    </a:cxn>
                    <a:cxn ang="0">
                      <a:pos x="103" y="55"/>
                    </a:cxn>
                    <a:cxn ang="0">
                      <a:pos x="40" y="0"/>
                    </a:cxn>
                    <a:cxn ang="0">
                      <a:pos x="0" y="110"/>
                    </a:cxn>
                    <a:cxn ang="0">
                      <a:pos x="0" y="110"/>
                    </a:cxn>
                  </a:cxnLst>
                  <a:pathLst>
                    <a:path w="201" h="328">
                      <a:moveTo>
                        <a:pt x="0" y="110"/>
                      </a:moveTo>
                      <a:lnTo>
                        <a:pt x="63" y="177"/>
                      </a:lnTo>
                      <a:lnTo>
                        <a:pt x="76" y="232"/>
                      </a:lnTo>
                      <a:lnTo>
                        <a:pt x="201" y="328"/>
                      </a:lnTo>
                      <a:lnTo>
                        <a:pt x="175" y="185"/>
                      </a:lnTo>
                      <a:lnTo>
                        <a:pt x="103" y="55"/>
                      </a:lnTo>
                      <a:lnTo>
                        <a:pt x="40" y="0"/>
                      </a:lnTo>
                      <a:lnTo>
                        <a:pt x="0" y="110"/>
                      </a:lnTo>
                      <a:lnTo>
                        <a:pt x="0" y="110"/>
                      </a:lnTo>
                      <a:close/>
                    </a:path>
                  </a:pathLst>
                </a:custGeom>
                <a:solidFill>
                  <a:srgbClr val="755B5B"/>
                </a:solidFill>
                <a:ln w="9525">
                  <a:noFill/>
                </a:ln>
                <a:effectLst>
                  <a:outerShdw dist="35921" dir="2699999" algn="ctr" rotWithShape="0">
                    <a:schemeClr val="bg2"/>
                  </a:outerShdw>
                </a:effectLst>
              </p:spPr>
              <p:txBody>
                <a:bodyPr/>
                <a:p>
                  <a:endParaRPr lang="zh-CN" altLang="en-US"/>
                </a:p>
              </p:txBody>
            </p:sp>
            <p:sp>
              <p:nvSpPr>
                <p:cNvPr id="32815" name="Freeform 49"/>
                <p:cNvSpPr/>
                <p:nvPr/>
              </p:nvSpPr>
              <p:spPr>
                <a:xfrm>
                  <a:off x="2416" y="4004"/>
                  <a:ext cx="131" cy="111"/>
                </a:xfrm>
                <a:custGeom>
                  <a:avLst/>
                  <a:gdLst/>
                  <a:ahLst/>
                  <a:cxnLst>
                    <a:cxn ang="0">
                      <a:pos x="390" y="0"/>
                    </a:cxn>
                    <a:cxn ang="0">
                      <a:pos x="327" y="96"/>
                    </a:cxn>
                    <a:cxn ang="0">
                      <a:pos x="188" y="193"/>
                    </a:cxn>
                    <a:cxn ang="0">
                      <a:pos x="72" y="260"/>
                    </a:cxn>
                    <a:cxn ang="0">
                      <a:pos x="14" y="324"/>
                    </a:cxn>
                    <a:cxn ang="0">
                      <a:pos x="0" y="446"/>
                    </a:cxn>
                    <a:cxn ang="0">
                      <a:pos x="112" y="374"/>
                    </a:cxn>
                    <a:cxn ang="0">
                      <a:pos x="314" y="260"/>
                    </a:cxn>
                    <a:cxn ang="0">
                      <a:pos x="394" y="181"/>
                    </a:cxn>
                    <a:cxn ang="0">
                      <a:pos x="390" y="0"/>
                    </a:cxn>
                    <a:cxn ang="0">
                      <a:pos x="390" y="0"/>
                    </a:cxn>
                  </a:cxnLst>
                  <a:pathLst>
                    <a:path w="394" h="446">
                      <a:moveTo>
                        <a:pt x="390" y="0"/>
                      </a:moveTo>
                      <a:lnTo>
                        <a:pt x="327" y="96"/>
                      </a:lnTo>
                      <a:lnTo>
                        <a:pt x="188" y="193"/>
                      </a:lnTo>
                      <a:lnTo>
                        <a:pt x="72" y="260"/>
                      </a:lnTo>
                      <a:lnTo>
                        <a:pt x="14" y="324"/>
                      </a:lnTo>
                      <a:lnTo>
                        <a:pt x="0" y="446"/>
                      </a:lnTo>
                      <a:lnTo>
                        <a:pt x="112" y="374"/>
                      </a:lnTo>
                      <a:lnTo>
                        <a:pt x="314" y="260"/>
                      </a:lnTo>
                      <a:lnTo>
                        <a:pt x="394" y="181"/>
                      </a:lnTo>
                      <a:lnTo>
                        <a:pt x="390" y="0"/>
                      </a:lnTo>
                      <a:lnTo>
                        <a:pt x="390" y="0"/>
                      </a:lnTo>
                      <a:close/>
                    </a:path>
                  </a:pathLst>
                </a:custGeom>
                <a:solidFill>
                  <a:srgbClr val="755B5B"/>
                </a:solidFill>
                <a:ln w="9525">
                  <a:noFill/>
                </a:ln>
                <a:effectLst>
                  <a:outerShdw dist="35921" dir="2699999" algn="ctr" rotWithShape="0">
                    <a:schemeClr val="bg2"/>
                  </a:outerShdw>
                </a:effectLst>
              </p:spPr>
              <p:txBody>
                <a:bodyPr/>
                <a:p>
                  <a:endParaRPr lang="zh-CN" altLang="en-US"/>
                </a:p>
              </p:txBody>
            </p:sp>
            <p:sp>
              <p:nvSpPr>
                <p:cNvPr id="32816" name="Freeform 50"/>
                <p:cNvSpPr/>
                <p:nvPr/>
              </p:nvSpPr>
              <p:spPr>
                <a:xfrm>
                  <a:off x="2300" y="3508"/>
                  <a:ext cx="65" cy="14"/>
                </a:xfrm>
                <a:custGeom>
                  <a:avLst/>
                  <a:gdLst/>
                  <a:ahLst/>
                  <a:cxnLst>
                    <a:cxn ang="0">
                      <a:pos x="8" y="19"/>
                    </a:cxn>
                    <a:cxn ang="0">
                      <a:pos x="80" y="0"/>
                    </a:cxn>
                    <a:cxn ang="0">
                      <a:pos x="130" y="12"/>
                    </a:cxn>
                    <a:cxn ang="0">
                      <a:pos x="178" y="24"/>
                    </a:cxn>
                    <a:cxn ang="0">
                      <a:pos x="193" y="36"/>
                    </a:cxn>
                    <a:cxn ang="0">
                      <a:pos x="197" y="57"/>
                    </a:cxn>
                    <a:cxn ang="0">
                      <a:pos x="175" y="60"/>
                    </a:cxn>
                    <a:cxn ang="0">
                      <a:pos x="162" y="52"/>
                    </a:cxn>
                    <a:cxn ang="0">
                      <a:pos x="124" y="41"/>
                    </a:cxn>
                    <a:cxn ang="0">
                      <a:pos x="78" y="33"/>
                    </a:cxn>
                    <a:cxn ang="0">
                      <a:pos x="15" y="39"/>
                    </a:cxn>
                    <a:cxn ang="0">
                      <a:pos x="0" y="32"/>
                    </a:cxn>
                    <a:cxn ang="0">
                      <a:pos x="8" y="19"/>
                    </a:cxn>
                    <a:cxn ang="0">
                      <a:pos x="8" y="19"/>
                    </a:cxn>
                  </a:cxnLst>
                  <a:pathLst>
                    <a:path w="197" h="60">
                      <a:moveTo>
                        <a:pt x="8" y="19"/>
                      </a:moveTo>
                      <a:lnTo>
                        <a:pt x="80" y="0"/>
                      </a:lnTo>
                      <a:lnTo>
                        <a:pt x="130" y="12"/>
                      </a:lnTo>
                      <a:lnTo>
                        <a:pt x="178" y="24"/>
                      </a:lnTo>
                      <a:lnTo>
                        <a:pt x="193" y="36"/>
                      </a:lnTo>
                      <a:lnTo>
                        <a:pt x="197" y="57"/>
                      </a:lnTo>
                      <a:lnTo>
                        <a:pt x="175" y="60"/>
                      </a:lnTo>
                      <a:lnTo>
                        <a:pt x="162" y="52"/>
                      </a:lnTo>
                      <a:lnTo>
                        <a:pt x="124" y="41"/>
                      </a:lnTo>
                      <a:lnTo>
                        <a:pt x="78" y="33"/>
                      </a:lnTo>
                      <a:lnTo>
                        <a:pt x="15" y="39"/>
                      </a:lnTo>
                      <a:lnTo>
                        <a:pt x="0" y="32"/>
                      </a:lnTo>
                      <a:lnTo>
                        <a:pt x="8" y="19"/>
                      </a:lnTo>
                      <a:lnTo>
                        <a:pt x="8" y="1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17" name="Freeform 51"/>
                <p:cNvSpPr/>
                <p:nvPr/>
              </p:nvSpPr>
              <p:spPr>
                <a:xfrm>
                  <a:off x="2349" y="3518"/>
                  <a:ext cx="19" cy="43"/>
                </a:xfrm>
                <a:custGeom>
                  <a:avLst/>
                  <a:gdLst/>
                  <a:ahLst/>
                  <a:cxnLst>
                    <a:cxn ang="0">
                      <a:pos x="57" y="17"/>
                    </a:cxn>
                    <a:cxn ang="0">
                      <a:pos x="44" y="157"/>
                    </a:cxn>
                    <a:cxn ang="0">
                      <a:pos x="34" y="171"/>
                    </a:cxn>
                    <a:cxn ang="0">
                      <a:pos x="18" y="173"/>
                    </a:cxn>
                    <a:cxn ang="0">
                      <a:pos x="0" y="148"/>
                    </a:cxn>
                    <a:cxn ang="0">
                      <a:pos x="25" y="14"/>
                    </a:cxn>
                    <a:cxn ang="0">
                      <a:pos x="42" y="0"/>
                    </a:cxn>
                    <a:cxn ang="0">
                      <a:pos x="57" y="17"/>
                    </a:cxn>
                    <a:cxn ang="0">
                      <a:pos x="57" y="17"/>
                    </a:cxn>
                  </a:cxnLst>
                  <a:pathLst>
                    <a:path w="57" h="173">
                      <a:moveTo>
                        <a:pt x="57" y="17"/>
                      </a:moveTo>
                      <a:lnTo>
                        <a:pt x="44" y="157"/>
                      </a:lnTo>
                      <a:lnTo>
                        <a:pt x="34" y="171"/>
                      </a:lnTo>
                      <a:lnTo>
                        <a:pt x="18" y="173"/>
                      </a:lnTo>
                      <a:lnTo>
                        <a:pt x="0" y="148"/>
                      </a:lnTo>
                      <a:lnTo>
                        <a:pt x="25" y="14"/>
                      </a:lnTo>
                      <a:lnTo>
                        <a:pt x="42" y="0"/>
                      </a:lnTo>
                      <a:lnTo>
                        <a:pt x="57" y="17"/>
                      </a:lnTo>
                      <a:lnTo>
                        <a:pt x="57" y="17"/>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18" name="Freeform 52"/>
                <p:cNvSpPr/>
                <p:nvPr/>
              </p:nvSpPr>
              <p:spPr>
                <a:xfrm>
                  <a:off x="2284" y="3550"/>
                  <a:ext cx="93" cy="18"/>
                </a:xfrm>
                <a:custGeom>
                  <a:avLst/>
                  <a:gdLst/>
                  <a:ahLst/>
                  <a:cxnLst>
                    <a:cxn ang="0">
                      <a:pos x="13" y="21"/>
                    </a:cxn>
                    <a:cxn ang="0">
                      <a:pos x="151" y="0"/>
                    </a:cxn>
                    <a:cxn ang="0">
                      <a:pos x="275" y="41"/>
                    </a:cxn>
                    <a:cxn ang="0">
                      <a:pos x="279" y="69"/>
                    </a:cxn>
                    <a:cxn ang="0">
                      <a:pos x="249" y="72"/>
                    </a:cxn>
                    <a:cxn ang="0">
                      <a:pos x="196" y="45"/>
                    </a:cxn>
                    <a:cxn ang="0">
                      <a:pos x="142" y="36"/>
                    </a:cxn>
                    <a:cxn ang="0">
                      <a:pos x="21" y="53"/>
                    </a:cxn>
                    <a:cxn ang="0">
                      <a:pos x="0" y="41"/>
                    </a:cxn>
                    <a:cxn ang="0">
                      <a:pos x="1" y="29"/>
                    </a:cxn>
                    <a:cxn ang="0">
                      <a:pos x="13" y="21"/>
                    </a:cxn>
                    <a:cxn ang="0">
                      <a:pos x="13" y="21"/>
                    </a:cxn>
                  </a:cxnLst>
                  <a:pathLst>
                    <a:path w="279" h="72">
                      <a:moveTo>
                        <a:pt x="13" y="21"/>
                      </a:moveTo>
                      <a:lnTo>
                        <a:pt x="151" y="0"/>
                      </a:lnTo>
                      <a:lnTo>
                        <a:pt x="275" y="41"/>
                      </a:lnTo>
                      <a:lnTo>
                        <a:pt x="279" y="69"/>
                      </a:lnTo>
                      <a:lnTo>
                        <a:pt x="249" y="72"/>
                      </a:lnTo>
                      <a:lnTo>
                        <a:pt x="196" y="45"/>
                      </a:lnTo>
                      <a:lnTo>
                        <a:pt x="142" y="36"/>
                      </a:lnTo>
                      <a:lnTo>
                        <a:pt x="21" y="53"/>
                      </a:lnTo>
                      <a:lnTo>
                        <a:pt x="0" y="41"/>
                      </a:lnTo>
                      <a:lnTo>
                        <a:pt x="1" y="29"/>
                      </a:lnTo>
                      <a:lnTo>
                        <a:pt x="13" y="21"/>
                      </a:lnTo>
                      <a:lnTo>
                        <a:pt x="13" y="2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19" name="Freeform 53"/>
                <p:cNvSpPr/>
                <p:nvPr/>
              </p:nvSpPr>
              <p:spPr>
                <a:xfrm>
                  <a:off x="2365" y="3562"/>
                  <a:ext cx="18" cy="107"/>
                </a:xfrm>
                <a:custGeom>
                  <a:avLst/>
                  <a:gdLst/>
                  <a:ahLst/>
                  <a:cxnLst>
                    <a:cxn ang="0">
                      <a:pos x="54" y="19"/>
                    </a:cxn>
                    <a:cxn ang="0">
                      <a:pos x="54" y="79"/>
                    </a:cxn>
                    <a:cxn ang="0">
                      <a:pos x="51" y="411"/>
                    </a:cxn>
                    <a:cxn ang="0">
                      <a:pos x="41" y="426"/>
                    </a:cxn>
                    <a:cxn ang="0">
                      <a:pos x="24" y="430"/>
                    </a:cxn>
                    <a:cxn ang="0">
                      <a:pos x="4" y="408"/>
                    </a:cxn>
                    <a:cxn ang="0">
                      <a:pos x="21" y="225"/>
                    </a:cxn>
                    <a:cxn ang="0">
                      <a:pos x="17" y="37"/>
                    </a:cxn>
                    <a:cxn ang="0">
                      <a:pos x="0" y="21"/>
                    </a:cxn>
                    <a:cxn ang="0">
                      <a:pos x="9" y="6"/>
                    </a:cxn>
                    <a:cxn ang="0">
                      <a:pos x="27" y="0"/>
                    </a:cxn>
                    <a:cxn ang="0">
                      <a:pos x="54" y="19"/>
                    </a:cxn>
                    <a:cxn ang="0">
                      <a:pos x="54" y="19"/>
                    </a:cxn>
                  </a:cxnLst>
                  <a:pathLst>
                    <a:path w="54" h="430">
                      <a:moveTo>
                        <a:pt x="54" y="19"/>
                      </a:moveTo>
                      <a:lnTo>
                        <a:pt x="54" y="79"/>
                      </a:lnTo>
                      <a:lnTo>
                        <a:pt x="51" y="411"/>
                      </a:lnTo>
                      <a:lnTo>
                        <a:pt x="41" y="426"/>
                      </a:lnTo>
                      <a:lnTo>
                        <a:pt x="24" y="430"/>
                      </a:lnTo>
                      <a:lnTo>
                        <a:pt x="4" y="408"/>
                      </a:lnTo>
                      <a:lnTo>
                        <a:pt x="21" y="225"/>
                      </a:lnTo>
                      <a:lnTo>
                        <a:pt x="17" y="37"/>
                      </a:lnTo>
                      <a:lnTo>
                        <a:pt x="0" y="21"/>
                      </a:lnTo>
                      <a:lnTo>
                        <a:pt x="9" y="6"/>
                      </a:lnTo>
                      <a:lnTo>
                        <a:pt x="27" y="0"/>
                      </a:lnTo>
                      <a:lnTo>
                        <a:pt x="54" y="19"/>
                      </a:lnTo>
                      <a:lnTo>
                        <a:pt x="54" y="1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0" name="Freeform 54"/>
                <p:cNvSpPr/>
                <p:nvPr/>
              </p:nvSpPr>
              <p:spPr>
                <a:xfrm>
                  <a:off x="2328" y="3665"/>
                  <a:ext cx="41" cy="102"/>
                </a:xfrm>
                <a:custGeom>
                  <a:avLst/>
                  <a:gdLst/>
                  <a:ahLst/>
                  <a:cxnLst>
                    <a:cxn ang="0">
                      <a:pos x="122" y="5"/>
                    </a:cxn>
                    <a:cxn ang="0">
                      <a:pos x="47" y="152"/>
                    </a:cxn>
                    <a:cxn ang="0">
                      <a:pos x="40" y="228"/>
                    </a:cxn>
                    <a:cxn ang="0">
                      <a:pos x="56" y="312"/>
                    </a:cxn>
                    <a:cxn ang="0">
                      <a:pos x="81" y="384"/>
                    </a:cxn>
                    <a:cxn ang="0">
                      <a:pos x="76" y="400"/>
                    </a:cxn>
                    <a:cxn ang="0">
                      <a:pos x="60" y="395"/>
                    </a:cxn>
                    <a:cxn ang="0">
                      <a:pos x="18" y="322"/>
                    </a:cxn>
                    <a:cxn ang="0">
                      <a:pos x="0" y="233"/>
                    </a:cxn>
                    <a:cxn ang="0">
                      <a:pos x="6" y="154"/>
                    </a:cxn>
                    <a:cxn ang="0">
                      <a:pos x="18" y="116"/>
                    </a:cxn>
                    <a:cxn ang="0">
                      <a:pos x="36" y="78"/>
                    </a:cxn>
                    <a:cxn ang="0">
                      <a:pos x="58" y="39"/>
                    </a:cxn>
                    <a:cxn ang="0">
                      <a:pos x="86" y="0"/>
                    </a:cxn>
                    <a:cxn ang="0">
                      <a:pos x="122" y="5"/>
                    </a:cxn>
                    <a:cxn ang="0">
                      <a:pos x="122" y="5"/>
                    </a:cxn>
                  </a:cxnLst>
                  <a:pathLst>
                    <a:path w="122" h="400">
                      <a:moveTo>
                        <a:pt x="122" y="5"/>
                      </a:moveTo>
                      <a:lnTo>
                        <a:pt x="47" y="152"/>
                      </a:lnTo>
                      <a:lnTo>
                        <a:pt x="40" y="228"/>
                      </a:lnTo>
                      <a:lnTo>
                        <a:pt x="56" y="312"/>
                      </a:lnTo>
                      <a:lnTo>
                        <a:pt x="81" y="384"/>
                      </a:lnTo>
                      <a:lnTo>
                        <a:pt x="76" y="400"/>
                      </a:lnTo>
                      <a:lnTo>
                        <a:pt x="60" y="395"/>
                      </a:lnTo>
                      <a:lnTo>
                        <a:pt x="18" y="322"/>
                      </a:lnTo>
                      <a:lnTo>
                        <a:pt x="0" y="233"/>
                      </a:lnTo>
                      <a:lnTo>
                        <a:pt x="6" y="154"/>
                      </a:lnTo>
                      <a:lnTo>
                        <a:pt x="18" y="116"/>
                      </a:lnTo>
                      <a:lnTo>
                        <a:pt x="36" y="78"/>
                      </a:lnTo>
                      <a:lnTo>
                        <a:pt x="58" y="39"/>
                      </a:lnTo>
                      <a:lnTo>
                        <a:pt x="86" y="0"/>
                      </a:lnTo>
                      <a:lnTo>
                        <a:pt x="122" y="5"/>
                      </a:lnTo>
                      <a:lnTo>
                        <a:pt x="122" y="5"/>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1" name="Freeform 55"/>
                <p:cNvSpPr/>
                <p:nvPr/>
              </p:nvSpPr>
              <p:spPr>
                <a:xfrm>
                  <a:off x="2243" y="3676"/>
                  <a:ext cx="32" cy="86"/>
                </a:xfrm>
                <a:custGeom>
                  <a:avLst/>
                  <a:gdLst/>
                  <a:ahLst/>
                  <a:cxnLst>
                    <a:cxn ang="0">
                      <a:pos x="63" y="7"/>
                    </a:cxn>
                    <a:cxn ang="0">
                      <a:pos x="33" y="50"/>
                    </a:cxn>
                    <a:cxn ang="0">
                      <a:pos x="29" y="96"/>
                    </a:cxn>
                    <a:cxn ang="0">
                      <a:pos x="44" y="203"/>
                    </a:cxn>
                    <a:cxn ang="0">
                      <a:pos x="55" y="265"/>
                    </a:cxn>
                    <a:cxn ang="0">
                      <a:pos x="69" y="291"/>
                    </a:cxn>
                    <a:cxn ang="0">
                      <a:pos x="89" y="318"/>
                    </a:cxn>
                    <a:cxn ang="0">
                      <a:pos x="94" y="335"/>
                    </a:cxn>
                    <a:cxn ang="0">
                      <a:pos x="85" y="348"/>
                    </a:cxn>
                    <a:cxn ang="0">
                      <a:pos x="54" y="344"/>
                    </a:cxn>
                    <a:cxn ang="0">
                      <a:pos x="19" y="278"/>
                    </a:cxn>
                    <a:cxn ang="0">
                      <a:pos x="10" y="202"/>
                    </a:cxn>
                    <a:cxn ang="0">
                      <a:pos x="0" y="91"/>
                    </a:cxn>
                    <a:cxn ang="0">
                      <a:pos x="9" y="46"/>
                    </a:cxn>
                    <a:cxn ang="0">
                      <a:pos x="23" y="23"/>
                    </a:cxn>
                    <a:cxn ang="0">
                      <a:pos x="44" y="0"/>
                    </a:cxn>
                    <a:cxn ang="0">
                      <a:pos x="63" y="7"/>
                    </a:cxn>
                    <a:cxn ang="0">
                      <a:pos x="63" y="7"/>
                    </a:cxn>
                  </a:cxnLst>
                  <a:pathLst>
                    <a:path w="94" h="348">
                      <a:moveTo>
                        <a:pt x="63" y="7"/>
                      </a:moveTo>
                      <a:lnTo>
                        <a:pt x="33" y="50"/>
                      </a:lnTo>
                      <a:lnTo>
                        <a:pt x="29" y="96"/>
                      </a:lnTo>
                      <a:lnTo>
                        <a:pt x="44" y="203"/>
                      </a:lnTo>
                      <a:lnTo>
                        <a:pt x="55" y="265"/>
                      </a:lnTo>
                      <a:lnTo>
                        <a:pt x="69" y="291"/>
                      </a:lnTo>
                      <a:lnTo>
                        <a:pt x="89" y="318"/>
                      </a:lnTo>
                      <a:lnTo>
                        <a:pt x="94" y="335"/>
                      </a:lnTo>
                      <a:lnTo>
                        <a:pt x="85" y="348"/>
                      </a:lnTo>
                      <a:lnTo>
                        <a:pt x="54" y="344"/>
                      </a:lnTo>
                      <a:lnTo>
                        <a:pt x="19" y="278"/>
                      </a:lnTo>
                      <a:lnTo>
                        <a:pt x="10" y="202"/>
                      </a:lnTo>
                      <a:lnTo>
                        <a:pt x="0" y="91"/>
                      </a:lnTo>
                      <a:lnTo>
                        <a:pt x="9" y="46"/>
                      </a:lnTo>
                      <a:lnTo>
                        <a:pt x="23" y="23"/>
                      </a:lnTo>
                      <a:lnTo>
                        <a:pt x="44" y="0"/>
                      </a:lnTo>
                      <a:lnTo>
                        <a:pt x="63" y="7"/>
                      </a:lnTo>
                      <a:lnTo>
                        <a:pt x="63" y="7"/>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2" name="Freeform 56"/>
                <p:cNvSpPr/>
                <p:nvPr/>
              </p:nvSpPr>
              <p:spPr>
                <a:xfrm>
                  <a:off x="2232" y="3756"/>
                  <a:ext cx="42" cy="8"/>
                </a:xfrm>
                <a:custGeom>
                  <a:avLst/>
                  <a:gdLst/>
                  <a:ahLst/>
                  <a:cxnLst>
                    <a:cxn ang="0">
                      <a:pos x="14" y="1"/>
                    </a:cxn>
                    <a:cxn ang="0">
                      <a:pos x="110" y="0"/>
                    </a:cxn>
                    <a:cxn ang="0">
                      <a:pos x="126" y="16"/>
                    </a:cxn>
                    <a:cxn ang="0">
                      <a:pos x="123" y="27"/>
                    </a:cxn>
                    <a:cxn ang="0">
                      <a:pos x="110" y="32"/>
                    </a:cxn>
                    <a:cxn ang="0">
                      <a:pos x="27" y="33"/>
                    </a:cxn>
                    <a:cxn ang="0">
                      <a:pos x="2" y="17"/>
                    </a:cxn>
                    <a:cxn ang="0">
                      <a:pos x="0" y="10"/>
                    </a:cxn>
                    <a:cxn ang="0">
                      <a:pos x="2" y="5"/>
                    </a:cxn>
                    <a:cxn ang="0">
                      <a:pos x="14" y="1"/>
                    </a:cxn>
                    <a:cxn ang="0">
                      <a:pos x="14" y="1"/>
                    </a:cxn>
                  </a:cxnLst>
                  <a:pathLst>
                    <a:path w="126" h="33">
                      <a:moveTo>
                        <a:pt x="14" y="1"/>
                      </a:moveTo>
                      <a:lnTo>
                        <a:pt x="110" y="0"/>
                      </a:lnTo>
                      <a:lnTo>
                        <a:pt x="126" y="16"/>
                      </a:lnTo>
                      <a:lnTo>
                        <a:pt x="123" y="27"/>
                      </a:lnTo>
                      <a:lnTo>
                        <a:pt x="110" y="32"/>
                      </a:lnTo>
                      <a:lnTo>
                        <a:pt x="27" y="33"/>
                      </a:lnTo>
                      <a:lnTo>
                        <a:pt x="2" y="17"/>
                      </a:lnTo>
                      <a:lnTo>
                        <a:pt x="0" y="10"/>
                      </a:lnTo>
                      <a:lnTo>
                        <a:pt x="2" y="5"/>
                      </a:lnTo>
                      <a:lnTo>
                        <a:pt x="14" y="1"/>
                      </a:lnTo>
                      <a:lnTo>
                        <a:pt x="14" y="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3" name="Freeform 57"/>
                <p:cNvSpPr/>
                <p:nvPr/>
              </p:nvSpPr>
              <p:spPr>
                <a:xfrm>
                  <a:off x="2213" y="3676"/>
                  <a:ext cx="27" cy="86"/>
                </a:xfrm>
                <a:custGeom>
                  <a:avLst/>
                  <a:gdLst/>
                  <a:ahLst/>
                  <a:cxnLst>
                    <a:cxn ang="0">
                      <a:pos x="54" y="13"/>
                    </a:cxn>
                    <a:cxn ang="0">
                      <a:pos x="26" y="126"/>
                    </a:cxn>
                    <a:cxn ang="0">
                      <a:pos x="39" y="244"/>
                    </a:cxn>
                    <a:cxn ang="0">
                      <a:pos x="57" y="286"/>
                    </a:cxn>
                    <a:cxn ang="0">
                      <a:pos x="79" y="329"/>
                    </a:cxn>
                    <a:cxn ang="0">
                      <a:pos x="74" y="346"/>
                    </a:cxn>
                    <a:cxn ang="0">
                      <a:pos x="49" y="333"/>
                    </a:cxn>
                    <a:cxn ang="0">
                      <a:pos x="7" y="249"/>
                    </a:cxn>
                    <a:cxn ang="0">
                      <a:pos x="0" y="124"/>
                    </a:cxn>
                    <a:cxn ang="0">
                      <a:pos x="9" y="70"/>
                    </a:cxn>
                    <a:cxn ang="0">
                      <a:pos x="32" y="5"/>
                    </a:cxn>
                    <a:cxn ang="0">
                      <a:pos x="47" y="0"/>
                    </a:cxn>
                    <a:cxn ang="0">
                      <a:pos x="54" y="13"/>
                    </a:cxn>
                    <a:cxn ang="0">
                      <a:pos x="54" y="13"/>
                    </a:cxn>
                  </a:cxnLst>
                  <a:pathLst>
                    <a:path w="79" h="346">
                      <a:moveTo>
                        <a:pt x="54" y="13"/>
                      </a:moveTo>
                      <a:lnTo>
                        <a:pt x="26" y="126"/>
                      </a:lnTo>
                      <a:lnTo>
                        <a:pt x="39" y="244"/>
                      </a:lnTo>
                      <a:lnTo>
                        <a:pt x="57" y="286"/>
                      </a:lnTo>
                      <a:lnTo>
                        <a:pt x="79" y="329"/>
                      </a:lnTo>
                      <a:lnTo>
                        <a:pt x="74" y="346"/>
                      </a:lnTo>
                      <a:lnTo>
                        <a:pt x="49" y="333"/>
                      </a:lnTo>
                      <a:lnTo>
                        <a:pt x="7" y="249"/>
                      </a:lnTo>
                      <a:lnTo>
                        <a:pt x="0" y="124"/>
                      </a:lnTo>
                      <a:lnTo>
                        <a:pt x="9" y="70"/>
                      </a:lnTo>
                      <a:lnTo>
                        <a:pt x="32" y="5"/>
                      </a:lnTo>
                      <a:lnTo>
                        <a:pt x="47" y="0"/>
                      </a:lnTo>
                      <a:lnTo>
                        <a:pt x="54" y="13"/>
                      </a:lnTo>
                      <a:lnTo>
                        <a:pt x="54" y="13"/>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4" name="Freeform 58"/>
                <p:cNvSpPr/>
                <p:nvPr/>
              </p:nvSpPr>
              <p:spPr>
                <a:xfrm>
                  <a:off x="2270" y="3565"/>
                  <a:ext cx="16" cy="212"/>
                </a:xfrm>
                <a:custGeom>
                  <a:avLst/>
                  <a:gdLst/>
                  <a:ahLst/>
                  <a:cxnLst>
                    <a:cxn ang="0">
                      <a:pos x="45" y="11"/>
                    </a:cxn>
                    <a:cxn ang="0">
                      <a:pos x="48" y="246"/>
                    </a:cxn>
                    <a:cxn ang="0">
                      <a:pos x="47" y="401"/>
                    </a:cxn>
                    <a:cxn ang="0">
                      <a:pos x="44" y="539"/>
                    </a:cxn>
                    <a:cxn ang="0">
                      <a:pos x="42" y="676"/>
                    </a:cxn>
                    <a:cxn ang="0">
                      <a:pos x="41" y="831"/>
                    </a:cxn>
                    <a:cxn ang="0">
                      <a:pos x="35" y="845"/>
                    </a:cxn>
                    <a:cxn ang="0">
                      <a:pos x="21" y="849"/>
                    </a:cxn>
                    <a:cxn ang="0">
                      <a:pos x="0" y="831"/>
                    </a:cxn>
                    <a:cxn ang="0">
                      <a:pos x="11" y="538"/>
                    </a:cxn>
                    <a:cxn ang="0">
                      <a:pos x="21" y="246"/>
                    </a:cxn>
                    <a:cxn ang="0">
                      <a:pos x="23" y="128"/>
                    </a:cxn>
                    <a:cxn ang="0">
                      <a:pos x="22" y="73"/>
                    </a:cxn>
                    <a:cxn ang="0">
                      <a:pos x="23" y="11"/>
                    </a:cxn>
                    <a:cxn ang="0">
                      <a:pos x="35" y="0"/>
                    </a:cxn>
                    <a:cxn ang="0">
                      <a:pos x="45" y="11"/>
                    </a:cxn>
                    <a:cxn ang="0">
                      <a:pos x="45" y="11"/>
                    </a:cxn>
                  </a:cxnLst>
                  <a:pathLst>
                    <a:path w="48" h="849">
                      <a:moveTo>
                        <a:pt x="45" y="11"/>
                      </a:moveTo>
                      <a:lnTo>
                        <a:pt x="48" y="246"/>
                      </a:lnTo>
                      <a:lnTo>
                        <a:pt x="47" y="401"/>
                      </a:lnTo>
                      <a:lnTo>
                        <a:pt x="44" y="539"/>
                      </a:lnTo>
                      <a:lnTo>
                        <a:pt x="42" y="676"/>
                      </a:lnTo>
                      <a:lnTo>
                        <a:pt x="41" y="831"/>
                      </a:lnTo>
                      <a:lnTo>
                        <a:pt x="35" y="845"/>
                      </a:lnTo>
                      <a:lnTo>
                        <a:pt x="21" y="849"/>
                      </a:lnTo>
                      <a:lnTo>
                        <a:pt x="0" y="831"/>
                      </a:lnTo>
                      <a:lnTo>
                        <a:pt x="11" y="538"/>
                      </a:lnTo>
                      <a:lnTo>
                        <a:pt x="21" y="246"/>
                      </a:lnTo>
                      <a:lnTo>
                        <a:pt x="23" y="128"/>
                      </a:lnTo>
                      <a:lnTo>
                        <a:pt x="22" y="73"/>
                      </a:lnTo>
                      <a:lnTo>
                        <a:pt x="23" y="11"/>
                      </a:lnTo>
                      <a:lnTo>
                        <a:pt x="35" y="0"/>
                      </a:lnTo>
                      <a:lnTo>
                        <a:pt x="45" y="11"/>
                      </a:lnTo>
                      <a:lnTo>
                        <a:pt x="45" y="1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5" name="Freeform 59"/>
                <p:cNvSpPr/>
                <p:nvPr/>
              </p:nvSpPr>
              <p:spPr>
                <a:xfrm>
                  <a:off x="2190" y="3781"/>
                  <a:ext cx="13" cy="33"/>
                </a:xfrm>
                <a:custGeom>
                  <a:avLst/>
                  <a:gdLst/>
                  <a:ahLst/>
                  <a:cxnLst>
                    <a:cxn ang="0">
                      <a:pos x="41" y="18"/>
                    </a:cxn>
                    <a:cxn ang="0">
                      <a:pos x="41" y="116"/>
                    </a:cxn>
                    <a:cxn ang="0">
                      <a:pos x="36" y="126"/>
                    </a:cxn>
                    <a:cxn ang="0">
                      <a:pos x="25" y="131"/>
                    </a:cxn>
                    <a:cxn ang="0">
                      <a:pos x="10" y="116"/>
                    </a:cxn>
                    <a:cxn ang="0">
                      <a:pos x="0" y="22"/>
                    </a:cxn>
                    <a:cxn ang="0">
                      <a:pos x="5" y="7"/>
                    </a:cxn>
                    <a:cxn ang="0">
                      <a:pos x="18" y="0"/>
                    </a:cxn>
                    <a:cxn ang="0">
                      <a:pos x="41" y="18"/>
                    </a:cxn>
                    <a:cxn ang="0">
                      <a:pos x="41" y="18"/>
                    </a:cxn>
                  </a:cxnLst>
                  <a:pathLst>
                    <a:path w="41" h="131">
                      <a:moveTo>
                        <a:pt x="41" y="18"/>
                      </a:moveTo>
                      <a:lnTo>
                        <a:pt x="41" y="116"/>
                      </a:lnTo>
                      <a:lnTo>
                        <a:pt x="36" y="126"/>
                      </a:lnTo>
                      <a:lnTo>
                        <a:pt x="25" y="131"/>
                      </a:lnTo>
                      <a:lnTo>
                        <a:pt x="10" y="116"/>
                      </a:lnTo>
                      <a:lnTo>
                        <a:pt x="0" y="22"/>
                      </a:lnTo>
                      <a:lnTo>
                        <a:pt x="5" y="7"/>
                      </a:lnTo>
                      <a:lnTo>
                        <a:pt x="18" y="0"/>
                      </a:lnTo>
                      <a:lnTo>
                        <a:pt x="41" y="18"/>
                      </a:lnTo>
                      <a:lnTo>
                        <a:pt x="41" y="18"/>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6" name="Freeform 60"/>
                <p:cNvSpPr/>
                <p:nvPr/>
              </p:nvSpPr>
              <p:spPr>
                <a:xfrm>
                  <a:off x="2197" y="3787"/>
                  <a:ext cx="166" cy="25"/>
                </a:xfrm>
                <a:custGeom>
                  <a:avLst/>
                  <a:gdLst/>
                  <a:ahLst/>
                  <a:cxnLst>
                    <a:cxn ang="0">
                      <a:pos x="0" y="81"/>
                    </a:cxn>
                    <a:cxn ang="0">
                      <a:pos x="37" y="47"/>
                    </a:cxn>
                    <a:cxn ang="0">
                      <a:pos x="79" y="20"/>
                    </a:cxn>
                    <a:cxn ang="0">
                      <a:pos x="244" y="0"/>
                    </a:cxn>
                    <a:cxn ang="0">
                      <a:pos x="488" y="33"/>
                    </a:cxn>
                    <a:cxn ang="0">
                      <a:pos x="498" y="46"/>
                    </a:cxn>
                    <a:cxn ang="0">
                      <a:pos x="484" y="54"/>
                    </a:cxn>
                    <a:cxn ang="0">
                      <a:pos x="366" y="39"/>
                    </a:cxn>
                    <a:cxn ang="0">
                      <a:pos x="246" y="39"/>
                    </a:cxn>
                    <a:cxn ang="0">
                      <a:pos x="95" y="56"/>
                    </a:cxn>
                    <a:cxn ang="0">
                      <a:pos x="20" y="100"/>
                    </a:cxn>
                    <a:cxn ang="0">
                      <a:pos x="0" y="100"/>
                    </a:cxn>
                    <a:cxn ang="0">
                      <a:pos x="0" y="81"/>
                    </a:cxn>
                    <a:cxn ang="0">
                      <a:pos x="0" y="81"/>
                    </a:cxn>
                  </a:cxnLst>
                  <a:pathLst>
                    <a:path w="498" h="100">
                      <a:moveTo>
                        <a:pt x="0" y="81"/>
                      </a:moveTo>
                      <a:lnTo>
                        <a:pt x="37" y="47"/>
                      </a:lnTo>
                      <a:lnTo>
                        <a:pt x="79" y="20"/>
                      </a:lnTo>
                      <a:lnTo>
                        <a:pt x="244" y="0"/>
                      </a:lnTo>
                      <a:lnTo>
                        <a:pt x="488" y="33"/>
                      </a:lnTo>
                      <a:lnTo>
                        <a:pt x="498" y="46"/>
                      </a:lnTo>
                      <a:lnTo>
                        <a:pt x="484" y="54"/>
                      </a:lnTo>
                      <a:lnTo>
                        <a:pt x="366" y="39"/>
                      </a:lnTo>
                      <a:lnTo>
                        <a:pt x="246" y="39"/>
                      </a:lnTo>
                      <a:lnTo>
                        <a:pt x="95" y="56"/>
                      </a:lnTo>
                      <a:lnTo>
                        <a:pt x="20" y="100"/>
                      </a:lnTo>
                      <a:lnTo>
                        <a:pt x="0" y="100"/>
                      </a:lnTo>
                      <a:lnTo>
                        <a:pt x="0" y="81"/>
                      </a:lnTo>
                      <a:lnTo>
                        <a:pt x="0" y="8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7" name="Freeform 61"/>
                <p:cNvSpPr/>
                <p:nvPr/>
              </p:nvSpPr>
              <p:spPr>
                <a:xfrm>
                  <a:off x="2220" y="3770"/>
                  <a:ext cx="196" cy="30"/>
                </a:xfrm>
                <a:custGeom>
                  <a:avLst/>
                  <a:gdLst/>
                  <a:ahLst/>
                  <a:cxnLst>
                    <a:cxn ang="0">
                      <a:pos x="8" y="19"/>
                    </a:cxn>
                    <a:cxn ang="0">
                      <a:pos x="172" y="0"/>
                    </a:cxn>
                    <a:cxn ang="0">
                      <a:pos x="335" y="17"/>
                    </a:cxn>
                    <a:cxn ang="0">
                      <a:pos x="468" y="37"/>
                    </a:cxn>
                    <a:cxn ang="0">
                      <a:pos x="586" y="91"/>
                    </a:cxn>
                    <a:cxn ang="0">
                      <a:pos x="590" y="119"/>
                    </a:cxn>
                    <a:cxn ang="0">
                      <a:pos x="560" y="123"/>
                    </a:cxn>
                    <a:cxn ang="0">
                      <a:pos x="506" y="88"/>
                    </a:cxn>
                    <a:cxn ang="0">
                      <a:pos x="453" y="65"/>
                    </a:cxn>
                    <a:cxn ang="0">
                      <a:pos x="332" y="38"/>
                    </a:cxn>
                    <a:cxn ang="0">
                      <a:pos x="172" y="23"/>
                    </a:cxn>
                    <a:cxn ang="0">
                      <a:pos x="14" y="40"/>
                    </a:cxn>
                    <a:cxn ang="0">
                      <a:pos x="0" y="32"/>
                    </a:cxn>
                    <a:cxn ang="0">
                      <a:pos x="8" y="19"/>
                    </a:cxn>
                    <a:cxn ang="0">
                      <a:pos x="8" y="19"/>
                    </a:cxn>
                  </a:cxnLst>
                  <a:pathLst>
                    <a:path w="590" h="123">
                      <a:moveTo>
                        <a:pt x="8" y="19"/>
                      </a:moveTo>
                      <a:lnTo>
                        <a:pt x="172" y="0"/>
                      </a:lnTo>
                      <a:lnTo>
                        <a:pt x="335" y="17"/>
                      </a:lnTo>
                      <a:lnTo>
                        <a:pt x="468" y="37"/>
                      </a:lnTo>
                      <a:lnTo>
                        <a:pt x="586" y="91"/>
                      </a:lnTo>
                      <a:lnTo>
                        <a:pt x="590" y="119"/>
                      </a:lnTo>
                      <a:lnTo>
                        <a:pt x="560" y="123"/>
                      </a:lnTo>
                      <a:lnTo>
                        <a:pt x="506" y="88"/>
                      </a:lnTo>
                      <a:lnTo>
                        <a:pt x="453" y="65"/>
                      </a:lnTo>
                      <a:lnTo>
                        <a:pt x="332" y="38"/>
                      </a:lnTo>
                      <a:lnTo>
                        <a:pt x="172" y="23"/>
                      </a:lnTo>
                      <a:lnTo>
                        <a:pt x="14" y="40"/>
                      </a:lnTo>
                      <a:lnTo>
                        <a:pt x="0" y="32"/>
                      </a:lnTo>
                      <a:lnTo>
                        <a:pt x="8" y="19"/>
                      </a:lnTo>
                      <a:lnTo>
                        <a:pt x="8" y="1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8" name="Freeform 62"/>
                <p:cNvSpPr/>
                <p:nvPr/>
              </p:nvSpPr>
              <p:spPr>
                <a:xfrm>
                  <a:off x="2410" y="3795"/>
                  <a:ext cx="9" cy="30"/>
                </a:xfrm>
                <a:custGeom>
                  <a:avLst/>
                  <a:gdLst/>
                  <a:ahLst/>
                  <a:cxnLst>
                    <a:cxn ang="0">
                      <a:pos x="29" y="11"/>
                    </a:cxn>
                    <a:cxn ang="0">
                      <a:pos x="26" y="107"/>
                    </a:cxn>
                    <a:cxn ang="0">
                      <a:pos x="18" y="121"/>
                    </a:cxn>
                    <a:cxn ang="0">
                      <a:pos x="4" y="114"/>
                    </a:cxn>
                    <a:cxn ang="0">
                      <a:pos x="0" y="63"/>
                    </a:cxn>
                    <a:cxn ang="0">
                      <a:pos x="6" y="11"/>
                    </a:cxn>
                    <a:cxn ang="0">
                      <a:pos x="18" y="0"/>
                    </a:cxn>
                    <a:cxn ang="0">
                      <a:pos x="29" y="11"/>
                    </a:cxn>
                    <a:cxn ang="0">
                      <a:pos x="29" y="11"/>
                    </a:cxn>
                  </a:cxnLst>
                  <a:pathLst>
                    <a:path w="29" h="121">
                      <a:moveTo>
                        <a:pt x="29" y="11"/>
                      </a:moveTo>
                      <a:lnTo>
                        <a:pt x="26" y="107"/>
                      </a:lnTo>
                      <a:lnTo>
                        <a:pt x="18" y="121"/>
                      </a:lnTo>
                      <a:lnTo>
                        <a:pt x="4" y="114"/>
                      </a:lnTo>
                      <a:lnTo>
                        <a:pt x="0" y="63"/>
                      </a:lnTo>
                      <a:lnTo>
                        <a:pt x="6" y="11"/>
                      </a:lnTo>
                      <a:lnTo>
                        <a:pt x="18" y="0"/>
                      </a:lnTo>
                      <a:lnTo>
                        <a:pt x="29" y="11"/>
                      </a:lnTo>
                      <a:lnTo>
                        <a:pt x="29" y="1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29" name="Freeform 63"/>
                <p:cNvSpPr/>
                <p:nvPr/>
              </p:nvSpPr>
              <p:spPr>
                <a:xfrm>
                  <a:off x="2217" y="3825"/>
                  <a:ext cx="49" cy="13"/>
                </a:xfrm>
                <a:custGeom>
                  <a:avLst/>
                  <a:gdLst/>
                  <a:ahLst/>
                  <a:cxnLst>
                    <a:cxn ang="0">
                      <a:pos x="82" y="28"/>
                    </a:cxn>
                    <a:cxn ang="0">
                      <a:pos x="46" y="21"/>
                    </a:cxn>
                    <a:cxn ang="0">
                      <a:pos x="15" y="28"/>
                    </a:cxn>
                    <a:cxn ang="0">
                      <a:pos x="20" y="35"/>
                    </a:cxn>
                    <a:cxn ang="0">
                      <a:pos x="38" y="41"/>
                    </a:cxn>
                    <a:cxn ang="0">
                      <a:pos x="133" y="37"/>
                    </a:cxn>
                    <a:cxn ang="0">
                      <a:pos x="147" y="46"/>
                    </a:cxn>
                    <a:cxn ang="0">
                      <a:pos x="139" y="58"/>
                    </a:cxn>
                    <a:cxn ang="0">
                      <a:pos x="33" y="61"/>
                    </a:cxn>
                    <a:cxn ang="0">
                      <a:pos x="1" y="39"/>
                    </a:cxn>
                    <a:cxn ang="0">
                      <a:pos x="0" y="10"/>
                    </a:cxn>
                    <a:cxn ang="0">
                      <a:pos x="40" y="0"/>
                    </a:cxn>
                    <a:cxn ang="0">
                      <a:pos x="85" y="6"/>
                    </a:cxn>
                    <a:cxn ang="0">
                      <a:pos x="95" y="18"/>
                    </a:cxn>
                    <a:cxn ang="0">
                      <a:pos x="82" y="28"/>
                    </a:cxn>
                    <a:cxn ang="0">
                      <a:pos x="82" y="28"/>
                    </a:cxn>
                  </a:cxnLst>
                  <a:pathLst>
                    <a:path w="147" h="61">
                      <a:moveTo>
                        <a:pt x="82" y="28"/>
                      </a:moveTo>
                      <a:lnTo>
                        <a:pt x="46" y="21"/>
                      </a:lnTo>
                      <a:lnTo>
                        <a:pt x="15" y="28"/>
                      </a:lnTo>
                      <a:lnTo>
                        <a:pt x="20" y="35"/>
                      </a:lnTo>
                      <a:lnTo>
                        <a:pt x="38" y="41"/>
                      </a:lnTo>
                      <a:lnTo>
                        <a:pt x="133" y="37"/>
                      </a:lnTo>
                      <a:lnTo>
                        <a:pt x="147" y="46"/>
                      </a:lnTo>
                      <a:lnTo>
                        <a:pt x="139" y="58"/>
                      </a:lnTo>
                      <a:lnTo>
                        <a:pt x="33" y="61"/>
                      </a:lnTo>
                      <a:lnTo>
                        <a:pt x="1" y="39"/>
                      </a:lnTo>
                      <a:lnTo>
                        <a:pt x="0" y="10"/>
                      </a:lnTo>
                      <a:lnTo>
                        <a:pt x="40" y="0"/>
                      </a:lnTo>
                      <a:lnTo>
                        <a:pt x="85" y="6"/>
                      </a:lnTo>
                      <a:lnTo>
                        <a:pt x="95" y="18"/>
                      </a:lnTo>
                      <a:lnTo>
                        <a:pt x="82" y="28"/>
                      </a:lnTo>
                      <a:lnTo>
                        <a:pt x="82" y="28"/>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0" name="Freeform 64"/>
                <p:cNvSpPr/>
                <p:nvPr/>
              </p:nvSpPr>
              <p:spPr>
                <a:xfrm>
                  <a:off x="2262" y="3810"/>
                  <a:ext cx="10" cy="29"/>
                </a:xfrm>
                <a:custGeom>
                  <a:avLst/>
                  <a:gdLst/>
                  <a:ahLst/>
                  <a:cxnLst>
                    <a:cxn ang="0">
                      <a:pos x="32" y="11"/>
                    </a:cxn>
                    <a:cxn ang="0">
                      <a:pos x="23" y="113"/>
                    </a:cxn>
                    <a:cxn ang="0">
                      <a:pos x="11" y="123"/>
                    </a:cxn>
                    <a:cxn ang="0">
                      <a:pos x="0" y="111"/>
                    </a:cxn>
                    <a:cxn ang="0">
                      <a:pos x="9" y="11"/>
                    </a:cxn>
                    <a:cxn ang="0">
                      <a:pos x="21" y="0"/>
                    </a:cxn>
                    <a:cxn ang="0">
                      <a:pos x="32" y="11"/>
                    </a:cxn>
                    <a:cxn ang="0">
                      <a:pos x="32" y="11"/>
                    </a:cxn>
                  </a:cxnLst>
                  <a:pathLst>
                    <a:path w="32" h="123">
                      <a:moveTo>
                        <a:pt x="32" y="11"/>
                      </a:moveTo>
                      <a:lnTo>
                        <a:pt x="23" y="113"/>
                      </a:lnTo>
                      <a:lnTo>
                        <a:pt x="11" y="123"/>
                      </a:lnTo>
                      <a:lnTo>
                        <a:pt x="0" y="111"/>
                      </a:lnTo>
                      <a:lnTo>
                        <a:pt x="9" y="11"/>
                      </a:lnTo>
                      <a:lnTo>
                        <a:pt x="21" y="0"/>
                      </a:lnTo>
                      <a:lnTo>
                        <a:pt x="32" y="11"/>
                      </a:lnTo>
                      <a:lnTo>
                        <a:pt x="32" y="1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1" name="Freeform 65"/>
                <p:cNvSpPr/>
                <p:nvPr/>
              </p:nvSpPr>
              <p:spPr>
                <a:xfrm>
                  <a:off x="2224" y="3803"/>
                  <a:ext cx="48" cy="10"/>
                </a:xfrm>
                <a:custGeom>
                  <a:avLst/>
                  <a:gdLst/>
                  <a:ahLst/>
                  <a:cxnLst>
                    <a:cxn ang="0">
                      <a:pos x="129" y="41"/>
                    </a:cxn>
                    <a:cxn ang="0">
                      <a:pos x="75" y="23"/>
                    </a:cxn>
                    <a:cxn ang="0">
                      <a:pos x="16" y="38"/>
                    </a:cxn>
                    <a:cxn ang="0">
                      <a:pos x="0" y="32"/>
                    </a:cxn>
                    <a:cxn ang="0">
                      <a:pos x="6" y="18"/>
                    </a:cxn>
                    <a:cxn ang="0">
                      <a:pos x="77" y="0"/>
                    </a:cxn>
                    <a:cxn ang="0">
                      <a:pos x="142" y="23"/>
                    </a:cxn>
                    <a:cxn ang="0">
                      <a:pos x="145" y="38"/>
                    </a:cxn>
                    <a:cxn ang="0">
                      <a:pos x="129" y="41"/>
                    </a:cxn>
                    <a:cxn ang="0">
                      <a:pos x="129" y="41"/>
                    </a:cxn>
                  </a:cxnLst>
                  <a:pathLst>
                    <a:path w="145" h="41">
                      <a:moveTo>
                        <a:pt x="129" y="41"/>
                      </a:moveTo>
                      <a:lnTo>
                        <a:pt x="75" y="23"/>
                      </a:lnTo>
                      <a:lnTo>
                        <a:pt x="16" y="38"/>
                      </a:lnTo>
                      <a:lnTo>
                        <a:pt x="0" y="32"/>
                      </a:lnTo>
                      <a:lnTo>
                        <a:pt x="6" y="18"/>
                      </a:lnTo>
                      <a:lnTo>
                        <a:pt x="77" y="0"/>
                      </a:lnTo>
                      <a:lnTo>
                        <a:pt x="142" y="23"/>
                      </a:lnTo>
                      <a:lnTo>
                        <a:pt x="145" y="38"/>
                      </a:lnTo>
                      <a:lnTo>
                        <a:pt x="129" y="41"/>
                      </a:lnTo>
                      <a:lnTo>
                        <a:pt x="129" y="4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2" name="Freeform 66"/>
                <p:cNvSpPr/>
                <p:nvPr/>
              </p:nvSpPr>
              <p:spPr>
                <a:xfrm>
                  <a:off x="2214" y="3815"/>
                  <a:ext cx="9" cy="20"/>
                </a:xfrm>
                <a:custGeom>
                  <a:avLst/>
                  <a:gdLst/>
                  <a:ahLst/>
                  <a:cxnLst>
                    <a:cxn ang="0">
                      <a:pos x="26" y="9"/>
                    </a:cxn>
                    <a:cxn ang="0">
                      <a:pos x="23" y="66"/>
                    </a:cxn>
                    <a:cxn ang="0">
                      <a:pos x="11" y="77"/>
                    </a:cxn>
                    <a:cxn ang="0">
                      <a:pos x="0" y="65"/>
                    </a:cxn>
                    <a:cxn ang="0">
                      <a:pos x="4" y="12"/>
                    </a:cxn>
                    <a:cxn ang="0">
                      <a:pos x="13" y="0"/>
                    </a:cxn>
                    <a:cxn ang="0">
                      <a:pos x="26" y="9"/>
                    </a:cxn>
                    <a:cxn ang="0">
                      <a:pos x="26" y="9"/>
                    </a:cxn>
                  </a:cxnLst>
                  <a:pathLst>
                    <a:path w="26" h="77">
                      <a:moveTo>
                        <a:pt x="26" y="9"/>
                      </a:moveTo>
                      <a:lnTo>
                        <a:pt x="23" y="66"/>
                      </a:lnTo>
                      <a:lnTo>
                        <a:pt x="11" y="77"/>
                      </a:lnTo>
                      <a:lnTo>
                        <a:pt x="0" y="65"/>
                      </a:lnTo>
                      <a:lnTo>
                        <a:pt x="4" y="12"/>
                      </a:lnTo>
                      <a:lnTo>
                        <a:pt x="13" y="0"/>
                      </a:lnTo>
                      <a:lnTo>
                        <a:pt x="26" y="9"/>
                      </a:lnTo>
                      <a:lnTo>
                        <a:pt x="26" y="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3" name="Freeform 67"/>
                <p:cNvSpPr/>
                <p:nvPr/>
              </p:nvSpPr>
              <p:spPr>
                <a:xfrm>
                  <a:off x="2284" y="3841"/>
                  <a:ext cx="64" cy="20"/>
                </a:xfrm>
                <a:custGeom>
                  <a:avLst/>
                  <a:gdLst/>
                  <a:ahLst/>
                  <a:cxnLst>
                    <a:cxn ang="0">
                      <a:pos x="114" y="23"/>
                    </a:cxn>
                    <a:cxn ang="0">
                      <a:pos x="49" y="20"/>
                    </a:cxn>
                    <a:cxn ang="0">
                      <a:pos x="22" y="30"/>
                    </a:cxn>
                    <a:cxn ang="0">
                      <a:pos x="35" y="36"/>
                    </a:cxn>
                    <a:cxn ang="0">
                      <a:pos x="76" y="49"/>
                    </a:cxn>
                    <a:cxn ang="0">
                      <a:pos x="177" y="42"/>
                    </a:cxn>
                    <a:cxn ang="0">
                      <a:pos x="192" y="48"/>
                    </a:cxn>
                    <a:cxn ang="0">
                      <a:pos x="186" y="64"/>
                    </a:cxn>
                    <a:cxn ang="0">
                      <a:pos x="129" y="78"/>
                    </a:cxn>
                    <a:cxn ang="0">
                      <a:pos x="72" y="71"/>
                    </a:cxn>
                    <a:cxn ang="0">
                      <a:pos x="23" y="55"/>
                    </a:cxn>
                    <a:cxn ang="0">
                      <a:pos x="0" y="30"/>
                    </a:cxn>
                    <a:cxn ang="0">
                      <a:pos x="14" y="8"/>
                    </a:cxn>
                    <a:cxn ang="0">
                      <a:pos x="45" y="0"/>
                    </a:cxn>
                    <a:cxn ang="0">
                      <a:pos x="118" y="3"/>
                    </a:cxn>
                    <a:cxn ang="0">
                      <a:pos x="127" y="15"/>
                    </a:cxn>
                    <a:cxn ang="0">
                      <a:pos x="114" y="23"/>
                    </a:cxn>
                    <a:cxn ang="0">
                      <a:pos x="114" y="23"/>
                    </a:cxn>
                  </a:cxnLst>
                  <a:pathLst>
                    <a:path w="192" h="78">
                      <a:moveTo>
                        <a:pt x="114" y="23"/>
                      </a:moveTo>
                      <a:lnTo>
                        <a:pt x="49" y="20"/>
                      </a:lnTo>
                      <a:lnTo>
                        <a:pt x="22" y="30"/>
                      </a:lnTo>
                      <a:lnTo>
                        <a:pt x="35" y="36"/>
                      </a:lnTo>
                      <a:lnTo>
                        <a:pt x="76" y="49"/>
                      </a:lnTo>
                      <a:lnTo>
                        <a:pt x="177" y="42"/>
                      </a:lnTo>
                      <a:lnTo>
                        <a:pt x="192" y="48"/>
                      </a:lnTo>
                      <a:lnTo>
                        <a:pt x="186" y="64"/>
                      </a:lnTo>
                      <a:lnTo>
                        <a:pt x="129" y="78"/>
                      </a:lnTo>
                      <a:lnTo>
                        <a:pt x="72" y="71"/>
                      </a:lnTo>
                      <a:lnTo>
                        <a:pt x="23" y="55"/>
                      </a:lnTo>
                      <a:lnTo>
                        <a:pt x="0" y="30"/>
                      </a:lnTo>
                      <a:lnTo>
                        <a:pt x="14" y="8"/>
                      </a:lnTo>
                      <a:lnTo>
                        <a:pt x="45" y="0"/>
                      </a:lnTo>
                      <a:lnTo>
                        <a:pt x="118" y="3"/>
                      </a:lnTo>
                      <a:lnTo>
                        <a:pt x="127" y="15"/>
                      </a:lnTo>
                      <a:lnTo>
                        <a:pt x="114" y="23"/>
                      </a:lnTo>
                      <a:lnTo>
                        <a:pt x="114" y="23"/>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4" name="Freeform 68"/>
                <p:cNvSpPr/>
                <p:nvPr/>
              </p:nvSpPr>
              <p:spPr>
                <a:xfrm>
                  <a:off x="2281" y="3810"/>
                  <a:ext cx="10" cy="40"/>
                </a:xfrm>
                <a:custGeom>
                  <a:avLst/>
                  <a:gdLst/>
                  <a:ahLst/>
                  <a:cxnLst>
                    <a:cxn ang="0">
                      <a:pos x="30" y="11"/>
                    </a:cxn>
                    <a:cxn ang="0">
                      <a:pos x="23" y="154"/>
                    </a:cxn>
                    <a:cxn ang="0">
                      <a:pos x="10" y="164"/>
                    </a:cxn>
                    <a:cxn ang="0">
                      <a:pos x="0" y="153"/>
                    </a:cxn>
                    <a:cxn ang="0">
                      <a:pos x="7" y="11"/>
                    </a:cxn>
                    <a:cxn ang="0">
                      <a:pos x="18" y="0"/>
                    </a:cxn>
                    <a:cxn ang="0">
                      <a:pos x="30" y="11"/>
                    </a:cxn>
                    <a:cxn ang="0">
                      <a:pos x="30" y="11"/>
                    </a:cxn>
                  </a:cxnLst>
                  <a:pathLst>
                    <a:path w="30" h="164">
                      <a:moveTo>
                        <a:pt x="30" y="11"/>
                      </a:moveTo>
                      <a:lnTo>
                        <a:pt x="23" y="154"/>
                      </a:lnTo>
                      <a:lnTo>
                        <a:pt x="10" y="164"/>
                      </a:lnTo>
                      <a:lnTo>
                        <a:pt x="0" y="153"/>
                      </a:lnTo>
                      <a:lnTo>
                        <a:pt x="7" y="11"/>
                      </a:lnTo>
                      <a:lnTo>
                        <a:pt x="18" y="0"/>
                      </a:lnTo>
                      <a:lnTo>
                        <a:pt x="30" y="11"/>
                      </a:lnTo>
                      <a:lnTo>
                        <a:pt x="30" y="1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5" name="Freeform 69"/>
                <p:cNvSpPr/>
                <p:nvPr/>
              </p:nvSpPr>
              <p:spPr>
                <a:xfrm>
                  <a:off x="2341" y="3807"/>
                  <a:ext cx="9" cy="47"/>
                </a:xfrm>
                <a:custGeom>
                  <a:avLst/>
                  <a:gdLst/>
                  <a:ahLst/>
                  <a:cxnLst>
                    <a:cxn ang="0">
                      <a:pos x="22" y="11"/>
                    </a:cxn>
                    <a:cxn ang="0">
                      <a:pos x="26" y="176"/>
                    </a:cxn>
                    <a:cxn ang="0">
                      <a:pos x="16" y="186"/>
                    </a:cxn>
                    <a:cxn ang="0">
                      <a:pos x="5" y="176"/>
                    </a:cxn>
                    <a:cxn ang="0">
                      <a:pos x="0" y="11"/>
                    </a:cxn>
                    <a:cxn ang="0">
                      <a:pos x="11" y="0"/>
                    </a:cxn>
                    <a:cxn ang="0">
                      <a:pos x="22" y="11"/>
                    </a:cxn>
                    <a:cxn ang="0">
                      <a:pos x="22" y="11"/>
                    </a:cxn>
                  </a:cxnLst>
                  <a:pathLst>
                    <a:path w="26" h="186">
                      <a:moveTo>
                        <a:pt x="22" y="11"/>
                      </a:moveTo>
                      <a:lnTo>
                        <a:pt x="26" y="176"/>
                      </a:lnTo>
                      <a:lnTo>
                        <a:pt x="16" y="186"/>
                      </a:lnTo>
                      <a:lnTo>
                        <a:pt x="5" y="176"/>
                      </a:lnTo>
                      <a:lnTo>
                        <a:pt x="0" y="11"/>
                      </a:lnTo>
                      <a:lnTo>
                        <a:pt x="11" y="0"/>
                      </a:lnTo>
                      <a:lnTo>
                        <a:pt x="22" y="11"/>
                      </a:lnTo>
                      <a:lnTo>
                        <a:pt x="22" y="1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6" name="Freeform 70"/>
                <p:cNvSpPr/>
                <p:nvPr/>
              </p:nvSpPr>
              <p:spPr>
                <a:xfrm>
                  <a:off x="2296" y="3803"/>
                  <a:ext cx="48" cy="10"/>
                </a:xfrm>
                <a:custGeom>
                  <a:avLst/>
                  <a:gdLst/>
                  <a:ahLst/>
                  <a:cxnLst>
                    <a:cxn ang="0">
                      <a:pos x="4" y="17"/>
                    </a:cxn>
                    <a:cxn ang="0">
                      <a:pos x="73" y="0"/>
                    </a:cxn>
                    <a:cxn ang="0">
                      <a:pos x="140" y="21"/>
                    </a:cxn>
                    <a:cxn ang="0">
                      <a:pos x="144" y="36"/>
                    </a:cxn>
                    <a:cxn ang="0">
                      <a:pos x="128" y="40"/>
                    </a:cxn>
                    <a:cxn ang="0">
                      <a:pos x="71" y="23"/>
                    </a:cxn>
                    <a:cxn ang="0">
                      <a:pos x="16" y="36"/>
                    </a:cxn>
                    <a:cxn ang="0">
                      <a:pos x="0" y="32"/>
                    </a:cxn>
                    <a:cxn ang="0">
                      <a:pos x="4" y="17"/>
                    </a:cxn>
                    <a:cxn ang="0">
                      <a:pos x="4" y="17"/>
                    </a:cxn>
                  </a:cxnLst>
                  <a:pathLst>
                    <a:path w="144" h="40">
                      <a:moveTo>
                        <a:pt x="4" y="17"/>
                      </a:moveTo>
                      <a:lnTo>
                        <a:pt x="73" y="0"/>
                      </a:lnTo>
                      <a:lnTo>
                        <a:pt x="140" y="21"/>
                      </a:lnTo>
                      <a:lnTo>
                        <a:pt x="144" y="36"/>
                      </a:lnTo>
                      <a:lnTo>
                        <a:pt x="128" y="40"/>
                      </a:lnTo>
                      <a:lnTo>
                        <a:pt x="71" y="23"/>
                      </a:lnTo>
                      <a:lnTo>
                        <a:pt x="16" y="36"/>
                      </a:lnTo>
                      <a:lnTo>
                        <a:pt x="0" y="32"/>
                      </a:lnTo>
                      <a:lnTo>
                        <a:pt x="4" y="17"/>
                      </a:lnTo>
                      <a:lnTo>
                        <a:pt x="4" y="17"/>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7" name="Freeform 71"/>
                <p:cNvSpPr/>
                <p:nvPr/>
              </p:nvSpPr>
              <p:spPr>
                <a:xfrm>
                  <a:off x="2357" y="3804"/>
                  <a:ext cx="40" cy="12"/>
                </a:xfrm>
                <a:custGeom>
                  <a:avLst/>
                  <a:gdLst/>
                  <a:ahLst/>
                  <a:cxnLst>
                    <a:cxn ang="0">
                      <a:pos x="13" y="0"/>
                    </a:cxn>
                    <a:cxn ang="0">
                      <a:pos x="118" y="25"/>
                    </a:cxn>
                    <a:cxn ang="0">
                      <a:pos x="119" y="41"/>
                    </a:cxn>
                    <a:cxn ang="0">
                      <a:pos x="104" y="42"/>
                    </a:cxn>
                    <a:cxn ang="0">
                      <a:pos x="62" y="25"/>
                    </a:cxn>
                    <a:cxn ang="0">
                      <a:pos x="13" y="23"/>
                    </a:cxn>
                    <a:cxn ang="0">
                      <a:pos x="0" y="11"/>
                    </a:cxn>
                    <a:cxn ang="0">
                      <a:pos x="13" y="0"/>
                    </a:cxn>
                    <a:cxn ang="0">
                      <a:pos x="13" y="0"/>
                    </a:cxn>
                  </a:cxnLst>
                  <a:pathLst>
                    <a:path w="119" h="42">
                      <a:moveTo>
                        <a:pt x="13" y="0"/>
                      </a:moveTo>
                      <a:lnTo>
                        <a:pt x="118" y="25"/>
                      </a:lnTo>
                      <a:lnTo>
                        <a:pt x="119" y="41"/>
                      </a:lnTo>
                      <a:lnTo>
                        <a:pt x="104" y="42"/>
                      </a:lnTo>
                      <a:lnTo>
                        <a:pt x="62" y="25"/>
                      </a:lnTo>
                      <a:lnTo>
                        <a:pt x="13" y="23"/>
                      </a:lnTo>
                      <a:lnTo>
                        <a:pt x="0" y="11"/>
                      </a:lnTo>
                      <a:lnTo>
                        <a:pt x="13" y="0"/>
                      </a:lnTo>
                      <a:lnTo>
                        <a:pt x="13"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8" name="Freeform 72"/>
                <p:cNvSpPr/>
                <p:nvPr/>
              </p:nvSpPr>
              <p:spPr>
                <a:xfrm>
                  <a:off x="2392" y="3812"/>
                  <a:ext cx="9" cy="33"/>
                </a:xfrm>
                <a:custGeom>
                  <a:avLst/>
                  <a:gdLst/>
                  <a:ahLst/>
                  <a:cxnLst>
                    <a:cxn ang="0">
                      <a:pos x="22" y="9"/>
                    </a:cxn>
                    <a:cxn ang="0">
                      <a:pos x="26" y="65"/>
                    </a:cxn>
                    <a:cxn ang="0">
                      <a:pos x="23" y="123"/>
                    </a:cxn>
                    <a:cxn ang="0">
                      <a:pos x="12" y="133"/>
                    </a:cxn>
                    <a:cxn ang="0">
                      <a:pos x="2" y="123"/>
                    </a:cxn>
                    <a:cxn ang="0">
                      <a:pos x="3" y="67"/>
                    </a:cxn>
                    <a:cxn ang="0">
                      <a:pos x="0" y="12"/>
                    </a:cxn>
                    <a:cxn ang="0">
                      <a:pos x="10" y="0"/>
                    </a:cxn>
                    <a:cxn ang="0">
                      <a:pos x="22" y="9"/>
                    </a:cxn>
                    <a:cxn ang="0">
                      <a:pos x="22" y="9"/>
                    </a:cxn>
                  </a:cxnLst>
                  <a:pathLst>
                    <a:path w="26" h="133">
                      <a:moveTo>
                        <a:pt x="22" y="9"/>
                      </a:moveTo>
                      <a:lnTo>
                        <a:pt x="26" y="65"/>
                      </a:lnTo>
                      <a:lnTo>
                        <a:pt x="23" y="123"/>
                      </a:lnTo>
                      <a:lnTo>
                        <a:pt x="12" y="133"/>
                      </a:lnTo>
                      <a:lnTo>
                        <a:pt x="2" y="123"/>
                      </a:lnTo>
                      <a:lnTo>
                        <a:pt x="3" y="67"/>
                      </a:lnTo>
                      <a:lnTo>
                        <a:pt x="0" y="12"/>
                      </a:lnTo>
                      <a:lnTo>
                        <a:pt x="10" y="0"/>
                      </a:lnTo>
                      <a:lnTo>
                        <a:pt x="22" y="9"/>
                      </a:lnTo>
                      <a:lnTo>
                        <a:pt x="22" y="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39" name="Freeform 73"/>
                <p:cNvSpPr/>
                <p:nvPr/>
              </p:nvSpPr>
              <p:spPr>
                <a:xfrm>
                  <a:off x="2359" y="3833"/>
                  <a:ext cx="40" cy="18"/>
                </a:xfrm>
                <a:custGeom>
                  <a:avLst/>
                  <a:gdLst/>
                  <a:ahLst/>
                  <a:cxnLst>
                    <a:cxn ang="0">
                      <a:pos x="11" y="0"/>
                    </a:cxn>
                    <a:cxn ang="0">
                      <a:pos x="83" y="7"/>
                    </a:cxn>
                    <a:cxn ang="0">
                      <a:pos x="119" y="48"/>
                    </a:cxn>
                    <a:cxn ang="0">
                      <a:pos x="109" y="58"/>
                    </a:cxn>
                    <a:cxn ang="0">
                      <a:pos x="58" y="75"/>
                    </a:cxn>
                    <a:cxn ang="0">
                      <a:pos x="17" y="72"/>
                    </a:cxn>
                    <a:cxn ang="0">
                      <a:pos x="5" y="61"/>
                    </a:cxn>
                    <a:cxn ang="0">
                      <a:pos x="17" y="50"/>
                    </a:cxn>
                    <a:cxn ang="0">
                      <a:pos x="53" y="55"/>
                    </a:cxn>
                    <a:cxn ang="0">
                      <a:pos x="96" y="42"/>
                    </a:cxn>
                    <a:cxn ang="0">
                      <a:pos x="86" y="28"/>
                    </a:cxn>
                    <a:cxn ang="0">
                      <a:pos x="65" y="22"/>
                    </a:cxn>
                    <a:cxn ang="0">
                      <a:pos x="12" y="22"/>
                    </a:cxn>
                    <a:cxn ang="0">
                      <a:pos x="0" y="12"/>
                    </a:cxn>
                    <a:cxn ang="0">
                      <a:pos x="11" y="0"/>
                    </a:cxn>
                    <a:cxn ang="0">
                      <a:pos x="11" y="0"/>
                    </a:cxn>
                  </a:cxnLst>
                  <a:pathLst>
                    <a:path w="119" h="75">
                      <a:moveTo>
                        <a:pt x="11" y="0"/>
                      </a:moveTo>
                      <a:lnTo>
                        <a:pt x="83" y="7"/>
                      </a:lnTo>
                      <a:lnTo>
                        <a:pt x="119" y="48"/>
                      </a:lnTo>
                      <a:lnTo>
                        <a:pt x="109" y="58"/>
                      </a:lnTo>
                      <a:lnTo>
                        <a:pt x="58" y="75"/>
                      </a:lnTo>
                      <a:lnTo>
                        <a:pt x="17" y="72"/>
                      </a:lnTo>
                      <a:lnTo>
                        <a:pt x="5" y="61"/>
                      </a:lnTo>
                      <a:lnTo>
                        <a:pt x="17" y="50"/>
                      </a:lnTo>
                      <a:lnTo>
                        <a:pt x="53" y="55"/>
                      </a:lnTo>
                      <a:lnTo>
                        <a:pt x="96" y="42"/>
                      </a:lnTo>
                      <a:lnTo>
                        <a:pt x="86" y="28"/>
                      </a:lnTo>
                      <a:lnTo>
                        <a:pt x="65" y="22"/>
                      </a:lnTo>
                      <a:lnTo>
                        <a:pt x="12" y="22"/>
                      </a:lnTo>
                      <a:lnTo>
                        <a:pt x="0" y="12"/>
                      </a:lnTo>
                      <a:lnTo>
                        <a:pt x="11" y="0"/>
                      </a:lnTo>
                      <a:lnTo>
                        <a:pt x="11"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0" name="Freeform 74"/>
                <p:cNvSpPr/>
                <p:nvPr/>
              </p:nvSpPr>
              <p:spPr>
                <a:xfrm>
                  <a:off x="2267" y="3820"/>
                  <a:ext cx="19" cy="9"/>
                </a:xfrm>
                <a:custGeom>
                  <a:avLst/>
                  <a:gdLst/>
                  <a:ahLst/>
                  <a:cxnLst>
                    <a:cxn ang="0">
                      <a:pos x="22" y="0"/>
                    </a:cxn>
                    <a:cxn ang="0">
                      <a:pos x="41" y="4"/>
                    </a:cxn>
                    <a:cxn ang="0">
                      <a:pos x="57" y="24"/>
                    </a:cxn>
                    <a:cxn ang="0">
                      <a:pos x="54" y="33"/>
                    </a:cxn>
                    <a:cxn ang="0">
                      <a:pos x="44" y="36"/>
                    </a:cxn>
                    <a:cxn ang="0">
                      <a:pos x="5" y="30"/>
                    </a:cxn>
                    <a:cxn ang="0">
                      <a:pos x="0" y="11"/>
                    </a:cxn>
                    <a:cxn ang="0">
                      <a:pos x="22" y="0"/>
                    </a:cxn>
                    <a:cxn ang="0">
                      <a:pos x="22" y="0"/>
                    </a:cxn>
                  </a:cxnLst>
                  <a:pathLst>
                    <a:path w="57" h="36">
                      <a:moveTo>
                        <a:pt x="22" y="0"/>
                      </a:moveTo>
                      <a:lnTo>
                        <a:pt x="41" y="4"/>
                      </a:lnTo>
                      <a:lnTo>
                        <a:pt x="57" y="24"/>
                      </a:lnTo>
                      <a:lnTo>
                        <a:pt x="54" y="33"/>
                      </a:lnTo>
                      <a:lnTo>
                        <a:pt x="44" y="36"/>
                      </a:lnTo>
                      <a:lnTo>
                        <a:pt x="5" y="30"/>
                      </a:lnTo>
                      <a:lnTo>
                        <a:pt x="0" y="11"/>
                      </a:lnTo>
                      <a:lnTo>
                        <a:pt x="22" y="0"/>
                      </a:lnTo>
                      <a:lnTo>
                        <a:pt x="22"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1" name="Freeform 75"/>
                <p:cNvSpPr/>
                <p:nvPr/>
              </p:nvSpPr>
              <p:spPr>
                <a:xfrm>
                  <a:off x="2394" y="3823"/>
                  <a:ext cx="18" cy="8"/>
                </a:xfrm>
                <a:custGeom>
                  <a:avLst/>
                  <a:gdLst/>
                  <a:ahLst/>
                  <a:cxnLst>
                    <a:cxn ang="0">
                      <a:pos x="12" y="1"/>
                    </a:cxn>
                    <a:cxn ang="0">
                      <a:pos x="35" y="0"/>
                    </a:cxn>
                    <a:cxn ang="0">
                      <a:pos x="53" y="11"/>
                    </a:cxn>
                    <a:cxn ang="0">
                      <a:pos x="32" y="26"/>
                    </a:cxn>
                    <a:cxn ang="0">
                      <a:pos x="13" y="30"/>
                    </a:cxn>
                    <a:cxn ang="0">
                      <a:pos x="0" y="16"/>
                    </a:cxn>
                    <a:cxn ang="0">
                      <a:pos x="12" y="1"/>
                    </a:cxn>
                    <a:cxn ang="0">
                      <a:pos x="12" y="1"/>
                    </a:cxn>
                  </a:cxnLst>
                  <a:pathLst>
                    <a:path w="53" h="30">
                      <a:moveTo>
                        <a:pt x="12" y="1"/>
                      </a:moveTo>
                      <a:lnTo>
                        <a:pt x="35" y="0"/>
                      </a:lnTo>
                      <a:lnTo>
                        <a:pt x="53" y="11"/>
                      </a:lnTo>
                      <a:lnTo>
                        <a:pt x="32" y="26"/>
                      </a:lnTo>
                      <a:lnTo>
                        <a:pt x="13" y="30"/>
                      </a:lnTo>
                      <a:lnTo>
                        <a:pt x="0" y="16"/>
                      </a:lnTo>
                      <a:lnTo>
                        <a:pt x="12" y="1"/>
                      </a:lnTo>
                      <a:lnTo>
                        <a:pt x="12" y="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2" name="Freeform 76"/>
                <p:cNvSpPr/>
                <p:nvPr/>
              </p:nvSpPr>
              <p:spPr>
                <a:xfrm>
                  <a:off x="2194" y="3810"/>
                  <a:ext cx="25" cy="12"/>
                </a:xfrm>
                <a:custGeom>
                  <a:avLst/>
                  <a:gdLst/>
                  <a:ahLst/>
                  <a:cxnLst>
                    <a:cxn ang="0">
                      <a:pos x="30" y="0"/>
                    </a:cxn>
                    <a:cxn ang="0">
                      <a:pos x="68" y="27"/>
                    </a:cxn>
                    <a:cxn ang="0">
                      <a:pos x="75" y="40"/>
                    </a:cxn>
                    <a:cxn ang="0">
                      <a:pos x="61" y="48"/>
                    </a:cxn>
                    <a:cxn ang="0">
                      <a:pos x="6" y="23"/>
                    </a:cxn>
                    <a:cxn ang="0">
                      <a:pos x="0" y="11"/>
                    </a:cxn>
                    <a:cxn ang="0">
                      <a:pos x="6" y="0"/>
                    </a:cxn>
                    <a:cxn ang="0">
                      <a:pos x="30" y="0"/>
                    </a:cxn>
                    <a:cxn ang="0">
                      <a:pos x="30" y="0"/>
                    </a:cxn>
                  </a:cxnLst>
                  <a:pathLst>
                    <a:path w="75" h="48">
                      <a:moveTo>
                        <a:pt x="30" y="0"/>
                      </a:moveTo>
                      <a:lnTo>
                        <a:pt x="68" y="27"/>
                      </a:lnTo>
                      <a:lnTo>
                        <a:pt x="75" y="40"/>
                      </a:lnTo>
                      <a:lnTo>
                        <a:pt x="61" y="48"/>
                      </a:lnTo>
                      <a:lnTo>
                        <a:pt x="6" y="23"/>
                      </a:lnTo>
                      <a:lnTo>
                        <a:pt x="0" y="11"/>
                      </a:lnTo>
                      <a:lnTo>
                        <a:pt x="6" y="0"/>
                      </a:lnTo>
                      <a:lnTo>
                        <a:pt x="30" y="0"/>
                      </a:lnTo>
                      <a:lnTo>
                        <a:pt x="30"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3" name="Freeform 77"/>
                <p:cNvSpPr/>
                <p:nvPr/>
              </p:nvSpPr>
              <p:spPr>
                <a:xfrm>
                  <a:off x="2140" y="3881"/>
                  <a:ext cx="145" cy="34"/>
                </a:xfrm>
                <a:custGeom>
                  <a:avLst/>
                  <a:gdLst/>
                  <a:ahLst/>
                  <a:cxnLst>
                    <a:cxn ang="0">
                      <a:pos x="411" y="62"/>
                    </a:cxn>
                    <a:cxn ang="0">
                      <a:pos x="374" y="36"/>
                    </a:cxn>
                    <a:cxn ang="0">
                      <a:pos x="332" y="28"/>
                    </a:cxn>
                    <a:cxn ang="0">
                      <a:pos x="242" y="49"/>
                    </a:cxn>
                    <a:cxn ang="0">
                      <a:pos x="151" y="111"/>
                    </a:cxn>
                    <a:cxn ang="0">
                      <a:pos x="85" y="132"/>
                    </a:cxn>
                    <a:cxn ang="0">
                      <a:pos x="12" y="134"/>
                    </a:cxn>
                    <a:cxn ang="0">
                      <a:pos x="0" y="123"/>
                    </a:cxn>
                    <a:cxn ang="0">
                      <a:pos x="12" y="112"/>
                    </a:cxn>
                    <a:cxn ang="0">
                      <a:pos x="139" y="93"/>
                    </a:cxn>
                    <a:cxn ang="0">
                      <a:pos x="184" y="60"/>
                    </a:cxn>
                    <a:cxn ang="0">
                      <a:pos x="231" y="30"/>
                    </a:cxn>
                    <a:cxn ang="0">
                      <a:pos x="287" y="9"/>
                    </a:cxn>
                    <a:cxn ang="0">
                      <a:pos x="341" y="0"/>
                    </a:cxn>
                    <a:cxn ang="0">
                      <a:pos x="392" y="10"/>
                    </a:cxn>
                    <a:cxn ang="0">
                      <a:pos x="437" y="41"/>
                    </a:cxn>
                    <a:cxn ang="0">
                      <a:pos x="435" y="63"/>
                    </a:cxn>
                    <a:cxn ang="0">
                      <a:pos x="411" y="62"/>
                    </a:cxn>
                    <a:cxn ang="0">
                      <a:pos x="411" y="62"/>
                    </a:cxn>
                  </a:cxnLst>
                  <a:pathLst>
                    <a:path w="437" h="134">
                      <a:moveTo>
                        <a:pt x="411" y="62"/>
                      </a:moveTo>
                      <a:lnTo>
                        <a:pt x="374" y="36"/>
                      </a:lnTo>
                      <a:lnTo>
                        <a:pt x="332" y="28"/>
                      </a:lnTo>
                      <a:lnTo>
                        <a:pt x="242" y="49"/>
                      </a:lnTo>
                      <a:lnTo>
                        <a:pt x="151" y="111"/>
                      </a:lnTo>
                      <a:lnTo>
                        <a:pt x="85" y="132"/>
                      </a:lnTo>
                      <a:lnTo>
                        <a:pt x="12" y="134"/>
                      </a:lnTo>
                      <a:lnTo>
                        <a:pt x="0" y="123"/>
                      </a:lnTo>
                      <a:lnTo>
                        <a:pt x="12" y="112"/>
                      </a:lnTo>
                      <a:lnTo>
                        <a:pt x="139" y="93"/>
                      </a:lnTo>
                      <a:lnTo>
                        <a:pt x="184" y="60"/>
                      </a:lnTo>
                      <a:lnTo>
                        <a:pt x="231" y="30"/>
                      </a:lnTo>
                      <a:lnTo>
                        <a:pt x="287" y="9"/>
                      </a:lnTo>
                      <a:lnTo>
                        <a:pt x="341" y="0"/>
                      </a:lnTo>
                      <a:lnTo>
                        <a:pt x="392" y="10"/>
                      </a:lnTo>
                      <a:lnTo>
                        <a:pt x="437" y="41"/>
                      </a:lnTo>
                      <a:lnTo>
                        <a:pt x="435" y="63"/>
                      </a:lnTo>
                      <a:lnTo>
                        <a:pt x="411" y="62"/>
                      </a:lnTo>
                      <a:lnTo>
                        <a:pt x="411" y="62"/>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4" name="Freeform 78"/>
                <p:cNvSpPr/>
                <p:nvPr/>
              </p:nvSpPr>
              <p:spPr>
                <a:xfrm>
                  <a:off x="2119" y="3867"/>
                  <a:ext cx="168" cy="44"/>
                </a:xfrm>
                <a:custGeom>
                  <a:avLst/>
                  <a:gdLst/>
                  <a:ahLst/>
                  <a:cxnLst>
                    <a:cxn ang="0">
                      <a:pos x="13" y="175"/>
                    </a:cxn>
                    <a:cxn ang="0">
                      <a:pos x="0" y="161"/>
                    </a:cxn>
                    <a:cxn ang="0">
                      <a:pos x="7" y="146"/>
                    </a:cxn>
                    <a:cxn ang="0">
                      <a:pos x="71" y="144"/>
                    </a:cxn>
                    <a:cxn ang="0">
                      <a:pos x="138" y="132"/>
                    </a:cxn>
                    <a:cxn ang="0">
                      <a:pos x="194" y="105"/>
                    </a:cxn>
                    <a:cxn ang="0">
                      <a:pos x="216" y="84"/>
                    </a:cxn>
                    <a:cxn ang="0">
                      <a:pos x="241" y="63"/>
                    </a:cxn>
                    <a:cxn ang="0">
                      <a:pos x="271" y="41"/>
                    </a:cxn>
                    <a:cxn ang="0">
                      <a:pos x="300" y="22"/>
                    </a:cxn>
                    <a:cxn ang="0">
                      <a:pos x="369" y="0"/>
                    </a:cxn>
                    <a:cxn ang="0">
                      <a:pos x="451" y="13"/>
                    </a:cxn>
                    <a:cxn ang="0">
                      <a:pos x="504" y="77"/>
                    </a:cxn>
                    <a:cxn ang="0">
                      <a:pos x="502" y="93"/>
                    </a:cxn>
                    <a:cxn ang="0">
                      <a:pos x="489" y="103"/>
                    </a:cxn>
                    <a:cxn ang="0">
                      <a:pos x="461" y="90"/>
                    </a:cxn>
                    <a:cxn ang="0">
                      <a:pos x="448" y="60"/>
                    </a:cxn>
                    <a:cxn ang="0">
                      <a:pos x="428" y="36"/>
                    </a:cxn>
                    <a:cxn ang="0">
                      <a:pos x="403" y="22"/>
                    </a:cxn>
                    <a:cxn ang="0">
                      <a:pos x="373" y="20"/>
                    </a:cxn>
                    <a:cxn ang="0">
                      <a:pos x="309" y="42"/>
                    </a:cxn>
                    <a:cxn ang="0">
                      <a:pos x="256" y="79"/>
                    </a:cxn>
                    <a:cxn ang="0">
                      <a:pos x="203" y="124"/>
                    </a:cxn>
                    <a:cxn ang="0">
                      <a:pos x="176" y="143"/>
                    </a:cxn>
                    <a:cxn ang="0">
                      <a:pos x="142" y="154"/>
                    </a:cxn>
                    <a:cxn ang="0">
                      <a:pos x="70" y="166"/>
                    </a:cxn>
                    <a:cxn ang="0">
                      <a:pos x="30" y="164"/>
                    </a:cxn>
                    <a:cxn ang="0">
                      <a:pos x="28" y="177"/>
                    </a:cxn>
                    <a:cxn ang="0">
                      <a:pos x="13" y="175"/>
                    </a:cxn>
                    <a:cxn ang="0">
                      <a:pos x="13" y="175"/>
                    </a:cxn>
                  </a:cxnLst>
                  <a:pathLst>
                    <a:path w="504" h="177">
                      <a:moveTo>
                        <a:pt x="13" y="175"/>
                      </a:moveTo>
                      <a:lnTo>
                        <a:pt x="0" y="161"/>
                      </a:lnTo>
                      <a:lnTo>
                        <a:pt x="7" y="146"/>
                      </a:lnTo>
                      <a:lnTo>
                        <a:pt x="71" y="144"/>
                      </a:lnTo>
                      <a:lnTo>
                        <a:pt x="138" y="132"/>
                      </a:lnTo>
                      <a:lnTo>
                        <a:pt x="194" y="105"/>
                      </a:lnTo>
                      <a:lnTo>
                        <a:pt x="216" y="84"/>
                      </a:lnTo>
                      <a:lnTo>
                        <a:pt x="241" y="63"/>
                      </a:lnTo>
                      <a:lnTo>
                        <a:pt x="271" y="41"/>
                      </a:lnTo>
                      <a:lnTo>
                        <a:pt x="300" y="22"/>
                      </a:lnTo>
                      <a:lnTo>
                        <a:pt x="369" y="0"/>
                      </a:lnTo>
                      <a:lnTo>
                        <a:pt x="451" y="13"/>
                      </a:lnTo>
                      <a:lnTo>
                        <a:pt x="504" y="77"/>
                      </a:lnTo>
                      <a:lnTo>
                        <a:pt x="502" y="93"/>
                      </a:lnTo>
                      <a:lnTo>
                        <a:pt x="489" y="103"/>
                      </a:lnTo>
                      <a:lnTo>
                        <a:pt x="461" y="90"/>
                      </a:lnTo>
                      <a:lnTo>
                        <a:pt x="448" y="60"/>
                      </a:lnTo>
                      <a:lnTo>
                        <a:pt x="428" y="36"/>
                      </a:lnTo>
                      <a:lnTo>
                        <a:pt x="403" y="22"/>
                      </a:lnTo>
                      <a:lnTo>
                        <a:pt x="373" y="20"/>
                      </a:lnTo>
                      <a:lnTo>
                        <a:pt x="309" y="42"/>
                      </a:lnTo>
                      <a:lnTo>
                        <a:pt x="256" y="79"/>
                      </a:lnTo>
                      <a:lnTo>
                        <a:pt x="203" y="124"/>
                      </a:lnTo>
                      <a:lnTo>
                        <a:pt x="176" y="143"/>
                      </a:lnTo>
                      <a:lnTo>
                        <a:pt x="142" y="154"/>
                      </a:lnTo>
                      <a:lnTo>
                        <a:pt x="70" y="166"/>
                      </a:lnTo>
                      <a:lnTo>
                        <a:pt x="30" y="164"/>
                      </a:lnTo>
                      <a:lnTo>
                        <a:pt x="28" y="177"/>
                      </a:lnTo>
                      <a:lnTo>
                        <a:pt x="13" y="175"/>
                      </a:lnTo>
                      <a:lnTo>
                        <a:pt x="13" y="175"/>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5" name="Freeform 79"/>
                <p:cNvSpPr/>
                <p:nvPr/>
              </p:nvSpPr>
              <p:spPr>
                <a:xfrm>
                  <a:off x="2269" y="3887"/>
                  <a:ext cx="162" cy="59"/>
                </a:xfrm>
                <a:custGeom>
                  <a:avLst/>
                  <a:gdLst/>
                  <a:ahLst/>
                  <a:cxnLst>
                    <a:cxn ang="0">
                      <a:pos x="464" y="77"/>
                    </a:cxn>
                    <a:cxn ang="0">
                      <a:pos x="449" y="38"/>
                    </a:cxn>
                    <a:cxn ang="0">
                      <a:pos x="410" y="22"/>
                    </a:cxn>
                    <a:cxn ang="0">
                      <a:pos x="342" y="34"/>
                    </a:cxn>
                    <a:cxn ang="0">
                      <a:pos x="284" y="73"/>
                    </a:cxn>
                    <a:cxn ang="0">
                      <a:pos x="237" y="129"/>
                    </a:cxn>
                    <a:cxn ang="0">
                      <a:pos x="188" y="157"/>
                    </a:cxn>
                    <a:cxn ang="0">
                      <a:pos x="140" y="174"/>
                    </a:cxn>
                    <a:cxn ang="0">
                      <a:pos x="31" y="189"/>
                    </a:cxn>
                    <a:cxn ang="0">
                      <a:pos x="76" y="205"/>
                    </a:cxn>
                    <a:cxn ang="0">
                      <a:pos x="141" y="212"/>
                    </a:cxn>
                    <a:cxn ang="0">
                      <a:pos x="151" y="224"/>
                    </a:cxn>
                    <a:cxn ang="0">
                      <a:pos x="140" y="233"/>
                    </a:cxn>
                    <a:cxn ang="0">
                      <a:pos x="74" y="229"/>
                    </a:cxn>
                    <a:cxn ang="0">
                      <a:pos x="30" y="217"/>
                    </a:cxn>
                    <a:cxn ang="0">
                      <a:pos x="0" y="186"/>
                    </a:cxn>
                    <a:cxn ang="0">
                      <a:pos x="8" y="170"/>
                    </a:cxn>
                    <a:cxn ang="0">
                      <a:pos x="123" y="156"/>
                    </a:cxn>
                    <a:cxn ang="0">
                      <a:pos x="224" y="112"/>
                    </a:cxn>
                    <a:cxn ang="0">
                      <a:pos x="268" y="58"/>
                    </a:cxn>
                    <a:cxn ang="0">
                      <a:pos x="300" y="31"/>
                    </a:cxn>
                    <a:cxn ang="0">
                      <a:pos x="332" y="13"/>
                    </a:cxn>
                    <a:cxn ang="0">
                      <a:pos x="410" y="0"/>
                    </a:cxn>
                    <a:cxn ang="0">
                      <a:pos x="465" y="23"/>
                    </a:cxn>
                    <a:cxn ang="0">
                      <a:pos x="487" y="77"/>
                    </a:cxn>
                    <a:cxn ang="0">
                      <a:pos x="475" y="88"/>
                    </a:cxn>
                    <a:cxn ang="0">
                      <a:pos x="464" y="77"/>
                    </a:cxn>
                    <a:cxn ang="0">
                      <a:pos x="464" y="77"/>
                    </a:cxn>
                  </a:cxnLst>
                  <a:pathLst>
                    <a:path w="487" h="233">
                      <a:moveTo>
                        <a:pt x="464" y="77"/>
                      </a:moveTo>
                      <a:lnTo>
                        <a:pt x="449" y="38"/>
                      </a:lnTo>
                      <a:lnTo>
                        <a:pt x="410" y="22"/>
                      </a:lnTo>
                      <a:lnTo>
                        <a:pt x="342" y="34"/>
                      </a:lnTo>
                      <a:lnTo>
                        <a:pt x="284" y="73"/>
                      </a:lnTo>
                      <a:lnTo>
                        <a:pt x="237" y="129"/>
                      </a:lnTo>
                      <a:lnTo>
                        <a:pt x="188" y="157"/>
                      </a:lnTo>
                      <a:lnTo>
                        <a:pt x="140" y="174"/>
                      </a:lnTo>
                      <a:lnTo>
                        <a:pt x="31" y="189"/>
                      </a:lnTo>
                      <a:lnTo>
                        <a:pt x="76" y="205"/>
                      </a:lnTo>
                      <a:lnTo>
                        <a:pt x="141" y="212"/>
                      </a:lnTo>
                      <a:lnTo>
                        <a:pt x="151" y="224"/>
                      </a:lnTo>
                      <a:lnTo>
                        <a:pt x="140" y="233"/>
                      </a:lnTo>
                      <a:lnTo>
                        <a:pt x="74" y="229"/>
                      </a:lnTo>
                      <a:lnTo>
                        <a:pt x="30" y="217"/>
                      </a:lnTo>
                      <a:lnTo>
                        <a:pt x="0" y="186"/>
                      </a:lnTo>
                      <a:lnTo>
                        <a:pt x="8" y="170"/>
                      </a:lnTo>
                      <a:lnTo>
                        <a:pt x="123" y="156"/>
                      </a:lnTo>
                      <a:lnTo>
                        <a:pt x="224" y="112"/>
                      </a:lnTo>
                      <a:lnTo>
                        <a:pt x="268" y="58"/>
                      </a:lnTo>
                      <a:lnTo>
                        <a:pt x="300" y="31"/>
                      </a:lnTo>
                      <a:lnTo>
                        <a:pt x="332" y="13"/>
                      </a:lnTo>
                      <a:lnTo>
                        <a:pt x="410" y="0"/>
                      </a:lnTo>
                      <a:lnTo>
                        <a:pt x="465" y="23"/>
                      </a:lnTo>
                      <a:lnTo>
                        <a:pt x="487" y="77"/>
                      </a:lnTo>
                      <a:lnTo>
                        <a:pt x="475" y="88"/>
                      </a:lnTo>
                      <a:lnTo>
                        <a:pt x="464" y="77"/>
                      </a:lnTo>
                      <a:lnTo>
                        <a:pt x="464" y="77"/>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6" name="Freeform 80"/>
                <p:cNvSpPr/>
                <p:nvPr/>
              </p:nvSpPr>
              <p:spPr>
                <a:xfrm>
                  <a:off x="2330" y="3897"/>
                  <a:ext cx="97" cy="44"/>
                </a:xfrm>
                <a:custGeom>
                  <a:avLst/>
                  <a:gdLst/>
                  <a:ahLst/>
                  <a:cxnLst>
                    <a:cxn ang="0">
                      <a:pos x="7" y="154"/>
                    </a:cxn>
                    <a:cxn ang="0">
                      <a:pos x="72" y="126"/>
                    </a:cxn>
                    <a:cxn ang="0">
                      <a:pos x="122" y="79"/>
                    </a:cxn>
                    <a:cxn ang="0">
                      <a:pos x="156" y="44"/>
                    </a:cxn>
                    <a:cxn ang="0">
                      <a:pos x="197" y="13"/>
                    </a:cxn>
                    <a:cxn ang="0">
                      <a:pos x="238" y="0"/>
                    </a:cxn>
                    <a:cxn ang="0">
                      <a:pos x="281" y="13"/>
                    </a:cxn>
                    <a:cxn ang="0">
                      <a:pos x="287" y="21"/>
                    </a:cxn>
                    <a:cxn ang="0">
                      <a:pos x="291" y="33"/>
                    </a:cxn>
                    <a:cxn ang="0">
                      <a:pos x="283" y="53"/>
                    </a:cxn>
                    <a:cxn ang="0">
                      <a:pos x="260" y="46"/>
                    </a:cxn>
                    <a:cxn ang="0">
                      <a:pos x="257" y="39"/>
                    </a:cxn>
                    <a:cxn ang="0">
                      <a:pos x="224" y="32"/>
                    </a:cxn>
                    <a:cxn ang="0">
                      <a:pos x="194" y="44"/>
                    </a:cxn>
                    <a:cxn ang="0">
                      <a:pos x="140" y="94"/>
                    </a:cxn>
                    <a:cxn ang="0">
                      <a:pos x="112" y="122"/>
                    </a:cxn>
                    <a:cxn ang="0">
                      <a:pos x="86" y="143"/>
                    </a:cxn>
                    <a:cxn ang="0">
                      <a:pos x="54" y="161"/>
                    </a:cxn>
                    <a:cxn ang="0">
                      <a:pos x="14" y="175"/>
                    </a:cxn>
                    <a:cxn ang="0">
                      <a:pos x="0" y="168"/>
                    </a:cxn>
                    <a:cxn ang="0">
                      <a:pos x="7" y="154"/>
                    </a:cxn>
                    <a:cxn ang="0">
                      <a:pos x="7" y="154"/>
                    </a:cxn>
                  </a:cxnLst>
                  <a:pathLst>
                    <a:path w="291" h="175">
                      <a:moveTo>
                        <a:pt x="7" y="154"/>
                      </a:moveTo>
                      <a:lnTo>
                        <a:pt x="72" y="126"/>
                      </a:lnTo>
                      <a:lnTo>
                        <a:pt x="122" y="79"/>
                      </a:lnTo>
                      <a:lnTo>
                        <a:pt x="156" y="44"/>
                      </a:lnTo>
                      <a:lnTo>
                        <a:pt x="197" y="13"/>
                      </a:lnTo>
                      <a:lnTo>
                        <a:pt x="238" y="0"/>
                      </a:lnTo>
                      <a:lnTo>
                        <a:pt x="281" y="13"/>
                      </a:lnTo>
                      <a:lnTo>
                        <a:pt x="287" y="21"/>
                      </a:lnTo>
                      <a:lnTo>
                        <a:pt x="291" y="33"/>
                      </a:lnTo>
                      <a:lnTo>
                        <a:pt x="283" y="53"/>
                      </a:lnTo>
                      <a:lnTo>
                        <a:pt x="260" y="46"/>
                      </a:lnTo>
                      <a:lnTo>
                        <a:pt x="257" y="39"/>
                      </a:lnTo>
                      <a:lnTo>
                        <a:pt x="224" y="32"/>
                      </a:lnTo>
                      <a:lnTo>
                        <a:pt x="194" y="44"/>
                      </a:lnTo>
                      <a:lnTo>
                        <a:pt x="140" y="94"/>
                      </a:lnTo>
                      <a:lnTo>
                        <a:pt x="112" y="122"/>
                      </a:lnTo>
                      <a:lnTo>
                        <a:pt x="86" y="143"/>
                      </a:lnTo>
                      <a:lnTo>
                        <a:pt x="54" y="161"/>
                      </a:lnTo>
                      <a:lnTo>
                        <a:pt x="14" y="175"/>
                      </a:lnTo>
                      <a:lnTo>
                        <a:pt x="0" y="168"/>
                      </a:lnTo>
                      <a:lnTo>
                        <a:pt x="7" y="154"/>
                      </a:lnTo>
                      <a:lnTo>
                        <a:pt x="7" y="154"/>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7" name="Freeform 81"/>
                <p:cNvSpPr/>
                <p:nvPr/>
              </p:nvSpPr>
              <p:spPr>
                <a:xfrm>
                  <a:off x="2206" y="3894"/>
                  <a:ext cx="150" cy="21"/>
                </a:xfrm>
                <a:custGeom>
                  <a:avLst/>
                  <a:gdLst/>
                  <a:ahLst/>
                  <a:cxnLst>
                    <a:cxn ang="0">
                      <a:pos x="14" y="0"/>
                    </a:cxn>
                    <a:cxn ang="0">
                      <a:pos x="86" y="10"/>
                    </a:cxn>
                    <a:cxn ang="0">
                      <a:pos x="355" y="46"/>
                    </a:cxn>
                    <a:cxn ang="0">
                      <a:pos x="441" y="59"/>
                    </a:cxn>
                    <a:cxn ang="0">
                      <a:pos x="450" y="71"/>
                    </a:cxn>
                    <a:cxn ang="0">
                      <a:pos x="436" y="80"/>
                    </a:cxn>
                    <a:cxn ang="0">
                      <a:pos x="352" y="67"/>
                    </a:cxn>
                    <a:cxn ang="0">
                      <a:pos x="84" y="32"/>
                    </a:cxn>
                    <a:cxn ang="0">
                      <a:pos x="9" y="20"/>
                    </a:cxn>
                    <a:cxn ang="0">
                      <a:pos x="0" y="8"/>
                    </a:cxn>
                    <a:cxn ang="0">
                      <a:pos x="14" y="0"/>
                    </a:cxn>
                    <a:cxn ang="0">
                      <a:pos x="14" y="0"/>
                    </a:cxn>
                  </a:cxnLst>
                  <a:pathLst>
                    <a:path w="450" h="80">
                      <a:moveTo>
                        <a:pt x="14" y="0"/>
                      </a:moveTo>
                      <a:lnTo>
                        <a:pt x="86" y="10"/>
                      </a:lnTo>
                      <a:lnTo>
                        <a:pt x="355" y="46"/>
                      </a:lnTo>
                      <a:lnTo>
                        <a:pt x="441" y="59"/>
                      </a:lnTo>
                      <a:lnTo>
                        <a:pt x="450" y="71"/>
                      </a:lnTo>
                      <a:lnTo>
                        <a:pt x="436" y="80"/>
                      </a:lnTo>
                      <a:lnTo>
                        <a:pt x="352" y="67"/>
                      </a:lnTo>
                      <a:lnTo>
                        <a:pt x="84" y="32"/>
                      </a:lnTo>
                      <a:lnTo>
                        <a:pt x="9" y="20"/>
                      </a:lnTo>
                      <a:lnTo>
                        <a:pt x="0" y="8"/>
                      </a:lnTo>
                      <a:lnTo>
                        <a:pt x="14" y="0"/>
                      </a:lnTo>
                      <a:lnTo>
                        <a:pt x="14"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8" name="Freeform 82"/>
                <p:cNvSpPr/>
                <p:nvPr/>
              </p:nvSpPr>
              <p:spPr>
                <a:xfrm>
                  <a:off x="2157" y="3911"/>
                  <a:ext cx="120" cy="30"/>
                </a:xfrm>
                <a:custGeom>
                  <a:avLst/>
                  <a:gdLst/>
                  <a:ahLst/>
                  <a:cxnLst>
                    <a:cxn ang="0">
                      <a:pos x="15" y="0"/>
                    </a:cxn>
                    <a:cxn ang="0">
                      <a:pos x="106" y="28"/>
                    </a:cxn>
                    <a:cxn ang="0">
                      <a:pos x="184" y="56"/>
                    </a:cxn>
                    <a:cxn ang="0">
                      <a:pos x="261" y="81"/>
                    </a:cxn>
                    <a:cxn ang="0">
                      <a:pos x="352" y="101"/>
                    </a:cxn>
                    <a:cxn ang="0">
                      <a:pos x="361" y="113"/>
                    </a:cxn>
                    <a:cxn ang="0">
                      <a:pos x="349" y="121"/>
                    </a:cxn>
                    <a:cxn ang="0">
                      <a:pos x="179" y="78"/>
                    </a:cxn>
                    <a:cxn ang="0">
                      <a:pos x="101" y="50"/>
                    </a:cxn>
                    <a:cxn ang="0">
                      <a:pos x="8" y="20"/>
                    </a:cxn>
                    <a:cxn ang="0">
                      <a:pos x="0" y="7"/>
                    </a:cxn>
                    <a:cxn ang="0">
                      <a:pos x="15" y="0"/>
                    </a:cxn>
                    <a:cxn ang="0">
                      <a:pos x="15" y="0"/>
                    </a:cxn>
                  </a:cxnLst>
                  <a:pathLst>
                    <a:path w="361" h="121">
                      <a:moveTo>
                        <a:pt x="15" y="0"/>
                      </a:moveTo>
                      <a:lnTo>
                        <a:pt x="106" y="28"/>
                      </a:lnTo>
                      <a:lnTo>
                        <a:pt x="184" y="56"/>
                      </a:lnTo>
                      <a:lnTo>
                        <a:pt x="261" y="81"/>
                      </a:lnTo>
                      <a:lnTo>
                        <a:pt x="352" y="101"/>
                      </a:lnTo>
                      <a:lnTo>
                        <a:pt x="361" y="113"/>
                      </a:lnTo>
                      <a:lnTo>
                        <a:pt x="349" y="121"/>
                      </a:lnTo>
                      <a:lnTo>
                        <a:pt x="179" y="78"/>
                      </a:lnTo>
                      <a:lnTo>
                        <a:pt x="101" y="50"/>
                      </a:lnTo>
                      <a:lnTo>
                        <a:pt x="8" y="20"/>
                      </a:lnTo>
                      <a:lnTo>
                        <a:pt x="0" y="7"/>
                      </a:lnTo>
                      <a:lnTo>
                        <a:pt x="15" y="0"/>
                      </a:lnTo>
                      <a:lnTo>
                        <a:pt x="15"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49" name="Freeform 83"/>
                <p:cNvSpPr/>
                <p:nvPr/>
              </p:nvSpPr>
              <p:spPr>
                <a:xfrm>
                  <a:off x="2346" y="3915"/>
                  <a:ext cx="70" cy="30"/>
                </a:xfrm>
                <a:custGeom>
                  <a:avLst/>
                  <a:gdLst/>
                  <a:ahLst/>
                  <a:cxnLst>
                    <a:cxn ang="0">
                      <a:pos x="105" y="0"/>
                    </a:cxn>
                    <a:cxn ang="0">
                      <a:pos x="201" y="20"/>
                    </a:cxn>
                    <a:cxn ang="0">
                      <a:pos x="211" y="29"/>
                    </a:cxn>
                    <a:cxn ang="0">
                      <a:pos x="203" y="40"/>
                    </a:cxn>
                    <a:cxn ang="0">
                      <a:pos x="128" y="76"/>
                    </a:cxn>
                    <a:cxn ang="0">
                      <a:pos x="52" y="105"/>
                    </a:cxn>
                    <a:cxn ang="0">
                      <a:pos x="21" y="118"/>
                    </a:cxn>
                    <a:cxn ang="0">
                      <a:pos x="0" y="112"/>
                    </a:cxn>
                    <a:cxn ang="0">
                      <a:pos x="7" y="91"/>
                    </a:cxn>
                    <a:cxn ang="0">
                      <a:pos x="37" y="74"/>
                    </a:cxn>
                    <a:cxn ang="0">
                      <a:pos x="166" y="33"/>
                    </a:cxn>
                    <a:cxn ang="0">
                      <a:pos x="100" y="20"/>
                    </a:cxn>
                    <a:cxn ang="0">
                      <a:pos x="92" y="7"/>
                    </a:cxn>
                    <a:cxn ang="0">
                      <a:pos x="105" y="0"/>
                    </a:cxn>
                    <a:cxn ang="0">
                      <a:pos x="105" y="0"/>
                    </a:cxn>
                  </a:cxnLst>
                  <a:pathLst>
                    <a:path w="211" h="118">
                      <a:moveTo>
                        <a:pt x="105" y="0"/>
                      </a:moveTo>
                      <a:lnTo>
                        <a:pt x="201" y="20"/>
                      </a:lnTo>
                      <a:lnTo>
                        <a:pt x="211" y="29"/>
                      </a:lnTo>
                      <a:lnTo>
                        <a:pt x="203" y="40"/>
                      </a:lnTo>
                      <a:lnTo>
                        <a:pt x="128" y="76"/>
                      </a:lnTo>
                      <a:lnTo>
                        <a:pt x="52" y="105"/>
                      </a:lnTo>
                      <a:lnTo>
                        <a:pt x="21" y="118"/>
                      </a:lnTo>
                      <a:lnTo>
                        <a:pt x="0" y="112"/>
                      </a:lnTo>
                      <a:lnTo>
                        <a:pt x="7" y="91"/>
                      </a:lnTo>
                      <a:lnTo>
                        <a:pt x="37" y="74"/>
                      </a:lnTo>
                      <a:lnTo>
                        <a:pt x="166" y="33"/>
                      </a:lnTo>
                      <a:lnTo>
                        <a:pt x="100" y="20"/>
                      </a:lnTo>
                      <a:lnTo>
                        <a:pt x="92" y="7"/>
                      </a:lnTo>
                      <a:lnTo>
                        <a:pt x="105" y="0"/>
                      </a:lnTo>
                      <a:lnTo>
                        <a:pt x="105"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0" name="Freeform 84"/>
                <p:cNvSpPr/>
                <p:nvPr/>
              </p:nvSpPr>
              <p:spPr>
                <a:xfrm>
                  <a:off x="2241" y="3911"/>
                  <a:ext cx="37" cy="16"/>
                </a:xfrm>
                <a:custGeom>
                  <a:avLst/>
                  <a:gdLst/>
                  <a:ahLst/>
                  <a:cxnLst>
                    <a:cxn ang="0">
                      <a:pos x="96" y="23"/>
                    </a:cxn>
                    <a:cxn ang="0">
                      <a:pos x="51" y="17"/>
                    </a:cxn>
                    <a:cxn ang="0">
                      <a:pos x="22" y="33"/>
                    </a:cxn>
                    <a:cxn ang="0">
                      <a:pos x="46" y="42"/>
                    </a:cxn>
                    <a:cxn ang="0">
                      <a:pos x="96" y="39"/>
                    </a:cxn>
                    <a:cxn ang="0">
                      <a:pos x="110" y="45"/>
                    </a:cxn>
                    <a:cxn ang="0">
                      <a:pos x="103" y="59"/>
                    </a:cxn>
                    <a:cxn ang="0">
                      <a:pos x="43" y="63"/>
                    </a:cxn>
                    <a:cxn ang="0">
                      <a:pos x="0" y="30"/>
                    </a:cxn>
                    <a:cxn ang="0">
                      <a:pos x="13" y="8"/>
                    </a:cxn>
                    <a:cxn ang="0">
                      <a:pos x="38" y="0"/>
                    </a:cxn>
                    <a:cxn ang="0">
                      <a:pos x="99" y="2"/>
                    </a:cxn>
                    <a:cxn ang="0">
                      <a:pos x="108" y="14"/>
                    </a:cxn>
                    <a:cxn ang="0">
                      <a:pos x="96" y="23"/>
                    </a:cxn>
                    <a:cxn ang="0">
                      <a:pos x="96" y="23"/>
                    </a:cxn>
                  </a:cxnLst>
                  <a:pathLst>
                    <a:path w="110" h="63">
                      <a:moveTo>
                        <a:pt x="96" y="23"/>
                      </a:moveTo>
                      <a:lnTo>
                        <a:pt x="51" y="17"/>
                      </a:lnTo>
                      <a:lnTo>
                        <a:pt x="22" y="33"/>
                      </a:lnTo>
                      <a:lnTo>
                        <a:pt x="46" y="42"/>
                      </a:lnTo>
                      <a:lnTo>
                        <a:pt x="96" y="39"/>
                      </a:lnTo>
                      <a:lnTo>
                        <a:pt x="110" y="45"/>
                      </a:lnTo>
                      <a:lnTo>
                        <a:pt x="103" y="59"/>
                      </a:lnTo>
                      <a:lnTo>
                        <a:pt x="43" y="63"/>
                      </a:lnTo>
                      <a:lnTo>
                        <a:pt x="0" y="30"/>
                      </a:lnTo>
                      <a:lnTo>
                        <a:pt x="13" y="8"/>
                      </a:lnTo>
                      <a:lnTo>
                        <a:pt x="38" y="0"/>
                      </a:lnTo>
                      <a:lnTo>
                        <a:pt x="99" y="2"/>
                      </a:lnTo>
                      <a:lnTo>
                        <a:pt x="108" y="14"/>
                      </a:lnTo>
                      <a:lnTo>
                        <a:pt x="96" y="23"/>
                      </a:lnTo>
                      <a:lnTo>
                        <a:pt x="96" y="23"/>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1" name="Freeform 85"/>
                <p:cNvSpPr/>
                <p:nvPr/>
              </p:nvSpPr>
              <p:spPr>
                <a:xfrm>
                  <a:off x="2227" y="3906"/>
                  <a:ext cx="25" cy="8"/>
                </a:xfrm>
                <a:custGeom>
                  <a:avLst/>
                  <a:gdLst/>
                  <a:ahLst/>
                  <a:cxnLst>
                    <a:cxn ang="0">
                      <a:pos x="60" y="31"/>
                    </a:cxn>
                    <a:cxn ang="0">
                      <a:pos x="11" y="22"/>
                    </a:cxn>
                    <a:cxn ang="0">
                      <a:pos x="0" y="10"/>
                    </a:cxn>
                    <a:cxn ang="0">
                      <a:pos x="12" y="0"/>
                    </a:cxn>
                    <a:cxn ang="0">
                      <a:pos x="65" y="10"/>
                    </a:cxn>
                    <a:cxn ang="0">
                      <a:pos x="74" y="23"/>
                    </a:cxn>
                    <a:cxn ang="0">
                      <a:pos x="60" y="31"/>
                    </a:cxn>
                    <a:cxn ang="0">
                      <a:pos x="60" y="31"/>
                    </a:cxn>
                  </a:cxnLst>
                  <a:pathLst>
                    <a:path w="74" h="31">
                      <a:moveTo>
                        <a:pt x="60" y="31"/>
                      </a:moveTo>
                      <a:lnTo>
                        <a:pt x="11" y="22"/>
                      </a:lnTo>
                      <a:lnTo>
                        <a:pt x="0" y="10"/>
                      </a:lnTo>
                      <a:lnTo>
                        <a:pt x="12" y="0"/>
                      </a:lnTo>
                      <a:lnTo>
                        <a:pt x="65" y="10"/>
                      </a:lnTo>
                      <a:lnTo>
                        <a:pt x="74" y="23"/>
                      </a:lnTo>
                      <a:lnTo>
                        <a:pt x="60" y="31"/>
                      </a:lnTo>
                      <a:lnTo>
                        <a:pt x="60" y="3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2" name="Freeform 86"/>
                <p:cNvSpPr/>
                <p:nvPr/>
              </p:nvSpPr>
              <p:spPr>
                <a:xfrm>
                  <a:off x="2221" y="3913"/>
                  <a:ext cx="20" cy="8"/>
                </a:xfrm>
                <a:custGeom>
                  <a:avLst/>
                  <a:gdLst/>
                  <a:ahLst/>
                  <a:cxnLst>
                    <a:cxn ang="0">
                      <a:pos x="48" y="25"/>
                    </a:cxn>
                    <a:cxn ang="0">
                      <a:pos x="10" y="21"/>
                    </a:cxn>
                    <a:cxn ang="0">
                      <a:pos x="0" y="10"/>
                    </a:cxn>
                    <a:cxn ang="0">
                      <a:pos x="13" y="0"/>
                    </a:cxn>
                    <a:cxn ang="0">
                      <a:pos x="50" y="5"/>
                    </a:cxn>
                    <a:cxn ang="0">
                      <a:pos x="60" y="15"/>
                    </a:cxn>
                    <a:cxn ang="0">
                      <a:pos x="48" y="25"/>
                    </a:cxn>
                    <a:cxn ang="0">
                      <a:pos x="48" y="25"/>
                    </a:cxn>
                  </a:cxnLst>
                  <a:pathLst>
                    <a:path w="60" h="25">
                      <a:moveTo>
                        <a:pt x="48" y="25"/>
                      </a:moveTo>
                      <a:lnTo>
                        <a:pt x="10" y="21"/>
                      </a:lnTo>
                      <a:lnTo>
                        <a:pt x="0" y="10"/>
                      </a:lnTo>
                      <a:lnTo>
                        <a:pt x="13" y="0"/>
                      </a:lnTo>
                      <a:lnTo>
                        <a:pt x="50" y="5"/>
                      </a:lnTo>
                      <a:lnTo>
                        <a:pt x="60" y="15"/>
                      </a:lnTo>
                      <a:lnTo>
                        <a:pt x="48" y="25"/>
                      </a:lnTo>
                      <a:lnTo>
                        <a:pt x="48" y="25"/>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3" name="Freeform 87"/>
                <p:cNvSpPr/>
                <p:nvPr/>
              </p:nvSpPr>
              <p:spPr>
                <a:xfrm>
                  <a:off x="2281" y="3914"/>
                  <a:ext cx="33" cy="5"/>
                </a:xfrm>
                <a:custGeom>
                  <a:avLst/>
                  <a:gdLst/>
                  <a:ahLst/>
                  <a:cxnLst>
                    <a:cxn ang="0">
                      <a:pos x="12" y="0"/>
                    </a:cxn>
                    <a:cxn ang="0">
                      <a:pos x="87" y="0"/>
                    </a:cxn>
                    <a:cxn ang="0">
                      <a:pos x="98" y="11"/>
                    </a:cxn>
                    <a:cxn ang="0">
                      <a:pos x="87" y="22"/>
                    </a:cxn>
                    <a:cxn ang="0">
                      <a:pos x="12" y="22"/>
                    </a:cxn>
                    <a:cxn ang="0">
                      <a:pos x="0" y="11"/>
                    </a:cxn>
                    <a:cxn ang="0">
                      <a:pos x="12" y="0"/>
                    </a:cxn>
                    <a:cxn ang="0">
                      <a:pos x="12" y="0"/>
                    </a:cxn>
                  </a:cxnLst>
                  <a:pathLst>
                    <a:path w="98" h="22">
                      <a:moveTo>
                        <a:pt x="12" y="0"/>
                      </a:moveTo>
                      <a:lnTo>
                        <a:pt x="87" y="0"/>
                      </a:lnTo>
                      <a:lnTo>
                        <a:pt x="98" y="11"/>
                      </a:lnTo>
                      <a:lnTo>
                        <a:pt x="87" y="22"/>
                      </a:lnTo>
                      <a:lnTo>
                        <a:pt x="12" y="22"/>
                      </a:lnTo>
                      <a:lnTo>
                        <a:pt x="0" y="11"/>
                      </a:lnTo>
                      <a:lnTo>
                        <a:pt x="12" y="0"/>
                      </a:lnTo>
                      <a:lnTo>
                        <a:pt x="12"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4" name="Freeform 88"/>
                <p:cNvSpPr/>
                <p:nvPr/>
              </p:nvSpPr>
              <p:spPr>
                <a:xfrm>
                  <a:off x="2279" y="3923"/>
                  <a:ext cx="14" cy="7"/>
                </a:xfrm>
                <a:custGeom>
                  <a:avLst/>
                  <a:gdLst/>
                  <a:ahLst/>
                  <a:cxnLst>
                    <a:cxn ang="0">
                      <a:pos x="16" y="0"/>
                    </a:cxn>
                    <a:cxn ang="0">
                      <a:pos x="37" y="11"/>
                    </a:cxn>
                    <a:cxn ang="0">
                      <a:pos x="41" y="25"/>
                    </a:cxn>
                    <a:cxn ang="0">
                      <a:pos x="26" y="30"/>
                    </a:cxn>
                    <a:cxn ang="0">
                      <a:pos x="5" y="19"/>
                    </a:cxn>
                    <a:cxn ang="0">
                      <a:pos x="0" y="4"/>
                    </a:cxn>
                    <a:cxn ang="0">
                      <a:pos x="16" y="0"/>
                    </a:cxn>
                    <a:cxn ang="0">
                      <a:pos x="16" y="0"/>
                    </a:cxn>
                  </a:cxnLst>
                  <a:pathLst>
                    <a:path w="41" h="30">
                      <a:moveTo>
                        <a:pt x="16" y="0"/>
                      </a:moveTo>
                      <a:lnTo>
                        <a:pt x="37" y="11"/>
                      </a:lnTo>
                      <a:lnTo>
                        <a:pt x="41" y="25"/>
                      </a:lnTo>
                      <a:lnTo>
                        <a:pt x="26" y="30"/>
                      </a:lnTo>
                      <a:lnTo>
                        <a:pt x="5" y="19"/>
                      </a:lnTo>
                      <a:lnTo>
                        <a:pt x="0" y="4"/>
                      </a:lnTo>
                      <a:lnTo>
                        <a:pt x="16" y="0"/>
                      </a:lnTo>
                      <a:lnTo>
                        <a:pt x="16"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5" name="Freeform 89"/>
                <p:cNvSpPr/>
                <p:nvPr/>
              </p:nvSpPr>
              <p:spPr>
                <a:xfrm>
                  <a:off x="2369" y="3666"/>
                  <a:ext cx="73" cy="98"/>
                </a:xfrm>
                <a:custGeom>
                  <a:avLst/>
                  <a:gdLst/>
                  <a:ahLst/>
                  <a:cxnLst>
                    <a:cxn ang="0">
                      <a:pos x="70" y="83"/>
                    </a:cxn>
                    <a:cxn ang="0">
                      <a:pos x="31" y="138"/>
                    </a:cxn>
                    <a:cxn ang="0">
                      <a:pos x="22" y="203"/>
                    </a:cxn>
                    <a:cxn ang="0">
                      <a:pos x="26" y="302"/>
                    </a:cxn>
                    <a:cxn ang="0">
                      <a:pos x="43" y="343"/>
                    </a:cxn>
                    <a:cxn ang="0">
                      <a:pos x="59" y="360"/>
                    </a:cxn>
                    <a:cxn ang="0">
                      <a:pos x="80" y="373"/>
                    </a:cxn>
                    <a:cxn ang="0">
                      <a:pos x="113" y="364"/>
                    </a:cxn>
                    <a:cxn ang="0">
                      <a:pos x="140" y="330"/>
                    </a:cxn>
                    <a:cxn ang="0">
                      <a:pos x="177" y="228"/>
                    </a:cxn>
                    <a:cxn ang="0">
                      <a:pos x="173" y="145"/>
                    </a:cxn>
                    <a:cxn ang="0">
                      <a:pos x="160" y="109"/>
                    </a:cxn>
                    <a:cxn ang="0">
                      <a:pos x="134" y="72"/>
                    </a:cxn>
                    <a:cxn ang="0">
                      <a:pos x="116" y="52"/>
                    </a:cxn>
                    <a:cxn ang="0">
                      <a:pos x="94" y="36"/>
                    </a:cxn>
                    <a:cxn ang="0">
                      <a:pos x="88" y="7"/>
                    </a:cxn>
                    <a:cxn ang="0">
                      <a:pos x="119" y="0"/>
                    </a:cxn>
                    <a:cxn ang="0">
                      <a:pos x="171" y="38"/>
                    </a:cxn>
                    <a:cxn ang="0">
                      <a:pos x="215" y="129"/>
                    </a:cxn>
                    <a:cxn ang="0">
                      <a:pos x="218" y="178"/>
                    </a:cxn>
                    <a:cxn ang="0">
                      <a:pos x="215" y="231"/>
                    </a:cxn>
                    <a:cxn ang="0">
                      <a:pos x="195" y="294"/>
                    </a:cxn>
                    <a:cxn ang="0">
                      <a:pos x="179" y="323"/>
                    </a:cxn>
                    <a:cxn ang="0">
                      <a:pos x="160" y="351"/>
                    </a:cxn>
                    <a:cxn ang="0">
                      <a:pos x="141" y="371"/>
                    </a:cxn>
                    <a:cxn ang="0">
                      <a:pos x="120" y="388"/>
                    </a:cxn>
                    <a:cxn ang="0">
                      <a:pos x="71" y="391"/>
                    </a:cxn>
                    <a:cxn ang="0">
                      <a:pos x="28" y="358"/>
                    </a:cxn>
                    <a:cxn ang="0">
                      <a:pos x="6" y="314"/>
                    </a:cxn>
                    <a:cxn ang="0">
                      <a:pos x="0" y="203"/>
                    </a:cxn>
                    <a:cxn ang="0">
                      <a:pos x="11" y="129"/>
                    </a:cxn>
                    <a:cxn ang="0">
                      <a:pos x="27" y="98"/>
                    </a:cxn>
                    <a:cxn ang="0">
                      <a:pos x="53" y="67"/>
                    </a:cxn>
                    <a:cxn ang="0">
                      <a:pos x="70" y="67"/>
                    </a:cxn>
                    <a:cxn ang="0">
                      <a:pos x="73" y="75"/>
                    </a:cxn>
                    <a:cxn ang="0">
                      <a:pos x="70" y="83"/>
                    </a:cxn>
                    <a:cxn ang="0">
                      <a:pos x="70" y="83"/>
                    </a:cxn>
                  </a:cxnLst>
                  <a:pathLst>
                    <a:path w="218" h="391">
                      <a:moveTo>
                        <a:pt x="70" y="83"/>
                      </a:moveTo>
                      <a:lnTo>
                        <a:pt x="31" y="138"/>
                      </a:lnTo>
                      <a:lnTo>
                        <a:pt x="22" y="203"/>
                      </a:lnTo>
                      <a:lnTo>
                        <a:pt x="26" y="302"/>
                      </a:lnTo>
                      <a:lnTo>
                        <a:pt x="43" y="343"/>
                      </a:lnTo>
                      <a:lnTo>
                        <a:pt x="59" y="360"/>
                      </a:lnTo>
                      <a:lnTo>
                        <a:pt x="80" y="373"/>
                      </a:lnTo>
                      <a:lnTo>
                        <a:pt x="113" y="364"/>
                      </a:lnTo>
                      <a:lnTo>
                        <a:pt x="140" y="330"/>
                      </a:lnTo>
                      <a:lnTo>
                        <a:pt x="177" y="228"/>
                      </a:lnTo>
                      <a:lnTo>
                        <a:pt x="173" y="145"/>
                      </a:lnTo>
                      <a:lnTo>
                        <a:pt x="160" y="109"/>
                      </a:lnTo>
                      <a:lnTo>
                        <a:pt x="134" y="72"/>
                      </a:lnTo>
                      <a:lnTo>
                        <a:pt x="116" y="52"/>
                      </a:lnTo>
                      <a:lnTo>
                        <a:pt x="94" y="36"/>
                      </a:lnTo>
                      <a:lnTo>
                        <a:pt x="88" y="7"/>
                      </a:lnTo>
                      <a:lnTo>
                        <a:pt x="119" y="0"/>
                      </a:lnTo>
                      <a:lnTo>
                        <a:pt x="171" y="38"/>
                      </a:lnTo>
                      <a:lnTo>
                        <a:pt x="215" y="129"/>
                      </a:lnTo>
                      <a:lnTo>
                        <a:pt x="218" y="178"/>
                      </a:lnTo>
                      <a:lnTo>
                        <a:pt x="215" y="231"/>
                      </a:lnTo>
                      <a:lnTo>
                        <a:pt x="195" y="294"/>
                      </a:lnTo>
                      <a:lnTo>
                        <a:pt x="179" y="323"/>
                      </a:lnTo>
                      <a:lnTo>
                        <a:pt x="160" y="351"/>
                      </a:lnTo>
                      <a:lnTo>
                        <a:pt x="141" y="371"/>
                      </a:lnTo>
                      <a:lnTo>
                        <a:pt x="120" y="388"/>
                      </a:lnTo>
                      <a:lnTo>
                        <a:pt x="71" y="391"/>
                      </a:lnTo>
                      <a:lnTo>
                        <a:pt x="28" y="358"/>
                      </a:lnTo>
                      <a:lnTo>
                        <a:pt x="6" y="314"/>
                      </a:lnTo>
                      <a:lnTo>
                        <a:pt x="0" y="203"/>
                      </a:lnTo>
                      <a:lnTo>
                        <a:pt x="11" y="129"/>
                      </a:lnTo>
                      <a:lnTo>
                        <a:pt x="27" y="98"/>
                      </a:lnTo>
                      <a:lnTo>
                        <a:pt x="53" y="67"/>
                      </a:lnTo>
                      <a:lnTo>
                        <a:pt x="70" y="67"/>
                      </a:lnTo>
                      <a:lnTo>
                        <a:pt x="73" y="75"/>
                      </a:lnTo>
                      <a:lnTo>
                        <a:pt x="70" y="83"/>
                      </a:lnTo>
                      <a:lnTo>
                        <a:pt x="70" y="83"/>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6" name="Freeform 90"/>
                <p:cNvSpPr/>
                <p:nvPr/>
              </p:nvSpPr>
              <p:spPr>
                <a:xfrm>
                  <a:off x="2355" y="3662"/>
                  <a:ext cx="41" cy="12"/>
                </a:xfrm>
                <a:custGeom>
                  <a:avLst/>
                  <a:gdLst/>
                  <a:ahLst/>
                  <a:cxnLst>
                    <a:cxn ang="0">
                      <a:pos x="18" y="7"/>
                    </a:cxn>
                    <a:cxn ang="0">
                      <a:pos x="73" y="5"/>
                    </a:cxn>
                    <a:cxn ang="0">
                      <a:pos x="100" y="0"/>
                    </a:cxn>
                    <a:cxn ang="0">
                      <a:pos x="121" y="12"/>
                    </a:cxn>
                    <a:cxn ang="0">
                      <a:pos x="118" y="24"/>
                    </a:cxn>
                    <a:cxn ang="0">
                      <a:pos x="107" y="31"/>
                    </a:cxn>
                    <a:cxn ang="0">
                      <a:pos x="82" y="39"/>
                    </a:cxn>
                    <a:cxn ang="0">
                      <a:pos x="25" y="49"/>
                    </a:cxn>
                    <a:cxn ang="0">
                      <a:pos x="0" y="31"/>
                    </a:cxn>
                    <a:cxn ang="0">
                      <a:pos x="3" y="16"/>
                    </a:cxn>
                    <a:cxn ang="0">
                      <a:pos x="18" y="7"/>
                    </a:cxn>
                    <a:cxn ang="0">
                      <a:pos x="18" y="7"/>
                    </a:cxn>
                  </a:cxnLst>
                  <a:pathLst>
                    <a:path w="121" h="49">
                      <a:moveTo>
                        <a:pt x="18" y="7"/>
                      </a:moveTo>
                      <a:lnTo>
                        <a:pt x="73" y="5"/>
                      </a:lnTo>
                      <a:lnTo>
                        <a:pt x="100" y="0"/>
                      </a:lnTo>
                      <a:lnTo>
                        <a:pt x="121" y="12"/>
                      </a:lnTo>
                      <a:lnTo>
                        <a:pt x="118" y="24"/>
                      </a:lnTo>
                      <a:lnTo>
                        <a:pt x="107" y="31"/>
                      </a:lnTo>
                      <a:lnTo>
                        <a:pt x="82" y="39"/>
                      </a:lnTo>
                      <a:lnTo>
                        <a:pt x="25" y="49"/>
                      </a:lnTo>
                      <a:lnTo>
                        <a:pt x="0" y="31"/>
                      </a:lnTo>
                      <a:lnTo>
                        <a:pt x="3" y="16"/>
                      </a:lnTo>
                      <a:lnTo>
                        <a:pt x="18" y="7"/>
                      </a:lnTo>
                      <a:lnTo>
                        <a:pt x="18" y="7"/>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7" name="Freeform 91"/>
                <p:cNvSpPr/>
                <p:nvPr/>
              </p:nvSpPr>
              <p:spPr>
                <a:xfrm>
                  <a:off x="2349" y="3763"/>
                  <a:ext cx="35" cy="5"/>
                </a:xfrm>
                <a:custGeom>
                  <a:avLst/>
                  <a:gdLst/>
                  <a:ahLst/>
                  <a:cxnLst>
                    <a:cxn ang="0">
                      <a:pos x="12" y="0"/>
                    </a:cxn>
                    <a:cxn ang="0">
                      <a:pos x="94" y="5"/>
                    </a:cxn>
                    <a:cxn ang="0">
                      <a:pos x="104" y="16"/>
                    </a:cxn>
                    <a:cxn ang="0">
                      <a:pos x="92" y="25"/>
                    </a:cxn>
                    <a:cxn ang="0">
                      <a:pos x="12" y="21"/>
                    </a:cxn>
                    <a:cxn ang="0">
                      <a:pos x="0" y="11"/>
                    </a:cxn>
                    <a:cxn ang="0">
                      <a:pos x="12" y="0"/>
                    </a:cxn>
                    <a:cxn ang="0">
                      <a:pos x="12" y="0"/>
                    </a:cxn>
                  </a:cxnLst>
                  <a:pathLst>
                    <a:path w="104" h="25">
                      <a:moveTo>
                        <a:pt x="12" y="0"/>
                      </a:moveTo>
                      <a:lnTo>
                        <a:pt x="94" y="5"/>
                      </a:lnTo>
                      <a:lnTo>
                        <a:pt x="104" y="16"/>
                      </a:lnTo>
                      <a:lnTo>
                        <a:pt x="92" y="25"/>
                      </a:lnTo>
                      <a:lnTo>
                        <a:pt x="12" y="21"/>
                      </a:lnTo>
                      <a:lnTo>
                        <a:pt x="0" y="11"/>
                      </a:lnTo>
                      <a:lnTo>
                        <a:pt x="12" y="0"/>
                      </a:lnTo>
                      <a:lnTo>
                        <a:pt x="12"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8" name="Freeform 92"/>
                <p:cNvSpPr/>
                <p:nvPr/>
              </p:nvSpPr>
              <p:spPr>
                <a:xfrm>
                  <a:off x="2339" y="3739"/>
                  <a:ext cx="24" cy="7"/>
                </a:xfrm>
                <a:custGeom>
                  <a:avLst/>
                  <a:gdLst/>
                  <a:ahLst/>
                  <a:cxnLst>
                    <a:cxn ang="0">
                      <a:pos x="14" y="0"/>
                    </a:cxn>
                    <a:cxn ang="0">
                      <a:pos x="60" y="2"/>
                    </a:cxn>
                    <a:cxn ang="0">
                      <a:pos x="72" y="13"/>
                    </a:cxn>
                    <a:cxn ang="0">
                      <a:pos x="60" y="24"/>
                    </a:cxn>
                    <a:cxn ang="0">
                      <a:pos x="15" y="26"/>
                    </a:cxn>
                    <a:cxn ang="0">
                      <a:pos x="0" y="14"/>
                    </a:cxn>
                    <a:cxn ang="0">
                      <a:pos x="14" y="0"/>
                    </a:cxn>
                    <a:cxn ang="0">
                      <a:pos x="14" y="0"/>
                    </a:cxn>
                  </a:cxnLst>
                  <a:pathLst>
                    <a:path w="72" h="26">
                      <a:moveTo>
                        <a:pt x="14" y="0"/>
                      </a:moveTo>
                      <a:lnTo>
                        <a:pt x="60" y="2"/>
                      </a:lnTo>
                      <a:lnTo>
                        <a:pt x="72" y="13"/>
                      </a:lnTo>
                      <a:lnTo>
                        <a:pt x="60" y="24"/>
                      </a:lnTo>
                      <a:lnTo>
                        <a:pt x="15" y="26"/>
                      </a:lnTo>
                      <a:lnTo>
                        <a:pt x="0" y="14"/>
                      </a:lnTo>
                      <a:lnTo>
                        <a:pt x="14" y="0"/>
                      </a:lnTo>
                      <a:lnTo>
                        <a:pt x="14"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59" name="Freeform 93"/>
                <p:cNvSpPr/>
                <p:nvPr/>
              </p:nvSpPr>
              <p:spPr>
                <a:xfrm>
                  <a:off x="2333" y="3714"/>
                  <a:ext cx="28" cy="8"/>
                </a:xfrm>
                <a:custGeom>
                  <a:avLst/>
                  <a:gdLst/>
                  <a:ahLst/>
                  <a:cxnLst>
                    <a:cxn ang="0">
                      <a:pos x="16" y="0"/>
                    </a:cxn>
                    <a:cxn ang="0">
                      <a:pos x="71" y="2"/>
                    </a:cxn>
                    <a:cxn ang="0">
                      <a:pos x="84" y="11"/>
                    </a:cxn>
                    <a:cxn ang="0">
                      <a:pos x="74" y="23"/>
                    </a:cxn>
                    <a:cxn ang="0">
                      <a:pos x="16" y="31"/>
                    </a:cxn>
                    <a:cxn ang="0">
                      <a:pos x="0" y="16"/>
                    </a:cxn>
                    <a:cxn ang="0">
                      <a:pos x="4" y="6"/>
                    </a:cxn>
                    <a:cxn ang="0">
                      <a:pos x="16" y="0"/>
                    </a:cxn>
                    <a:cxn ang="0">
                      <a:pos x="16" y="0"/>
                    </a:cxn>
                  </a:cxnLst>
                  <a:pathLst>
                    <a:path w="84" h="31">
                      <a:moveTo>
                        <a:pt x="16" y="0"/>
                      </a:moveTo>
                      <a:lnTo>
                        <a:pt x="71" y="2"/>
                      </a:lnTo>
                      <a:lnTo>
                        <a:pt x="84" y="11"/>
                      </a:lnTo>
                      <a:lnTo>
                        <a:pt x="74" y="23"/>
                      </a:lnTo>
                      <a:lnTo>
                        <a:pt x="16" y="31"/>
                      </a:lnTo>
                      <a:lnTo>
                        <a:pt x="0" y="16"/>
                      </a:lnTo>
                      <a:lnTo>
                        <a:pt x="4" y="6"/>
                      </a:lnTo>
                      <a:lnTo>
                        <a:pt x="16" y="0"/>
                      </a:lnTo>
                      <a:lnTo>
                        <a:pt x="16"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0" name="Freeform 94"/>
                <p:cNvSpPr/>
                <p:nvPr/>
              </p:nvSpPr>
              <p:spPr>
                <a:xfrm>
                  <a:off x="2341" y="3688"/>
                  <a:ext cx="25" cy="7"/>
                </a:xfrm>
                <a:custGeom>
                  <a:avLst/>
                  <a:gdLst/>
                  <a:ahLst/>
                  <a:cxnLst>
                    <a:cxn ang="0">
                      <a:pos x="15" y="1"/>
                    </a:cxn>
                    <a:cxn ang="0">
                      <a:pos x="63" y="0"/>
                    </a:cxn>
                    <a:cxn ang="0">
                      <a:pos x="76" y="10"/>
                    </a:cxn>
                    <a:cxn ang="0">
                      <a:pos x="66" y="22"/>
                    </a:cxn>
                    <a:cxn ang="0">
                      <a:pos x="15" y="27"/>
                    </a:cxn>
                    <a:cxn ang="0">
                      <a:pos x="0" y="14"/>
                    </a:cxn>
                    <a:cxn ang="0">
                      <a:pos x="15" y="1"/>
                    </a:cxn>
                    <a:cxn ang="0">
                      <a:pos x="15" y="1"/>
                    </a:cxn>
                  </a:cxnLst>
                  <a:pathLst>
                    <a:path w="76" h="27">
                      <a:moveTo>
                        <a:pt x="15" y="1"/>
                      </a:moveTo>
                      <a:lnTo>
                        <a:pt x="63" y="0"/>
                      </a:lnTo>
                      <a:lnTo>
                        <a:pt x="76" y="10"/>
                      </a:lnTo>
                      <a:lnTo>
                        <a:pt x="66" y="22"/>
                      </a:lnTo>
                      <a:lnTo>
                        <a:pt x="15" y="27"/>
                      </a:lnTo>
                      <a:lnTo>
                        <a:pt x="0" y="14"/>
                      </a:lnTo>
                      <a:lnTo>
                        <a:pt x="15" y="1"/>
                      </a:lnTo>
                      <a:lnTo>
                        <a:pt x="15" y="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1" name="Freeform 95"/>
                <p:cNvSpPr/>
                <p:nvPr/>
              </p:nvSpPr>
              <p:spPr>
                <a:xfrm>
                  <a:off x="2232" y="3692"/>
                  <a:ext cx="16" cy="9"/>
                </a:xfrm>
                <a:custGeom>
                  <a:avLst/>
                  <a:gdLst/>
                  <a:ahLst/>
                  <a:cxnLst>
                    <a:cxn ang="0">
                      <a:pos x="0" y="11"/>
                    </a:cxn>
                    <a:cxn ang="0">
                      <a:pos x="4" y="6"/>
                    </a:cxn>
                    <a:cxn ang="0">
                      <a:pos x="29" y="0"/>
                    </a:cxn>
                    <a:cxn ang="0">
                      <a:pos x="48" y="9"/>
                    </a:cxn>
                    <a:cxn ang="0">
                      <a:pos x="38" y="26"/>
                    </a:cxn>
                    <a:cxn ang="0">
                      <a:pos x="13" y="36"/>
                    </a:cxn>
                    <a:cxn ang="0">
                      <a:pos x="5" y="33"/>
                    </a:cxn>
                    <a:cxn ang="0">
                      <a:pos x="0" y="11"/>
                    </a:cxn>
                    <a:cxn ang="0">
                      <a:pos x="0" y="11"/>
                    </a:cxn>
                  </a:cxnLst>
                  <a:pathLst>
                    <a:path w="48" h="36">
                      <a:moveTo>
                        <a:pt x="0" y="11"/>
                      </a:moveTo>
                      <a:lnTo>
                        <a:pt x="4" y="6"/>
                      </a:lnTo>
                      <a:lnTo>
                        <a:pt x="29" y="0"/>
                      </a:lnTo>
                      <a:lnTo>
                        <a:pt x="48" y="9"/>
                      </a:lnTo>
                      <a:lnTo>
                        <a:pt x="38" y="26"/>
                      </a:lnTo>
                      <a:lnTo>
                        <a:pt x="13" y="36"/>
                      </a:lnTo>
                      <a:lnTo>
                        <a:pt x="5" y="33"/>
                      </a:lnTo>
                      <a:lnTo>
                        <a:pt x="0" y="11"/>
                      </a:lnTo>
                      <a:lnTo>
                        <a:pt x="0" y="1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2" name="Freeform 96"/>
                <p:cNvSpPr/>
                <p:nvPr/>
              </p:nvSpPr>
              <p:spPr>
                <a:xfrm>
                  <a:off x="2232" y="3723"/>
                  <a:ext cx="21" cy="7"/>
                </a:xfrm>
                <a:custGeom>
                  <a:avLst/>
                  <a:gdLst/>
                  <a:ahLst/>
                  <a:cxnLst>
                    <a:cxn ang="0">
                      <a:pos x="11" y="8"/>
                    </a:cxn>
                    <a:cxn ang="0">
                      <a:pos x="46" y="0"/>
                    </a:cxn>
                    <a:cxn ang="0">
                      <a:pos x="63" y="12"/>
                    </a:cxn>
                    <a:cxn ang="0">
                      <a:pos x="50" y="27"/>
                    </a:cxn>
                    <a:cxn ang="0">
                      <a:pos x="13" y="28"/>
                    </a:cxn>
                    <a:cxn ang="0">
                      <a:pos x="0" y="19"/>
                    </a:cxn>
                    <a:cxn ang="0">
                      <a:pos x="11" y="8"/>
                    </a:cxn>
                    <a:cxn ang="0">
                      <a:pos x="11" y="8"/>
                    </a:cxn>
                  </a:cxnLst>
                  <a:pathLst>
                    <a:path w="63" h="28">
                      <a:moveTo>
                        <a:pt x="11" y="8"/>
                      </a:moveTo>
                      <a:lnTo>
                        <a:pt x="46" y="0"/>
                      </a:lnTo>
                      <a:lnTo>
                        <a:pt x="63" y="12"/>
                      </a:lnTo>
                      <a:lnTo>
                        <a:pt x="50" y="27"/>
                      </a:lnTo>
                      <a:lnTo>
                        <a:pt x="13" y="28"/>
                      </a:lnTo>
                      <a:lnTo>
                        <a:pt x="0" y="19"/>
                      </a:lnTo>
                      <a:lnTo>
                        <a:pt x="11" y="8"/>
                      </a:lnTo>
                      <a:lnTo>
                        <a:pt x="11" y="8"/>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3" name="Freeform 97"/>
                <p:cNvSpPr/>
                <p:nvPr/>
              </p:nvSpPr>
              <p:spPr>
                <a:xfrm>
                  <a:off x="2239" y="3740"/>
                  <a:ext cx="19" cy="8"/>
                </a:xfrm>
                <a:custGeom>
                  <a:avLst/>
                  <a:gdLst/>
                  <a:ahLst/>
                  <a:cxnLst>
                    <a:cxn ang="0">
                      <a:pos x="9" y="8"/>
                    </a:cxn>
                    <a:cxn ang="0">
                      <a:pos x="46" y="0"/>
                    </a:cxn>
                    <a:cxn ang="0">
                      <a:pos x="59" y="8"/>
                    </a:cxn>
                    <a:cxn ang="0">
                      <a:pos x="50" y="21"/>
                    </a:cxn>
                    <a:cxn ang="0">
                      <a:pos x="14" y="29"/>
                    </a:cxn>
                    <a:cxn ang="0">
                      <a:pos x="0" y="21"/>
                    </a:cxn>
                    <a:cxn ang="0">
                      <a:pos x="9" y="8"/>
                    </a:cxn>
                    <a:cxn ang="0">
                      <a:pos x="9" y="8"/>
                    </a:cxn>
                  </a:cxnLst>
                  <a:pathLst>
                    <a:path w="59" h="29">
                      <a:moveTo>
                        <a:pt x="9" y="8"/>
                      </a:moveTo>
                      <a:lnTo>
                        <a:pt x="46" y="0"/>
                      </a:lnTo>
                      <a:lnTo>
                        <a:pt x="59" y="8"/>
                      </a:lnTo>
                      <a:lnTo>
                        <a:pt x="50" y="21"/>
                      </a:lnTo>
                      <a:lnTo>
                        <a:pt x="14" y="29"/>
                      </a:lnTo>
                      <a:lnTo>
                        <a:pt x="0" y="21"/>
                      </a:lnTo>
                      <a:lnTo>
                        <a:pt x="9" y="8"/>
                      </a:lnTo>
                      <a:lnTo>
                        <a:pt x="9" y="8"/>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4" name="Freeform 98"/>
                <p:cNvSpPr/>
                <p:nvPr/>
              </p:nvSpPr>
              <p:spPr>
                <a:xfrm>
                  <a:off x="2239" y="3663"/>
                  <a:ext cx="43" cy="9"/>
                </a:xfrm>
                <a:custGeom>
                  <a:avLst/>
                  <a:gdLst/>
                  <a:ahLst/>
                  <a:cxnLst>
                    <a:cxn ang="0">
                      <a:pos x="8" y="21"/>
                    </a:cxn>
                    <a:cxn ang="0">
                      <a:pos x="111" y="0"/>
                    </a:cxn>
                    <a:cxn ang="0">
                      <a:pos x="129" y="14"/>
                    </a:cxn>
                    <a:cxn ang="0">
                      <a:pos x="113" y="33"/>
                    </a:cxn>
                    <a:cxn ang="0">
                      <a:pos x="14" y="41"/>
                    </a:cxn>
                    <a:cxn ang="0">
                      <a:pos x="0" y="34"/>
                    </a:cxn>
                    <a:cxn ang="0">
                      <a:pos x="8" y="21"/>
                    </a:cxn>
                    <a:cxn ang="0">
                      <a:pos x="8" y="21"/>
                    </a:cxn>
                  </a:cxnLst>
                  <a:pathLst>
                    <a:path w="129" h="41">
                      <a:moveTo>
                        <a:pt x="8" y="21"/>
                      </a:moveTo>
                      <a:lnTo>
                        <a:pt x="111" y="0"/>
                      </a:lnTo>
                      <a:lnTo>
                        <a:pt x="129" y="14"/>
                      </a:lnTo>
                      <a:lnTo>
                        <a:pt x="113" y="33"/>
                      </a:lnTo>
                      <a:lnTo>
                        <a:pt x="14" y="41"/>
                      </a:lnTo>
                      <a:lnTo>
                        <a:pt x="0" y="34"/>
                      </a:lnTo>
                      <a:lnTo>
                        <a:pt x="8" y="21"/>
                      </a:lnTo>
                      <a:lnTo>
                        <a:pt x="8" y="2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5" name="Freeform 99"/>
                <p:cNvSpPr/>
                <p:nvPr/>
              </p:nvSpPr>
              <p:spPr>
                <a:xfrm>
                  <a:off x="2323" y="3575"/>
                  <a:ext cx="39" cy="85"/>
                </a:xfrm>
                <a:custGeom>
                  <a:avLst/>
                  <a:gdLst/>
                  <a:ahLst/>
                  <a:cxnLst>
                    <a:cxn ang="0">
                      <a:pos x="24" y="0"/>
                    </a:cxn>
                    <a:cxn ang="0">
                      <a:pos x="41" y="0"/>
                    </a:cxn>
                    <a:cxn ang="0">
                      <a:pos x="96" y="16"/>
                    </a:cxn>
                    <a:cxn ang="0">
                      <a:pos x="118" y="58"/>
                    </a:cxn>
                    <a:cxn ang="0">
                      <a:pos x="107" y="76"/>
                    </a:cxn>
                    <a:cxn ang="0">
                      <a:pos x="87" y="87"/>
                    </a:cxn>
                    <a:cxn ang="0">
                      <a:pos x="106" y="120"/>
                    </a:cxn>
                    <a:cxn ang="0">
                      <a:pos x="96" y="160"/>
                    </a:cxn>
                    <a:cxn ang="0">
                      <a:pos x="72" y="196"/>
                    </a:cxn>
                    <a:cxn ang="0">
                      <a:pos x="58" y="223"/>
                    </a:cxn>
                    <a:cxn ang="0">
                      <a:pos x="76" y="242"/>
                    </a:cxn>
                    <a:cxn ang="0">
                      <a:pos x="77" y="278"/>
                    </a:cxn>
                    <a:cxn ang="0">
                      <a:pos x="68" y="315"/>
                    </a:cxn>
                    <a:cxn ang="0">
                      <a:pos x="58" y="330"/>
                    </a:cxn>
                    <a:cxn ang="0">
                      <a:pos x="42" y="334"/>
                    </a:cxn>
                    <a:cxn ang="0">
                      <a:pos x="23" y="309"/>
                    </a:cxn>
                    <a:cxn ang="0">
                      <a:pos x="21" y="263"/>
                    </a:cxn>
                    <a:cxn ang="0">
                      <a:pos x="1" y="231"/>
                    </a:cxn>
                    <a:cxn ang="0">
                      <a:pos x="0" y="222"/>
                    </a:cxn>
                    <a:cxn ang="0">
                      <a:pos x="25" y="164"/>
                    </a:cxn>
                    <a:cxn ang="0">
                      <a:pos x="60" y="120"/>
                    </a:cxn>
                    <a:cxn ang="0">
                      <a:pos x="38" y="104"/>
                    </a:cxn>
                    <a:cxn ang="0">
                      <a:pos x="34" y="75"/>
                    </a:cxn>
                    <a:cxn ang="0">
                      <a:pos x="83" y="52"/>
                    </a:cxn>
                    <a:cxn ang="0">
                      <a:pos x="86" y="41"/>
                    </a:cxn>
                    <a:cxn ang="0">
                      <a:pos x="83" y="34"/>
                    </a:cxn>
                    <a:cxn ang="0">
                      <a:pos x="42" y="21"/>
                    </a:cxn>
                    <a:cxn ang="0">
                      <a:pos x="30" y="27"/>
                    </a:cxn>
                    <a:cxn ang="0">
                      <a:pos x="13" y="18"/>
                    </a:cxn>
                    <a:cxn ang="0">
                      <a:pos x="13" y="6"/>
                    </a:cxn>
                    <a:cxn ang="0">
                      <a:pos x="24" y="0"/>
                    </a:cxn>
                    <a:cxn ang="0">
                      <a:pos x="24" y="0"/>
                    </a:cxn>
                  </a:cxnLst>
                  <a:pathLst>
                    <a:path w="118" h="334">
                      <a:moveTo>
                        <a:pt x="24" y="0"/>
                      </a:moveTo>
                      <a:lnTo>
                        <a:pt x="41" y="0"/>
                      </a:lnTo>
                      <a:lnTo>
                        <a:pt x="96" y="16"/>
                      </a:lnTo>
                      <a:lnTo>
                        <a:pt x="118" y="58"/>
                      </a:lnTo>
                      <a:lnTo>
                        <a:pt x="107" y="76"/>
                      </a:lnTo>
                      <a:lnTo>
                        <a:pt x="87" y="87"/>
                      </a:lnTo>
                      <a:lnTo>
                        <a:pt x="106" y="120"/>
                      </a:lnTo>
                      <a:lnTo>
                        <a:pt x="96" y="160"/>
                      </a:lnTo>
                      <a:lnTo>
                        <a:pt x="72" y="196"/>
                      </a:lnTo>
                      <a:lnTo>
                        <a:pt x="58" y="223"/>
                      </a:lnTo>
                      <a:lnTo>
                        <a:pt x="76" y="242"/>
                      </a:lnTo>
                      <a:lnTo>
                        <a:pt x="77" y="278"/>
                      </a:lnTo>
                      <a:lnTo>
                        <a:pt x="68" y="315"/>
                      </a:lnTo>
                      <a:lnTo>
                        <a:pt x="58" y="330"/>
                      </a:lnTo>
                      <a:lnTo>
                        <a:pt x="42" y="334"/>
                      </a:lnTo>
                      <a:lnTo>
                        <a:pt x="23" y="309"/>
                      </a:lnTo>
                      <a:lnTo>
                        <a:pt x="21" y="263"/>
                      </a:lnTo>
                      <a:lnTo>
                        <a:pt x="1" y="231"/>
                      </a:lnTo>
                      <a:lnTo>
                        <a:pt x="0" y="222"/>
                      </a:lnTo>
                      <a:lnTo>
                        <a:pt x="25" y="164"/>
                      </a:lnTo>
                      <a:lnTo>
                        <a:pt x="60" y="120"/>
                      </a:lnTo>
                      <a:lnTo>
                        <a:pt x="38" y="104"/>
                      </a:lnTo>
                      <a:lnTo>
                        <a:pt x="34" y="75"/>
                      </a:lnTo>
                      <a:lnTo>
                        <a:pt x="83" y="52"/>
                      </a:lnTo>
                      <a:lnTo>
                        <a:pt x="86" y="41"/>
                      </a:lnTo>
                      <a:lnTo>
                        <a:pt x="83" y="34"/>
                      </a:lnTo>
                      <a:lnTo>
                        <a:pt x="42" y="21"/>
                      </a:lnTo>
                      <a:lnTo>
                        <a:pt x="30" y="27"/>
                      </a:lnTo>
                      <a:lnTo>
                        <a:pt x="13" y="18"/>
                      </a:lnTo>
                      <a:lnTo>
                        <a:pt x="13" y="6"/>
                      </a:lnTo>
                      <a:lnTo>
                        <a:pt x="24" y="0"/>
                      </a:lnTo>
                      <a:lnTo>
                        <a:pt x="24"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6" name="Freeform 100"/>
                <p:cNvSpPr/>
                <p:nvPr/>
              </p:nvSpPr>
              <p:spPr>
                <a:xfrm>
                  <a:off x="2366" y="3763"/>
                  <a:ext cx="15" cy="21"/>
                </a:xfrm>
                <a:custGeom>
                  <a:avLst/>
                  <a:gdLst/>
                  <a:ahLst/>
                  <a:cxnLst>
                    <a:cxn ang="0">
                      <a:pos x="46" y="15"/>
                    </a:cxn>
                    <a:cxn ang="0">
                      <a:pos x="40" y="61"/>
                    </a:cxn>
                    <a:cxn ang="0">
                      <a:pos x="36" y="76"/>
                    </a:cxn>
                    <a:cxn ang="0">
                      <a:pos x="23" y="83"/>
                    </a:cxn>
                    <a:cxn ang="0">
                      <a:pos x="0" y="67"/>
                    </a:cxn>
                    <a:cxn ang="0">
                      <a:pos x="0" y="15"/>
                    </a:cxn>
                    <a:cxn ang="0">
                      <a:pos x="23" y="0"/>
                    </a:cxn>
                    <a:cxn ang="0">
                      <a:pos x="46" y="15"/>
                    </a:cxn>
                    <a:cxn ang="0">
                      <a:pos x="46" y="15"/>
                    </a:cxn>
                  </a:cxnLst>
                  <a:pathLst>
                    <a:path w="46" h="83">
                      <a:moveTo>
                        <a:pt x="46" y="15"/>
                      </a:moveTo>
                      <a:lnTo>
                        <a:pt x="40" y="61"/>
                      </a:lnTo>
                      <a:lnTo>
                        <a:pt x="36" y="76"/>
                      </a:lnTo>
                      <a:lnTo>
                        <a:pt x="23" y="83"/>
                      </a:lnTo>
                      <a:lnTo>
                        <a:pt x="0" y="67"/>
                      </a:lnTo>
                      <a:lnTo>
                        <a:pt x="0" y="15"/>
                      </a:lnTo>
                      <a:lnTo>
                        <a:pt x="23" y="0"/>
                      </a:lnTo>
                      <a:lnTo>
                        <a:pt x="46" y="15"/>
                      </a:lnTo>
                      <a:lnTo>
                        <a:pt x="46" y="15"/>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7" name="Freeform 101"/>
                <p:cNvSpPr/>
                <p:nvPr/>
              </p:nvSpPr>
              <p:spPr>
                <a:xfrm>
                  <a:off x="2282" y="3888"/>
                  <a:ext cx="87" cy="13"/>
                </a:xfrm>
                <a:custGeom>
                  <a:avLst/>
                  <a:gdLst/>
                  <a:ahLst/>
                  <a:cxnLst>
                    <a:cxn ang="0">
                      <a:pos x="13" y="0"/>
                    </a:cxn>
                    <a:cxn ang="0">
                      <a:pos x="201" y="17"/>
                    </a:cxn>
                    <a:cxn ang="0">
                      <a:pos x="259" y="27"/>
                    </a:cxn>
                    <a:cxn ang="0">
                      <a:pos x="256" y="43"/>
                    </a:cxn>
                    <a:cxn ang="0">
                      <a:pos x="224" y="49"/>
                    </a:cxn>
                    <a:cxn ang="0">
                      <a:pos x="199" y="44"/>
                    </a:cxn>
                    <a:cxn ang="0">
                      <a:pos x="11" y="21"/>
                    </a:cxn>
                    <a:cxn ang="0">
                      <a:pos x="0" y="9"/>
                    </a:cxn>
                    <a:cxn ang="0">
                      <a:pos x="13" y="0"/>
                    </a:cxn>
                    <a:cxn ang="0">
                      <a:pos x="13" y="0"/>
                    </a:cxn>
                  </a:cxnLst>
                  <a:pathLst>
                    <a:path w="259" h="49">
                      <a:moveTo>
                        <a:pt x="13" y="0"/>
                      </a:moveTo>
                      <a:lnTo>
                        <a:pt x="201" y="17"/>
                      </a:lnTo>
                      <a:lnTo>
                        <a:pt x="259" y="27"/>
                      </a:lnTo>
                      <a:lnTo>
                        <a:pt x="256" y="43"/>
                      </a:lnTo>
                      <a:lnTo>
                        <a:pt x="224" y="49"/>
                      </a:lnTo>
                      <a:lnTo>
                        <a:pt x="199" y="44"/>
                      </a:lnTo>
                      <a:lnTo>
                        <a:pt x="11" y="21"/>
                      </a:lnTo>
                      <a:lnTo>
                        <a:pt x="0" y="9"/>
                      </a:lnTo>
                      <a:lnTo>
                        <a:pt x="13" y="0"/>
                      </a:lnTo>
                      <a:lnTo>
                        <a:pt x="13"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8" name="Freeform 102"/>
                <p:cNvSpPr/>
                <p:nvPr/>
              </p:nvSpPr>
              <p:spPr>
                <a:xfrm>
                  <a:off x="2417" y="3902"/>
                  <a:ext cx="68" cy="13"/>
                </a:xfrm>
                <a:custGeom>
                  <a:avLst/>
                  <a:gdLst/>
                  <a:ahLst/>
                  <a:cxnLst>
                    <a:cxn ang="0">
                      <a:pos x="14" y="0"/>
                    </a:cxn>
                    <a:cxn ang="0">
                      <a:pos x="97" y="6"/>
                    </a:cxn>
                    <a:cxn ang="0">
                      <a:pos x="124" y="12"/>
                    </a:cxn>
                    <a:cxn ang="0">
                      <a:pos x="206" y="32"/>
                    </a:cxn>
                    <a:cxn ang="0">
                      <a:pos x="203" y="57"/>
                    </a:cxn>
                    <a:cxn ang="0">
                      <a:pos x="177" y="56"/>
                    </a:cxn>
                    <a:cxn ang="0">
                      <a:pos x="117" y="39"/>
                    </a:cxn>
                    <a:cxn ang="0">
                      <a:pos x="94" y="36"/>
                    </a:cxn>
                    <a:cxn ang="0">
                      <a:pos x="10" y="20"/>
                    </a:cxn>
                    <a:cxn ang="0">
                      <a:pos x="0" y="8"/>
                    </a:cxn>
                    <a:cxn ang="0">
                      <a:pos x="14" y="0"/>
                    </a:cxn>
                    <a:cxn ang="0">
                      <a:pos x="14" y="0"/>
                    </a:cxn>
                  </a:cxnLst>
                  <a:pathLst>
                    <a:path w="206" h="57">
                      <a:moveTo>
                        <a:pt x="14" y="0"/>
                      </a:moveTo>
                      <a:lnTo>
                        <a:pt x="97" y="6"/>
                      </a:lnTo>
                      <a:lnTo>
                        <a:pt x="124" y="12"/>
                      </a:lnTo>
                      <a:lnTo>
                        <a:pt x="206" y="32"/>
                      </a:lnTo>
                      <a:lnTo>
                        <a:pt x="203" y="57"/>
                      </a:lnTo>
                      <a:lnTo>
                        <a:pt x="177" y="56"/>
                      </a:lnTo>
                      <a:lnTo>
                        <a:pt x="117" y="39"/>
                      </a:lnTo>
                      <a:lnTo>
                        <a:pt x="94" y="36"/>
                      </a:lnTo>
                      <a:lnTo>
                        <a:pt x="10" y="20"/>
                      </a:lnTo>
                      <a:lnTo>
                        <a:pt x="0" y="8"/>
                      </a:lnTo>
                      <a:lnTo>
                        <a:pt x="14" y="0"/>
                      </a:lnTo>
                      <a:lnTo>
                        <a:pt x="14"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69" name="Freeform 103"/>
                <p:cNvSpPr/>
                <p:nvPr/>
              </p:nvSpPr>
              <p:spPr>
                <a:xfrm>
                  <a:off x="2313" y="3911"/>
                  <a:ext cx="176" cy="60"/>
                </a:xfrm>
                <a:custGeom>
                  <a:avLst/>
                  <a:gdLst/>
                  <a:ahLst/>
                  <a:cxnLst>
                    <a:cxn ang="0">
                      <a:pos x="518" y="32"/>
                    </a:cxn>
                    <a:cxn ang="0">
                      <a:pos x="405" y="76"/>
                    </a:cxn>
                    <a:cxn ang="0">
                      <a:pos x="293" y="120"/>
                    </a:cxn>
                    <a:cxn ang="0">
                      <a:pos x="220" y="153"/>
                    </a:cxn>
                    <a:cxn ang="0">
                      <a:pos x="155" y="181"/>
                    </a:cxn>
                    <a:cxn ang="0">
                      <a:pos x="92" y="210"/>
                    </a:cxn>
                    <a:cxn ang="0">
                      <a:pos x="19" y="246"/>
                    </a:cxn>
                    <a:cxn ang="0">
                      <a:pos x="0" y="241"/>
                    </a:cxn>
                    <a:cxn ang="0">
                      <a:pos x="5" y="222"/>
                    </a:cxn>
                    <a:cxn ang="0">
                      <a:pos x="78" y="186"/>
                    </a:cxn>
                    <a:cxn ang="0">
                      <a:pos x="144" y="159"/>
                    </a:cxn>
                    <a:cxn ang="0">
                      <a:pos x="210" y="132"/>
                    </a:cxn>
                    <a:cxn ang="0">
                      <a:pos x="283" y="101"/>
                    </a:cxn>
                    <a:cxn ang="0">
                      <a:pos x="393" y="50"/>
                    </a:cxn>
                    <a:cxn ang="0">
                      <a:pos x="444" y="25"/>
                    </a:cxn>
                    <a:cxn ang="0">
                      <a:pos x="504" y="0"/>
                    </a:cxn>
                    <a:cxn ang="0">
                      <a:pos x="528" y="9"/>
                    </a:cxn>
                    <a:cxn ang="0">
                      <a:pos x="529" y="22"/>
                    </a:cxn>
                    <a:cxn ang="0">
                      <a:pos x="518" y="32"/>
                    </a:cxn>
                    <a:cxn ang="0">
                      <a:pos x="518" y="32"/>
                    </a:cxn>
                  </a:cxnLst>
                  <a:pathLst>
                    <a:path w="529" h="246">
                      <a:moveTo>
                        <a:pt x="518" y="32"/>
                      </a:moveTo>
                      <a:lnTo>
                        <a:pt x="405" y="76"/>
                      </a:lnTo>
                      <a:lnTo>
                        <a:pt x="293" y="120"/>
                      </a:lnTo>
                      <a:lnTo>
                        <a:pt x="220" y="153"/>
                      </a:lnTo>
                      <a:lnTo>
                        <a:pt x="155" y="181"/>
                      </a:lnTo>
                      <a:lnTo>
                        <a:pt x="92" y="210"/>
                      </a:lnTo>
                      <a:lnTo>
                        <a:pt x="19" y="246"/>
                      </a:lnTo>
                      <a:lnTo>
                        <a:pt x="0" y="241"/>
                      </a:lnTo>
                      <a:lnTo>
                        <a:pt x="5" y="222"/>
                      </a:lnTo>
                      <a:lnTo>
                        <a:pt x="78" y="186"/>
                      </a:lnTo>
                      <a:lnTo>
                        <a:pt x="144" y="159"/>
                      </a:lnTo>
                      <a:lnTo>
                        <a:pt x="210" y="132"/>
                      </a:lnTo>
                      <a:lnTo>
                        <a:pt x="283" y="101"/>
                      </a:lnTo>
                      <a:lnTo>
                        <a:pt x="393" y="50"/>
                      </a:lnTo>
                      <a:lnTo>
                        <a:pt x="444" y="25"/>
                      </a:lnTo>
                      <a:lnTo>
                        <a:pt x="504" y="0"/>
                      </a:lnTo>
                      <a:lnTo>
                        <a:pt x="528" y="9"/>
                      </a:lnTo>
                      <a:lnTo>
                        <a:pt x="529" y="22"/>
                      </a:lnTo>
                      <a:lnTo>
                        <a:pt x="518" y="32"/>
                      </a:lnTo>
                      <a:lnTo>
                        <a:pt x="518" y="32"/>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0" name="Freeform 104"/>
                <p:cNvSpPr/>
                <p:nvPr/>
              </p:nvSpPr>
              <p:spPr>
                <a:xfrm>
                  <a:off x="2312" y="3930"/>
                  <a:ext cx="179" cy="63"/>
                </a:xfrm>
                <a:custGeom>
                  <a:avLst/>
                  <a:gdLst/>
                  <a:ahLst/>
                  <a:cxnLst>
                    <a:cxn ang="0">
                      <a:pos x="532" y="19"/>
                    </a:cxn>
                    <a:cxn ang="0">
                      <a:pos x="439" y="58"/>
                    </a:cxn>
                    <a:cxn ang="0">
                      <a:pos x="360" y="93"/>
                    </a:cxn>
                    <a:cxn ang="0">
                      <a:pos x="282" y="128"/>
                    </a:cxn>
                    <a:cxn ang="0">
                      <a:pos x="191" y="168"/>
                    </a:cxn>
                    <a:cxn ang="0">
                      <a:pos x="110" y="208"/>
                    </a:cxn>
                    <a:cxn ang="0">
                      <a:pos x="73" y="229"/>
                    </a:cxn>
                    <a:cxn ang="0">
                      <a:pos x="30" y="249"/>
                    </a:cxn>
                    <a:cxn ang="0">
                      <a:pos x="1" y="241"/>
                    </a:cxn>
                    <a:cxn ang="0">
                      <a:pos x="0" y="225"/>
                    </a:cxn>
                    <a:cxn ang="0">
                      <a:pos x="12" y="213"/>
                    </a:cxn>
                    <a:cxn ang="0">
                      <a:pos x="94" y="174"/>
                    </a:cxn>
                    <a:cxn ang="0">
                      <a:pos x="176" y="136"/>
                    </a:cxn>
                    <a:cxn ang="0">
                      <a:pos x="267" y="98"/>
                    </a:cxn>
                    <a:cxn ang="0">
                      <a:pos x="348" y="68"/>
                    </a:cxn>
                    <a:cxn ang="0">
                      <a:pos x="428" y="36"/>
                    </a:cxn>
                    <a:cxn ang="0">
                      <a:pos x="523" y="0"/>
                    </a:cxn>
                    <a:cxn ang="0">
                      <a:pos x="538" y="5"/>
                    </a:cxn>
                    <a:cxn ang="0">
                      <a:pos x="532" y="19"/>
                    </a:cxn>
                    <a:cxn ang="0">
                      <a:pos x="532" y="19"/>
                    </a:cxn>
                  </a:cxnLst>
                  <a:pathLst>
                    <a:path w="538" h="249">
                      <a:moveTo>
                        <a:pt x="532" y="19"/>
                      </a:moveTo>
                      <a:lnTo>
                        <a:pt x="439" y="58"/>
                      </a:lnTo>
                      <a:lnTo>
                        <a:pt x="360" y="93"/>
                      </a:lnTo>
                      <a:lnTo>
                        <a:pt x="282" y="128"/>
                      </a:lnTo>
                      <a:lnTo>
                        <a:pt x="191" y="168"/>
                      </a:lnTo>
                      <a:lnTo>
                        <a:pt x="110" y="208"/>
                      </a:lnTo>
                      <a:lnTo>
                        <a:pt x="73" y="229"/>
                      </a:lnTo>
                      <a:lnTo>
                        <a:pt x="30" y="249"/>
                      </a:lnTo>
                      <a:lnTo>
                        <a:pt x="1" y="241"/>
                      </a:lnTo>
                      <a:lnTo>
                        <a:pt x="0" y="225"/>
                      </a:lnTo>
                      <a:lnTo>
                        <a:pt x="12" y="213"/>
                      </a:lnTo>
                      <a:lnTo>
                        <a:pt x="94" y="174"/>
                      </a:lnTo>
                      <a:lnTo>
                        <a:pt x="176" y="136"/>
                      </a:lnTo>
                      <a:lnTo>
                        <a:pt x="267" y="98"/>
                      </a:lnTo>
                      <a:lnTo>
                        <a:pt x="348" y="68"/>
                      </a:lnTo>
                      <a:lnTo>
                        <a:pt x="428" y="36"/>
                      </a:lnTo>
                      <a:lnTo>
                        <a:pt x="523" y="0"/>
                      </a:lnTo>
                      <a:lnTo>
                        <a:pt x="538" y="5"/>
                      </a:lnTo>
                      <a:lnTo>
                        <a:pt x="532" y="19"/>
                      </a:lnTo>
                      <a:lnTo>
                        <a:pt x="532" y="1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1" name="Freeform 105"/>
                <p:cNvSpPr/>
                <p:nvPr/>
              </p:nvSpPr>
              <p:spPr>
                <a:xfrm>
                  <a:off x="2047" y="3885"/>
                  <a:ext cx="141" cy="26"/>
                </a:xfrm>
                <a:custGeom>
                  <a:avLst/>
                  <a:gdLst/>
                  <a:ahLst/>
                  <a:cxnLst>
                    <a:cxn ang="0">
                      <a:pos x="413" y="20"/>
                    </a:cxn>
                    <a:cxn ang="0">
                      <a:pos x="114" y="74"/>
                    </a:cxn>
                    <a:cxn ang="0">
                      <a:pos x="14" y="101"/>
                    </a:cxn>
                    <a:cxn ang="0">
                      <a:pos x="0" y="94"/>
                    </a:cxn>
                    <a:cxn ang="0">
                      <a:pos x="8" y="80"/>
                    </a:cxn>
                    <a:cxn ang="0">
                      <a:pos x="110" y="52"/>
                    </a:cxn>
                    <a:cxn ang="0">
                      <a:pos x="259" y="24"/>
                    </a:cxn>
                    <a:cxn ang="0">
                      <a:pos x="410" y="0"/>
                    </a:cxn>
                    <a:cxn ang="0">
                      <a:pos x="424" y="8"/>
                    </a:cxn>
                    <a:cxn ang="0">
                      <a:pos x="413" y="20"/>
                    </a:cxn>
                    <a:cxn ang="0">
                      <a:pos x="413" y="20"/>
                    </a:cxn>
                  </a:cxnLst>
                  <a:pathLst>
                    <a:path w="424" h="101">
                      <a:moveTo>
                        <a:pt x="413" y="20"/>
                      </a:moveTo>
                      <a:lnTo>
                        <a:pt x="114" y="74"/>
                      </a:lnTo>
                      <a:lnTo>
                        <a:pt x="14" y="101"/>
                      </a:lnTo>
                      <a:lnTo>
                        <a:pt x="0" y="94"/>
                      </a:lnTo>
                      <a:lnTo>
                        <a:pt x="8" y="80"/>
                      </a:lnTo>
                      <a:lnTo>
                        <a:pt x="110" y="52"/>
                      </a:lnTo>
                      <a:lnTo>
                        <a:pt x="259" y="24"/>
                      </a:lnTo>
                      <a:lnTo>
                        <a:pt x="410" y="0"/>
                      </a:lnTo>
                      <a:lnTo>
                        <a:pt x="424" y="8"/>
                      </a:lnTo>
                      <a:lnTo>
                        <a:pt x="413" y="20"/>
                      </a:lnTo>
                      <a:lnTo>
                        <a:pt x="413" y="2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2" name="Freeform 106"/>
                <p:cNvSpPr/>
                <p:nvPr/>
              </p:nvSpPr>
              <p:spPr>
                <a:xfrm>
                  <a:off x="2066" y="3915"/>
                  <a:ext cx="213" cy="43"/>
                </a:xfrm>
                <a:custGeom>
                  <a:avLst/>
                  <a:gdLst/>
                  <a:ahLst/>
                  <a:cxnLst>
                    <a:cxn ang="0">
                      <a:pos x="14" y="0"/>
                    </a:cxn>
                    <a:cxn ang="0">
                      <a:pos x="191" y="35"/>
                    </a:cxn>
                    <a:cxn ang="0">
                      <a:pos x="369" y="71"/>
                    </a:cxn>
                    <a:cxn ang="0">
                      <a:pos x="525" y="110"/>
                    </a:cxn>
                    <a:cxn ang="0">
                      <a:pos x="630" y="146"/>
                    </a:cxn>
                    <a:cxn ang="0">
                      <a:pos x="639" y="158"/>
                    </a:cxn>
                    <a:cxn ang="0">
                      <a:pos x="625" y="166"/>
                    </a:cxn>
                    <a:cxn ang="0">
                      <a:pos x="516" y="143"/>
                    </a:cxn>
                    <a:cxn ang="0">
                      <a:pos x="439" y="120"/>
                    </a:cxn>
                    <a:cxn ang="0">
                      <a:pos x="363" y="98"/>
                    </a:cxn>
                    <a:cxn ang="0">
                      <a:pos x="186" y="60"/>
                    </a:cxn>
                    <a:cxn ang="0">
                      <a:pos x="9" y="21"/>
                    </a:cxn>
                    <a:cxn ang="0">
                      <a:pos x="0" y="9"/>
                    </a:cxn>
                    <a:cxn ang="0">
                      <a:pos x="14" y="0"/>
                    </a:cxn>
                    <a:cxn ang="0">
                      <a:pos x="14" y="0"/>
                    </a:cxn>
                  </a:cxnLst>
                  <a:pathLst>
                    <a:path w="639" h="166">
                      <a:moveTo>
                        <a:pt x="14" y="0"/>
                      </a:moveTo>
                      <a:lnTo>
                        <a:pt x="191" y="35"/>
                      </a:lnTo>
                      <a:lnTo>
                        <a:pt x="369" y="71"/>
                      </a:lnTo>
                      <a:lnTo>
                        <a:pt x="525" y="110"/>
                      </a:lnTo>
                      <a:lnTo>
                        <a:pt x="630" y="146"/>
                      </a:lnTo>
                      <a:lnTo>
                        <a:pt x="639" y="158"/>
                      </a:lnTo>
                      <a:lnTo>
                        <a:pt x="625" y="166"/>
                      </a:lnTo>
                      <a:lnTo>
                        <a:pt x="516" y="143"/>
                      </a:lnTo>
                      <a:lnTo>
                        <a:pt x="439" y="120"/>
                      </a:lnTo>
                      <a:lnTo>
                        <a:pt x="363" y="98"/>
                      </a:lnTo>
                      <a:lnTo>
                        <a:pt x="186" y="60"/>
                      </a:lnTo>
                      <a:lnTo>
                        <a:pt x="9" y="21"/>
                      </a:lnTo>
                      <a:lnTo>
                        <a:pt x="0" y="9"/>
                      </a:lnTo>
                      <a:lnTo>
                        <a:pt x="14" y="0"/>
                      </a:lnTo>
                      <a:lnTo>
                        <a:pt x="14"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3" name="Freeform 107"/>
                <p:cNvSpPr/>
                <p:nvPr/>
              </p:nvSpPr>
              <p:spPr>
                <a:xfrm>
                  <a:off x="2040" y="3908"/>
                  <a:ext cx="13" cy="26"/>
                </a:xfrm>
                <a:custGeom>
                  <a:avLst/>
                  <a:gdLst/>
                  <a:ahLst/>
                  <a:cxnLst>
                    <a:cxn ang="0">
                      <a:pos x="41" y="8"/>
                    </a:cxn>
                    <a:cxn ang="0">
                      <a:pos x="35" y="93"/>
                    </a:cxn>
                    <a:cxn ang="0">
                      <a:pos x="12" y="105"/>
                    </a:cxn>
                    <a:cxn ang="0">
                      <a:pos x="0" y="84"/>
                    </a:cxn>
                    <a:cxn ang="0">
                      <a:pos x="19" y="11"/>
                    </a:cxn>
                    <a:cxn ang="0">
                      <a:pos x="28" y="0"/>
                    </a:cxn>
                    <a:cxn ang="0">
                      <a:pos x="41" y="8"/>
                    </a:cxn>
                    <a:cxn ang="0">
                      <a:pos x="41" y="8"/>
                    </a:cxn>
                  </a:cxnLst>
                  <a:pathLst>
                    <a:path w="41" h="105">
                      <a:moveTo>
                        <a:pt x="41" y="8"/>
                      </a:moveTo>
                      <a:lnTo>
                        <a:pt x="35" y="93"/>
                      </a:lnTo>
                      <a:lnTo>
                        <a:pt x="12" y="105"/>
                      </a:lnTo>
                      <a:lnTo>
                        <a:pt x="0" y="84"/>
                      </a:lnTo>
                      <a:lnTo>
                        <a:pt x="19" y="11"/>
                      </a:lnTo>
                      <a:lnTo>
                        <a:pt x="28" y="0"/>
                      </a:lnTo>
                      <a:lnTo>
                        <a:pt x="41" y="8"/>
                      </a:lnTo>
                      <a:lnTo>
                        <a:pt x="41" y="8"/>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4" name="Freeform 108"/>
                <p:cNvSpPr/>
                <p:nvPr/>
              </p:nvSpPr>
              <p:spPr>
                <a:xfrm>
                  <a:off x="2062" y="3935"/>
                  <a:ext cx="257" cy="56"/>
                </a:xfrm>
                <a:custGeom>
                  <a:avLst/>
                  <a:gdLst/>
                  <a:ahLst/>
                  <a:cxnLst>
                    <a:cxn ang="0">
                      <a:pos x="21" y="0"/>
                    </a:cxn>
                    <a:cxn ang="0">
                      <a:pos x="50" y="13"/>
                    </a:cxn>
                    <a:cxn ang="0">
                      <a:pos x="240" y="59"/>
                    </a:cxn>
                    <a:cxn ang="0">
                      <a:pos x="502" y="109"/>
                    </a:cxn>
                    <a:cxn ang="0">
                      <a:pos x="553" y="126"/>
                    </a:cxn>
                    <a:cxn ang="0">
                      <a:pos x="700" y="168"/>
                    </a:cxn>
                    <a:cxn ang="0">
                      <a:pos x="768" y="189"/>
                    </a:cxn>
                    <a:cxn ang="0">
                      <a:pos x="772" y="217"/>
                    </a:cxn>
                    <a:cxn ang="0">
                      <a:pos x="742" y="222"/>
                    </a:cxn>
                    <a:cxn ang="0">
                      <a:pos x="689" y="206"/>
                    </a:cxn>
                    <a:cxn ang="0">
                      <a:pos x="541" y="160"/>
                    </a:cxn>
                    <a:cxn ang="0">
                      <a:pos x="491" y="139"/>
                    </a:cxn>
                    <a:cxn ang="0">
                      <a:pos x="365" y="104"/>
                    </a:cxn>
                    <a:cxn ang="0">
                      <a:pos x="236" y="79"/>
                    </a:cxn>
                    <a:cxn ang="0">
                      <a:pos x="44" y="34"/>
                    </a:cxn>
                    <a:cxn ang="0">
                      <a:pos x="12" y="32"/>
                    </a:cxn>
                    <a:cxn ang="0">
                      <a:pos x="0" y="12"/>
                    </a:cxn>
                    <a:cxn ang="0">
                      <a:pos x="7" y="1"/>
                    </a:cxn>
                    <a:cxn ang="0">
                      <a:pos x="21" y="0"/>
                    </a:cxn>
                    <a:cxn ang="0">
                      <a:pos x="21" y="0"/>
                    </a:cxn>
                  </a:cxnLst>
                  <a:pathLst>
                    <a:path w="772" h="222">
                      <a:moveTo>
                        <a:pt x="21" y="0"/>
                      </a:moveTo>
                      <a:lnTo>
                        <a:pt x="50" y="13"/>
                      </a:lnTo>
                      <a:lnTo>
                        <a:pt x="240" y="59"/>
                      </a:lnTo>
                      <a:lnTo>
                        <a:pt x="502" y="109"/>
                      </a:lnTo>
                      <a:lnTo>
                        <a:pt x="553" y="126"/>
                      </a:lnTo>
                      <a:lnTo>
                        <a:pt x="700" y="168"/>
                      </a:lnTo>
                      <a:lnTo>
                        <a:pt x="768" y="189"/>
                      </a:lnTo>
                      <a:lnTo>
                        <a:pt x="772" y="217"/>
                      </a:lnTo>
                      <a:lnTo>
                        <a:pt x="742" y="222"/>
                      </a:lnTo>
                      <a:lnTo>
                        <a:pt x="689" y="206"/>
                      </a:lnTo>
                      <a:lnTo>
                        <a:pt x="541" y="160"/>
                      </a:lnTo>
                      <a:lnTo>
                        <a:pt x="491" y="139"/>
                      </a:lnTo>
                      <a:lnTo>
                        <a:pt x="365" y="104"/>
                      </a:lnTo>
                      <a:lnTo>
                        <a:pt x="236" y="79"/>
                      </a:lnTo>
                      <a:lnTo>
                        <a:pt x="44" y="34"/>
                      </a:lnTo>
                      <a:lnTo>
                        <a:pt x="12" y="32"/>
                      </a:lnTo>
                      <a:lnTo>
                        <a:pt x="0" y="12"/>
                      </a:lnTo>
                      <a:lnTo>
                        <a:pt x="7" y="1"/>
                      </a:lnTo>
                      <a:lnTo>
                        <a:pt x="21" y="0"/>
                      </a:lnTo>
                      <a:lnTo>
                        <a:pt x="21"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5" name="Freeform 109"/>
                <p:cNvSpPr/>
                <p:nvPr/>
              </p:nvSpPr>
              <p:spPr>
                <a:xfrm>
                  <a:off x="2147" y="3952"/>
                  <a:ext cx="29" cy="64"/>
                </a:xfrm>
                <a:custGeom>
                  <a:avLst/>
                  <a:gdLst/>
                  <a:ahLst/>
                  <a:cxnLst>
                    <a:cxn ang="0">
                      <a:pos x="42" y="16"/>
                    </a:cxn>
                    <a:cxn ang="0">
                      <a:pos x="42" y="64"/>
                    </a:cxn>
                    <a:cxn ang="0">
                      <a:pos x="88" y="239"/>
                    </a:cxn>
                    <a:cxn ang="0">
                      <a:pos x="84" y="252"/>
                    </a:cxn>
                    <a:cxn ang="0">
                      <a:pos x="74" y="258"/>
                    </a:cxn>
                    <a:cxn ang="0">
                      <a:pos x="54" y="245"/>
                    </a:cxn>
                    <a:cxn ang="0">
                      <a:pos x="20" y="69"/>
                    </a:cxn>
                    <a:cxn ang="0">
                      <a:pos x="0" y="23"/>
                    </a:cxn>
                    <a:cxn ang="0">
                      <a:pos x="4" y="7"/>
                    </a:cxn>
                    <a:cxn ang="0">
                      <a:pos x="17" y="0"/>
                    </a:cxn>
                    <a:cxn ang="0">
                      <a:pos x="42" y="16"/>
                    </a:cxn>
                    <a:cxn ang="0">
                      <a:pos x="42" y="16"/>
                    </a:cxn>
                  </a:cxnLst>
                  <a:pathLst>
                    <a:path w="88" h="258">
                      <a:moveTo>
                        <a:pt x="42" y="16"/>
                      </a:moveTo>
                      <a:lnTo>
                        <a:pt x="42" y="64"/>
                      </a:lnTo>
                      <a:lnTo>
                        <a:pt x="88" y="239"/>
                      </a:lnTo>
                      <a:lnTo>
                        <a:pt x="84" y="252"/>
                      </a:lnTo>
                      <a:lnTo>
                        <a:pt x="74" y="258"/>
                      </a:lnTo>
                      <a:lnTo>
                        <a:pt x="54" y="245"/>
                      </a:lnTo>
                      <a:lnTo>
                        <a:pt x="20" y="69"/>
                      </a:lnTo>
                      <a:lnTo>
                        <a:pt x="0" y="23"/>
                      </a:lnTo>
                      <a:lnTo>
                        <a:pt x="4" y="7"/>
                      </a:lnTo>
                      <a:lnTo>
                        <a:pt x="17" y="0"/>
                      </a:lnTo>
                      <a:lnTo>
                        <a:pt x="42" y="16"/>
                      </a:lnTo>
                      <a:lnTo>
                        <a:pt x="42" y="16"/>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6" name="Freeform 110"/>
                <p:cNvSpPr/>
                <p:nvPr/>
              </p:nvSpPr>
              <p:spPr>
                <a:xfrm>
                  <a:off x="2178" y="4012"/>
                  <a:ext cx="147" cy="35"/>
                </a:xfrm>
                <a:custGeom>
                  <a:avLst/>
                  <a:gdLst/>
                  <a:ahLst/>
                  <a:cxnLst>
                    <a:cxn ang="0">
                      <a:pos x="20" y="0"/>
                    </a:cxn>
                    <a:cxn ang="0">
                      <a:pos x="47" y="12"/>
                    </a:cxn>
                    <a:cxn ang="0">
                      <a:pos x="210" y="69"/>
                    </a:cxn>
                    <a:cxn ang="0">
                      <a:pos x="317" y="95"/>
                    </a:cxn>
                    <a:cxn ang="0">
                      <a:pos x="423" y="108"/>
                    </a:cxn>
                    <a:cxn ang="0">
                      <a:pos x="440" y="126"/>
                    </a:cxn>
                    <a:cxn ang="0">
                      <a:pos x="435" y="138"/>
                    </a:cxn>
                    <a:cxn ang="0">
                      <a:pos x="421" y="142"/>
                    </a:cxn>
                    <a:cxn ang="0">
                      <a:pos x="311" y="122"/>
                    </a:cxn>
                    <a:cxn ang="0">
                      <a:pos x="203" y="89"/>
                    </a:cxn>
                    <a:cxn ang="0">
                      <a:pos x="122" y="59"/>
                    </a:cxn>
                    <a:cxn ang="0">
                      <a:pos x="41" y="33"/>
                    </a:cxn>
                    <a:cxn ang="0">
                      <a:pos x="11" y="31"/>
                    </a:cxn>
                    <a:cxn ang="0">
                      <a:pos x="0" y="11"/>
                    </a:cxn>
                    <a:cxn ang="0">
                      <a:pos x="6" y="0"/>
                    </a:cxn>
                    <a:cxn ang="0">
                      <a:pos x="20" y="0"/>
                    </a:cxn>
                    <a:cxn ang="0">
                      <a:pos x="20" y="0"/>
                    </a:cxn>
                  </a:cxnLst>
                  <a:pathLst>
                    <a:path w="440" h="142">
                      <a:moveTo>
                        <a:pt x="20" y="0"/>
                      </a:moveTo>
                      <a:lnTo>
                        <a:pt x="47" y="12"/>
                      </a:lnTo>
                      <a:lnTo>
                        <a:pt x="210" y="69"/>
                      </a:lnTo>
                      <a:lnTo>
                        <a:pt x="317" y="95"/>
                      </a:lnTo>
                      <a:lnTo>
                        <a:pt x="423" y="108"/>
                      </a:lnTo>
                      <a:lnTo>
                        <a:pt x="440" y="126"/>
                      </a:lnTo>
                      <a:lnTo>
                        <a:pt x="435" y="138"/>
                      </a:lnTo>
                      <a:lnTo>
                        <a:pt x="421" y="142"/>
                      </a:lnTo>
                      <a:lnTo>
                        <a:pt x="311" y="122"/>
                      </a:lnTo>
                      <a:lnTo>
                        <a:pt x="203" y="89"/>
                      </a:lnTo>
                      <a:lnTo>
                        <a:pt x="122" y="59"/>
                      </a:lnTo>
                      <a:lnTo>
                        <a:pt x="41" y="33"/>
                      </a:lnTo>
                      <a:lnTo>
                        <a:pt x="11" y="31"/>
                      </a:lnTo>
                      <a:lnTo>
                        <a:pt x="0" y="11"/>
                      </a:lnTo>
                      <a:lnTo>
                        <a:pt x="6" y="0"/>
                      </a:lnTo>
                      <a:lnTo>
                        <a:pt x="20" y="0"/>
                      </a:lnTo>
                      <a:lnTo>
                        <a:pt x="20"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7" name="Freeform 111"/>
                <p:cNvSpPr/>
                <p:nvPr/>
              </p:nvSpPr>
              <p:spPr>
                <a:xfrm>
                  <a:off x="2318" y="3983"/>
                  <a:ext cx="18" cy="33"/>
                </a:xfrm>
                <a:custGeom>
                  <a:avLst/>
                  <a:gdLst/>
                  <a:ahLst/>
                  <a:cxnLst>
                    <a:cxn ang="0">
                      <a:pos x="56" y="18"/>
                    </a:cxn>
                    <a:cxn ang="0">
                      <a:pos x="42" y="86"/>
                    </a:cxn>
                    <a:cxn ang="0">
                      <a:pos x="36" y="117"/>
                    </a:cxn>
                    <a:cxn ang="0">
                      <a:pos x="28" y="129"/>
                    </a:cxn>
                    <a:cxn ang="0">
                      <a:pos x="16" y="133"/>
                    </a:cxn>
                    <a:cxn ang="0">
                      <a:pos x="0" y="113"/>
                    </a:cxn>
                    <a:cxn ang="0">
                      <a:pos x="3" y="78"/>
                    </a:cxn>
                    <a:cxn ang="0">
                      <a:pos x="27" y="10"/>
                    </a:cxn>
                    <a:cxn ang="0">
                      <a:pos x="46" y="0"/>
                    </a:cxn>
                    <a:cxn ang="0">
                      <a:pos x="56" y="18"/>
                    </a:cxn>
                    <a:cxn ang="0">
                      <a:pos x="56" y="18"/>
                    </a:cxn>
                  </a:cxnLst>
                  <a:pathLst>
                    <a:path w="56" h="133">
                      <a:moveTo>
                        <a:pt x="56" y="18"/>
                      </a:moveTo>
                      <a:lnTo>
                        <a:pt x="42" y="86"/>
                      </a:lnTo>
                      <a:lnTo>
                        <a:pt x="36" y="117"/>
                      </a:lnTo>
                      <a:lnTo>
                        <a:pt x="28" y="129"/>
                      </a:lnTo>
                      <a:lnTo>
                        <a:pt x="16" y="133"/>
                      </a:lnTo>
                      <a:lnTo>
                        <a:pt x="0" y="113"/>
                      </a:lnTo>
                      <a:lnTo>
                        <a:pt x="3" y="78"/>
                      </a:lnTo>
                      <a:lnTo>
                        <a:pt x="27" y="10"/>
                      </a:lnTo>
                      <a:lnTo>
                        <a:pt x="46" y="0"/>
                      </a:lnTo>
                      <a:lnTo>
                        <a:pt x="56" y="18"/>
                      </a:lnTo>
                      <a:lnTo>
                        <a:pt x="56" y="18"/>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8" name="Freeform 112"/>
                <p:cNvSpPr/>
                <p:nvPr/>
              </p:nvSpPr>
              <p:spPr>
                <a:xfrm>
                  <a:off x="2420" y="3942"/>
                  <a:ext cx="42" cy="60"/>
                </a:xfrm>
                <a:custGeom>
                  <a:avLst/>
                  <a:gdLst/>
                  <a:ahLst/>
                  <a:cxnLst>
                    <a:cxn ang="0">
                      <a:pos x="125" y="14"/>
                    </a:cxn>
                    <a:cxn ang="0">
                      <a:pos x="88" y="102"/>
                    </a:cxn>
                    <a:cxn ang="0">
                      <a:pos x="55" y="184"/>
                    </a:cxn>
                    <a:cxn ang="0">
                      <a:pos x="20" y="229"/>
                    </a:cxn>
                    <a:cxn ang="0">
                      <a:pos x="5" y="235"/>
                    </a:cxn>
                    <a:cxn ang="0">
                      <a:pos x="0" y="221"/>
                    </a:cxn>
                    <a:cxn ang="0">
                      <a:pos x="17" y="166"/>
                    </a:cxn>
                    <a:cxn ang="0">
                      <a:pos x="49" y="88"/>
                    </a:cxn>
                    <a:cxn ang="0">
                      <a:pos x="77" y="48"/>
                    </a:cxn>
                    <a:cxn ang="0">
                      <a:pos x="102" y="7"/>
                    </a:cxn>
                    <a:cxn ang="0">
                      <a:pos x="117" y="0"/>
                    </a:cxn>
                    <a:cxn ang="0">
                      <a:pos x="125" y="14"/>
                    </a:cxn>
                    <a:cxn ang="0">
                      <a:pos x="125" y="14"/>
                    </a:cxn>
                  </a:cxnLst>
                  <a:pathLst>
                    <a:path w="125" h="235">
                      <a:moveTo>
                        <a:pt x="125" y="14"/>
                      </a:moveTo>
                      <a:lnTo>
                        <a:pt x="88" y="102"/>
                      </a:lnTo>
                      <a:lnTo>
                        <a:pt x="55" y="184"/>
                      </a:lnTo>
                      <a:lnTo>
                        <a:pt x="20" y="229"/>
                      </a:lnTo>
                      <a:lnTo>
                        <a:pt x="5" y="235"/>
                      </a:lnTo>
                      <a:lnTo>
                        <a:pt x="0" y="221"/>
                      </a:lnTo>
                      <a:lnTo>
                        <a:pt x="17" y="166"/>
                      </a:lnTo>
                      <a:lnTo>
                        <a:pt x="49" y="88"/>
                      </a:lnTo>
                      <a:lnTo>
                        <a:pt x="77" y="48"/>
                      </a:lnTo>
                      <a:lnTo>
                        <a:pt x="102" y="7"/>
                      </a:lnTo>
                      <a:lnTo>
                        <a:pt x="117" y="0"/>
                      </a:lnTo>
                      <a:lnTo>
                        <a:pt x="125" y="14"/>
                      </a:lnTo>
                      <a:lnTo>
                        <a:pt x="125" y="14"/>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79" name="Freeform 113"/>
                <p:cNvSpPr/>
                <p:nvPr/>
              </p:nvSpPr>
              <p:spPr>
                <a:xfrm>
                  <a:off x="2321" y="4005"/>
                  <a:ext cx="95" cy="38"/>
                </a:xfrm>
                <a:custGeom>
                  <a:avLst/>
                  <a:gdLst/>
                  <a:ahLst/>
                  <a:cxnLst>
                    <a:cxn ang="0">
                      <a:pos x="3" y="136"/>
                    </a:cxn>
                    <a:cxn ang="0">
                      <a:pos x="48" y="106"/>
                    </a:cxn>
                    <a:cxn ang="0">
                      <a:pos x="95" y="78"/>
                    </a:cxn>
                    <a:cxn ang="0">
                      <a:pos x="138" y="55"/>
                    </a:cxn>
                    <a:cxn ang="0">
                      <a:pos x="180" y="38"/>
                    </a:cxn>
                    <a:cxn ang="0">
                      <a:pos x="268" y="0"/>
                    </a:cxn>
                    <a:cxn ang="0">
                      <a:pos x="284" y="4"/>
                    </a:cxn>
                    <a:cxn ang="0">
                      <a:pos x="279" y="18"/>
                    </a:cxn>
                    <a:cxn ang="0">
                      <a:pos x="193" y="60"/>
                    </a:cxn>
                    <a:cxn ang="0">
                      <a:pos x="111" y="104"/>
                    </a:cxn>
                    <a:cxn ang="0">
                      <a:pos x="16" y="155"/>
                    </a:cxn>
                    <a:cxn ang="0">
                      <a:pos x="0" y="152"/>
                    </a:cxn>
                    <a:cxn ang="0">
                      <a:pos x="3" y="136"/>
                    </a:cxn>
                    <a:cxn ang="0">
                      <a:pos x="3" y="136"/>
                    </a:cxn>
                  </a:cxnLst>
                  <a:pathLst>
                    <a:path w="284" h="155">
                      <a:moveTo>
                        <a:pt x="3" y="136"/>
                      </a:moveTo>
                      <a:lnTo>
                        <a:pt x="48" y="106"/>
                      </a:lnTo>
                      <a:lnTo>
                        <a:pt x="95" y="78"/>
                      </a:lnTo>
                      <a:lnTo>
                        <a:pt x="138" y="55"/>
                      </a:lnTo>
                      <a:lnTo>
                        <a:pt x="180" y="38"/>
                      </a:lnTo>
                      <a:lnTo>
                        <a:pt x="268" y="0"/>
                      </a:lnTo>
                      <a:lnTo>
                        <a:pt x="284" y="4"/>
                      </a:lnTo>
                      <a:lnTo>
                        <a:pt x="279" y="18"/>
                      </a:lnTo>
                      <a:lnTo>
                        <a:pt x="193" y="60"/>
                      </a:lnTo>
                      <a:lnTo>
                        <a:pt x="111" y="104"/>
                      </a:lnTo>
                      <a:lnTo>
                        <a:pt x="16" y="155"/>
                      </a:lnTo>
                      <a:lnTo>
                        <a:pt x="0" y="152"/>
                      </a:lnTo>
                      <a:lnTo>
                        <a:pt x="3" y="136"/>
                      </a:lnTo>
                      <a:lnTo>
                        <a:pt x="3" y="136"/>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0" name="Freeform 114"/>
                <p:cNvSpPr/>
                <p:nvPr/>
              </p:nvSpPr>
              <p:spPr>
                <a:xfrm>
                  <a:off x="2069" y="3983"/>
                  <a:ext cx="87" cy="21"/>
                </a:xfrm>
                <a:custGeom>
                  <a:avLst/>
                  <a:gdLst/>
                  <a:ahLst/>
                  <a:cxnLst>
                    <a:cxn ang="0">
                      <a:pos x="254" y="21"/>
                    </a:cxn>
                    <a:cxn ang="0">
                      <a:pos x="134" y="55"/>
                    </a:cxn>
                    <a:cxn ang="0">
                      <a:pos x="14" y="83"/>
                    </a:cxn>
                    <a:cxn ang="0">
                      <a:pos x="0" y="74"/>
                    </a:cxn>
                    <a:cxn ang="0">
                      <a:pos x="9" y="61"/>
                    </a:cxn>
                    <a:cxn ang="0">
                      <a:pos x="248" y="0"/>
                    </a:cxn>
                    <a:cxn ang="0">
                      <a:pos x="262" y="8"/>
                    </a:cxn>
                    <a:cxn ang="0">
                      <a:pos x="254" y="21"/>
                    </a:cxn>
                    <a:cxn ang="0">
                      <a:pos x="254" y="21"/>
                    </a:cxn>
                  </a:cxnLst>
                  <a:pathLst>
                    <a:path w="262" h="83">
                      <a:moveTo>
                        <a:pt x="254" y="21"/>
                      </a:moveTo>
                      <a:lnTo>
                        <a:pt x="134" y="55"/>
                      </a:lnTo>
                      <a:lnTo>
                        <a:pt x="14" y="83"/>
                      </a:lnTo>
                      <a:lnTo>
                        <a:pt x="0" y="74"/>
                      </a:lnTo>
                      <a:lnTo>
                        <a:pt x="9" y="61"/>
                      </a:lnTo>
                      <a:lnTo>
                        <a:pt x="248" y="0"/>
                      </a:lnTo>
                      <a:lnTo>
                        <a:pt x="262" y="8"/>
                      </a:lnTo>
                      <a:lnTo>
                        <a:pt x="254" y="21"/>
                      </a:lnTo>
                      <a:lnTo>
                        <a:pt x="254" y="2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1" name="Freeform 115"/>
                <p:cNvSpPr/>
                <p:nvPr/>
              </p:nvSpPr>
              <p:spPr>
                <a:xfrm>
                  <a:off x="2059" y="4002"/>
                  <a:ext cx="71" cy="60"/>
                </a:xfrm>
                <a:custGeom>
                  <a:avLst/>
                  <a:gdLst/>
                  <a:ahLst/>
                  <a:cxnLst>
                    <a:cxn ang="0">
                      <a:pos x="41" y="14"/>
                    </a:cxn>
                    <a:cxn ang="0">
                      <a:pos x="28" y="104"/>
                    </a:cxn>
                    <a:cxn ang="0">
                      <a:pos x="41" y="135"/>
                    </a:cxn>
                    <a:cxn ang="0">
                      <a:pos x="82" y="162"/>
                    </a:cxn>
                    <a:cxn ang="0">
                      <a:pos x="123" y="178"/>
                    </a:cxn>
                    <a:cxn ang="0">
                      <a:pos x="210" y="214"/>
                    </a:cxn>
                    <a:cxn ang="0">
                      <a:pos x="213" y="237"/>
                    </a:cxn>
                    <a:cxn ang="0">
                      <a:pos x="190" y="240"/>
                    </a:cxn>
                    <a:cxn ang="0">
                      <a:pos x="5" y="145"/>
                    </a:cxn>
                    <a:cxn ang="0">
                      <a:pos x="2" y="104"/>
                    </a:cxn>
                    <a:cxn ang="0">
                      <a:pos x="0" y="78"/>
                    </a:cxn>
                    <a:cxn ang="0">
                      <a:pos x="2" y="54"/>
                    </a:cxn>
                    <a:cxn ang="0">
                      <a:pos x="18" y="6"/>
                    </a:cxn>
                    <a:cxn ang="0">
                      <a:pos x="35" y="0"/>
                    </a:cxn>
                    <a:cxn ang="0">
                      <a:pos x="41" y="14"/>
                    </a:cxn>
                    <a:cxn ang="0">
                      <a:pos x="41" y="14"/>
                    </a:cxn>
                  </a:cxnLst>
                  <a:pathLst>
                    <a:path w="213" h="240">
                      <a:moveTo>
                        <a:pt x="41" y="14"/>
                      </a:moveTo>
                      <a:lnTo>
                        <a:pt x="28" y="104"/>
                      </a:lnTo>
                      <a:lnTo>
                        <a:pt x="41" y="135"/>
                      </a:lnTo>
                      <a:lnTo>
                        <a:pt x="82" y="162"/>
                      </a:lnTo>
                      <a:lnTo>
                        <a:pt x="123" y="178"/>
                      </a:lnTo>
                      <a:lnTo>
                        <a:pt x="210" y="214"/>
                      </a:lnTo>
                      <a:lnTo>
                        <a:pt x="213" y="237"/>
                      </a:lnTo>
                      <a:lnTo>
                        <a:pt x="190" y="240"/>
                      </a:lnTo>
                      <a:lnTo>
                        <a:pt x="5" y="145"/>
                      </a:lnTo>
                      <a:lnTo>
                        <a:pt x="2" y="104"/>
                      </a:lnTo>
                      <a:lnTo>
                        <a:pt x="0" y="78"/>
                      </a:lnTo>
                      <a:lnTo>
                        <a:pt x="2" y="54"/>
                      </a:lnTo>
                      <a:lnTo>
                        <a:pt x="18" y="6"/>
                      </a:lnTo>
                      <a:lnTo>
                        <a:pt x="35" y="0"/>
                      </a:lnTo>
                      <a:lnTo>
                        <a:pt x="41" y="14"/>
                      </a:lnTo>
                      <a:lnTo>
                        <a:pt x="41" y="14"/>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2" name="Freeform 116"/>
                <p:cNvSpPr/>
                <p:nvPr/>
              </p:nvSpPr>
              <p:spPr>
                <a:xfrm>
                  <a:off x="2131" y="4009"/>
                  <a:ext cx="33" cy="42"/>
                </a:xfrm>
                <a:custGeom>
                  <a:avLst/>
                  <a:gdLst/>
                  <a:ahLst/>
                  <a:cxnLst>
                    <a:cxn ang="0">
                      <a:pos x="94" y="20"/>
                    </a:cxn>
                    <a:cxn ang="0">
                      <a:pos x="39" y="44"/>
                    </a:cxn>
                    <a:cxn ang="0">
                      <a:pos x="20" y="49"/>
                    </a:cxn>
                    <a:cxn ang="0">
                      <a:pos x="25" y="84"/>
                    </a:cxn>
                    <a:cxn ang="0">
                      <a:pos x="26" y="157"/>
                    </a:cxn>
                    <a:cxn ang="0">
                      <a:pos x="16" y="168"/>
                    </a:cxn>
                    <a:cxn ang="0">
                      <a:pos x="3" y="158"/>
                    </a:cxn>
                    <a:cxn ang="0">
                      <a:pos x="0" y="84"/>
                    </a:cxn>
                    <a:cxn ang="0">
                      <a:pos x="0" y="40"/>
                    </a:cxn>
                    <a:cxn ang="0">
                      <a:pos x="31" y="23"/>
                    </a:cxn>
                    <a:cxn ang="0">
                      <a:pos x="85" y="0"/>
                    </a:cxn>
                    <a:cxn ang="0">
                      <a:pos x="101" y="5"/>
                    </a:cxn>
                    <a:cxn ang="0">
                      <a:pos x="94" y="20"/>
                    </a:cxn>
                    <a:cxn ang="0">
                      <a:pos x="94" y="20"/>
                    </a:cxn>
                  </a:cxnLst>
                  <a:pathLst>
                    <a:path w="101" h="168">
                      <a:moveTo>
                        <a:pt x="94" y="20"/>
                      </a:moveTo>
                      <a:lnTo>
                        <a:pt x="39" y="44"/>
                      </a:lnTo>
                      <a:lnTo>
                        <a:pt x="20" y="49"/>
                      </a:lnTo>
                      <a:lnTo>
                        <a:pt x="25" y="84"/>
                      </a:lnTo>
                      <a:lnTo>
                        <a:pt x="26" y="157"/>
                      </a:lnTo>
                      <a:lnTo>
                        <a:pt x="16" y="168"/>
                      </a:lnTo>
                      <a:lnTo>
                        <a:pt x="3" y="158"/>
                      </a:lnTo>
                      <a:lnTo>
                        <a:pt x="0" y="84"/>
                      </a:lnTo>
                      <a:lnTo>
                        <a:pt x="0" y="40"/>
                      </a:lnTo>
                      <a:lnTo>
                        <a:pt x="31" y="23"/>
                      </a:lnTo>
                      <a:lnTo>
                        <a:pt x="85" y="0"/>
                      </a:lnTo>
                      <a:lnTo>
                        <a:pt x="101" y="5"/>
                      </a:lnTo>
                      <a:lnTo>
                        <a:pt x="94" y="20"/>
                      </a:lnTo>
                      <a:lnTo>
                        <a:pt x="94" y="2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3" name="Freeform 117"/>
                <p:cNvSpPr/>
                <p:nvPr/>
              </p:nvSpPr>
              <p:spPr>
                <a:xfrm>
                  <a:off x="2083" y="4009"/>
                  <a:ext cx="49" cy="13"/>
                </a:xfrm>
                <a:custGeom>
                  <a:avLst/>
                  <a:gdLst/>
                  <a:ahLst/>
                  <a:cxnLst>
                    <a:cxn ang="0">
                      <a:pos x="14" y="0"/>
                    </a:cxn>
                    <a:cxn ang="0">
                      <a:pos x="102" y="19"/>
                    </a:cxn>
                    <a:cxn ang="0">
                      <a:pos x="145" y="32"/>
                    </a:cxn>
                    <a:cxn ang="0">
                      <a:pos x="147" y="47"/>
                    </a:cxn>
                    <a:cxn ang="0">
                      <a:pos x="131" y="49"/>
                    </a:cxn>
                    <a:cxn ang="0">
                      <a:pos x="97" y="41"/>
                    </a:cxn>
                    <a:cxn ang="0">
                      <a:pos x="10" y="21"/>
                    </a:cxn>
                    <a:cxn ang="0">
                      <a:pos x="0" y="9"/>
                    </a:cxn>
                    <a:cxn ang="0">
                      <a:pos x="14" y="0"/>
                    </a:cxn>
                    <a:cxn ang="0">
                      <a:pos x="14" y="0"/>
                    </a:cxn>
                  </a:cxnLst>
                  <a:pathLst>
                    <a:path w="147" h="49">
                      <a:moveTo>
                        <a:pt x="14" y="0"/>
                      </a:moveTo>
                      <a:lnTo>
                        <a:pt x="102" y="19"/>
                      </a:lnTo>
                      <a:lnTo>
                        <a:pt x="145" y="32"/>
                      </a:lnTo>
                      <a:lnTo>
                        <a:pt x="147" y="47"/>
                      </a:lnTo>
                      <a:lnTo>
                        <a:pt x="131" y="49"/>
                      </a:lnTo>
                      <a:lnTo>
                        <a:pt x="97" y="41"/>
                      </a:lnTo>
                      <a:lnTo>
                        <a:pt x="10" y="21"/>
                      </a:lnTo>
                      <a:lnTo>
                        <a:pt x="0" y="9"/>
                      </a:lnTo>
                      <a:lnTo>
                        <a:pt x="14" y="0"/>
                      </a:lnTo>
                      <a:lnTo>
                        <a:pt x="14"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4" name="Freeform 118"/>
                <p:cNvSpPr/>
                <p:nvPr/>
              </p:nvSpPr>
              <p:spPr>
                <a:xfrm>
                  <a:off x="2134" y="4022"/>
                  <a:ext cx="100" cy="39"/>
                </a:xfrm>
                <a:custGeom>
                  <a:avLst/>
                  <a:gdLst/>
                  <a:ahLst/>
                  <a:cxnLst>
                    <a:cxn ang="0">
                      <a:pos x="7" y="144"/>
                    </a:cxn>
                    <a:cxn ang="0">
                      <a:pos x="96" y="96"/>
                    </a:cxn>
                    <a:cxn ang="0">
                      <a:pos x="134" y="68"/>
                    </a:cxn>
                    <a:cxn ang="0">
                      <a:pos x="179" y="39"/>
                    </a:cxn>
                    <a:cxn ang="0">
                      <a:pos x="227" y="13"/>
                    </a:cxn>
                    <a:cxn ang="0">
                      <a:pos x="247" y="0"/>
                    </a:cxn>
                    <a:cxn ang="0">
                      <a:pos x="279" y="8"/>
                    </a:cxn>
                    <a:cxn ang="0">
                      <a:pos x="299" y="21"/>
                    </a:cxn>
                    <a:cxn ang="0">
                      <a:pos x="192" y="59"/>
                    </a:cxn>
                    <a:cxn ang="0">
                      <a:pos x="147" y="90"/>
                    </a:cxn>
                    <a:cxn ang="0">
                      <a:pos x="106" y="117"/>
                    </a:cxn>
                    <a:cxn ang="0">
                      <a:pos x="66" y="142"/>
                    </a:cxn>
                    <a:cxn ang="0">
                      <a:pos x="15" y="165"/>
                    </a:cxn>
                    <a:cxn ang="0">
                      <a:pos x="0" y="158"/>
                    </a:cxn>
                    <a:cxn ang="0">
                      <a:pos x="7" y="144"/>
                    </a:cxn>
                    <a:cxn ang="0">
                      <a:pos x="7" y="144"/>
                    </a:cxn>
                  </a:cxnLst>
                  <a:pathLst>
                    <a:path w="299" h="165">
                      <a:moveTo>
                        <a:pt x="7" y="144"/>
                      </a:moveTo>
                      <a:lnTo>
                        <a:pt x="96" y="96"/>
                      </a:lnTo>
                      <a:lnTo>
                        <a:pt x="134" y="68"/>
                      </a:lnTo>
                      <a:lnTo>
                        <a:pt x="179" y="39"/>
                      </a:lnTo>
                      <a:lnTo>
                        <a:pt x="227" y="13"/>
                      </a:lnTo>
                      <a:lnTo>
                        <a:pt x="247" y="0"/>
                      </a:lnTo>
                      <a:lnTo>
                        <a:pt x="279" y="8"/>
                      </a:lnTo>
                      <a:lnTo>
                        <a:pt x="299" y="21"/>
                      </a:lnTo>
                      <a:lnTo>
                        <a:pt x="192" y="59"/>
                      </a:lnTo>
                      <a:lnTo>
                        <a:pt x="147" y="90"/>
                      </a:lnTo>
                      <a:lnTo>
                        <a:pt x="106" y="117"/>
                      </a:lnTo>
                      <a:lnTo>
                        <a:pt x="66" y="142"/>
                      </a:lnTo>
                      <a:lnTo>
                        <a:pt x="15" y="165"/>
                      </a:lnTo>
                      <a:lnTo>
                        <a:pt x="0" y="158"/>
                      </a:lnTo>
                      <a:lnTo>
                        <a:pt x="7" y="144"/>
                      </a:lnTo>
                      <a:lnTo>
                        <a:pt x="7" y="144"/>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5" name="Freeform 119"/>
                <p:cNvSpPr/>
                <p:nvPr/>
              </p:nvSpPr>
              <p:spPr>
                <a:xfrm>
                  <a:off x="2339" y="3983"/>
                  <a:ext cx="157" cy="85"/>
                </a:xfrm>
                <a:custGeom>
                  <a:avLst/>
                  <a:gdLst/>
                  <a:ahLst/>
                  <a:cxnLst>
                    <a:cxn ang="0">
                      <a:pos x="368" y="0"/>
                    </a:cxn>
                    <a:cxn ang="0">
                      <a:pos x="433" y="22"/>
                    </a:cxn>
                    <a:cxn ang="0">
                      <a:pos x="470" y="80"/>
                    </a:cxn>
                    <a:cxn ang="0">
                      <a:pos x="472" y="118"/>
                    </a:cxn>
                    <a:cxn ang="0">
                      <a:pos x="450" y="151"/>
                    </a:cxn>
                    <a:cxn ang="0">
                      <a:pos x="412" y="178"/>
                    </a:cxn>
                    <a:cxn ang="0">
                      <a:pos x="372" y="202"/>
                    </a:cxn>
                    <a:cxn ang="0">
                      <a:pos x="300" y="234"/>
                    </a:cxn>
                    <a:cxn ang="0">
                      <a:pos x="226" y="261"/>
                    </a:cxn>
                    <a:cxn ang="0">
                      <a:pos x="25" y="340"/>
                    </a:cxn>
                    <a:cxn ang="0">
                      <a:pos x="0" y="332"/>
                    </a:cxn>
                    <a:cxn ang="0">
                      <a:pos x="8" y="308"/>
                    </a:cxn>
                    <a:cxn ang="0">
                      <a:pos x="61" y="282"/>
                    </a:cxn>
                    <a:cxn ang="0">
                      <a:pos x="108" y="262"/>
                    </a:cxn>
                    <a:cxn ang="0">
                      <a:pos x="213" y="225"/>
                    </a:cxn>
                    <a:cxn ang="0">
                      <a:pos x="352" y="170"/>
                    </a:cxn>
                    <a:cxn ang="0">
                      <a:pos x="428" y="128"/>
                    </a:cxn>
                    <a:cxn ang="0">
                      <a:pos x="449" y="88"/>
                    </a:cxn>
                    <a:cxn ang="0">
                      <a:pos x="430" y="64"/>
                    </a:cxn>
                    <a:cxn ang="0">
                      <a:pos x="404" y="50"/>
                    </a:cxn>
                    <a:cxn ang="0">
                      <a:pos x="337" y="44"/>
                    </a:cxn>
                    <a:cxn ang="0">
                      <a:pos x="340" y="22"/>
                    </a:cxn>
                    <a:cxn ang="0">
                      <a:pos x="354" y="7"/>
                    </a:cxn>
                    <a:cxn ang="0">
                      <a:pos x="368" y="0"/>
                    </a:cxn>
                    <a:cxn ang="0">
                      <a:pos x="368" y="0"/>
                    </a:cxn>
                  </a:cxnLst>
                  <a:pathLst>
                    <a:path w="472" h="340">
                      <a:moveTo>
                        <a:pt x="368" y="0"/>
                      </a:moveTo>
                      <a:lnTo>
                        <a:pt x="433" y="22"/>
                      </a:lnTo>
                      <a:lnTo>
                        <a:pt x="470" y="80"/>
                      </a:lnTo>
                      <a:lnTo>
                        <a:pt x="472" y="118"/>
                      </a:lnTo>
                      <a:lnTo>
                        <a:pt x="450" y="151"/>
                      </a:lnTo>
                      <a:lnTo>
                        <a:pt x="412" y="178"/>
                      </a:lnTo>
                      <a:lnTo>
                        <a:pt x="372" y="202"/>
                      </a:lnTo>
                      <a:lnTo>
                        <a:pt x="300" y="234"/>
                      </a:lnTo>
                      <a:lnTo>
                        <a:pt x="226" y="261"/>
                      </a:lnTo>
                      <a:lnTo>
                        <a:pt x="25" y="340"/>
                      </a:lnTo>
                      <a:lnTo>
                        <a:pt x="0" y="332"/>
                      </a:lnTo>
                      <a:lnTo>
                        <a:pt x="8" y="308"/>
                      </a:lnTo>
                      <a:lnTo>
                        <a:pt x="61" y="282"/>
                      </a:lnTo>
                      <a:lnTo>
                        <a:pt x="108" y="262"/>
                      </a:lnTo>
                      <a:lnTo>
                        <a:pt x="213" y="225"/>
                      </a:lnTo>
                      <a:lnTo>
                        <a:pt x="352" y="170"/>
                      </a:lnTo>
                      <a:lnTo>
                        <a:pt x="428" y="128"/>
                      </a:lnTo>
                      <a:lnTo>
                        <a:pt x="449" y="88"/>
                      </a:lnTo>
                      <a:lnTo>
                        <a:pt x="430" y="64"/>
                      </a:lnTo>
                      <a:lnTo>
                        <a:pt x="404" y="50"/>
                      </a:lnTo>
                      <a:lnTo>
                        <a:pt x="337" y="44"/>
                      </a:lnTo>
                      <a:lnTo>
                        <a:pt x="340" y="22"/>
                      </a:lnTo>
                      <a:lnTo>
                        <a:pt x="354" y="7"/>
                      </a:lnTo>
                      <a:lnTo>
                        <a:pt x="368" y="0"/>
                      </a:lnTo>
                      <a:lnTo>
                        <a:pt x="368"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6" name="Freeform 120"/>
                <p:cNvSpPr/>
                <p:nvPr/>
              </p:nvSpPr>
              <p:spPr>
                <a:xfrm>
                  <a:off x="2361" y="4066"/>
                  <a:ext cx="55" cy="13"/>
                </a:xfrm>
                <a:custGeom>
                  <a:avLst/>
                  <a:gdLst/>
                  <a:ahLst/>
                  <a:cxnLst>
                    <a:cxn ang="0">
                      <a:pos x="12" y="0"/>
                    </a:cxn>
                    <a:cxn ang="0">
                      <a:pos x="161" y="27"/>
                    </a:cxn>
                    <a:cxn ang="0">
                      <a:pos x="165" y="43"/>
                    </a:cxn>
                    <a:cxn ang="0">
                      <a:pos x="149" y="46"/>
                    </a:cxn>
                    <a:cxn ang="0">
                      <a:pos x="82" y="25"/>
                    </a:cxn>
                    <a:cxn ang="0">
                      <a:pos x="10" y="22"/>
                    </a:cxn>
                    <a:cxn ang="0">
                      <a:pos x="0" y="10"/>
                    </a:cxn>
                    <a:cxn ang="0">
                      <a:pos x="12" y="0"/>
                    </a:cxn>
                    <a:cxn ang="0">
                      <a:pos x="12" y="0"/>
                    </a:cxn>
                  </a:cxnLst>
                  <a:pathLst>
                    <a:path w="165" h="46">
                      <a:moveTo>
                        <a:pt x="12" y="0"/>
                      </a:moveTo>
                      <a:lnTo>
                        <a:pt x="161" y="27"/>
                      </a:lnTo>
                      <a:lnTo>
                        <a:pt x="165" y="43"/>
                      </a:lnTo>
                      <a:lnTo>
                        <a:pt x="149" y="46"/>
                      </a:lnTo>
                      <a:lnTo>
                        <a:pt x="82" y="25"/>
                      </a:lnTo>
                      <a:lnTo>
                        <a:pt x="10" y="22"/>
                      </a:lnTo>
                      <a:lnTo>
                        <a:pt x="0" y="10"/>
                      </a:lnTo>
                      <a:lnTo>
                        <a:pt x="12" y="0"/>
                      </a:lnTo>
                      <a:lnTo>
                        <a:pt x="12"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7" name="Freeform 121"/>
                <p:cNvSpPr/>
                <p:nvPr/>
              </p:nvSpPr>
              <p:spPr>
                <a:xfrm>
                  <a:off x="2329" y="4064"/>
                  <a:ext cx="88" cy="56"/>
                </a:xfrm>
                <a:custGeom>
                  <a:avLst/>
                  <a:gdLst/>
                  <a:ahLst/>
                  <a:cxnLst>
                    <a:cxn ang="0">
                      <a:pos x="53" y="15"/>
                    </a:cxn>
                    <a:cxn ang="0">
                      <a:pos x="30" y="101"/>
                    </a:cxn>
                    <a:cxn ang="0">
                      <a:pos x="25" y="136"/>
                    </a:cxn>
                    <a:cxn ang="0">
                      <a:pos x="62" y="143"/>
                    </a:cxn>
                    <a:cxn ang="0">
                      <a:pos x="125" y="171"/>
                    </a:cxn>
                    <a:cxn ang="0">
                      <a:pos x="241" y="202"/>
                    </a:cxn>
                    <a:cxn ang="0">
                      <a:pos x="249" y="201"/>
                    </a:cxn>
                    <a:cxn ang="0">
                      <a:pos x="265" y="216"/>
                    </a:cxn>
                    <a:cxn ang="0">
                      <a:pos x="262" y="228"/>
                    </a:cxn>
                    <a:cxn ang="0">
                      <a:pos x="249" y="232"/>
                    </a:cxn>
                    <a:cxn ang="0">
                      <a:pos x="238" y="231"/>
                    </a:cxn>
                    <a:cxn ang="0">
                      <a:pos x="114" y="202"/>
                    </a:cxn>
                    <a:cxn ang="0">
                      <a:pos x="47" y="171"/>
                    </a:cxn>
                    <a:cxn ang="0">
                      <a:pos x="12" y="157"/>
                    </a:cxn>
                    <a:cxn ang="0">
                      <a:pos x="0" y="131"/>
                    </a:cxn>
                    <a:cxn ang="0">
                      <a:pos x="7" y="98"/>
                    </a:cxn>
                    <a:cxn ang="0">
                      <a:pos x="32" y="5"/>
                    </a:cxn>
                    <a:cxn ang="0">
                      <a:pos x="47" y="0"/>
                    </a:cxn>
                    <a:cxn ang="0">
                      <a:pos x="53" y="15"/>
                    </a:cxn>
                    <a:cxn ang="0">
                      <a:pos x="53" y="15"/>
                    </a:cxn>
                  </a:cxnLst>
                  <a:pathLst>
                    <a:path w="265" h="232">
                      <a:moveTo>
                        <a:pt x="53" y="15"/>
                      </a:moveTo>
                      <a:lnTo>
                        <a:pt x="30" y="101"/>
                      </a:lnTo>
                      <a:lnTo>
                        <a:pt x="25" y="136"/>
                      </a:lnTo>
                      <a:lnTo>
                        <a:pt x="62" y="143"/>
                      </a:lnTo>
                      <a:lnTo>
                        <a:pt x="125" y="171"/>
                      </a:lnTo>
                      <a:lnTo>
                        <a:pt x="241" y="202"/>
                      </a:lnTo>
                      <a:lnTo>
                        <a:pt x="249" y="201"/>
                      </a:lnTo>
                      <a:lnTo>
                        <a:pt x="265" y="216"/>
                      </a:lnTo>
                      <a:lnTo>
                        <a:pt x="262" y="228"/>
                      </a:lnTo>
                      <a:lnTo>
                        <a:pt x="249" y="232"/>
                      </a:lnTo>
                      <a:lnTo>
                        <a:pt x="238" y="231"/>
                      </a:lnTo>
                      <a:lnTo>
                        <a:pt x="114" y="202"/>
                      </a:lnTo>
                      <a:lnTo>
                        <a:pt x="47" y="171"/>
                      </a:lnTo>
                      <a:lnTo>
                        <a:pt x="12" y="157"/>
                      </a:lnTo>
                      <a:lnTo>
                        <a:pt x="0" y="131"/>
                      </a:lnTo>
                      <a:lnTo>
                        <a:pt x="7" y="98"/>
                      </a:lnTo>
                      <a:lnTo>
                        <a:pt x="32" y="5"/>
                      </a:lnTo>
                      <a:lnTo>
                        <a:pt x="47" y="0"/>
                      </a:lnTo>
                      <a:lnTo>
                        <a:pt x="53" y="15"/>
                      </a:lnTo>
                      <a:lnTo>
                        <a:pt x="53" y="15"/>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8" name="Freeform 122"/>
                <p:cNvSpPr/>
                <p:nvPr/>
              </p:nvSpPr>
              <p:spPr>
                <a:xfrm>
                  <a:off x="2438" y="3962"/>
                  <a:ext cx="115" cy="110"/>
                </a:xfrm>
                <a:custGeom>
                  <a:avLst/>
                  <a:gdLst/>
                  <a:ahLst/>
                  <a:cxnLst>
                    <a:cxn ang="0">
                      <a:pos x="213" y="0"/>
                    </a:cxn>
                    <a:cxn ang="0">
                      <a:pos x="279" y="25"/>
                    </a:cxn>
                    <a:cxn ang="0">
                      <a:pos x="326" y="78"/>
                    </a:cxn>
                    <a:cxn ang="0">
                      <a:pos x="344" y="120"/>
                    </a:cxn>
                    <a:cxn ang="0">
                      <a:pos x="341" y="162"/>
                    </a:cxn>
                    <a:cxn ang="0">
                      <a:pos x="323" y="203"/>
                    </a:cxn>
                    <a:cxn ang="0">
                      <a:pos x="293" y="241"/>
                    </a:cxn>
                    <a:cxn ang="0">
                      <a:pos x="264" y="277"/>
                    </a:cxn>
                    <a:cxn ang="0">
                      <a:pos x="226" y="312"/>
                    </a:cxn>
                    <a:cxn ang="0">
                      <a:pos x="194" y="337"/>
                    </a:cxn>
                    <a:cxn ang="0">
                      <a:pos x="158" y="357"/>
                    </a:cxn>
                    <a:cxn ang="0">
                      <a:pos x="16" y="440"/>
                    </a:cxn>
                    <a:cxn ang="0">
                      <a:pos x="0" y="439"/>
                    </a:cxn>
                    <a:cxn ang="0">
                      <a:pos x="1" y="424"/>
                    </a:cxn>
                    <a:cxn ang="0">
                      <a:pos x="37" y="398"/>
                    </a:cxn>
                    <a:cxn ang="0">
                      <a:pos x="69" y="377"/>
                    </a:cxn>
                    <a:cxn ang="0">
                      <a:pos x="138" y="331"/>
                    </a:cxn>
                    <a:cxn ang="0">
                      <a:pos x="205" y="291"/>
                    </a:cxn>
                    <a:cxn ang="0">
                      <a:pos x="239" y="259"/>
                    </a:cxn>
                    <a:cxn ang="0">
                      <a:pos x="269" y="222"/>
                    </a:cxn>
                    <a:cxn ang="0">
                      <a:pos x="314" y="158"/>
                    </a:cxn>
                    <a:cxn ang="0">
                      <a:pos x="319" y="124"/>
                    </a:cxn>
                    <a:cxn ang="0">
                      <a:pos x="307" y="89"/>
                    </a:cxn>
                    <a:cxn ang="0">
                      <a:pos x="266" y="44"/>
                    </a:cxn>
                    <a:cxn ang="0">
                      <a:pos x="211" y="22"/>
                    </a:cxn>
                    <a:cxn ang="0">
                      <a:pos x="201" y="10"/>
                    </a:cxn>
                    <a:cxn ang="0">
                      <a:pos x="213" y="0"/>
                    </a:cxn>
                    <a:cxn ang="0">
                      <a:pos x="213" y="0"/>
                    </a:cxn>
                  </a:cxnLst>
                  <a:pathLst>
                    <a:path w="344" h="440">
                      <a:moveTo>
                        <a:pt x="213" y="0"/>
                      </a:moveTo>
                      <a:lnTo>
                        <a:pt x="279" y="25"/>
                      </a:lnTo>
                      <a:lnTo>
                        <a:pt x="326" y="78"/>
                      </a:lnTo>
                      <a:lnTo>
                        <a:pt x="344" y="120"/>
                      </a:lnTo>
                      <a:lnTo>
                        <a:pt x="341" y="162"/>
                      </a:lnTo>
                      <a:lnTo>
                        <a:pt x="323" y="203"/>
                      </a:lnTo>
                      <a:lnTo>
                        <a:pt x="293" y="241"/>
                      </a:lnTo>
                      <a:lnTo>
                        <a:pt x="264" y="277"/>
                      </a:lnTo>
                      <a:lnTo>
                        <a:pt x="226" y="312"/>
                      </a:lnTo>
                      <a:lnTo>
                        <a:pt x="194" y="337"/>
                      </a:lnTo>
                      <a:lnTo>
                        <a:pt x="158" y="357"/>
                      </a:lnTo>
                      <a:lnTo>
                        <a:pt x="16" y="440"/>
                      </a:lnTo>
                      <a:lnTo>
                        <a:pt x="0" y="439"/>
                      </a:lnTo>
                      <a:lnTo>
                        <a:pt x="1" y="424"/>
                      </a:lnTo>
                      <a:lnTo>
                        <a:pt x="37" y="398"/>
                      </a:lnTo>
                      <a:lnTo>
                        <a:pt x="69" y="377"/>
                      </a:lnTo>
                      <a:lnTo>
                        <a:pt x="138" y="331"/>
                      </a:lnTo>
                      <a:lnTo>
                        <a:pt x="205" y="291"/>
                      </a:lnTo>
                      <a:lnTo>
                        <a:pt x="239" y="259"/>
                      </a:lnTo>
                      <a:lnTo>
                        <a:pt x="269" y="222"/>
                      </a:lnTo>
                      <a:lnTo>
                        <a:pt x="314" y="158"/>
                      </a:lnTo>
                      <a:lnTo>
                        <a:pt x="319" y="124"/>
                      </a:lnTo>
                      <a:lnTo>
                        <a:pt x="307" y="89"/>
                      </a:lnTo>
                      <a:lnTo>
                        <a:pt x="266" y="44"/>
                      </a:lnTo>
                      <a:lnTo>
                        <a:pt x="211" y="22"/>
                      </a:lnTo>
                      <a:lnTo>
                        <a:pt x="201" y="10"/>
                      </a:lnTo>
                      <a:lnTo>
                        <a:pt x="213" y="0"/>
                      </a:lnTo>
                      <a:lnTo>
                        <a:pt x="213"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89" name="Freeform 123"/>
                <p:cNvSpPr/>
                <p:nvPr/>
              </p:nvSpPr>
              <p:spPr>
                <a:xfrm>
                  <a:off x="2410" y="3994"/>
                  <a:ext cx="145" cy="129"/>
                </a:xfrm>
                <a:custGeom>
                  <a:avLst/>
                  <a:gdLst/>
                  <a:ahLst/>
                  <a:cxnLst>
                    <a:cxn ang="0">
                      <a:pos x="428" y="9"/>
                    </a:cxn>
                    <a:cxn ang="0">
                      <a:pos x="435" y="107"/>
                    </a:cxn>
                    <a:cxn ang="0">
                      <a:pos x="429" y="203"/>
                    </a:cxn>
                    <a:cxn ang="0">
                      <a:pos x="419" y="231"/>
                    </a:cxn>
                    <a:cxn ang="0">
                      <a:pos x="404" y="253"/>
                    </a:cxn>
                    <a:cxn ang="0">
                      <a:pos x="385" y="273"/>
                    </a:cxn>
                    <a:cxn ang="0">
                      <a:pos x="362" y="293"/>
                    </a:cxn>
                    <a:cxn ang="0">
                      <a:pos x="316" y="333"/>
                    </a:cxn>
                    <a:cxn ang="0">
                      <a:pos x="263" y="368"/>
                    </a:cxn>
                    <a:cxn ang="0">
                      <a:pos x="210" y="406"/>
                    </a:cxn>
                    <a:cxn ang="0">
                      <a:pos x="154" y="438"/>
                    </a:cxn>
                    <a:cxn ang="0">
                      <a:pos x="94" y="477"/>
                    </a:cxn>
                    <a:cxn ang="0">
                      <a:pos x="33" y="514"/>
                    </a:cxn>
                    <a:cxn ang="0">
                      <a:pos x="2" y="505"/>
                    </a:cxn>
                    <a:cxn ang="0">
                      <a:pos x="0" y="489"/>
                    </a:cxn>
                    <a:cxn ang="0">
                      <a:pos x="11" y="476"/>
                    </a:cxn>
                    <a:cxn ang="0">
                      <a:pos x="71" y="439"/>
                    </a:cxn>
                    <a:cxn ang="0">
                      <a:pos x="130" y="401"/>
                    </a:cxn>
                    <a:cxn ang="0">
                      <a:pos x="236" y="333"/>
                    </a:cxn>
                    <a:cxn ang="0">
                      <a:pos x="333" y="265"/>
                    </a:cxn>
                    <a:cxn ang="0">
                      <a:pos x="396" y="196"/>
                    </a:cxn>
                    <a:cxn ang="0">
                      <a:pos x="406" y="104"/>
                    </a:cxn>
                    <a:cxn ang="0">
                      <a:pos x="405" y="9"/>
                    </a:cxn>
                    <a:cxn ang="0">
                      <a:pos x="416" y="0"/>
                    </a:cxn>
                    <a:cxn ang="0">
                      <a:pos x="428" y="9"/>
                    </a:cxn>
                    <a:cxn ang="0">
                      <a:pos x="428" y="9"/>
                    </a:cxn>
                  </a:cxnLst>
                  <a:pathLst>
                    <a:path w="435" h="514">
                      <a:moveTo>
                        <a:pt x="428" y="9"/>
                      </a:moveTo>
                      <a:lnTo>
                        <a:pt x="435" y="107"/>
                      </a:lnTo>
                      <a:lnTo>
                        <a:pt x="429" y="203"/>
                      </a:lnTo>
                      <a:lnTo>
                        <a:pt x="419" y="231"/>
                      </a:lnTo>
                      <a:lnTo>
                        <a:pt x="404" y="253"/>
                      </a:lnTo>
                      <a:lnTo>
                        <a:pt x="385" y="273"/>
                      </a:lnTo>
                      <a:lnTo>
                        <a:pt x="362" y="293"/>
                      </a:lnTo>
                      <a:lnTo>
                        <a:pt x="316" y="333"/>
                      </a:lnTo>
                      <a:lnTo>
                        <a:pt x="263" y="368"/>
                      </a:lnTo>
                      <a:lnTo>
                        <a:pt x="210" y="406"/>
                      </a:lnTo>
                      <a:lnTo>
                        <a:pt x="154" y="438"/>
                      </a:lnTo>
                      <a:lnTo>
                        <a:pt x="94" y="477"/>
                      </a:lnTo>
                      <a:lnTo>
                        <a:pt x="33" y="514"/>
                      </a:lnTo>
                      <a:lnTo>
                        <a:pt x="2" y="505"/>
                      </a:lnTo>
                      <a:lnTo>
                        <a:pt x="0" y="489"/>
                      </a:lnTo>
                      <a:lnTo>
                        <a:pt x="11" y="476"/>
                      </a:lnTo>
                      <a:lnTo>
                        <a:pt x="71" y="439"/>
                      </a:lnTo>
                      <a:lnTo>
                        <a:pt x="130" y="401"/>
                      </a:lnTo>
                      <a:lnTo>
                        <a:pt x="236" y="333"/>
                      </a:lnTo>
                      <a:lnTo>
                        <a:pt x="333" y="265"/>
                      </a:lnTo>
                      <a:lnTo>
                        <a:pt x="396" y="196"/>
                      </a:lnTo>
                      <a:lnTo>
                        <a:pt x="406" y="104"/>
                      </a:lnTo>
                      <a:lnTo>
                        <a:pt x="405" y="9"/>
                      </a:lnTo>
                      <a:lnTo>
                        <a:pt x="416" y="0"/>
                      </a:lnTo>
                      <a:lnTo>
                        <a:pt x="428" y="9"/>
                      </a:lnTo>
                      <a:lnTo>
                        <a:pt x="428" y="9"/>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90" name="Freeform 124"/>
                <p:cNvSpPr/>
                <p:nvPr/>
              </p:nvSpPr>
              <p:spPr>
                <a:xfrm>
                  <a:off x="2404" y="4007"/>
                  <a:ext cx="65" cy="18"/>
                </a:xfrm>
                <a:custGeom>
                  <a:avLst/>
                  <a:gdLst/>
                  <a:ahLst/>
                  <a:cxnLst>
                    <a:cxn ang="0">
                      <a:pos x="11" y="0"/>
                    </a:cxn>
                    <a:cxn ang="0">
                      <a:pos x="112" y="3"/>
                    </a:cxn>
                    <a:cxn ang="0">
                      <a:pos x="193" y="46"/>
                    </a:cxn>
                    <a:cxn ang="0">
                      <a:pos x="191" y="72"/>
                    </a:cxn>
                    <a:cxn ang="0">
                      <a:pos x="163" y="71"/>
                    </a:cxn>
                    <a:cxn ang="0">
                      <a:pos x="131" y="43"/>
                    </a:cxn>
                    <a:cxn ang="0">
                      <a:pos x="95" y="29"/>
                    </a:cxn>
                    <a:cxn ang="0">
                      <a:pos x="11" y="22"/>
                    </a:cxn>
                    <a:cxn ang="0">
                      <a:pos x="0" y="11"/>
                    </a:cxn>
                    <a:cxn ang="0">
                      <a:pos x="11" y="0"/>
                    </a:cxn>
                    <a:cxn ang="0">
                      <a:pos x="11" y="0"/>
                    </a:cxn>
                  </a:cxnLst>
                  <a:pathLst>
                    <a:path w="193" h="72">
                      <a:moveTo>
                        <a:pt x="11" y="0"/>
                      </a:moveTo>
                      <a:lnTo>
                        <a:pt x="112" y="3"/>
                      </a:lnTo>
                      <a:lnTo>
                        <a:pt x="193" y="46"/>
                      </a:lnTo>
                      <a:lnTo>
                        <a:pt x="191" y="72"/>
                      </a:lnTo>
                      <a:lnTo>
                        <a:pt x="163" y="71"/>
                      </a:lnTo>
                      <a:lnTo>
                        <a:pt x="131" y="43"/>
                      </a:lnTo>
                      <a:lnTo>
                        <a:pt x="95" y="29"/>
                      </a:lnTo>
                      <a:lnTo>
                        <a:pt x="11" y="22"/>
                      </a:lnTo>
                      <a:lnTo>
                        <a:pt x="0" y="11"/>
                      </a:lnTo>
                      <a:lnTo>
                        <a:pt x="11" y="0"/>
                      </a:lnTo>
                      <a:lnTo>
                        <a:pt x="11"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91" name="Freeform 125"/>
                <p:cNvSpPr/>
                <p:nvPr/>
              </p:nvSpPr>
              <p:spPr>
                <a:xfrm>
                  <a:off x="2381" y="3628"/>
                  <a:ext cx="173" cy="362"/>
                </a:xfrm>
                <a:custGeom>
                  <a:avLst/>
                  <a:gdLst/>
                  <a:ahLst/>
                  <a:cxnLst>
                    <a:cxn ang="0">
                      <a:pos x="11" y="0"/>
                    </a:cxn>
                    <a:cxn ang="0">
                      <a:pos x="105" y="15"/>
                    </a:cxn>
                    <a:cxn ang="0">
                      <a:pos x="183" y="49"/>
                    </a:cxn>
                    <a:cxn ang="0">
                      <a:pos x="252" y="100"/>
                    </a:cxn>
                    <a:cxn ang="0">
                      <a:pos x="310" y="170"/>
                    </a:cxn>
                    <a:cxn ang="0">
                      <a:pos x="350" y="222"/>
                    </a:cxn>
                    <a:cxn ang="0">
                      <a:pos x="381" y="269"/>
                    </a:cxn>
                    <a:cxn ang="0">
                      <a:pos x="410" y="319"/>
                    </a:cxn>
                    <a:cxn ang="0">
                      <a:pos x="437" y="378"/>
                    </a:cxn>
                    <a:cxn ang="0">
                      <a:pos x="490" y="523"/>
                    </a:cxn>
                    <a:cxn ang="0">
                      <a:pos x="519" y="659"/>
                    </a:cxn>
                    <a:cxn ang="0">
                      <a:pos x="512" y="800"/>
                    </a:cxn>
                    <a:cxn ang="0">
                      <a:pos x="497" y="945"/>
                    </a:cxn>
                    <a:cxn ang="0">
                      <a:pos x="470" y="1087"/>
                    </a:cxn>
                    <a:cxn ang="0">
                      <a:pos x="450" y="1192"/>
                    </a:cxn>
                    <a:cxn ang="0">
                      <a:pos x="425" y="1295"/>
                    </a:cxn>
                    <a:cxn ang="0">
                      <a:pos x="417" y="1345"/>
                    </a:cxn>
                    <a:cxn ang="0">
                      <a:pos x="394" y="1385"/>
                    </a:cxn>
                    <a:cxn ang="0">
                      <a:pos x="366" y="1406"/>
                    </a:cxn>
                    <a:cxn ang="0">
                      <a:pos x="337" y="1420"/>
                    </a:cxn>
                    <a:cxn ang="0">
                      <a:pos x="273" y="1447"/>
                    </a:cxn>
                    <a:cxn ang="0">
                      <a:pos x="241" y="1439"/>
                    </a:cxn>
                    <a:cxn ang="0">
                      <a:pos x="239" y="1422"/>
                    </a:cxn>
                    <a:cxn ang="0">
                      <a:pos x="250" y="1408"/>
                    </a:cxn>
                    <a:cxn ang="0">
                      <a:pos x="359" y="1352"/>
                    </a:cxn>
                    <a:cxn ang="0">
                      <a:pos x="374" y="1321"/>
                    </a:cxn>
                    <a:cxn ang="0">
                      <a:pos x="378" y="1285"/>
                    </a:cxn>
                    <a:cxn ang="0">
                      <a:pos x="422" y="1078"/>
                    </a:cxn>
                    <a:cxn ang="0">
                      <a:pos x="466" y="796"/>
                    </a:cxn>
                    <a:cxn ang="0">
                      <a:pos x="477" y="664"/>
                    </a:cxn>
                    <a:cxn ang="0">
                      <a:pos x="471" y="603"/>
                    </a:cxn>
                    <a:cxn ang="0">
                      <a:pos x="452" y="535"/>
                    </a:cxn>
                    <a:cxn ang="0">
                      <a:pos x="403" y="390"/>
                    </a:cxn>
                    <a:cxn ang="0">
                      <a:pos x="377" y="332"/>
                    </a:cxn>
                    <a:cxn ang="0">
                      <a:pos x="352" y="284"/>
                    </a:cxn>
                    <a:cxn ang="0">
                      <a:pos x="322" y="237"/>
                    </a:cxn>
                    <a:cxn ang="0">
                      <a:pos x="286" y="186"/>
                    </a:cxn>
                    <a:cxn ang="0">
                      <a:pos x="260" y="151"/>
                    </a:cxn>
                    <a:cxn ang="0">
                      <a:pos x="232" y="120"/>
                    </a:cxn>
                    <a:cxn ang="0">
                      <a:pos x="202" y="92"/>
                    </a:cxn>
                    <a:cxn ang="0">
                      <a:pos x="170" y="70"/>
                    </a:cxn>
                    <a:cxn ang="0">
                      <a:pos x="135" y="51"/>
                    </a:cxn>
                    <a:cxn ang="0">
                      <a:pos x="97" y="37"/>
                    </a:cxn>
                    <a:cxn ang="0">
                      <a:pos x="10" y="22"/>
                    </a:cxn>
                    <a:cxn ang="0">
                      <a:pos x="0" y="10"/>
                    </a:cxn>
                    <a:cxn ang="0">
                      <a:pos x="11" y="0"/>
                    </a:cxn>
                    <a:cxn ang="0">
                      <a:pos x="11" y="0"/>
                    </a:cxn>
                  </a:cxnLst>
                  <a:pathLst>
                    <a:path w="519" h="1447">
                      <a:moveTo>
                        <a:pt x="11" y="0"/>
                      </a:moveTo>
                      <a:lnTo>
                        <a:pt x="105" y="15"/>
                      </a:lnTo>
                      <a:lnTo>
                        <a:pt x="183" y="49"/>
                      </a:lnTo>
                      <a:lnTo>
                        <a:pt x="252" y="100"/>
                      </a:lnTo>
                      <a:lnTo>
                        <a:pt x="310" y="170"/>
                      </a:lnTo>
                      <a:lnTo>
                        <a:pt x="350" y="222"/>
                      </a:lnTo>
                      <a:lnTo>
                        <a:pt x="381" y="269"/>
                      </a:lnTo>
                      <a:lnTo>
                        <a:pt x="410" y="319"/>
                      </a:lnTo>
                      <a:lnTo>
                        <a:pt x="437" y="378"/>
                      </a:lnTo>
                      <a:lnTo>
                        <a:pt x="490" y="523"/>
                      </a:lnTo>
                      <a:lnTo>
                        <a:pt x="519" y="659"/>
                      </a:lnTo>
                      <a:lnTo>
                        <a:pt x="512" y="800"/>
                      </a:lnTo>
                      <a:lnTo>
                        <a:pt x="497" y="945"/>
                      </a:lnTo>
                      <a:lnTo>
                        <a:pt x="470" y="1087"/>
                      </a:lnTo>
                      <a:lnTo>
                        <a:pt x="450" y="1192"/>
                      </a:lnTo>
                      <a:lnTo>
                        <a:pt x="425" y="1295"/>
                      </a:lnTo>
                      <a:lnTo>
                        <a:pt x="417" y="1345"/>
                      </a:lnTo>
                      <a:lnTo>
                        <a:pt x="394" y="1385"/>
                      </a:lnTo>
                      <a:lnTo>
                        <a:pt x="366" y="1406"/>
                      </a:lnTo>
                      <a:lnTo>
                        <a:pt x="337" y="1420"/>
                      </a:lnTo>
                      <a:lnTo>
                        <a:pt x="273" y="1447"/>
                      </a:lnTo>
                      <a:lnTo>
                        <a:pt x="241" y="1439"/>
                      </a:lnTo>
                      <a:lnTo>
                        <a:pt x="239" y="1422"/>
                      </a:lnTo>
                      <a:lnTo>
                        <a:pt x="250" y="1408"/>
                      </a:lnTo>
                      <a:lnTo>
                        <a:pt x="359" y="1352"/>
                      </a:lnTo>
                      <a:lnTo>
                        <a:pt x="374" y="1321"/>
                      </a:lnTo>
                      <a:lnTo>
                        <a:pt x="378" y="1285"/>
                      </a:lnTo>
                      <a:lnTo>
                        <a:pt x="422" y="1078"/>
                      </a:lnTo>
                      <a:lnTo>
                        <a:pt x="466" y="796"/>
                      </a:lnTo>
                      <a:lnTo>
                        <a:pt x="477" y="664"/>
                      </a:lnTo>
                      <a:lnTo>
                        <a:pt x="471" y="603"/>
                      </a:lnTo>
                      <a:lnTo>
                        <a:pt x="452" y="535"/>
                      </a:lnTo>
                      <a:lnTo>
                        <a:pt x="403" y="390"/>
                      </a:lnTo>
                      <a:lnTo>
                        <a:pt x="377" y="332"/>
                      </a:lnTo>
                      <a:lnTo>
                        <a:pt x="352" y="284"/>
                      </a:lnTo>
                      <a:lnTo>
                        <a:pt x="322" y="237"/>
                      </a:lnTo>
                      <a:lnTo>
                        <a:pt x="286" y="186"/>
                      </a:lnTo>
                      <a:lnTo>
                        <a:pt x="260" y="151"/>
                      </a:lnTo>
                      <a:lnTo>
                        <a:pt x="232" y="120"/>
                      </a:lnTo>
                      <a:lnTo>
                        <a:pt x="202" y="92"/>
                      </a:lnTo>
                      <a:lnTo>
                        <a:pt x="170" y="70"/>
                      </a:lnTo>
                      <a:lnTo>
                        <a:pt x="135" y="51"/>
                      </a:lnTo>
                      <a:lnTo>
                        <a:pt x="97" y="37"/>
                      </a:lnTo>
                      <a:lnTo>
                        <a:pt x="10" y="22"/>
                      </a:lnTo>
                      <a:lnTo>
                        <a:pt x="0" y="10"/>
                      </a:lnTo>
                      <a:lnTo>
                        <a:pt x="11" y="0"/>
                      </a:lnTo>
                      <a:lnTo>
                        <a:pt x="11"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92" name="Freeform 126"/>
                <p:cNvSpPr/>
                <p:nvPr/>
              </p:nvSpPr>
              <p:spPr>
                <a:xfrm>
                  <a:off x="2434" y="3714"/>
                  <a:ext cx="65" cy="197"/>
                </a:xfrm>
                <a:custGeom>
                  <a:avLst/>
                  <a:gdLst/>
                  <a:ahLst/>
                  <a:cxnLst>
                    <a:cxn ang="0">
                      <a:pos x="32" y="1"/>
                    </a:cxn>
                    <a:cxn ang="0">
                      <a:pos x="88" y="46"/>
                    </a:cxn>
                    <a:cxn ang="0">
                      <a:pos x="128" y="107"/>
                    </a:cxn>
                    <a:cxn ang="0">
                      <a:pos x="185" y="235"/>
                    </a:cxn>
                    <a:cxn ang="0">
                      <a:pos x="195" y="375"/>
                    </a:cxn>
                    <a:cxn ang="0">
                      <a:pos x="189" y="467"/>
                    </a:cxn>
                    <a:cxn ang="0">
                      <a:pos x="175" y="546"/>
                    </a:cxn>
                    <a:cxn ang="0">
                      <a:pos x="152" y="626"/>
                    </a:cxn>
                    <a:cxn ang="0">
                      <a:pos x="121" y="713"/>
                    </a:cxn>
                    <a:cxn ang="0">
                      <a:pos x="88" y="787"/>
                    </a:cxn>
                    <a:cxn ang="0">
                      <a:pos x="61" y="799"/>
                    </a:cxn>
                    <a:cxn ang="0">
                      <a:pos x="49" y="773"/>
                    </a:cxn>
                    <a:cxn ang="0">
                      <a:pos x="74" y="697"/>
                    </a:cxn>
                    <a:cxn ang="0">
                      <a:pos x="105" y="614"/>
                    </a:cxn>
                    <a:cxn ang="0">
                      <a:pos x="129" y="538"/>
                    </a:cxn>
                    <a:cxn ang="0">
                      <a:pos x="154" y="374"/>
                    </a:cxn>
                    <a:cxn ang="0">
                      <a:pos x="145" y="244"/>
                    </a:cxn>
                    <a:cxn ang="0">
                      <a:pos x="127" y="187"/>
                    </a:cxn>
                    <a:cxn ang="0">
                      <a:pos x="95" y="125"/>
                    </a:cxn>
                    <a:cxn ang="0">
                      <a:pos x="59" y="77"/>
                    </a:cxn>
                    <a:cxn ang="0">
                      <a:pos x="37" y="58"/>
                    </a:cxn>
                    <a:cxn ang="0">
                      <a:pos x="10" y="41"/>
                    </a:cxn>
                    <a:cxn ang="0">
                      <a:pos x="0" y="11"/>
                    </a:cxn>
                    <a:cxn ang="0">
                      <a:pos x="13" y="0"/>
                    </a:cxn>
                    <a:cxn ang="0">
                      <a:pos x="32" y="1"/>
                    </a:cxn>
                    <a:cxn ang="0">
                      <a:pos x="32" y="1"/>
                    </a:cxn>
                  </a:cxnLst>
                  <a:pathLst>
                    <a:path w="195" h="799">
                      <a:moveTo>
                        <a:pt x="32" y="1"/>
                      </a:moveTo>
                      <a:lnTo>
                        <a:pt x="88" y="46"/>
                      </a:lnTo>
                      <a:lnTo>
                        <a:pt x="128" y="107"/>
                      </a:lnTo>
                      <a:lnTo>
                        <a:pt x="185" y="235"/>
                      </a:lnTo>
                      <a:lnTo>
                        <a:pt x="195" y="375"/>
                      </a:lnTo>
                      <a:lnTo>
                        <a:pt x="189" y="467"/>
                      </a:lnTo>
                      <a:lnTo>
                        <a:pt x="175" y="546"/>
                      </a:lnTo>
                      <a:lnTo>
                        <a:pt x="152" y="626"/>
                      </a:lnTo>
                      <a:lnTo>
                        <a:pt x="121" y="713"/>
                      </a:lnTo>
                      <a:lnTo>
                        <a:pt x="88" y="787"/>
                      </a:lnTo>
                      <a:lnTo>
                        <a:pt x="61" y="799"/>
                      </a:lnTo>
                      <a:lnTo>
                        <a:pt x="49" y="773"/>
                      </a:lnTo>
                      <a:lnTo>
                        <a:pt x="74" y="697"/>
                      </a:lnTo>
                      <a:lnTo>
                        <a:pt x="105" y="614"/>
                      </a:lnTo>
                      <a:lnTo>
                        <a:pt x="129" y="538"/>
                      </a:lnTo>
                      <a:lnTo>
                        <a:pt x="154" y="374"/>
                      </a:lnTo>
                      <a:lnTo>
                        <a:pt x="145" y="244"/>
                      </a:lnTo>
                      <a:lnTo>
                        <a:pt x="127" y="187"/>
                      </a:lnTo>
                      <a:lnTo>
                        <a:pt x="95" y="125"/>
                      </a:lnTo>
                      <a:lnTo>
                        <a:pt x="59" y="77"/>
                      </a:lnTo>
                      <a:lnTo>
                        <a:pt x="37" y="58"/>
                      </a:lnTo>
                      <a:lnTo>
                        <a:pt x="10" y="41"/>
                      </a:lnTo>
                      <a:lnTo>
                        <a:pt x="0" y="11"/>
                      </a:lnTo>
                      <a:lnTo>
                        <a:pt x="13" y="0"/>
                      </a:lnTo>
                      <a:lnTo>
                        <a:pt x="32" y="1"/>
                      </a:lnTo>
                      <a:lnTo>
                        <a:pt x="32" y="1"/>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93" name="Freeform 127"/>
                <p:cNvSpPr/>
                <p:nvPr/>
              </p:nvSpPr>
              <p:spPr>
                <a:xfrm>
                  <a:off x="2419" y="3747"/>
                  <a:ext cx="36" cy="151"/>
                </a:xfrm>
                <a:custGeom>
                  <a:avLst/>
                  <a:gdLst/>
                  <a:ahLst/>
                  <a:cxnLst>
                    <a:cxn ang="0">
                      <a:pos x="15" y="0"/>
                    </a:cxn>
                    <a:cxn ang="0">
                      <a:pos x="74" y="47"/>
                    </a:cxn>
                    <a:cxn ang="0">
                      <a:pos x="101" y="111"/>
                    </a:cxn>
                    <a:cxn ang="0">
                      <a:pos x="108" y="269"/>
                    </a:cxn>
                    <a:cxn ang="0">
                      <a:pos x="95" y="435"/>
                    </a:cxn>
                    <a:cxn ang="0">
                      <a:pos x="76" y="511"/>
                    </a:cxn>
                    <a:cxn ang="0">
                      <a:pos x="46" y="597"/>
                    </a:cxn>
                    <a:cxn ang="0">
                      <a:pos x="34" y="610"/>
                    </a:cxn>
                    <a:cxn ang="0">
                      <a:pos x="16" y="610"/>
                    </a:cxn>
                    <a:cxn ang="0">
                      <a:pos x="1" y="580"/>
                    </a:cxn>
                    <a:cxn ang="0">
                      <a:pos x="51" y="427"/>
                    </a:cxn>
                    <a:cxn ang="0">
                      <a:pos x="66" y="269"/>
                    </a:cxn>
                    <a:cxn ang="0">
                      <a:pos x="71" y="123"/>
                    </a:cxn>
                    <a:cxn ang="0">
                      <a:pos x="54" y="63"/>
                    </a:cxn>
                    <a:cxn ang="0">
                      <a:pos x="35" y="39"/>
                    </a:cxn>
                    <a:cxn ang="0">
                      <a:pos x="5" y="18"/>
                    </a:cxn>
                    <a:cxn ang="0">
                      <a:pos x="0" y="4"/>
                    </a:cxn>
                    <a:cxn ang="0">
                      <a:pos x="15" y="0"/>
                    </a:cxn>
                    <a:cxn ang="0">
                      <a:pos x="15" y="0"/>
                    </a:cxn>
                  </a:cxnLst>
                  <a:pathLst>
                    <a:path w="108" h="610">
                      <a:moveTo>
                        <a:pt x="15" y="0"/>
                      </a:moveTo>
                      <a:lnTo>
                        <a:pt x="74" y="47"/>
                      </a:lnTo>
                      <a:lnTo>
                        <a:pt x="101" y="111"/>
                      </a:lnTo>
                      <a:lnTo>
                        <a:pt x="108" y="269"/>
                      </a:lnTo>
                      <a:lnTo>
                        <a:pt x="95" y="435"/>
                      </a:lnTo>
                      <a:lnTo>
                        <a:pt x="76" y="511"/>
                      </a:lnTo>
                      <a:lnTo>
                        <a:pt x="46" y="597"/>
                      </a:lnTo>
                      <a:lnTo>
                        <a:pt x="34" y="610"/>
                      </a:lnTo>
                      <a:lnTo>
                        <a:pt x="16" y="610"/>
                      </a:lnTo>
                      <a:lnTo>
                        <a:pt x="1" y="580"/>
                      </a:lnTo>
                      <a:lnTo>
                        <a:pt x="51" y="427"/>
                      </a:lnTo>
                      <a:lnTo>
                        <a:pt x="66" y="269"/>
                      </a:lnTo>
                      <a:lnTo>
                        <a:pt x="71" y="123"/>
                      </a:lnTo>
                      <a:lnTo>
                        <a:pt x="54" y="63"/>
                      </a:lnTo>
                      <a:lnTo>
                        <a:pt x="35" y="39"/>
                      </a:lnTo>
                      <a:lnTo>
                        <a:pt x="5" y="18"/>
                      </a:lnTo>
                      <a:lnTo>
                        <a:pt x="0" y="4"/>
                      </a:lnTo>
                      <a:lnTo>
                        <a:pt x="15" y="0"/>
                      </a:lnTo>
                      <a:lnTo>
                        <a:pt x="15"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94" name="Freeform 128"/>
                <p:cNvSpPr/>
                <p:nvPr/>
              </p:nvSpPr>
              <p:spPr>
                <a:xfrm>
                  <a:off x="2298" y="3522"/>
                  <a:ext cx="11" cy="37"/>
                </a:xfrm>
                <a:custGeom>
                  <a:avLst/>
                  <a:gdLst/>
                  <a:ahLst/>
                  <a:cxnLst>
                    <a:cxn ang="0">
                      <a:pos x="22" y="10"/>
                    </a:cxn>
                    <a:cxn ang="0">
                      <a:pos x="32" y="135"/>
                    </a:cxn>
                    <a:cxn ang="0">
                      <a:pos x="27" y="147"/>
                    </a:cxn>
                    <a:cxn ang="0">
                      <a:pos x="16" y="150"/>
                    </a:cxn>
                    <a:cxn ang="0">
                      <a:pos x="0" y="135"/>
                    </a:cxn>
                    <a:cxn ang="0">
                      <a:pos x="0" y="102"/>
                    </a:cxn>
                    <a:cxn ang="0">
                      <a:pos x="0" y="72"/>
                    </a:cxn>
                    <a:cxn ang="0">
                      <a:pos x="0" y="43"/>
                    </a:cxn>
                    <a:cxn ang="0">
                      <a:pos x="0" y="10"/>
                    </a:cxn>
                    <a:cxn ang="0">
                      <a:pos x="10" y="0"/>
                    </a:cxn>
                    <a:cxn ang="0">
                      <a:pos x="22" y="10"/>
                    </a:cxn>
                    <a:cxn ang="0">
                      <a:pos x="22" y="10"/>
                    </a:cxn>
                  </a:cxnLst>
                  <a:pathLst>
                    <a:path w="32" h="150">
                      <a:moveTo>
                        <a:pt x="22" y="10"/>
                      </a:moveTo>
                      <a:lnTo>
                        <a:pt x="32" y="135"/>
                      </a:lnTo>
                      <a:lnTo>
                        <a:pt x="27" y="147"/>
                      </a:lnTo>
                      <a:lnTo>
                        <a:pt x="16" y="150"/>
                      </a:lnTo>
                      <a:lnTo>
                        <a:pt x="0" y="135"/>
                      </a:lnTo>
                      <a:lnTo>
                        <a:pt x="0" y="102"/>
                      </a:lnTo>
                      <a:lnTo>
                        <a:pt x="0" y="72"/>
                      </a:lnTo>
                      <a:lnTo>
                        <a:pt x="0" y="43"/>
                      </a:lnTo>
                      <a:lnTo>
                        <a:pt x="0" y="10"/>
                      </a:lnTo>
                      <a:lnTo>
                        <a:pt x="10" y="0"/>
                      </a:lnTo>
                      <a:lnTo>
                        <a:pt x="22" y="10"/>
                      </a:lnTo>
                      <a:lnTo>
                        <a:pt x="22" y="1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sp>
              <p:nvSpPr>
                <p:cNvPr id="32895" name="Freeform 129"/>
                <p:cNvSpPr/>
                <p:nvPr/>
              </p:nvSpPr>
              <p:spPr>
                <a:xfrm>
                  <a:off x="2324" y="3522"/>
                  <a:ext cx="27" cy="35"/>
                </a:xfrm>
                <a:custGeom>
                  <a:avLst/>
                  <a:gdLst/>
                  <a:ahLst/>
                  <a:cxnLst>
                    <a:cxn ang="0">
                      <a:pos x="12" y="0"/>
                    </a:cxn>
                    <a:cxn ang="0">
                      <a:pos x="79" y="29"/>
                    </a:cxn>
                    <a:cxn ang="0">
                      <a:pos x="55" y="76"/>
                    </a:cxn>
                    <a:cxn ang="0">
                      <a:pos x="63" y="93"/>
                    </a:cxn>
                    <a:cxn ang="0">
                      <a:pos x="64" y="120"/>
                    </a:cxn>
                    <a:cxn ang="0">
                      <a:pos x="60" y="134"/>
                    </a:cxn>
                    <a:cxn ang="0">
                      <a:pos x="50" y="141"/>
                    </a:cxn>
                    <a:cxn ang="0">
                      <a:pos x="28" y="129"/>
                    </a:cxn>
                    <a:cxn ang="0">
                      <a:pos x="16" y="104"/>
                    </a:cxn>
                    <a:cxn ang="0">
                      <a:pos x="19" y="46"/>
                    </a:cxn>
                    <a:cxn ang="0">
                      <a:pos x="45" y="21"/>
                    </a:cxn>
                    <a:cxn ang="0">
                      <a:pos x="12" y="21"/>
                    </a:cxn>
                    <a:cxn ang="0">
                      <a:pos x="0" y="11"/>
                    </a:cxn>
                    <a:cxn ang="0">
                      <a:pos x="12" y="0"/>
                    </a:cxn>
                    <a:cxn ang="0">
                      <a:pos x="12" y="0"/>
                    </a:cxn>
                  </a:cxnLst>
                  <a:pathLst>
                    <a:path w="79" h="141">
                      <a:moveTo>
                        <a:pt x="12" y="0"/>
                      </a:moveTo>
                      <a:lnTo>
                        <a:pt x="79" y="29"/>
                      </a:lnTo>
                      <a:lnTo>
                        <a:pt x="55" y="76"/>
                      </a:lnTo>
                      <a:lnTo>
                        <a:pt x="63" y="93"/>
                      </a:lnTo>
                      <a:lnTo>
                        <a:pt x="64" y="120"/>
                      </a:lnTo>
                      <a:lnTo>
                        <a:pt x="60" y="134"/>
                      </a:lnTo>
                      <a:lnTo>
                        <a:pt x="50" y="141"/>
                      </a:lnTo>
                      <a:lnTo>
                        <a:pt x="28" y="129"/>
                      </a:lnTo>
                      <a:lnTo>
                        <a:pt x="16" y="104"/>
                      </a:lnTo>
                      <a:lnTo>
                        <a:pt x="19" y="46"/>
                      </a:lnTo>
                      <a:lnTo>
                        <a:pt x="45" y="21"/>
                      </a:lnTo>
                      <a:lnTo>
                        <a:pt x="12" y="21"/>
                      </a:lnTo>
                      <a:lnTo>
                        <a:pt x="0" y="11"/>
                      </a:lnTo>
                      <a:lnTo>
                        <a:pt x="12" y="0"/>
                      </a:lnTo>
                      <a:lnTo>
                        <a:pt x="12" y="0"/>
                      </a:lnTo>
                      <a:close/>
                    </a:path>
                  </a:pathLst>
                </a:custGeom>
                <a:solidFill>
                  <a:srgbClr val="000000"/>
                </a:solidFill>
                <a:ln w="9525">
                  <a:noFill/>
                </a:ln>
                <a:effectLst>
                  <a:outerShdw dist="35921" dir="2699999" algn="ctr" rotWithShape="0">
                    <a:schemeClr val="bg2"/>
                  </a:outerShdw>
                </a:effectLst>
              </p:spPr>
              <p:txBody>
                <a:bodyPr/>
                <a:p>
                  <a:endParaRPr lang="zh-CN" altLang="en-US"/>
                </a:p>
              </p:txBody>
            </p:sp>
          </p:grpSp>
          <p:sp>
            <p:nvSpPr>
              <p:cNvPr id="23" name="Text Box 130"/>
              <p:cNvSpPr txBox="1">
                <a:spLocks noChangeArrowheads="1"/>
              </p:cNvSpPr>
              <p:nvPr/>
            </p:nvSpPr>
            <p:spPr bwMode="auto">
              <a:xfrm>
                <a:off x="1824" y="3888"/>
                <a:ext cx="1680" cy="288"/>
              </a:xfrm>
              <a:prstGeom prst="rect">
                <a:avLst/>
              </a:prstGeom>
              <a:noFill/>
              <a:ln w="9525">
                <a:noFill/>
                <a:miter lim="800000"/>
              </a:ln>
              <a:effectLst>
                <a:outerShdw dist="35921" dir="2700000" algn="ctr" rotWithShape="0">
                  <a:schemeClr val="bg2"/>
                </a:outerShdw>
              </a:effectLst>
            </p:spPr>
            <p:txBody>
              <a:bodyPr>
                <a:spAutoFit/>
              </a:bodyPr>
              <a:lstStyle/>
              <a:p>
                <a:pPr marR="0" algn="ctr" defTabSz="914400">
                  <a:spcBef>
                    <a:spcPct val="50000"/>
                  </a:spcBef>
                  <a:buClrTx/>
                  <a:buSzTx/>
                  <a:buFontTx/>
                  <a:defRPr/>
                </a:pPr>
                <a:r>
                  <a:rPr kumimoji="0" lang="zh-CN" altLang="en-US"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rPr>
                  <a:t>职业卫生服务机构</a:t>
                </a:r>
                <a:endParaRPr kumimoji="0" lang="zh-CN" altLang="en-US"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endParaRPr>
              </a:p>
            </p:txBody>
          </p:sp>
        </p:grpSp>
      </p:grpSp>
      <p:cxnSp>
        <p:nvCxnSpPr>
          <p:cNvPr id="32777" name="AutoShape 134"/>
          <p:cNvCxnSpPr/>
          <p:nvPr/>
        </p:nvCxnSpPr>
        <p:spPr>
          <a:xfrm flipV="1">
            <a:off x="6896100" y="5400675"/>
            <a:ext cx="1828800" cy="776288"/>
          </a:xfrm>
          <a:prstGeom prst="curvedConnector2">
            <a:avLst/>
          </a:prstGeom>
          <a:ln w="127000" cap="flat" cmpd="sng">
            <a:solidFill>
              <a:srgbClr val="008000"/>
            </a:solidFill>
            <a:prstDash val="solid"/>
            <a:round/>
            <a:headEnd type="none" w="med" len="med"/>
            <a:tailEnd type="triangle" w="med" len="med"/>
          </a:ln>
          <a:effectLst>
            <a:outerShdw dist="35921" dir="2699999" algn="ctr" rotWithShape="0">
              <a:schemeClr val="bg2"/>
            </a:outerShdw>
          </a:effectLst>
        </p:spPr>
      </p:cxnSp>
      <p:grpSp>
        <p:nvGrpSpPr>
          <p:cNvPr id="135" name="Group 5"/>
          <p:cNvGrpSpPr/>
          <p:nvPr/>
        </p:nvGrpSpPr>
        <p:grpSpPr>
          <a:xfrm>
            <a:off x="1241425" y="3152775"/>
            <a:ext cx="1600200" cy="1955800"/>
            <a:chOff x="1440" y="1584"/>
            <a:chExt cx="947" cy="1176"/>
          </a:xfrm>
        </p:grpSpPr>
        <p:pic>
          <p:nvPicPr>
            <p:cNvPr id="32899" name="Picture 6" descr="PE01838_"/>
            <p:cNvPicPr>
              <a:picLocks noChangeAspect="1"/>
            </p:cNvPicPr>
            <p:nvPr/>
          </p:nvPicPr>
          <p:blipFill>
            <a:blip r:embed="rId4"/>
            <a:stretch>
              <a:fillRect/>
            </a:stretch>
          </p:blipFill>
          <p:spPr>
            <a:xfrm>
              <a:off x="1440" y="1584"/>
              <a:ext cx="947" cy="901"/>
            </a:xfrm>
            <a:prstGeom prst="rect">
              <a:avLst/>
            </a:prstGeom>
            <a:noFill/>
            <a:ln w="9525">
              <a:noFill/>
            </a:ln>
          </p:spPr>
        </p:pic>
        <p:sp>
          <p:nvSpPr>
            <p:cNvPr id="137" name="Text Box 7"/>
            <p:cNvSpPr txBox="1">
              <a:spLocks noChangeArrowheads="1"/>
            </p:cNvSpPr>
            <p:nvPr/>
          </p:nvSpPr>
          <p:spPr bwMode="auto">
            <a:xfrm>
              <a:off x="1536" y="2448"/>
              <a:ext cx="816" cy="312"/>
            </a:xfrm>
            <a:prstGeom prst="rect">
              <a:avLst/>
            </a:prstGeom>
            <a:noFill/>
            <a:ln w="9525">
              <a:noFill/>
              <a:miter lim="800000"/>
            </a:ln>
            <a:effectLst/>
          </p:spPr>
          <p:txBody>
            <a:bodyPr>
              <a:spAutoFit/>
            </a:bodyPr>
            <a:lstStyle/>
            <a:p>
              <a:pPr marR="0" algn="ctr" defTabSz="914400">
                <a:spcBef>
                  <a:spcPct val="50000"/>
                </a:spcBef>
                <a:buClrTx/>
                <a:buSzTx/>
                <a:buFontTx/>
                <a:defRPr/>
              </a:pPr>
              <a:r>
                <a:rPr kumimoji="0" lang="zh-CN" altLang="en-US" sz="2800"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rPr>
                <a:t>劳动者</a:t>
              </a:r>
              <a:endParaRPr kumimoji="0" lang="zh-CN" altLang="en-US" sz="2800" b="1" kern="1200" cap="none" spc="0" normalizeH="0" baseline="0" noProof="0">
                <a:effectLst>
                  <a:outerShdw blurRad="38100" dist="38100" dir="2700000" algn="tl">
                    <a:srgbClr val="000000"/>
                  </a:outerShdw>
                </a:effectLst>
                <a:latin typeface="Calibri" panose="020F0502020204030204" pitchFamily="34" charset="0"/>
                <a:ea typeface="楷体_GB2312" panose="02010609030101010101" pitchFamily="49" charset="-122"/>
                <a:cs typeface="+mn-cs"/>
              </a:endParaRPr>
            </a:p>
          </p:txBody>
        </p:sp>
      </p:grpSp>
      <p:cxnSp>
        <p:nvCxnSpPr>
          <p:cNvPr id="3" name="AutoShape 133"/>
          <p:cNvCxnSpPr/>
          <p:nvPr/>
        </p:nvCxnSpPr>
        <p:spPr>
          <a:xfrm rot="10800000">
            <a:off x="2532063" y="5168900"/>
            <a:ext cx="1204912" cy="711200"/>
          </a:xfrm>
          <a:prstGeom prst="curvedConnector2">
            <a:avLst/>
          </a:prstGeom>
          <a:ln w="127000" cap="flat" cmpd="sng">
            <a:solidFill>
              <a:srgbClr val="008000"/>
            </a:solidFill>
            <a:prstDash val="solid"/>
            <a:round/>
            <a:headEnd type="none" w="med" len="med"/>
            <a:tailEnd type="triangle" w="med" len="med"/>
          </a:ln>
          <a:effectLst>
            <a:outerShdw dist="35921" dir="2699999" algn="ctr" rotWithShape="0">
              <a:schemeClr val="bg2"/>
            </a:outerShdw>
          </a:effectLst>
        </p:spPr>
      </p:cxnSp>
      <p:sp>
        <p:nvSpPr>
          <p:cNvPr id="139" name="AutoShape 8"/>
          <p:cNvSpPr/>
          <p:nvPr/>
        </p:nvSpPr>
        <p:spPr>
          <a:xfrm>
            <a:off x="3851275" y="3694113"/>
            <a:ext cx="3124200" cy="609600"/>
          </a:xfrm>
          <a:prstGeom prst="leftArrow">
            <a:avLst>
              <a:gd name="adj1" fmla="val 74240"/>
              <a:gd name="adj2" fmla="val 136903"/>
            </a:avLst>
          </a:prstGeom>
          <a:solidFill>
            <a:srgbClr val="3366FF"/>
          </a:solidFill>
          <a:ln w="9525">
            <a:noFill/>
          </a:ln>
          <a:effectLst>
            <a:outerShdw dist="107763" dir="2699999" algn="ctr" rotWithShape="0">
              <a:schemeClr val="bg2"/>
            </a:outerShdw>
          </a:effectLst>
        </p:spPr>
        <p:txBody>
          <a:bodyPr wrap="none" anchor="ctr" anchorCtr="0"/>
          <a:p>
            <a:r>
              <a:rPr lang="zh-CN" altLang="en-US" dirty="0">
                <a:solidFill>
                  <a:schemeClr val="bg1"/>
                </a:solidFill>
                <a:latin typeface="Calibri" panose="020F0502020204030204" pitchFamily="34" charset="0"/>
                <a:ea typeface="楷体_GB2312" panose="02010609030101010101" pitchFamily="49" charset="-122"/>
              </a:rPr>
              <a:t>履行保护健康义务</a:t>
            </a:r>
            <a:endParaRPr lang="zh-CN" altLang="en-US" dirty="0">
              <a:solidFill>
                <a:schemeClr val="bg1"/>
              </a:solidFill>
              <a:latin typeface="Calibri" panose="020F0502020204030204" pitchFamily="34" charset="0"/>
              <a:ea typeface="楷体_GB2312" panose="02010609030101010101" pitchFamily="49" charset="-122"/>
            </a:endParaRPr>
          </a:p>
        </p:txBody>
      </p:sp>
      <p:sp>
        <p:nvSpPr>
          <p:cNvPr id="140" name="AutoShape 9"/>
          <p:cNvSpPr/>
          <p:nvPr/>
        </p:nvSpPr>
        <p:spPr>
          <a:xfrm>
            <a:off x="4152900" y="4341813"/>
            <a:ext cx="3048000" cy="609600"/>
          </a:xfrm>
          <a:prstGeom prst="rightArrow">
            <a:avLst>
              <a:gd name="adj1" fmla="val 79629"/>
              <a:gd name="adj2" fmla="val 134814"/>
            </a:avLst>
          </a:prstGeom>
          <a:solidFill>
            <a:srgbClr val="3366FF"/>
          </a:solidFill>
          <a:ln w="9525">
            <a:noFill/>
          </a:ln>
          <a:effectLst>
            <a:outerShdw dist="107763" dir="2699999" algn="ctr" rotWithShape="0">
              <a:schemeClr val="bg2"/>
            </a:outerShdw>
          </a:effectLst>
        </p:spPr>
        <p:txBody>
          <a:bodyPr wrap="none" anchor="ctr" anchorCtr="0"/>
          <a:p>
            <a:r>
              <a:rPr lang="zh-CN" altLang="en-US" dirty="0">
                <a:solidFill>
                  <a:schemeClr val="bg1"/>
                </a:solidFill>
                <a:latin typeface="Calibri" panose="020F0502020204030204" pitchFamily="34" charset="0"/>
                <a:ea typeface="宋体" panose="02010600030101010101" pitchFamily="2" charset="-122"/>
              </a:rPr>
              <a:t>        </a:t>
            </a:r>
            <a:r>
              <a:rPr lang="zh-CN" altLang="en-US" dirty="0">
                <a:solidFill>
                  <a:schemeClr val="bg1"/>
                </a:solidFill>
                <a:latin typeface="Calibri" panose="020F0502020204030204" pitchFamily="34" charset="0"/>
                <a:ea typeface="楷体_GB2312" panose="02010609030101010101" pitchFamily="49" charset="-122"/>
              </a:rPr>
              <a:t>主张健康权利</a:t>
            </a:r>
            <a:endParaRPr lang="zh-CN" altLang="en-US" dirty="0">
              <a:solidFill>
                <a:schemeClr val="bg1"/>
              </a:solidFill>
              <a:latin typeface="Calibri" panose="020F0502020204030204" pitchFamily="34" charset="0"/>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lide(fromLeft)">
                                      <p:cBhvr>
                                        <p:cTn id="13" dur="500"/>
                                        <p:tgtEl>
                                          <p:spTgt spid="2"/>
                                        </p:tgtEl>
                                      </p:cBhvr>
                                    </p:animEffect>
                                  </p:childTnLst>
                                </p:cTn>
                              </p:par>
                            </p:childTnLst>
                          </p:cTn>
                        </p:par>
                        <p:par>
                          <p:cTn id="14" fill="hold">
                            <p:stCondLst>
                              <p:cond delay="500"/>
                            </p:stCondLst>
                            <p:childTnLst>
                              <p:par>
                                <p:cTn id="15" presetID="2" presetClass="entr" presetSubtype="2"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1+#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slide(fromBottom)">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nodeType="clickEffect">
                                  <p:stCondLst>
                                    <p:cond delay="0"/>
                                  </p:stCondLst>
                                  <p:childTnLst>
                                    <p:set>
                                      <p:cBhvr>
                                        <p:cTn id="27" dur="1" fill="hold">
                                          <p:stCondLst>
                                            <p:cond delay="0"/>
                                          </p:stCondLst>
                                        </p:cTn>
                                        <p:tgtEl>
                                          <p:spTgt spid="32777"/>
                                        </p:tgtEl>
                                        <p:attrNameLst>
                                          <p:attrName>style.visibility</p:attrName>
                                        </p:attrNameLst>
                                      </p:cBhvr>
                                      <p:to>
                                        <p:strVal val="visible"/>
                                      </p:to>
                                    </p:set>
                                    <p:animEffect transition="in" filter="slide(fromLeft)">
                                      <p:cBhvr>
                                        <p:cTn id="28" dur="500"/>
                                        <p:tgtEl>
                                          <p:spTgt spid="32777"/>
                                        </p:tgtEl>
                                      </p:cBhvr>
                                    </p:animEffect>
                                  </p:childTnLst>
                                </p:cTn>
                              </p:par>
                            </p:childTnLst>
                          </p:cTn>
                        </p:par>
                        <p:par>
                          <p:cTn id="29" fill="hold">
                            <p:stCondLst>
                              <p:cond delay="500"/>
                            </p:stCondLst>
                            <p:childTnLst>
                              <p:par>
                                <p:cTn id="30" presetID="2" presetClass="entr" presetSubtype="8" fill="hold" nodeType="afterEffect">
                                  <p:stCondLst>
                                    <p:cond delay="0"/>
                                  </p:stCondLst>
                                  <p:childTnLst>
                                    <p:set>
                                      <p:cBhvr>
                                        <p:cTn id="31" dur="1" fill="hold">
                                          <p:stCondLst>
                                            <p:cond delay="0"/>
                                          </p:stCondLst>
                                        </p:cTn>
                                        <p:tgtEl>
                                          <p:spTgt spid="135"/>
                                        </p:tgtEl>
                                        <p:attrNameLst>
                                          <p:attrName>style.visibility</p:attrName>
                                        </p:attrNameLst>
                                      </p:cBhvr>
                                      <p:to>
                                        <p:strVal val="visible"/>
                                      </p:to>
                                    </p:set>
                                    <p:anim calcmode="lin" valueType="num">
                                      <p:cBhvr additive="base">
                                        <p:cTn id="32" dur="500" fill="hold"/>
                                        <p:tgtEl>
                                          <p:spTgt spid="135"/>
                                        </p:tgtEl>
                                        <p:attrNameLst>
                                          <p:attrName>ppt_x</p:attrName>
                                        </p:attrNameLst>
                                      </p:cBhvr>
                                      <p:tavLst>
                                        <p:tav tm="0">
                                          <p:val>
                                            <p:strVal val="0-#ppt_w/2"/>
                                          </p:val>
                                        </p:tav>
                                        <p:tav tm="100000">
                                          <p:val>
                                            <p:strVal val="#ppt_x"/>
                                          </p:val>
                                        </p:tav>
                                      </p:tavLst>
                                    </p:anim>
                                    <p:anim calcmode="lin" valueType="num">
                                      <p:cBhvr additive="base">
                                        <p:cTn id="33" dur="500" fill="hold"/>
                                        <p:tgtEl>
                                          <p:spTgt spid="135"/>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12" presetClass="entr" presetSubtype="2"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slide(fromRight)">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2" fill="hold" grpId="0" nodeType="clickEffect">
                                  <p:stCondLst>
                                    <p:cond delay="0"/>
                                  </p:stCondLst>
                                  <p:childTnLst>
                                    <p:set>
                                      <p:cBhvr>
                                        <p:cTn id="41" dur="1" fill="hold">
                                          <p:stCondLst>
                                            <p:cond delay="0"/>
                                          </p:stCondLst>
                                        </p:cTn>
                                        <p:tgtEl>
                                          <p:spTgt spid="139"/>
                                        </p:tgtEl>
                                        <p:attrNameLst>
                                          <p:attrName>style.visibility</p:attrName>
                                        </p:attrNameLst>
                                      </p:cBhvr>
                                      <p:to>
                                        <p:strVal val="visible"/>
                                      </p:to>
                                    </p:set>
                                    <p:animEffect transition="in" filter="slide(fromRight)">
                                      <p:cBhvr>
                                        <p:cTn id="42" dur="500"/>
                                        <p:tgtEl>
                                          <p:spTgt spid="139"/>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8" fill="hold" grpId="0" nodeType="clickEffect">
                                  <p:stCondLst>
                                    <p:cond delay="0"/>
                                  </p:stCondLst>
                                  <p:childTnLst>
                                    <p:set>
                                      <p:cBhvr>
                                        <p:cTn id="46" dur="1" fill="hold">
                                          <p:stCondLst>
                                            <p:cond delay="0"/>
                                          </p:stCondLst>
                                        </p:cTn>
                                        <p:tgtEl>
                                          <p:spTgt spid="140"/>
                                        </p:tgtEl>
                                        <p:attrNameLst>
                                          <p:attrName>style.visibility</p:attrName>
                                        </p:attrNameLst>
                                      </p:cBhvr>
                                      <p:to>
                                        <p:strVal val="visible"/>
                                      </p:to>
                                    </p:set>
                                    <p:animEffect transition="in" filter="slide(fromLeft)">
                                      <p:cBhvr>
                                        <p:cTn id="47" dur="500"/>
                                        <p:tgtEl>
                                          <p:spTgt spid="140"/>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1" fill="hold" nodeType="clickEffect">
                                  <p:stCondLst>
                                    <p:cond delay="0"/>
                                  </p:stCondLst>
                                  <p:childTnLst>
                                    <p:set>
                                      <p:cBhvr>
                                        <p:cTn id="51" dur="1" fill="hold">
                                          <p:stCondLst>
                                            <p:cond delay="0"/>
                                          </p:stCondLst>
                                        </p:cTn>
                                        <p:tgtEl>
                                          <p:spTgt spid="141"/>
                                        </p:tgtEl>
                                        <p:attrNameLst>
                                          <p:attrName>style.visibility</p:attrName>
                                        </p:attrNameLst>
                                      </p:cBhvr>
                                      <p:to>
                                        <p:strVal val="visible"/>
                                      </p:to>
                                    </p:set>
                                    <p:animEffect transition="in" filter="slide(fromTop)">
                                      <p:cBhvr>
                                        <p:cTn id="52"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1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5" name="Rectangle 2"/>
          <p:cNvSpPr/>
          <p:nvPr/>
        </p:nvSpPr>
        <p:spPr>
          <a:xfrm>
            <a:off x="692150" y="1612900"/>
            <a:ext cx="1547813" cy="3605213"/>
          </a:xfrm>
          <a:prstGeom prst="rect">
            <a:avLst/>
          </a:prstGeom>
          <a:noFill/>
          <a:ln w="9525">
            <a:noFill/>
          </a:ln>
        </p:spPr>
        <p:txBody>
          <a:bodyPr vert="eaVert" lIns="92075" tIns="46038" rIns="92075" bIns="46038" anchor="ctr" anchorCtr="0"/>
          <a:p>
            <a:pPr algn="ctr"/>
            <a:r>
              <a:rPr lang="zh-CN" altLang="en-US" sz="2800" b="1" dirty="0">
                <a:solidFill>
                  <a:schemeClr val="tx2"/>
                </a:solidFill>
                <a:latin typeface="Times New Roman" panose="02020603050405020304" pitchFamily="18" charset="0"/>
                <a:ea typeface="宋体" panose="02010600030101010101" pitchFamily="2" charset="-122"/>
              </a:rPr>
              <a:t>职业病防治法律体系</a:t>
            </a:r>
            <a:endParaRPr lang="zh-CN" altLang="en-US" sz="2800" b="1" dirty="0">
              <a:solidFill>
                <a:schemeClr val="tx2"/>
              </a:solidFill>
              <a:latin typeface="Calibri" panose="020F0502020204030204" pitchFamily="34" charset="0"/>
              <a:ea typeface="宋体" panose="02010600030101010101" pitchFamily="2" charset="-122"/>
            </a:endParaRPr>
          </a:p>
        </p:txBody>
      </p:sp>
      <p:sp>
        <p:nvSpPr>
          <p:cNvPr id="6" name="Text Box 3"/>
          <p:cNvSpPr txBox="1"/>
          <p:nvPr/>
        </p:nvSpPr>
        <p:spPr>
          <a:xfrm>
            <a:off x="3902075" y="1152525"/>
            <a:ext cx="5614988" cy="588963"/>
          </a:xfrm>
          <a:prstGeom prst="rect">
            <a:avLst/>
          </a:prstGeom>
          <a:solidFill>
            <a:srgbClr val="FFC000"/>
          </a:solidFill>
          <a:ln w="9525" cap="flat" cmpd="sng">
            <a:solidFill>
              <a:schemeClr val="folHlink"/>
            </a:solidFill>
            <a:prstDash val="solid"/>
            <a:miter/>
            <a:headEnd type="none" w="med" len="med"/>
            <a:tailEnd type="none" w="med" len="med"/>
          </a:ln>
        </p:spPr>
        <p:txBody>
          <a:bodyPr anchor="t" anchorCtr="0">
            <a:spAutoFit/>
          </a:bodyPr>
          <a:p>
            <a:pPr algn="ctr">
              <a:spcBef>
                <a:spcPct val="50000"/>
              </a:spcBef>
            </a:pPr>
            <a:r>
              <a:rPr lang="zh-CN" altLang="en-US" sz="3200" b="1" dirty="0">
                <a:latin typeface="Times New Roman" panose="02020603050405020304" pitchFamily="18" charset="0"/>
                <a:ea typeface="黑体" panose="02010609060101010101" pitchFamily="49" charset="-122"/>
              </a:rPr>
              <a:t>中华人民共和国职业病防治法</a:t>
            </a:r>
            <a:endParaRPr lang="zh-CN" altLang="en-US" sz="3200" b="1" dirty="0">
              <a:latin typeface="Times New Roman" panose="02020603050405020304" pitchFamily="18" charset="0"/>
              <a:ea typeface="楷体_GB2312" panose="02010609030101010101" pitchFamily="49" charset="-122"/>
            </a:endParaRPr>
          </a:p>
        </p:txBody>
      </p:sp>
      <p:sp>
        <p:nvSpPr>
          <p:cNvPr id="7" name="Text Box 5"/>
          <p:cNvSpPr txBox="1"/>
          <p:nvPr/>
        </p:nvSpPr>
        <p:spPr>
          <a:xfrm>
            <a:off x="2608263" y="2382838"/>
            <a:ext cx="2987675" cy="831850"/>
          </a:xfrm>
          <a:prstGeom prst="rect">
            <a:avLst/>
          </a:prstGeom>
          <a:solidFill>
            <a:srgbClr val="FFC000"/>
          </a:solidFill>
          <a:ln w="9525" cap="flat" cmpd="sng">
            <a:solidFill>
              <a:srgbClr val="00FF00"/>
            </a:solidFill>
            <a:prstDash val="solid"/>
            <a:miter/>
            <a:headEnd type="none" w="med" len="med"/>
            <a:tailEnd type="none" w="med" len="med"/>
          </a:ln>
        </p:spPr>
        <p:txBody>
          <a:bodyPr anchor="t" anchorCtr="0">
            <a:spAutoFit/>
          </a:bodyPr>
          <a:p>
            <a:pPr algn="ctr">
              <a:spcBef>
                <a:spcPct val="50000"/>
              </a:spcBef>
            </a:pPr>
            <a:r>
              <a:rPr lang="zh-CN" altLang="en-US" sz="2400" b="1" dirty="0">
                <a:latin typeface="Times New Roman" panose="02020603050405020304" pitchFamily="18" charset="0"/>
                <a:ea typeface="宋体" panose="02010600030101010101" pitchFamily="2" charset="-122"/>
              </a:rPr>
              <a:t>放射性同位素与射线装置放射防护条例</a:t>
            </a:r>
            <a:endParaRPr lang="zh-CN" altLang="en-US" sz="2400" b="1" dirty="0">
              <a:latin typeface="Times New Roman" panose="02020603050405020304" pitchFamily="18" charset="0"/>
              <a:ea typeface="楷体_GB2312" panose="02010609030101010101" pitchFamily="49" charset="-122"/>
            </a:endParaRPr>
          </a:p>
        </p:txBody>
      </p:sp>
      <p:sp>
        <p:nvSpPr>
          <p:cNvPr id="8" name="Text Box 4"/>
          <p:cNvSpPr txBox="1">
            <a:spLocks noChangeArrowheads="1"/>
          </p:cNvSpPr>
          <p:nvPr/>
        </p:nvSpPr>
        <p:spPr bwMode="auto">
          <a:xfrm>
            <a:off x="5934075" y="2400300"/>
            <a:ext cx="2784475" cy="841375"/>
          </a:xfrm>
          <a:prstGeom prst="rect">
            <a:avLst/>
          </a:prstGeom>
          <a:solidFill>
            <a:schemeClr val="accent6">
              <a:lumMod val="40000"/>
              <a:lumOff val="60000"/>
            </a:schemeClr>
          </a:solidFill>
          <a:ln w="19050">
            <a:solidFill>
              <a:schemeClr val="tx2"/>
            </a:solidFill>
            <a:miter lim="800000"/>
          </a:ln>
        </p:spPr>
        <p:txBody>
          <a:bodyPr>
            <a:spAutoFit/>
          </a:bodyPr>
          <a:lstStyle/>
          <a:p>
            <a:pPr marR="0" algn="ctr" defTabSz="914400">
              <a:spcBef>
                <a:spcPct val="50000"/>
              </a:spcBef>
              <a:buClrTx/>
              <a:buSzTx/>
              <a:buFontTx/>
              <a:defRPr/>
            </a:pPr>
            <a:r>
              <a:rPr kumimoji="1" lang="zh-CN" altLang="en-US" sz="2400" b="1" kern="1200" cap="none" spc="0" normalizeH="0" baseline="0" noProof="0" dirty="0">
                <a:latin typeface="Times New Roman" panose="02020603050405020304" pitchFamily="18" charset="0"/>
                <a:ea typeface="宋体" panose="02010600030101010101" pitchFamily="2" charset="-122"/>
                <a:cs typeface="+mn-cs"/>
              </a:rPr>
              <a:t>使用有毒物品作业场所劳动保护条例</a:t>
            </a:r>
            <a:endParaRPr kumimoji="1" lang="zh-CN" altLang="en-US" sz="2400" b="1" kern="1200" cap="none" spc="0" normalizeH="0" baseline="0" noProof="0" dirty="0">
              <a:latin typeface="Times New Roman" panose="02020603050405020304" pitchFamily="18" charset="0"/>
              <a:ea typeface="宋体" panose="02010600030101010101" pitchFamily="2" charset="-122"/>
              <a:cs typeface="+mn-cs"/>
            </a:endParaRPr>
          </a:p>
        </p:txBody>
      </p:sp>
      <p:sp>
        <p:nvSpPr>
          <p:cNvPr id="9" name="Text Box 7"/>
          <p:cNvSpPr txBox="1">
            <a:spLocks noChangeArrowheads="1"/>
          </p:cNvSpPr>
          <p:nvPr/>
        </p:nvSpPr>
        <p:spPr bwMode="auto">
          <a:xfrm>
            <a:off x="9085263" y="2400300"/>
            <a:ext cx="2090738" cy="795338"/>
          </a:xfrm>
          <a:prstGeom prst="rect">
            <a:avLst/>
          </a:prstGeom>
          <a:solidFill>
            <a:schemeClr val="accent6">
              <a:lumMod val="20000"/>
              <a:lumOff val="80000"/>
            </a:schemeClr>
          </a:solidFill>
          <a:ln w="9525">
            <a:solidFill>
              <a:srgbClr val="FF6600"/>
            </a:solidFill>
            <a:miter lim="800000"/>
          </a:ln>
        </p:spPr>
        <p:txBody>
          <a:bodyPr>
            <a:spAutoFit/>
          </a:bodyPr>
          <a:lstStyle/>
          <a:p>
            <a:pPr marR="0" algn="ctr" defTabSz="914400">
              <a:lnSpc>
                <a:spcPct val="70000"/>
              </a:lnSpc>
              <a:spcBef>
                <a:spcPct val="50000"/>
              </a:spcBef>
              <a:buClrTx/>
              <a:buSzTx/>
              <a:buFontTx/>
              <a:defRPr/>
            </a:pPr>
            <a:r>
              <a:rPr kumimoji="1" lang="zh-CN" altLang="en-US" sz="2400" b="1" kern="1200" cap="none" spc="0" normalizeH="0" baseline="0" noProof="0">
                <a:latin typeface="Times New Roman" panose="02020603050405020304" pitchFamily="18" charset="0"/>
                <a:ea typeface="宋体" panose="02010600030101010101" pitchFamily="2" charset="-122"/>
                <a:cs typeface="+mn-cs"/>
              </a:rPr>
              <a:t>尘肺病</a:t>
            </a:r>
            <a:endParaRPr kumimoji="1" lang="zh-CN" altLang="en-US" sz="2400" b="1" kern="1200" cap="none" spc="0" normalizeH="0" baseline="0" noProof="0">
              <a:latin typeface="Times New Roman" panose="02020603050405020304" pitchFamily="18" charset="0"/>
              <a:ea typeface="宋体" panose="02010600030101010101" pitchFamily="2" charset="-122"/>
              <a:cs typeface="+mn-cs"/>
            </a:endParaRPr>
          </a:p>
          <a:p>
            <a:pPr marR="0" algn="ctr" defTabSz="914400">
              <a:lnSpc>
                <a:spcPct val="70000"/>
              </a:lnSpc>
              <a:spcBef>
                <a:spcPct val="50000"/>
              </a:spcBef>
              <a:buClrTx/>
              <a:buSzTx/>
              <a:buFontTx/>
              <a:defRPr/>
            </a:pPr>
            <a:r>
              <a:rPr kumimoji="1" lang="zh-CN" altLang="en-US" sz="2400" b="1" kern="1200" cap="none" spc="0" normalizeH="0" baseline="0" noProof="0">
                <a:latin typeface="Times New Roman" panose="02020603050405020304" pitchFamily="18" charset="0"/>
                <a:ea typeface="宋体" panose="02010600030101010101" pitchFamily="2" charset="-122"/>
                <a:cs typeface="+mn-cs"/>
              </a:rPr>
              <a:t>防治条例</a:t>
            </a:r>
            <a:endParaRPr kumimoji="1" lang="zh-CN" altLang="en-US" sz="2400" b="1" kern="1200" cap="none" spc="0" normalizeH="0" baseline="0" noProof="0">
              <a:latin typeface="Times New Roman" panose="02020603050405020304" pitchFamily="18" charset="0"/>
              <a:ea typeface="宋体" panose="02010600030101010101" pitchFamily="2" charset="-122"/>
              <a:cs typeface="+mn-cs"/>
            </a:endParaRPr>
          </a:p>
        </p:txBody>
      </p:sp>
      <p:sp>
        <p:nvSpPr>
          <p:cNvPr id="10" name="Text Box 17"/>
          <p:cNvSpPr txBox="1">
            <a:spLocks noChangeArrowheads="1"/>
          </p:cNvSpPr>
          <p:nvPr/>
        </p:nvSpPr>
        <p:spPr bwMode="auto">
          <a:xfrm>
            <a:off x="2446338" y="4111625"/>
            <a:ext cx="3311525" cy="2211388"/>
          </a:xfrm>
          <a:prstGeom prst="rect">
            <a:avLst/>
          </a:prstGeom>
          <a:solidFill>
            <a:schemeClr val="accent4">
              <a:lumMod val="60000"/>
              <a:lumOff val="40000"/>
            </a:schemeClr>
          </a:solidFill>
          <a:ln w="9525">
            <a:solidFill>
              <a:srgbClr val="33CCCC"/>
            </a:solidFill>
            <a:miter lim="800000"/>
          </a:ln>
        </p:spPr>
        <p:txBody>
          <a:bodyPr>
            <a:spAutoFit/>
          </a:bodyPr>
          <a:lstStyle/>
          <a:p>
            <a:pPr marR="0" defTabSz="914400">
              <a:lnSpc>
                <a:spcPct val="80000"/>
              </a:lnSpc>
              <a:spcBef>
                <a:spcPct val="50000"/>
              </a:spcBef>
              <a:buClr>
                <a:srgbClr val="FF9900"/>
              </a:buClr>
              <a:buSzTx/>
              <a:buFont typeface="Wingdings" panose="05000000000000000000" pitchFamily="2" charset="2"/>
              <a:defRPr/>
            </a:pPr>
            <a:r>
              <a:rPr kumimoji="1" lang="zh-CN" altLang="en-US" b="1" kern="1200" cap="none" spc="0" normalizeH="0" baseline="0" noProof="0" dirty="0">
                <a:latin typeface="Times New Roman" panose="02020603050405020304" pitchFamily="18" charset="0"/>
                <a:ea typeface="楷体_GB2312" panose="02010609030101010101" pitchFamily="49" charset="-122"/>
                <a:cs typeface="+mn-cs"/>
              </a:rPr>
              <a:t>放射卫生配套规章：</a:t>
            </a:r>
            <a:endParaRPr kumimoji="1" lang="zh-CN" altLang="en-US"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8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rPr>
              <a:t>放射工作卫生防护管理</a:t>
            </a:r>
            <a:endPar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8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rPr>
              <a:t>防护器材、含放射性产品管理</a:t>
            </a:r>
            <a:endPar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8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rPr>
              <a:t>放射事故管理</a:t>
            </a:r>
            <a:endPar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8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rPr>
              <a:t>放射工作人员健康管理</a:t>
            </a:r>
            <a:endPar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8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rPr>
              <a:t>核设施放射卫生防护管理</a:t>
            </a:r>
            <a:endParaRPr kumimoji="1" lang="zh-CN" altLang="en-US" sz="1600"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defRPr/>
            </a:pPr>
            <a:r>
              <a:rPr kumimoji="1" lang="en-US" altLang="zh-CN" b="1" kern="1200" cap="none" spc="0" normalizeH="0" baseline="0" noProof="0" dirty="0">
                <a:latin typeface="Times New Roman" panose="02020603050405020304" pitchFamily="18" charset="0"/>
                <a:ea typeface="楷体_GB2312" panose="02010609030101010101" pitchFamily="49" charset="-122"/>
                <a:cs typeface="+mn-cs"/>
              </a:rPr>
              <a:t>··· ···</a:t>
            </a:r>
            <a:endParaRPr kumimoji="1" lang="en-US" altLang="zh-CN" b="1" kern="1200" cap="none" spc="0" normalizeH="0" baseline="0" noProof="0" dirty="0">
              <a:latin typeface="Times New Roman" panose="02020603050405020304" pitchFamily="18" charset="0"/>
              <a:ea typeface="楷体_GB2312" panose="02010609030101010101" pitchFamily="49" charset="-122"/>
              <a:cs typeface="+mn-cs"/>
            </a:endParaRPr>
          </a:p>
        </p:txBody>
      </p:sp>
      <p:sp>
        <p:nvSpPr>
          <p:cNvPr id="11" name="Text Box 6"/>
          <p:cNvSpPr txBox="1">
            <a:spLocks noChangeArrowheads="1"/>
          </p:cNvSpPr>
          <p:nvPr/>
        </p:nvSpPr>
        <p:spPr bwMode="auto">
          <a:xfrm>
            <a:off x="6359525" y="3689350"/>
            <a:ext cx="5076825" cy="3055938"/>
          </a:xfrm>
          <a:prstGeom prst="rect">
            <a:avLst/>
          </a:prstGeom>
          <a:solidFill>
            <a:schemeClr val="accent6">
              <a:lumMod val="60000"/>
              <a:lumOff val="40000"/>
            </a:schemeClr>
          </a:solidFill>
          <a:ln w="9525">
            <a:solidFill>
              <a:srgbClr val="33CCCC"/>
            </a:solidFill>
            <a:miter lim="800000"/>
          </a:ln>
        </p:spPr>
        <p:txBody>
          <a:bodyPr>
            <a:spAutoFit/>
          </a:bodyPr>
          <a:lstStyle/>
          <a:p>
            <a:pPr marR="0" defTabSz="914400">
              <a:lnSpc>
                <a:spcPct val="80000"/>
              </a:lnSpc>
              <a:spcBef>
                <a:spcPct val="50000"/>
              </a:spcBef>
              <a:buClrTx/>
              <a:buSzTx/>
              <a:buFontTx/>
              <a:defRPr/>
            </a:pPr>
            <a:r>
              <a:rPr kumimoji="1" lang="zh-CN" altLang="en-US" b="1" kern="1200" cap="none" spc="0" normalizeH="0" baseline="0" noProof="0" dirty="0">
                <a:latin typeface="Times New Roman" panose="02020603050405020304" pitchFamily="18" charset="0"/>
                <a:ea typeface="楷体_GB2312" panose="02010609030101010101" pitchFamily="49" charset="-122"/>
                <a:cs typeface="+mn-cs"/>
              </a:rPr>
              <a:t>职业病防治配套规章：</a:t>
            </a:r>
            <a:endParaRPr kumimoji="1" lang="zh-CN" altLang="en-US" b="1" kern="1200" cap="none" spc="0" normalizeH="0" baseline="0" noProof="0" dirty="0">
              <a:latin typeface="Times New Roman" panose="02020603050405020304" pitchFamily="18" charset="0"/>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职业病分类及目录</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职业病诊断与鉴定管理办法</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建设项目职业病危害风险分类管理目录</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建设项目职业病防护设施</a:t>
            </a:r>
            <a:r>
              <a:rPr kumimoji="1" lang="zh-CN" altLang="en-US" sz="1600" b="1" kern="1200" cap="none" spc="0" normalizeH="0" baseline="0" noProof="0" dirty="0">
                <a:latin typeface="Calibri" panose="020F0502020204030204" pitchFamily="34" charset="0"/>
                <a:ea typeface="楷体_GB2312" panose="02010609030101010101" pitchFamily="49" charset="-122"/>
                <a:cs typeface="+mn-cs"/>
              </a:rPr>
              <a:t>“</a:t>
            </a: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三同时</a:t>
            </a:r>
            <a:r>
              <a:rPr kumimoji="1" lang="zh-CN" altLang="en-US" sz="1600" b="1" kern="1200" cap="none" spc="0" normalizeH="0" baseline="0" noProof="0" dirty="0">
                <a:latin typeface="Calibri" panose="020F0502020204030204" pitchFamily="34" charset="0"/>
                <a:ea typeface="楷体_GB2312" panose="02010609030101010101" pitchFamily="49" charset="-122"/>
                <a:cs typeface="+mn-cs"/>
              </a:rPr>
              <a:t>”</a:t>
            </a: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监督管理办法</a:t>
            </a:r>
            <a:r>
              <a:rPr kumimoji="1" lang="zh-CN" altLang="en-US" sz="1600" kern="1200" cap="none" spc="0" normalizeH="0" baseline="0" noProof="0" dirty="0">
                <a:latin typeface="楷体_GB2312" panose="02010609030101010101" pitchFamily="49" charset="-122"/>
                <a:ea typeface="楷体_GB2312" panose="02010609030101010101" pitchFamily="49" charset="-122"/>
                <a:cs typeface="+mn-cs"/>
              </a:rPr>
              <a:t> </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工作场所职业卫生监督管理规定</a:t>
            </a:r>
            <a:r>
              <a:rPr kumimoji="1" lang="zh-CN" altLang="en-US" sz="1600" kern="1200" cap="none" spc="0" normalizeH="0" baseline="0" noProof="0" dirty="0">
                <a:latin typeface="楷体_GB2312" panose="02010609030101010101" pitchFamily="49" charset="-122"/>
                <a:ea typeface="楷体_GB2312" panose="02010609030101010101" pitchFamily="49" charset="-122"/>
                <a:cs typeface="+mn-cs"/>
              </a:rPr>
              <a:t> </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职业卫生技术服务机构工作规范</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职业卫生技术服务机构监督管理暂行办法</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用人单位职业健康监护监督管理办法</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buChar char="Ø"/>
              <a:defRPr/>
            </a:pPr>
            <a:r>
              <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rPr>
              <a:t>职业病危害项目申报办法</a:t>
            </a:r>
            <a:r>
              <a:rPr kumimoji="1" lang="zh-CN" altLang="en-US" sz="1600" kern="1200" cap="none" spc="0" normalizeH="0" baseline="0" noProof="0" dirty="0">
                <a:latin typeface="楷体_GB2312" panose="02010609030101010101" pitchFamily="49" charset="-122"/>
                <a:ea typeface="楷体_GB2312" panose="02010609030101010101" pitchFamily="49" charset="-122"/>
                <a:cs typeface="+mn-cs"/>
              </a:rPr>
              <a:t> </a:t>
            </a:r>
            <a:endParaRPr kumimoji="1" lang="zh-CN" altLang="en-US" sz="1600" b="1" kern="1200" cap="none" spc="0" normalizeH="0" baseline="0" noProof="0" dirty="0">
              <a:latin typeface="楷体_GB2312" panose="02010609030101010101" pitchFamily="49" charset="-122"/>
              <a:ea typeface="楷体_GB2312" panose="02010609030101010101" pitchFamily="49" charset="-122"/>
              <a:cs typeface="+mn-cs"/>
            </a:endParaRPr>
          </a:p>
          <a:p>
            <a:pPr marR="0" defTabSz="914400">
              <a:lnSpc>
                <a:spcPct val="60000"/>
              </a:lnSpc>
              <a:spcBef>
                <a:spcPct val="50000"/>
              </a:spcBef>
              <a:buClr>
                <a:srgbClr val="FF9900"/>
              </a:buClr>
              <a:buSzTx/>
              <a:buFont typeface="Wingdings" panose="05000000000000000000" pitchFamily="2" charset="2"/>
              <a:defRPr/>
            </a:pPr>
            <a:r>
              <a:rPr kumimoji="1" lang="en-US" altLang="zh-CN" b="1" kern="1200" cap="none" spc="0" normalizeH="0" baseline="0" noProof="0" dirty="0">
                <a:latin typeface="Times New Roman" panose="02020603050405020304" pitchFamily="18" charset="0"/>
                <a:ea typeface="楷体_GB2312" panose="02010609030101010101" pitchFamily="49" charset="-122"/>
                <a:cs typeface="+mn-cs"/>
              </a:rPr>
              <a:t>··· ···</a:t>
            </a:r>
            <a:endParaRPr kumimoji="1" lang="en-US" altLang="zh-CN" b="1" kern="1200" cap="none" spc="0" normalizeH="0" baseline="0" noProof="0" dirty="0">
              <a:latin typeface="Times New Roman" panose="02020603050405020304" pitchFamily="18" charset="0"/>
              <a:ea typeface="楷体_GB2312" panose="02010609030101010101" pitchFamily="49" charset="-122"/>
              <a:cs typeface="+mn-cs"/>
            </a:endParaRPr>
          </a:p>
        </p:txBody>
      </p:sp>
      <p:sp>
        <p:nvSpPr>
          <p:cNvPr id="33802" name="Line 10"/>
          <p:cNvSpPr/>
          <p:nvPr/>
        </p:nvSpPr>
        <p:spPr>
          <a:xfrm>
            <a:off x="7116763" y="1752600"/>
            <a:ext cx="0" cy="647700"/>
          </a:xfrm>
          <a:prstGeom prst="line">
            <a:avLst/>
          </a:prstGeom>
          <a:ln w="25400" cap="flat" cmpd="sng">
            <a:solidFill>
              <a:schemeClr val="tx1"/>
            </a:solidFill>
            <a:prstDash val="solid"/>
            <a:round/>
            <a:headEnd type="none" w="med" len="med"/>
            <a:tailEnd type="none" w="med" len="med"/>
          </a:ln>
        </p:spPr>
      </p:sp>
      <p:sp>
        <p:nvSpPr>
          <p:cNvPr id="33803" name="Line 8"/>
          <p:cNvSpPr/>
          <p:nvPr/>
        </p:nvSpPr>
        <p:spPr>
          <a:xfrm>
            <a:off x="4292600" y="2076450"/>
            <a:ext cx="5648325" cy="0"/>
          </a:xfrm>
          <a:prstGeom prst="line">
            <a:avLst/>
          </a:prstGeom>
          <a:ln w="25400" cap="flat" cmpd="sng">
            <a:solidFill>
              <a:schemeClr val="tx1"/>
            </a:solidFill>
            <a:prstDash val="solid"/>
            <a:round/>
            <a:headEnd type="none" w="med" len="med"/>
            <a:tailEnd type="none" w="med" len="med"/>
          </a:ln>
        </p:spPr>
      </p:sp>
      <p:sp>
        <p:nvSpPr>
          <p:cNvPr id="33804" name="Line 9"/>
          <p:cNvSpPr/>
          <p:nvPr/>
        </p:nvSpPr>
        <p:spPr>
          <a:xfrm>
            <a:off x="4292600" y="2076450"/>
            <a:ext cx="0" cy="431800"/>
          </a:xfrm>
          <a:prstGeom prst="line">
            <a:avLst/>
          </a:prstGeom>
          <a:ln w="25400" cap="flat" cmpd="sng">
            <a:solidFill>
              <a:schemeClr val="tx1"/>
            </a:solidFill>
            <a:prstDash val="solid"/>
            <a:round/>
            <a:headEnd type="none" w="med" len="med"/>
            <a:tailEnd type="none" w="med" len="med"/>
          </a:ln>
        </p:spPr>
      </p:sp>
      <p:sp>
        <p:nvSpPr>
          <p:cNvPr id="33805" name="Line 9"/>
          <p:cNvSpPr/>
          <p:nvPr/>
        </p:nvSpPr>
        <p:spPr>
          <a:xfrm>
            <a:off x="9969500" y="2076450"/>
            <a:ext cx="0" cy="431800"/>
          </a:xfrm>
          <a:prstGeom prst="line">
            <a:avLst/>
          </a:prstGeom>
          <a:ln w="25400" cap="flat" cmpd="sng">
            <a:solidFill>
              <a:schemeClr val="tx1"/>
            </a:solidFill>
            <a:prstDash val="solid"/>
            <a:round/>
            <a:headEnd type="none" w="med" len="med"/>
            <a:tailEnd type="none" w="med" len="med"/>
          </a:ln>
        </p:spPr>
      </p:sp>
      <p:sp>
        <p:nvSpPr>
          <p:cNvPr id="33806" name="Line 16"/>
          <p:cNvSpPr/>
          <p:nvPr/>
        </p:nvSpPr>
        <p:spPr>
          <a:xfrm>
            <a:off x="4335463" y="3433763"/>
            <a:ext cx="5699125" cy="0"/>
          </a:xfrm>
          <a:prstGeom prst="line">
            <a:avLst/>
          </a:prstGeom>
          <a:ln w="25400" cap="flat" cmpd="sng">
            <a:solidFill>
              <a:schemeClr val="tx1"/>
            </a:solidFill>
            <a:prstDash val="solid"/>
            <a:round/>
            <a:headEnd type="none" w="med" len="med"/>
            <a:tailEnd type="none" w="med" len="med"/>
          </a:ln>
        </p:spPr>
      </p:sp>
      <p:sp>
        <p:nvSpPr>
          <p:cNvPr id="33807" name="Line 14"/>
          <p:cNvSpPr/>
          <p:nvPr/>
        </p:nvSpPr>
        <p:spPr>
          <a:xfrm>
            <a:off x="7962900" y="3473450"/>
            <a:ext cx="0" cy="215900"/>
          </a:xfrm>
          <a:prstGeom prst="line">
            <a:avLst/>
          </a:prstGeom>
          <a:ln w="25400" cap="flat" cmpd="sng">
            <a:solidFill>
              <a:schemeClr val="tx1"/>
            </a:solidFill>
            <a:prstDash val="solid"/>
            <a:round/>
            <a:headEnd type="none" w="med" len="med"/>
            <a:tailEnd type="none" w="med" len="med"/>
          </a:ln>
        </p:spPr>
      </p:sp>
      <p:sp>
        <p:nvSpPr>
          <p:cNvPr id="33808" name="Line 12"/>
          <p:cNvSpPr/>
          <p:nvPr/>
        </p:nvSpPr>
        <p:spPr>
          <a:xfrm flipH="1">
            <a:off x="4335463" y="3241675"/>
            <a:ext cx="0" cy="869950"/>
          </a:xfrm>
          <a:prstGeom prst="line">
            <a:avLst/>
          </a:prstGeom>
          <a:ln w="25400" cap="flat" cmpd="sng">
            <a:solidFill>
              <a:schemeClr val="tx1"/>
            </a:solidFill>
            <a:prstDash val="solid"/>
            <a:round/>
            <a:headEnd type="none" w="med" len="med"/>
            <a:tailEnd type="none" w="med" len="med"/>
          </a:ln>
        </p:spPr>
      </p:sp>
      <p:sp>
        <p:nvSpPr>
          <p:cNvPr id="33809" name="Line 15"/>
          <p:cNvSpPr/>
          <p:nvPr/>
        </p:nvSpPr>
        <p:spPr>
          <a:xfrm flipV="1">
            <a:off x="10034588" y="3241675"/>
            <a:ext cx="0" cy="169863"/>
          </a:xfrm>
          <a:prstGeom prst="line">
            <a:avLst/>
          </a:prstGeom>
          <a:ln w="25400" cap="flat" cmpd="sng">
            <a:solidFill>
              <a:schemeClr val="tx1"/>
            </a:solidFill>
            <a:prstDash val="solid"/>
            <a:roun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Top)">
                                      <p:cBhvr>
                                        <p:cTn id="7" dur="500"/>
                                        <p:tgtEl>
                                          <p:spTgt spid="6"/>
                                        </p:tgtEl>
                                      </p:cBhvr>
                                    </p:animEffect>
                                  </p:childTnLst>
                                </p:cTn>
                              </p:par>
                            </p:childTnLst>
                          </p:cTn>
                        </p:par>
                        <p:par>
                          <p:cTn id="8" fill="hold">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slide(fromTop)">
                                      <p:cBhvr>
                                        <p:cTn id="11" dur="500"/>
                                        <p:tgtEl>
                                          <p:spTgt spid="7"/>
                                        </p:tgtEl>
                                      </p:cBhvr>
                                    </p:animEffect>
                                  </p:childTnLst>
                                </p:cTn>
                              </p:par>
                            </p:childTnLst>
                          </p:cTn>
                        </p:par>
                        <p:par>
                          <p:cTn id="12" fill="hold">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lide(fromTop)">
                                      <p:cBhvr>
                                        <p:cTn id="15" dur="500"/>
                                        <p:tgtEl>
                                          <p:spTgt spid="8"/>
                                        </p:tgtEl>
                                      </p:cBhvr>
                                    </p:animEffect>
                                  </p:childTnLst>
                                </p:cTn>
                              </p:par>
                            </p:childTnLst>
                          </p:cTn>
                        </p:par>
                        <p:par>
                          <p:cTn id="16" fill="hold">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lide(fromTop)">
                                      <p:cBhvr>
                                        <p:cTn id="19" dur="500"/>
                                        <p:tgtEl>
                                          <p:spTgt spid="9"/>
                                        </p:tgtEl>
                                      </p:cBhvr>
                                    </p:animEffect>
                                  </p:childTnLst>
                                </p:cTn>
                              </p:par>
                            </p:childTnLst>
                          </p:cTn>
                        </p:par>
                        <p:par>
                          <p:cTn id="20" fill="hold">
                            <p:stCondLst>
                              <p:cond delay="2000"/>
                            </p:stCondLst>
                            <p:childTnLst>
                              <p:par>
                                <p:cTn id="21" presetID="12" presetClass="entr" presetSubtype="1"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slide(fromTop)">
                                      <p:cBhvr>
                                        <p:cTn id="23" dur="500"/>
                                        <p:tgtEl>
                                          <p:spTgt spid="10"/>
                                        </p:tgtEl>
                                      </p:cBhvr>
                                    </p:animEffect>
                                  </p:childTnLst>
                                </p:cTn>
                              </p:par>
                            </p:childTnLst>
                          </p:cTn>
                        </p:par>
                        <p:par>
                          <p:cTn id="24" fill="hold">
                            <p:stCondLst>
                              <p:cond delay="2500"/>
                            </p:stCondLst>
                            <p:childTnLst>
                              <p:par>
                                <p:cTn id="25" presetID="1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lide(fromTop)">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9" name="Text Box 6"/>
          <p:cNvSpPr txBox="1"/>
          <p:nvPr/>
        </p:nvSpPr>
        <p:spPr>
          <a:xfrm>
            <a:off x="10431463" y="1290638"/>
            <a:ext cx="614362" cy="4970462"/>
          </a:xfrm>
          <a:prstGeom prst="rect">
            <a:avLst/>
          </a:prstGeom>
          <a:noFill/>
          <a:ln w="9525">
            <a:noFill/>
          </a:ln>
        </p:spPr>
        <p:txBody>
          <a:bodyPr vert="eaVert" anchor="t" anchorCtr="0">
            <a:spAutoFit/>
          </a:bodyPr>
          <a:p>
            <a:pPr algn="ctr">
              <a:spcBef>
                <a:spcPct val="50000"/>
              </a:spcBef>
            </a:pPr>
            <a:r>
              <a:rPr lang="zh-CN" altLang="en-US" sz="2800" b="1" dirty="0">
                <a:solidFill>
                  <a:schemeClr val="tx2"/>
                </a:solidFill>
                <a:latin typeface="Times New Roman" panose="02020603050405020304" pitchFamily="18" charset="0"/>
                <a:ea typeface="宋体" panose="02010600030101010101" pitchFamily="2" charset="-122"/>
              </a:rPr>
              <a:t>职业病防治法配套规章框架</a:t>
            </a:r>
            <a:endParaRPr lang="zh-CN" altLang="en-US" sz="2800" b="1" dirty="0">
              <a:solidFill>
                <a:schemeClr val="tx2"/>
              </a:solidFill>
              <a:latin typeface="Times New Roman" panose="02020603050405020304" pitchFamily="18" charset="0"/>
              <a:ea typeface="宋体" panose="02010600030101010101" pitchFamily="2" charset="-122"/>
            </a:endParaRPr>
          </a:p>
        </p:txBody>
      </p:sp>
      <p:sp>
        <p:nvSpPr>
          <p:cNvPr id="6" name="Rectangle 7"/>
          <p:cNvSpPr>
            <a:spLocks noChangeArrowheads="1"/>
          </p:cNvSpPr>
          <p:nvPr/>
        </p:nvSpPr>
        <p:spPr bwMode="auto">
          <a:xfrm>
            <a:off x="3770313" y="1290638"/>
            <a:ext cx="3838575" cy="533400"/>
          </a:xfrm>
          <a:prstGeom prst="rect">
            <a:avLst/>
          </a:prstGeom>
          <a:solidFill>
            <a:schemeClr val="accent4">
              <a:lumMod val="40000"/>
              <a:lumOff val="60000"/>
            </a:schemeClr>
          </a:solidFill>
          <a:ln w="9525">
            <a:solidFill>
              <a:schemeClr val="tx1"/>
            </a:solidFill>
            <a:miter lim="800000"/>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职业病防治法配套规章</a:t>
            </a:r>
            <a:endParaRPr kumimoji="1"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821" name="Line 17"/>
          <p:cNvSpPr/>
          <p:nvPr/>
        </p:nvSpPr>
        <p:spPr>
          <a:xfrm>
            <a:off x="5689600" y="1824038"/>
            <a:ext cx="0" cy="304800"/>
          </a:xfrm>
          <a:prstGeom prst="line">
            <a:avLst/>
          </a:prstGeom>
          <a:ln w="28575" cap="flat" cmpd="sng">
            <a:solidFill>
              <a:schemeClr val="tx1"/>
            </a:solidFill>
            <a:prstDash val="solid"/>
            <a:round/>
            <a:headEnd type="none" w="med" len="med"/>
            <a:tailEnd type="none" w="med" len="med"/>
          </a:ln>
        </p:spPr>
      </p:sp>
      <p:sp>
        <p:nvSpPr>
          <p:cNvPr id="34822" name="Line 12"/>
          <p:cNvSpPr/>
          <p:nvPr/>
        </p:nvSpPr>
        <p:spPr>
          <a:xfrm>
            <a:off x="2662238" y="2155825"/>
            <a:ext cx="6049962" cy="0"/>
          </a:xfrm>
          <a:prstGeom prst="line">
            <a:avLst/>
          </a:prstGeom>
          <a:ln w="28575" cap="flat" cmpd="sng">
            <a:solidFill>
              <a:schemeClr val="tx1"/>
            </a:solidFill>
            <a:prstDash val="solid"/>
            <a:round/>
            <a:headEnd type="none" w="med" len="med"/>
            <a:tailEnd type="none" w="med" len="med"/>
          </a:ln>
        </p:spPr>
      </p:sp>
      <p:sp>
        <p:nvSpPr>
          <p:cNvPr id="9" name="Rectangle 2"/>
          <p:cNvSpPr>
            <a:spLocks noChangeArrowheads="1"/>
          </p:cNvSpPr>
          <p:nvPr/>
        </p:nvSpPr>
        <p:spPr bwMode="auto">
          <a:xfrm>
            <a:off x="1792288" y="2505075"/>
            <a:ext cx="1846263" cy="533400"/>
          </a:xfrm>
          <a:prstGeom prst="rect">
            <a:avLst/>
          </a:prstGeom>
          <a:solidFill>
            <a:schemeClr val="accent4">
              <a:lumMod val="60000"/>
              <a:lumOff val="40000"/>
            </a:schemeClr>
          </a:solidFill>
          <a:ln w="9525">
            <a:solidFill>
              <a:schemeClr val="tx1"/>
            </a:solidFill>
            <a:miter lim="800000"/>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规范用人单位</a:t>
            </a:r>
            <a:endParaRPr kumimoji="1"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Rectangle 8"/>
          <p:cNvSpPr>
            <a:spLocks noChangeArrowheads="1"/>
          </p:cNvSpPr>
          <p:nvPr/>
        </p:nvSpPr>
        <p:spPr bwMode="auto">
          <a:xfrm>
            <a:off x="1846263" y="3429000"/>
            <a:ext cx="1924050" cy="2971800"/>
          </a:xfrm>
          <a:prstGeom prst="rect">
            <a:avLst/>
          </a:prstGeom>
          <a:solidFill>
            <a:schemeClr val="accent4">
              <a:lumMod val="60000"/>
              <a:lumOff val="40000"/>
            </a:schemeClr>
          </a:solidFill>
          <a:ln w="9525">
            <a:solidFill>
              <a:schemeClr val="tx1"/>
            </a:solidFill>
            <a:miter lim="800000"/>
          </a:ln>
        </p:spPr>
        <p:txBody>
          <a:bodyPr wrap="none" anchor="ctr"/>
          <a:lstStyle/>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职业病危害分类</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危害项目申报</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职业病危害因素</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职业病分类及目录</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rPr>
              <a:t>工作场所管理</a:t>
            </a:r>
            <a:endPar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endPar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1" name="Rectangle 3"/>
          <p:cNvSpPr>
            <a:spLocks noChangeArrowheads="1"/>
          </p:cNvSpPr>
          <p:nvPr/>
        </p:nvSpPr>
        <p:spPr bwMode="auto">
          <a:xfrm>
            <a:off x="3770313" y="2474913"/>
            <a:ext cx="1893888" cy="533400"/>
          </a:xfrm>
          <a:prstGeom prst="rect">
            <a:avLst/>
          </a:prstGeom>
          <a:solidFill>
            <a:schemeClr val="accent4">
              <a:lumMod val="60000"/>
              <a:lumOff val="40000"/>
            </a:schemeClr>
          </a:solidFill>
          <a:ln w="9525">
            <a:solidFill>
              <a:schemeClr val="tx1"/>
            </a:solidFill>
            <a:miter lim="800000"/>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规范执法行为</a:t>
            </a:r>
            <a:endParaRPr kumimoji="1"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Rectangle 4"/>
          <p:cNvSpPr>
            <a:spLocks noChangeArrowheads="1"/>
          </p:cNvSpPr>
          <p:nvPr/>
        </p:nvSpPr>
        <p:spPr bwMode="auto">
          <a:xfrm>
            <a:off x="5784850" y="2460625"/>
            <a:ext cx="1798638" cy="533400"/>
          </a:xfrm>
          <a:prstGeom prst="rect">
            <a:avLst/>
          </a:prstGeom>
          <a:solidFill>
            <a:schemeClr val="accent4">
              <a:lumMod val="60000"/>
              <a:lumOff val="40000"/>
            </a:schemeClr>
          </a:solidFill>
          <a:ln w="9525">
            <a:solidFill>
              <a:schemeClr val="tx1"/>
            </a:solidFill>
            <a:miter lim="800000"/>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规范技术服务</a:t>
            </a:r>
            <a:endParaRPr kumimoji="1"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Rectangle 10"/>
          <p:cNvSpPr>
            <a:spLocks noChangeArrowheads="1"/>
          </p:cNvSpPr>
          <p:nvPr/>
        </p:nvSpPr>
        <p:spPr bwMode="auto">
          <a:xfrm>
            <a:off x="5870575" y="3429000"/>
            <a:ext cx="1712913" cy="2971800"/>
          </a:xfrm>
          <a:prstGeom prst="rect">
            <a:avLst/>
          </a:prstGeom>
          <a:solidFill>
            <a:schemeClr val="accent4">
              <a:lumMod val="60000"/>
              <a:lumOff val="40000"/>
            </a:schemeClr>
          </a:solidFill>
          <a:ln w="9525">
            <a:solidFill>
              <a:schemeClr val="tx1"/>
            </a:solidFill>
            <a:miter lim="800000"/>
          </a:ln>
        </p:spPr>
        <p:txBody>
          <a:bodyPr wrap="none" tIns="154800"/>
          <a:lstStyle/>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职业健康检查</a:t>
            </a:r>
            <a:endPar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职业病诊断鉴定</a:t>
            </a:r>
            <a:endPar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技术服务机构</a:t>
            </a:r>
            <a:endPar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职业危害评价</a:t>
            </a:r>
            <a:endParaRPr kumimoji="0" lang="zh-CN" altLang="en-US"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a:ln>
                  <a:noFill/>
                </a:ln>
                <a:solidFill>
                  <a:schemeClr val="hlink"/>
                </a:solidFill>
                <a:effectLst/>
                <a:uLnTx/>
                <a:uFillTx/>
                <a:latin typeface="微软雅黑" panose="020B0503020204020204" pitchFamily="34" charset="-122"/>
                <a:ea typeface="微软雅黑" panose="020B0503020204020204" pitchFamily="34" charset="-122"/>
                <a:cs typeface="+mn-cs"/>
              </a:rPr>
              <a:t>职业卫生检测</a:t>
            </a:r>
            <a:endParaRPr kumimoji="0" lang="zh-CN" altLang="en-US" sz="1800" b="1" i="0" u="none" strike="noStrike" kern="1200" cap="none" spc="0" normalizeH="0" baseline="0" noProof="0">
              <a:ln>
                <a:noFill/>
              </a:ln>
              <a:solidFill>
                <a:schemeClr val="hlin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en-US" altLang="zh-CN"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en-US" altLang="zh-CN" sz="1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Rectangle 9"/>
          <p:cNvSpPr>
            <a:spLocks noChangeArrowheads="1"/>
          </p:cNvSpPr>
          <p:nvPr/>
        </p:nvSpPr>
        <p:spPr bwMode="auto">
          <a:xfrm>
            <a:off x="3938588" y="3465513"/>
            <a:ext cx="1747838" cy="2971800"/>
          </a:xfrm>
          <a:prstGeom prst="rect">
            <a:avLst/>
          </a:prstGeom>
          <a:solidFill>
            <a:schemeClr val="accent4">
              <a:lumMod val="60000"/>
              <a:lumOff val="40000"/>
            </a:schemeClr>
          </a:solidFill>
          <a:ln w="9525">
            <a:solidFill>
              <a:schemeClr val="tx1"/>
            </a:solidFill>
            <a:miter lim="800000"/>
          </a:ln>
        </p:spPr>
        <p:txBody>
          <a:bodyPr wrap="none" tIns="118800"/>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8" name="Rectangle 5"/>
          <p:cNvSpPr>
            <a:spLocks noChangeArrowheads="1"/>
          </p:cNvSpPr>
          <p:nvPr/>
        </p:nvSpPr>
        <p:spPr bwMode="auto">
          <a:xfrm>
            <a:off x="7788275" y="2460625"/>
            <a:ext cx="1846263" cy="533400"/>
          </a:xfrm>
          <a:prstGeom prst="rect">
            <a:avLst/>
          </a:prstGeom>
          <a:solidFill>
            <a:schemeClr val="accent4">
              <a:lumMod val="60000"/>
              <a:lumOff val="40000"/>
            </a:schemeClr>
          </a:solidFill>
          <a:ln w="9525">
            <a:solidFill>
              <a:schemeClr val="tx1"/>
            </a:solidFill>
            <a:miter lim="800000"/>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标准与技术规范</a:t>
            </a:r>
            <a:endParaRPr kumimoji="1"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9" name="Rectangle 11"/>
          <p:cNvSpPr>
            <a:spLocks noChangeArrowheads="1"/>
          </p:cNvSpPr>
          <p:nvPr/>
        </p:nvSpPr>
        <p:spPr bwMode="auto">
          <a:xfrm>
            <a:off x="7891463" y="3451225"/>
            <a:ext cx="1689100" cy="2971800"/>
          </a:xfrm>
          <a:prstGeom prst="rect">
            <a:avLst/>
          </a:prstGeom>
          <a:solidFill>
            <a:schemeClr val="accent4">
              <a:lumMod val="60000"/>
              <a:lumOff val="40000"/>
            </a:schemeClr>
          </a:solidFill>
          <a:ln w="9525">
            <a:solidFill>
              <a:schemeClr val="tx1"/>
            </a:solidFill>
            <a:miter lim="800000"/>
          </a:ln>
        </p:spPr>
        <p:txBody>
          <a:bodyPr wrap="none" tIns="154800"/>
          <a:lstStyle/>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职业卫生标准</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工业企业设计</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接触限值</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诊断标准</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rPr>
              <a:t>检验方法</a:t>
            </a:r>
            <a:endPar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rPr>
              <a:t>放射卫生防护</a:t>
            </a:r>
            <a:endParaRPr kumimoji="0" lang="zh-CN" altLang="en-US" sz="1800" b="1" i="0" u="none" strike="noStrike" kern="1200" cap="none" spc="0" normalizeH="0" baseline="0" noProof="0" dirty="0">
              <a:ln>
                <a:noFill/>
              </a:ln>
              <a:solidFill>
                <a:schemeClr val="hlin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80000"/>
              </a:lnSpc>
              <a:spcBef>
                <a:spcPct val="50000"/>
              </a:spcBef>
              <a:spcAft>
                <a:spcPct val="0"/>
              </a:spcAft>
              <a:buClrTx/>
              <a:buSzTx/>
              <a:buFontTx/>
              <a:buNone/>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听力保护规范</a:t>
            </a:r>
            <a:endPar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831" name="Line 13"/>
          <p:cNvSpPr/>
          <p:nvPr/>
        </p:nvSpPr>
        <p:spPr>
          <a:xfrm>
            <a:off x="2673350" y="2155825"/>
            <a:ext cx="0" cy="304800"/>
          </a:xfrm>
          <a:prstGeom prst="line">
            <a:avLst/>
          </a:prstGeom>
          <a:ln w="28575" cap="flat" cmpd="sng">
            <a:solidFill>
              <a:schemeClr val="tx1"/>
            </a:solidFill>
            <a:prstDash val="solid"/>
            <a:round/>
            <a:headEnd type="none" w="med" len="med"/>
            <a:tailEnd type="triangle" w="med" len="med"/>
          </a:ln>
        </p:spPr>
      </p:sp>
      <p:sp>
        <p:nvSpPr>
          <p:cNvPr id="34832" name="Line 14"/>
          <p:cNvSpPr/>
          <p:nvPr/>
        </p:nvSpPr>
        <p:spPr>
          <a:xfrm>
            <a:off x="4616450" y="2170113"/>
            <a:ext cx="0" cy="304800"/>
          </a:xfrm>
          <a:prstGeom prst="line">
            <a:avLst/>
          </a:prstGeom>
          <a:ln w="28575" cap="flat" cmpd="sng">
            <a:solidFill>
              <a:schemeClr val="tx1"/>
            </a:solidFill>
            <a:prstDash val="solid"/>
            <a:round/>
            <a:headEnd type="none" w="med" len="med"/>
            <a:tailEnd type="triangle" w="med" len="med"/>
          </a:ln>
        </p:spPr>
      </p:sp>
      <p:sp>
        <p:nvSpPr>
          <p:cNvPr id="34833" name="Line 15"/>
          <p:cNvSpPr/>
          <p:nvPr/>
        </p:nvSpPr>
        <p:spPr>
          <a:xfrm>
            <a:off x="6673850" y="2133600"/>
            <a:ext cx="0" cy="304800"/>
          </a:xfrm>
          <a:prstGeom prst="line">
            <a:avLst/>
          </a:prstGeom>
          <a:ln w="28575" cap="flat" cmpd="sng">
            <a:solidFill>
              <a:schemeClr val="tx1"/>
            </a:solidFill>
            <a:prstDash val="solid"/>
            <a:round/>
            <a:headEnd type="none" w="med" len="med"/>
            <a:tailEnd type="triangle" w="med" len="med"/>
          </a:ln>
        </p:spPr>
      </p:sp>
      <p:sp>
        <p:nvSpPr>
          <p:cNvPr id="34834" name="Line 16"/>
          <p:cNvSpPr/>
          <p:nvPr/>
        </p:nvSpPr>
        <p:spPr>
          <a:xfrm>
            <a:off x="8712200" y="2170113"/>
            <a:ext cx="0" cy="304800"/>
          </a:xfrm>
          <a:prstGeom prst="line">
            <a:avLst/>
          </a:prstGeom>
          <a:ln w="28575" cap="flat" cmpd="sng">
            <a:solidFill>
              <a:schemeClr val="tx1"/>
            </a:solidFill>
            <a:prstDash val="solid"/>
            <a:round/>
            <a:headEnd type="none" w="med" len="med"/>
            <a:tailEnd type="triangle" w="med" len="med"/>
          </a:ln>
        </p:spPr>
      </p:sp>
      <p:sp>
        <p:nvSpPr>
          <p:cNvPr id="34835" name="Line 19"/>
          <p:cNvSpPr/>
          <p:nvPr/>
        </p:nvSpPr>
        <p:spPr>
          <a:xfrm>
            <a:off x="2684463" y="3025775"/>
            <a:ext cx="0" cy="457200"/>
          </a:xfrm>
          <a:prstGeom prst="line">
            <a:avLst/>
          </a:prstGeom>
          <a:ln w="28575" cap="flat" cmpd="sng">
            <a:solidFill>
              <a:schemeClr val="tx1"/>
            </a:solidFill>
            <a:prstDash val="solid"/>
            <a:round/>
            <a:headEnd type="none" w="med" len="med"/>
            <a:tailEnd type="none" w="med" len="med"/>
          </a:ln>
        </p:spPr>
      </p:sp>
      <p:sp>
        <p:nvSpPr>
          <p:cNvPr id="34836" name="Line 20"/>
          <p:cNvSpPr/>
          <p:nvPr/>
        </p:nvSpPr>
        <p:spPr>
          <a:xfrm>
            <a:off x="4616450" y="3025775"/>
            <a:ext cx="0" cy="457200"/>
          </a:xfrm>
          <a:prstGeom prst="line">
            <a:avLst/>
          </a:prstGeom>
          <a:ln w="28575" cap="flat" cmpd="sng">
            <a:solidFill>
              <a:schemeClr val="tx1"/>
            </a:solidFill>
            <a:prstDash val="solid"/>
            <a:round/>
            <a:headEnd type="none" w="med" len="med"/>
            <a:tailEnd type="none" w="med" len="med"/>
          </a:ln>
        </p:spPr>
      </p:sp>
      <p:sp>
        <p:nvSpPr>
          <p:cNvPr id="34837" name="Line 21"/>
          <p:cNvSpPr/>
          <p:nvPr/>
        </p:nvSpPr>
        <p:spPr>
          <a:xfrm>
            <a:off x="6664325" y="2971800"/>
            <a:ext cx="0" cy="457200"/>
          </a:xfrm>
          <a:prstGeom prst="line">
            <a:avLst/>
          </a:prstGeom>
          <a:ln w="28575" cap="flat" cmpd="sng">
            <a:solidFill>
              <a:schemeClr val="tx1"/>
            </a:solidFill>
            <a:prstDash val="solid"/>
            <a:round/>
            <a:headEnd type="none" w="med" len="med"/>
            <a:tailEnd type="none" w="med" len="med"/>
          </a:ln>
        </p:spPr>
      </p:sp>
      <p:sp>
        <p:nvSpPr>
          <p:cNvPr id="34838" name="Line 22"/>
          <p:cNvSpPr/>
          <p:nvPr/>
        </p:nvSpPr>
        <p:spPr>
          <a:xfrm>
            <a:off x="8736013" y="2994025"/>
            <a:ext cx="0" cy="457200"/>
          </a:xfrm>
          <a:prstGeom prst="line">
            <a:avLst/>
          </a:prstGeom>
          <a:ln w="28575" cap="flat" cmpd="sng">
            <a:solidFill>
              <a:schemeClr val="tx1"/>
            </a:solidFill>
            <a:prstDash val="solid"/>
            <a:round/>
            <a:headEnd type="none" w="med" len="med"/>
            <a:tailEnd type="none" w="med" len="med"/>
          </a:ln>
        </p:spPr>
      </p:sp>
      <p:sp>
        <p:nvSpPr>
          <p:cNvPr id="34839" name="Rectangle 18"/>
          <p:cNvSpPr/>
          <p:nvPr/>
        </p:nvSpPr>
        <p:spPr>
          <a:xfrm>
            <a:off x="3938588" y="3597275"/>
            <a:ext cx="1290637" cy="1930400"/>
          </a:xfrm>
          <a:prstGeom prst="rect">
            <a:avLst/>
          </a:prstGeom>
          <a:noFill/>
          <a:ln w="9525">
            <a:noFill/>
          </a:ln>
        </p:spPr>
        <p:txBody>
          <a:bodyPr anchor="t" anchorCtr="0">
            <a:spAutoFit/>
          </a:bodyPr>
          <a:p>
            <a:pPr>
              <a:lnSpc>
                <a:spcPct val="80000"/>
              </a:lnSpc>
              <a:spcBef>
                <a:spcPct val="50000"/>
              </a:spcBef>
            </a:pPr>
            <a:r>
              <a:rPr lang="zh-CN" altLang="en-US" b="1" dirty="0">
                <a:latin typeface="幼圆" panose="02010509060101010101" pitchFamily="49" charset="-122"/>
                <a:ea typeface="幼圆" panose="02010509060101010101" pitchFamily="49" charset="-122"/>
              </a:rPr>
              <a:t>事故处理</a:t>
            </a:r>
            <a:endParaRPr lang="zh-CN" altLang="en-US" b="1" dirty="0">
              <a:latin typeface="幼圆" panose="02010509060101010101" pitchFamily="49" charset="-122"/>
              <a:ea typeface="幼圆" panose="02010509060101010101" pitchFamily="49" charset="-122"/>
            </a:endParaRPr>
          </a:p>
          <a:p>
            <a:pPr>
              <a:lnSpc>
                <a:spcPct val="80000"/>
              </a:lnSpc>
              <a:spcBef>
                <a:spcPct val="50000"/>
              </a:spcBef>
            </a:pPr>
            <a:r>
              <a:rPr lang="zh-CN" altLang="en-US" b="1" dirty="0">
                <a:solidFill>
                  <a:schemeClr val="hlink"/>
                </a:solidFill>
                <a:latin typeface="幼圆" panose="02010509060101010101" pitchFamily="49" charset="-122"/>
                <a:ea typeface="幼圆" panose="02010509060101010101" pitchFamily="49" charset="-122"/>
              </a:rPr>
              <a:t>监督程序</a:t>
            </a:r>
            <a:endParaRPr lang="zh-CN" altLang="en-US" b="1" dirty="0">
              <a:solidFill>
                <a:schemeClr val="hlink"/>
              </a:solidFill>
              <a:latin typeface="幼圆" panose="02010509060101010101" pitchFamily="49" charset="-122"/>
              <a:ea typeface="幼圆" panose="02010509060101010101" pitchFamily="49" charset="-122"/>
            </a:endParaRPr>
          </a:p>
          <a:p>
            <a:pPr>
              <a:lnSpc>
                <a:spcPct val="80000"/>
              </a:lnSpc>
              <a:spcBef>
                <a:spcPct val="50000"/>
              </a:spcBef>
            </a:pPr>
            <a:r>
              <a:rPr lang="zh-CN" altLang="en-US" b="1" dirty="0">
                <a:solidFill>
                  <a:schemeClr val="hlink"/>
                </a:solidFill>
                <a:latin typeface="幼圆" panose="02010509060101010101" pitchFamily="49" charset="-122"/>
                <a:ea typeface="幼圆" panose="02010509060101010101" pitchFamily="49" charset="-122"/>
              </a:rPr>
              <a:t>处罚办法</a:t>
            </a:r>
            <a:endParaRPr lang="zh-CN" altLang="en-US" b="1" dirty="0">
              <a:solidFill>
                <a:schemeClr val="hlink"/>
              </a:solidFill>
              <a:latin typeface="幼圆" panose="02010509060101010101" pitchFamily="49" charset="-122"/>
              <a:ea typeface="幼圆" panose="02010509060101010101" pitchFamily="49" charset="-122"/>
            </a:endParaRPr>
          </a:p>
          <a:p>
            <a:pPr>
              <a:lnSpc>
                <a:spcPct val="80000"/>
              </a:lnSpc>
              <a:spcBef>
                <a:spcPct val="50000"/>
              </a:spcBef>
            </a:pPr>
            <a:r>
              <a:rPr lang="en-US" altLang="zh-CN" b="1" dirty="0">
                <a:latin typeface="Times New Roman" panose="02020603050405020304" pitchFamily="18" charset="0"/>
                <a:ea typeface="幼圆" panose="02010509060101010101" pitchFamily="49" charset="-122"/>
              </a:rPr>
              <a:t>……</a:t>
            </a:r>
            <a:endParaRPr lang="en-US" altLang="zh-CN" b="1" dirty="0">
              <a:latin typeface="幼圆" panose="02010509060101010101" pitchFamily="49" charset="-122"/>
              <a:ea typeface="幼圆" panose="02010509060101010101" pitchFamily="49" charset="-122"/>
            </a:endParaRPr>
          </a:p>
          <a:p>
            <a:pPr>
              <a:spcBef>
                <a:spcPct val="50000"/>
              </a:spcBef>
            </a:pPr>
            <a:endParaRPr lang="zh-CN" altLang="en-US" sz="2400" b="1" dirty="0">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5841"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35844" name="Rectangle 2"/>
          <p:cNvSpPr>
            <a:spLocks noGrp="1"/>
          </p:cNvSpPr>
          <p:nvPr>
            <p:ph type="title"/>
          </p:nvPr>
        </p:nvSpPr>
        <p:spPr>
          <a:xfrm>
            <a:off x="908050" y="906463"/>
            <a:ext cx="8118475" cy="857250"/>
          </a:xfrm>
        </p:spPr>
        <p:txBody>
          <a:bodyPr vert="horz" wrap="square" lIns="91440" tIns="45720" rIns="91440" bIns="45720" anchor="ctr" anchorCtr="0"/>
          <a:p>
            <a:pPr eaLnBrk="1" hangingPunct="1"/>
            <a:r>
              <a:rPr lang="zh-CN" altLang="en-US" sz="2800" b="1" dirty="0">
                <a:solidFill>
                  <a:srgbClr val="6600CC"/>
                </a:solidFill>
                <a:latin typeface="宋体" panose="02010600030101010101" pitchFamily="2" charset="-122"/>
              </a:rPr>
              <a:t>职业病防治的方针和原则</a:t>
            </a:r>
            <a:endParaRPr lang="zh-CN" altLang="en-US" sz="2800" b="1" dirty="0">
              <a:solidFill>
                <a:srgbClr val="6600CC"/>
              </a:solidFill>
              <a:latin typeface="宋体" panose="02010600030101010101" pitchFamily="2" charset="-122"/>
            </a:endParaRPr>
          </a:p>
        </p:txBody>
      </p:sp>
      <p:sp>
        <p:nvSpPr>
          <p:cNvPr id="35845" name="Rectangle 3"/>
          <p:cNvSpPr txBox="1"/>
          <p:nvPr/>
        </p:nvSpPr>
        <p:spPr>
          <a:xfrm>
            <a:off x="1125538" y="1795463"/>
            <a:ext cx="3673475" cy="2127250"/>
          </a:xfrm>
          <a:prstGeom prst="rect">
            <a:avLst/>
          </a:prstGeom>
          <a:noFill/>
          <a:ln w="9525">
            <a:noFill/>
          </a:ln>
        </p:spPr>
        <p:txBody>
          <a:bodyPr anchor="t" anchorCtr="0"/>
          <a:p>
            <a:pPr marL="228600" indent="-228600">
              <a:lnSpc>
                <a:spcPct val="90000"/>
              </a:lnSpc>
              <a:spcBef>
                <a:spcPts val="1000"/>
              </a:spcBef>
            </a:pPr>
            <a:r>
              <a:rPr lang="zh-CN" altLang="en-US" sz="2800" b="1" dirty="0">
                <a:latin typeface="Calibri" panose="020F0502020204030204" pitchFamily="34" charset="0"/>
                <a:ea typeface="宋体" panose="02010600030101010101" pitchFamily="2" charset="-122"/>
              </a:rPr>
              <a:t>◆预防为主</a:t>
            </a:r>
            <a:endParaRPr lang="zh-CN" altLang="en-US" sz="2800" b="1" dirty="0">
              <a:latin typeface="Calibri" panose="020F0502020204030204" pitchFamily="34" charset="0"/>
              <a:ea typeface="宋体" panose="02010600030101010101" pitchFamily="2" charset="-122"/>
            </a:endParaRPr>
          </a:p>
          <a:p>
            <a:pPr marL="228600" indent="-228600">
              <a:lnSpc>
                <a:spcPct val="90000"/>
              </a:lnSpc>
              <a:spcBef>
                <a:spcPts val="1000"/>
              </a:spcBef>
            </a:pPr>
            <a:r>
              <a:rPr lang="zh-CN" altLang="en-US" sz="2800" b="1" dirty="0">
                <a:latin typeface="Calibri" panose="020F0502020204030204" pitchFamily="34" charset="0"/>
                <a:ea typeface="宋体" panose="02010600030101010101" pitchFamily="2" charset="-122"/>
              </a:rPr>
              <a:t>◆防治结合</a:t>
            </a:r>
            <a:endParaRPr lang="zh-CN" altLang="en-US" sz="2800" b="1" dirty="0">
              <a:latin typeface="Calibri" panose="020F0502020204030204" pitchFamily="34" charset="0"/>
              <a:ea typeface="宋体" panose="02010600030101010101" pitchFamily="2" charset="-122"/>
            </a:endParaRPr>
          </a:p>
          <a:p>
            <a:pPr marL="228600" indent="-228600">
              <a:lnSpc>
                <a:spcPct val="90000"/>
              </a:lnSpc>
              <a:spcBef>
                <a:spcPts val="1000"/>
              </a:spcBef>
            </a:pPr>
            <a:r>
              <a:rPr lang="zh-CN" altLang="en-US" sz="2800" b="1" dirty="0">
                <a:latin typeface="Calibri" panose="020F0502020204030204" pitchFamily="34" charset="0"/>
                <a:ea typeface="宋体" panose="02010600030101010101" pitchFamily="2" charset="-122"/>
              </a:rPr>
              <a:t>◆分类管理</a:t>
            </a:r>
            <a:endParaRPr lang="zh-CN" altLang="en-US" sz="2800" b="1" dirty="0">
              <a:latin typeface="Calibri" panose="020F0502020204030204" pitchFamily="34" charset="0"/>
              <a:ea typeface="宋体" panose="02010600030101010101" pitchFamily="2" charset="-122"/>
            </a:endParaRPr>
          </a:p>
          <a:p>
            <a:pPr marL="228600" indent="-228600">
              <a:lnSpc>
                <a:spcPct val="90000"/>
              </a:lnSpc>
              <a:spcBef>
                <a:spcPts val="1000"/>
              </a:spcBef>
            </a:pPr>
            <a:r>
              <a:rPr lang="zh-CN" altLang="en-US" sz="2800" b="1" dirty="0">
                <a:latin typeface="Calibri" panose="020F0502020204030204" pitchFamily="34" charset="0"/>
                <a:ea typeface="宋体" panose="02010600030101010101" pitchFamily="2" charset="-122"/>
              </a:rPr>
              <a:t>◆综合治理</a:t>
            </a:r>
            <a:endParaRPr lang="zh-CN" altLang="en-US" sz="2800" b="1" dirty="0">
              <a:latin typeface="Calibri" panose="020F0502020204030204" pitchFamily="34" charset="0"/>
              <a:ea typeface="宋体" panose="02010600030101010101" pitchFamily="2" charset="-122"/>
            </a:endParaRPr>
          </a:p>
        </p:txBody>
      </p:sp>
      <p:sp>
        <p:nvSpPr>
          <p:cNvPr id="35846" name="矩形 3"/>
          <p:cNvSpPr/>
          <p:nvPr/>
        </p:nvSpPr>
        <p:spPr>
          <a:xfrm>
            <a:off x="908050" y="4035425"/>
            <a:ext cx="5821680" cy="1383665"/>
          </a:xfrm>
          <a:prstGeom prst="rect">
            <a:avLst/>
          </a:prstGeom>
          <a:noFill/>
          <a:ln w="9525">
            <a:noFill/>
          </a:ln>
        </p:spPr>
        <p:txBody>
          <a:bodyPr wrap="square" anchor="t" anchorCtr="0">
            <a:spAutoFit/>
          </a:bodyPr>
          <a:p>
            <a:r>
              <a:rPr lang="zh-CN" altLang="en-US" sz="2800" b="1" dirty="0">
                <a:latin typeface="宋体" panose="02010600030101010101" pitchFamily="2" charset="-122"/>
                <a:ea typeface="宋体" panose="02010600030101010101" pitchFamily="2" charset="-122"/>
              </a:rPr>
              <a:t>    我国职业病防治工作坚持</a:t>
            </a:r>
            <a:r>
              <a:rPr lang="zh-CN" altLang="en-US" sz="2800" b="1" dirty="0">
                <a:solidFill>
                  <a:srgbClr val="FF0000"/>
                </a:solidFill>
                <a:latin typeface="宋体" panose="02010600030101010101" pitchFamily="2" charset="-122"/>
                <a:ea typeface="宋体" panose="02010600030101010101" pitchFamily="2" charset="-122"/>
              </a:rPr>
              <a:t>预防为主、防治结合</a:t>
            </a:r>
            <a:r>
              <a:rPr lang="zh-CN" altLang="en-US" sz="2800" b="1" dirty="0">
                <a:latin typeface="宋体" panose="02010600030101010101" pitchFamily="2" charset="-122"/>
                <a:ea typeface="宋体" panose="02010600030101010101" pitchFamily="2" charset="-122"/>
              </a:rPr>
              <a:t>的方针。实行</a:t>
            </a:r>
            <a:r>
              <a:rPr lang="zh-CN" altLang="en-US" sz="2800" b="1" dirty="0">
                <a:solidFill>
                  <a:srgbClr val="FF0000"/>
                </a:solidFill>
                <a:latin typeface="宋体" panose="02010600030101010101" pitchFamily="2" charset="-122"/>
                <a:ea typeface="宋体" panose="02010600030101010101" pitchFamily="2" charset="-122"/>
              </a:rPr>
              <a:t>分类管理、综合治理</a:t>
            </a:r>
            <a:r>
              <a:rPr lang="zh-CN" altLang="en-US" sz="2800" b="1" dirty="0">
                <a:latin typeface="宋体" panose="02010600030101010101" pitchFamily="2" charset="-122"/>
                <a:ea typeface="宋体" panose="02010600030101010101" pitchFamily="2" charset="-122"/>
              </a:rPr>
              <a:t>。</a:t>
            </a:r>
            <a:endParaRPr lang="zh-CN" altLang="en-US" sz="2800" b="1" dirty="0">
              <a:latin typeface="Calibri" panose="020F0502020204030204" pitchFamily="34" charset="0"/>
              <a:ea typeface="宋体" panose="02010600030101010101" pitchFamily="2" charset="-122"/>
            </a:endParaRPr>
          </a:p>
        </p:txBody>
      </p:sp>
      <p:pic>
        <p:nvPicPr>
          <p:cNvPr id="35847" name="图片 1"/>
          <p:cNvPicPr>
            <a:picLocks noChangeAspect="1"/>
          </p:cNvPicPr>
          <p:nvPr/>
        </p:nvPicPr>
        <p:blipFill>
          <a:blip r:embed="rId2"/>
          <a:stretch>
            <a:fillRect/>
          </a:stretch>
        </p:blipFill>
        <p:spPr>
          <a:xfrm>
            <a:off x="6955790" y="1728470"/>
            <a:ext cx="4250690" cy="3693160"/>
          </a:xfrm>
          <a:prstGeom prst="rect">
            <a:avLst/>
          </a:prstGeom>
          <a:noFill/>
          <a:ln w="9525">
            <a:no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5" name="图片 3" descr="246de5d3ff26528e22228fd3489e033c"/>
          <p:cNvPicPr>
            <a:picLocks noChangeAspect="1"/>
          </p:cNvPicPr>
          <p:nvPr/>
        </p:nvPicPr>
        <p:blipFill>
          <a:blip r:embed="rId1"/>
          <a:stretch>
            <a:fillRect/>
          </a:stretch>
        </p:blipFill>
        <p:spPr>
          <a:xfrm>
            <a:off x="-14287" y="5849938"/>
            <a:ext cx="12215812" cy="1025525"/>
          </a:xfrm>
          <a:prstGeom prst="rect">
            <a:avLst/>
          </a:prstGeom>
          <a:noFill/>
          <a:ln w="9525">
            <a:noFill/>
          </a:ln>
        </p:spPr>
      </p:pic>
      <p:sp>
        <p:nvSpPr>
          <p:cNvPr id="36868" name="Rectangle 2"/>
          <p:cNvSpPr>
            <a:spLocks noGrp="1"/>
          </p:cNvSpPr>
          <p:nvPr>
            <p:ph type="title"/>
          </p:nvPr>
        </p:nvSpPr>
        <p:spPr>
          <a:xfrm>
            <a:off x="1524953" y="875983"/>
            <a:ext cx="3455987" cy="863600"/>
          </a:xfrm>
        </p:spPr>
        <p:txBody>
          <a:bodyPr vert="horz" wrap="square" lIns="92075" tIns="46038" rIns="92075" bIns="46038" anchor="ctr" anchorCtr="0"/>
          <a:p>
            <a:pPr eaLnBrk="1" hangingPunct="1"/>
            <a:r>
              <a:rPr lang="zh-CN" altLang="en-US" sz="3200" b="1" dirty="0">
                <a:solidFill>
                  <a:srgbClr val="6600CC"/>
                </a:solidFill>
              </a:rPr>
              <a:t>职业病防治原理</a:t>
            </a:r>
            <a:endParaRPr lang="zh-CN" altLang="en-US" sz="3200" dirty="0">
              <a:solidFill>
                <a:srgbClr val="6600CC"/>
              </a:solidFill>
            </a:endParaRPr>
          </a:p>
        </p:txBody>
      </p:sp>
      <p:sp>
        <p:nvSpPr>
          <p:cNvPr id="6" name="Rectangle 3"/>
          <p:cNvSpPr txBox="1"/>
          <p:nvPr/>
        </p:nvSpPr>
        <p:spPr>
          <a:xfrm>
            <a:off x="914718" y="1739900"/>
            <a:ext cx="9710737" cy="4443413"/>
          </a:xfrm>
          <a:prstGeom prst="rect">
            <a:avLst/>
          </a:prstGeom>
          <a:noFill/>
          <a:ln w="9525">
            <a:noFill/>
          </a:ln>
        </p:spPr>
        <p:txBody>
          <a:bodyPr anchor="t" anchorCtr="0"/>
          <a:p>
            <a:pPr marL="228600" indent="-228600">
              <a:lnSpc>
                <a:spcPct val="90000"/>
              </a:lnSpc>
              <a:spcAft>
                <a:spcPct val="40000"/>
              </a:spcAft>
            </a:pPr>
            <a:r>
              <a:rPr lang="zh-CN" altLang="en-US" sz="2800" b="1" dirty="0">
                <a:latin typeface="Calibri" panose="020F0502020204030204" pitchFamily="34" charset="0"/>
                <a:ea typeface="宋体" panose="02010600030101010101" pitchFamily="2" charset="-122"/>
              </a:rPr>
              <a:t>◆一级预防：病因预防（群体）</a:t>
            </a:r>
            <a:endParaRPr lang="zh-CN" altLang="en-US" sz="2800" b="1" dirty="0">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ct val="0"/>
              </a:spcBef>
              <a:spcAft>
                <a:spcPct val="40000"/>
              </a:spcAft>
              <a:buFont typeface="Arial" panose="020B0604020202020204" pitchFamily="34" charset="0"/>
              <a:buChar char="•"/>
            </a:pPr>
            <a:r>
              <a:rPr lang="zh-CN" altLang="en-US" sz="2800" b="1" dirty="0">
                <a:solidFill>
                  <a:schemeClr val="tx1"/>
                </a:solidFill>
                <a:latin typeface="Calibri" panose="020F0502020204030204" pitchFamily="34" charset="0"/>
                <a:ea typeface="宋体" panose="02010600030101010101" pitchFamily="2" charset="-122"/>
              </a:rPr>
              <a:t>预防、消除危害源头</a:t>
            </a:r>
            <a:endParaRPr lang="zh-CN" altLang="en-US" sz="2800" b="1" dirty="0">
              <a:solidFill>
                <a:schemeClr val="tx1"/>
              </a:solidFill>
              <a:latin typeface="Calibri" panose="020F0502020204030204" pitchFamily="34" charset="0"/>
              <a:ea typeface="宋体" panose="02010600030101010101" pitchFamily="2" charset="-122"/>
            </a:endParaRPr>
          </a:p>
          <a:p>
            <a:pPr marL="228600" indent="-228600">
              <a:lnSpc>
                <a:spcPct val="90000"/>
              </a:lnSpc>
              <a:spcAft>
                <a:spcPct val="40000"/>
              </a:spcAft>
            </a:pPr>
            <a:r>
              <a:rPr lang="zh-CN" altLang="en-US" sz="2800" b="1" dirty="0">
                <a:latin typeface="Calibri" panose="020F0502020204030204" pitchFamily="34" charset="0"/>
                <a:ea typeface="宋体" panose="02010600030101010101" pitchFamily="2" charset="-122"/>
              </a:rPr>
              <a:t>◆二级预防：早期发现、早期诊断、早期控制（群体）</a:t>
            </a:r>
            <a:endParaRPr lang="zh-CN" altLang="en-US" sz="2800" b="1" dirty="0">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ct val="0"/>
              </a:spcBef>
              <a:spcAft>
                <a:spcPct val="40000"/>
              </a:spcAft>
              <a:buFont typeface="Arial" panose="020B0604020202020204" pitchFamily="34" charset="0"/>
              <a:buChar char="•"/>
            </a:pPr>
            <a:r>
              <a:rPr lang="zh-CN" altLang="en-US" sz="2800" b="1" dirty="0">
                <a:solidFill>
                  <a:schemeClr val="tx1"/>
                </a:solidFill>
                <a:latin typeface="Calibri" panose="020F0502020204030204" pitchFamily="34" charset="0"/>
                <a:ea typeface="宋体" panose="02010600030101010101" pitchFamily="2" charset="-122"/>
              </a:rPr>
              <a:t>工作场所定期职业危害评价</a:t>
            </a:r>
            <a:endParaRPr lang="zh-CN" altLang="en-US" sz="28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ct val="0"/>
              </a:spcBef>
              <a:spcAft>
                <a:spcPct val="40000"/>
              </a:spcAft>
              <a:buFont typeface="Arial" panose="020B0604020202020204" pitchFamily="34" charset="0"/>
              <a:buChar char="•"/>
            </a:pPr>
            <a:r>
              <a:rPr lang="zh-CN" altLang="en-US" sz="2800" b="1" dirty="0">
                <a:solidFill>
                  <a:schemeClr val="tx1"/>
                </a:solidFill>
                <a:latin typeface="Calibri" panose="020F0502020204030204" pitchFamily="34" charset="0"/>
                <a:ea typeface="宋体" panose="02010600030101010101" pitchFamily="2" charset="-122"/>
              </a:rPr>
              <a:t>健康监护制度</a:t>
            </a:r>
            <a:endParaRPr lang="zh-CN" altLang="en-US" sz="2800" b="1" dirty="0">
              <a:solidFill>
                <a:schemeClr val="tx1"/>
              </a:solidFill>
              <a:latin typeface="Calibri" panose="020F0502020204030204" pitchFamily="34" charset="0"/>
              <a:ea typeface="宋体" panose="02010600030101010101" pitchFamily="2" charset="-122"/>
            </a:endParaRPr>
          </a:p>
          <a:p>
            <a:pPr marL="228600" indent="-228600">
              <a:lnSpc>
                <a:spcPct val="90000"/>
              </a:lnSpc>
              <a:spcAft>
                <a:spcPct val="40000"/>
              </a:spcAft>
            </a:pPr>
            <a:r>
              <a:rPr lang="zh-CN" altLang="en-US" sz="2800" b="1" dirty="0">
                <a:latin typeface="Calibri" panose="020F0502020204030204" pitchFamily="34" charset="0"/>
                <a:ea typeface="宋体" panose="02010600030101010101" pitchFamily="2" charset="-122"/>
              </a:rPr>
              <a:t>◆三级预防：控制疾病恶化，挽救残存功能（个体）</a:t>
            </a:r>
            <a:endParaRPr lang="zh-CN" altLang="en-US" sz="2800" b="1" dirty="0">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ct val="0"/>
              </a:spcBef>
              <a:spcAft>
                <a:spcPct val="40000"/>
              </a:spcAft>
              <a:buFont typeface="Arial" panose="020B0604020202020204" pitchFamily="34" charset="0"/>
              <a:buChar char="•"/>
            </a:pPr>
            <a:r>
              <a:rPr lang="zh-CN" altLang="en-US" sz="2800" b="1" dirty="0">
                <a:solidFill>
                  <a:schemeClr val="tx1"/>
                </a:solidFill>
                <a:latin typeface="Calibri" panose="020F0502020204030204" pitchFamily="34" charset="0"/>
                <a:ea typeface="宋体" panose="02010600030101010101" pitchFamily="2" charset="-122"/>
              </a:rPr>
              <a:t>职业病人的治疗与康复</a:t>
            </a:r>
            <a:endParaRPr lang="zh-CN" altLang="en-US" sz="28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ct val="0"/>
              </a:spcBef>
              <a:spcAft>
                <a:spcPct val="40000"/>
              </a:spcAft>
              <a:buFont typeface="Arial" panose="020B0604020202020204" pitchFamily="34" charset="0"/>
              <a:buChar char="•"/>
            </a:pPr>
            <a:r>
              <a:rPr lang="zh-CN" altLang="en-US" sz="2800" b="1" dirty="0">
                <a:solidFill>
                  <a:schemeClr val="tx1"/>
                </a:solidFill>
                <a:latin typeface="Calibri" panose="020F0502020204030204" pitchFamily="34" charset="0"/>
                <a:ea typeface="宋体" panose="02010600030101010101" pitchFamily="2" charset="-122"/>
              </a:rPr>
              <a:t>保障职业病人的权益</a:t>
            </a:r>
            <a:endParaRPr lang="zh-CN" altLang="en-US" sz="2800" b="1"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xEl>
                                              <p:charRg st="0" end="15"/>
                                            </p:txEl>
                                          </p:spTgt>
                                        </p:tgtEl>
                                        <p:attrNameLst>
                                          <p:attrName>style.visibility</p:attrName>
                                        </p:attrNameLst>
                                      </p:cBhvr>
                                      <p:to>
                                        <p:strVal val="visible"/>
                                      </p:to>
                                    </p:set>
                                    <p:animEffect transition="in" filter="slide(fromBottom)">
                                      <p:cBhvr>
                                        <p:cTn id="7" dur="500"/>
                                        <p:tgtEl>
                                          <p:spTgt spid="6">
                                            <p:txEl>
                                              <p:charRg st="0" end="15"/>
                                            </p:txEl>
                                          </p:spTgt>
                                        </p:tgtEl>
                                      </p:cBhvr>
                                    </p:animEffect>
                                  </p:childTnLst>
                                  <p:subTnLst>
                                    <p:animClr clrSpc="rgb" dir="cw">
                                      <p:cBhvr override="childStyle">
                                        <p:cTn dur="1" fill="hold" display="0" masterRel="nextClick" afterEffect="1"/>
                                        <p:tgtEl>
                                          <p:spTgt spid="6">
                                            <p:txEl>
                                              <p:charRg st="0" end="15"/>
                                            </p:txEl>
                                          </p:spTgt>
                                        </p:tgtEl>
                                        <p:attrNameLst>
                                          <p:attrName>ppt_c</p:attrName>
                                        </p:attrNameLst>
                                      </p:cBhvr>
                                      <p:to>
                                        <a:srgbClr val="33CCCC"/>
                                      </p:to>
                                    </p:animClr>
                                  </p:subTnLst>
                                </p:cTn>
                              </p:par>
                              <p:par>
                                <p:cTn id="8" presetID="12" presetClass="entr" presetSubtype="4" fill="hold" grpId="0" nodeType="withEffect">
                                  <p:stCondLst>
                                    <p:cond delay="0"/>
                                  </p:stCondLst>
                                  <p:childTnLst>
                                    <p:set>
                                      <p:cBhvr>
                                        <p:cTn id="9" dur="1" fill="hold">
                                          <p:stCondLst>
                                            <p:cond delay="0"/>
                                          </p:stCondLst>
                                        </p:cTn>
                                        <p:tgtEl>
                                          <p:spTgt spid="6">
                                            <p:txEl>
                                              <p:charRg st="15" end="25"/>
                                            </p:txEl>
                                          </p:spTgt>
                                        </p:tgtEl>
                                        <p:attrNameLst>
                                          <p:attrName>style.visibility</p:attrName>
                                        </p:attrNameLst>
                                      </p:cBhvr>
                                      <p:to>
                                        <p:strVal val="visible"/>
                                      </p:to>
                                    </p:set>
                                    <p:animEffect transition="in" filter="slide(fromBottom)">
                                      <p:cBhvr>
                                        <p:cTn id="10" dur="500"/>
                                        <p:tgtEl>
                                          <p:spTgt spid="6">
                                            <p:txEl>
                                              <p:charRg st="15" end="25"/>
                                            </p:txEl>
                                          </p:spTgt>
                                        </p:tgtEl>
                                      </p:cBhvr>
                                    </p:animEffect>
                                  </p:childTnLst>
                                  <p:subTnLst>
                                    <p:animClr clrSpc="rgb" dir="cw">
                                      <p:cBhvr override="childStyle">
                                        <p:cTn dur="1" fill="hold" display="0" masterRel="nextClick" afterEffect="1"/>
                                        <p:tgtEl>
                                          <p:spTgt spid="6">
                                            <p:txEl>
                                              <p:charRg st="15" end="25"/>
                                            </p:txEl>
                                          </p:spTgt>
                                        </p:tgtEl>
                                        <p:attrNameLst>
                                          <p:attrName>ppt_c</p:attrName>
                                        </p:attrNameLst>
                                      </p:cBhvr>
                                      <p:to>
                                        <a:srgbClr val="33CCCC"/>
                                      </p:to>
                                    </p:animClr>
                                  </p:sub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6">
                                            <p:txEl>
                                              <p:charRg st="25" end="50"/>
                                            </p:txEl>
                                          </p:spTgt>
                                        </p:tgtEl>
                                        <p:attrNameLst>
                                          <p:attrName>style.visibility</p:attrName>
                                        </p:attrNameLst>
                                      </p:cBhvr>
                                      <p:to>
                                        <p:strVal val="visible"/>
                                      </p:to>
                                    </p:set>
                                    <p:animEffect transition="in" filter="slide(fromBottom)">
                                      <p:cBhvr>
                                        <p:cTn id="15" dur="500"/>
                                        <p:tgtEl>
                                          <p:spTgt spid="6">
                                            <p:txEl>
                                              <p:charRg st="25" end="50"/>
                                            </p:txEl>
                                          </p:spTgt>
                                        </p:tgtEl>
                                      </p:cBhvr>
                                    </p:animEffect>
                                  </p:childTnLst>
                                  <p:subTnLst>
                                    <p:animClr clrSpc="rgb" dir="cw">
                                      <p:cBhvr override="childStyle">
                                        <p:cTn dur="1" fill="hold" display="0" masterRel="nextClick" afterEffect="1"/>
                                        <p:tgtEl>
                                          <p:spTgt spid="6">
                                            <p:txEl>
                                              <p:charRg st="25" end="50"/>
                                            </p:txEl>
                                          </p:spTgt>
                                        </p:tgtEl>
                                        <p:attrNameLst>
                                          <p:attrName>ppt_c</p:attrName>
                                        </p:attrNameLst>
                                      </p:cBhvr>
                                      <p:to>
                                        <a:srgbClr val="33CCCC"/>
                                      </p:to>
                                    </p:animClr>
                                  </p:subTnLst>
                                </p:cTn>
                              </p:par>
                              <p:par>
                                <p:cTn id="16" presetID="12" presetClass="entr" presetSubtype="4" fill="hold" grpId="0" nodeType="withEffect">
                                  <p:stCondLst>
                                    <p:cond delay="0"/>
                                  </p:stCondLst>
                                  <p:childTnLst>
                                    <p:set>
                                      <p:cBhvr>
                                        <p:cTn id="17" dur="1" fill="hold">
                                          <p:stCondLst>
                                            <p:cond delay="0"/>
                                          </p:stCondLst>
                                        </p:cTn>
                                        <p:tgtEl>
                                          <p:spTgt spid="6">
                                            <p:txEl>
                                              <p:charRg st="50" end="63"/>
                                            </p:txEl>
                                          </p:spTgt>
                                        </p:tgtEl>
                                        <p:attrNameLst>
                                          <p:attrName>style.visibility</p:attrName>
                                        </p:attrNameLst>
                                      </p:cBhvr>
                                      <p:to>
                                        <p:strVal val="visible"/>
                                      </p:to>
                                    </p:set>
                                    <p:animEffect transition="in" filter="slide(fromBottom)">
                                      <p:cBhvr>
                                        <p:cTn id="18" dur="500"/>
                                        <p:tgtEl>
                                          <p:spTgt spid="6">
                                            <p:txEl>
                                              <p:charRg st="50" end="63"/>
                                            </p:txEl>
                                          </p:spTgt>
                                        </p:tgtEl>
                                      </p:cBhvr>
                                    </p:animEffect>
                                  </p:childTnLst>
                                  <p:subTnLst>
                                    <p:animClr clrSpc="rgb" dir="cw">
                                      <p:cBhvr override="childStyle">
                                        <p:cTn dur="1" fill="hold" display="0" masterRel="nextClick" afterEffect="1"/>
                                        <p:tgtEl>
                                          <p:spTgt spid="6">
                                            <p:txEl>
                                              <p:charRg st="50" end="63"/>
                                            </p:txEl>
                                          </p:spTgt>
                                        </p:tgtEl>
                                        <p:attrNameLst>
                                          <p:attrName>ppt_c</p:attrName>
                                        </p:attrNameLst>
                                      </p:cBhvr>
                                      <p:to>
                                        <a:srgbClr val="33CCCC"/>
                                      </p:to>
                                    </p:animClr>
                                  </p:subTnLst>
                                </p:cTn>
                              </p:par>
                              <p:par>
                                <p:cTn id="19" presetID="12" presetClass="entr" presetSubtype="4" fill="hold" grpId="0" nodeType="withEffect">
                                  <p:stCondLst>
                                    <p:cond delay="0"/>
                                  </p:stCondLst>
                                  <p:childTnLst>
                                    <p:set>
                                      <p:cBhvr>
                                        <p:cTn id="20" dur="1" fill="hold">
                                          <p:stCondLst>
                                            <p:cond delay="0"/>
                                          </p:stCondLst>
                                        </p:cTn>
                                        <p:tgtEl>
                                          <p:spTgt spid="6">
                                            <p:txEl>
                                              <p:charRg st="63" end="70"/>
                                            </p:txEl>
                                          </p:spTgt>
                                        </p:tgtEl>
                                        <p:attrNameLst>
                                          <p:attrName>style.visibility</p:attrName>
                                        </p:attrNameLst>
                                      </p:cBhvr>
                                      <p:to>
                                        <p:strVal val="visible"/>
                                      </p:to>
                                    </p:set>
                                    <p:animEffect transition="in" filter="slide(fromBottom)">
                                      <p:cBhvr>
                                        <p:cTn id="21" dur="500"/>
                                        <p:tgtEl>
                                          <p:spTgt spid="6">
                                            <p:txEl>
                                              <p:charRg st="63" end="70"/>
                                            </p:txEl>
                                          </p:spTgt>
                                        </p:tgtEl>
                                      </p:cBhvr>
                                    </p:animEffect>
                                  </p:childTnLst>
                                  <p:subTnLst>
                                    <p:animClr clrSpc="rgb" dir="cw">
                                      <p:cBhvr override="childStyle">
                                        <p:cTn dur="1" fill="hold" display="0" masterRel="nextClick" afterEffect="1"/>
                                        <p:tgtEl>
                                          <p:spTgt spid="6">
                                            <p:txEl>
                                              <p:charRg st="63" end="70"/>
                                            </p:txEl>
                                          </p:spTgt>
                                        </p:tgtEl>
                                        <p:attrNameLst>
                                          <p:attrName>ppt_c</p:attrName>
                                        </p:attrNameLst>
                                      </p:cBhvr>
                                      <p:to>
                                        <a:srgbClr val="33CCCC"/>
                                      </p:to>
                                    </p:animClr>
                                  </p:sub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6">
                                            <p:txEl>
                                              <p:charRg st="70" end="94"/>
                                            </p:txEl>
                                          </p:spTgt>
                                        </p:tgtEl>
                                        <p:attrNameLst>
                                          <p:attrName>style.visibility</p:attrName>
                                        </p:attrNameLst>
                                      </p:cBhvr>
                                      <p:to>
                                        <p:strVal val="visible"/>
                                      </p:to>
                                    </p:set>
                                    <p:animEffect transition="in" filter="slide(fromBottom)">
                                      <p:cBhvr>
                                        <p:cTn id="26" dur="500"/>
                                        <p:tgtEl>
                                          <p:spTgt spid="6">
                                            <p:txEl>
                                              <p:charRg st="70" end="94"/>
                                            </p:txEl>
                                          </p:spTgt>
                                        </p:tgtEl>
                                      </p:cBhvr>
                                    </p:animEffect>
                                  </p:childTnLst>
                                  <p:subTnLst>
                                    <p:animClr clrSpc="rgb" dir="cw">
                                      <p:cBhvr override="childStyle">
                                        <p:cTn dur="1" fill="hold" display="0" masterRel="nextClick" afterEffect="1"/>
                                        <p:tgtEl>
                                          <p:spTgt spid="6">
                                            <p:txEl>
                                              <p:charRg st="70" end="94"/>
                                            </p:txEl>
                                          </p:spTgt>
                                        </p:tgtEl>
                                        <p:attrNameLst>
                                          <p:attrName>ppt_c</p:attrName>
                                        </p:attrNameLst>
                                      </p:cBhvr>
                                      <p:to>
                                        <a:srgbClr val="33CCCC"/>
                                      </p:to>
                                    </p:animClr>
                                  </p:subTnLst>
                                </p:cTn>
                              </p:par>
                              <p:par>
                                <p:cTn id="27" presetID="12" presetClass="entr" presetSubtype="4" fill="hold" grpId="0" nodeType="withEffect">
                                  <p:stCondLst>
                                    <p:cond delay="0"/>
                                  </p:stCondLst>
                                  <p:childTnLst>
                                    <p:set>
                                      <p:cBhvr>
                                        <p:cTn id="28" dur="1" fill="hold">
                                          <p:stCondLst>
                                            <p:cond delay="0"/>
                                          </p:stCondLst>
                                        </p:cTn>
                                        <p:tgtEl>
                                          <p:spTgt spid="6">
                                            <p:txEl>
                                              <p:charRg st="94" end="105"/>
                                            </p:txEl>
                                          </p:spTgt>
                                        </p:tgtEl>
                                        <p:attrNameLst>
                                          <p:attrName>style.visibility</p:attrName>
                                        </p:attrNameLst>
                                      </p:cBhvr>
                                      <p:to>
                                        <p:strVal val="visible"/>
                                      </p:to>
                                    </p:set>
                                    <p:animEffect transition="in" filter="slide(fromBottom)">
                                      <p:cBhvr>
                                        <p:cTn id="29" dur="500"/>
                                        <p:tgtEl>
                                          <p:spTgt spid="6">
                                            <p:txEl>
                                              <p:charRg st="94" end="105"/>
                                            </p:txEl>
                                          </p:spTgt>
                                        </p:tgtEl>
                                      </p:cBhvr>
                                    </p:animEffect>
                                  </p:childTnLst>
                                  <p:subTnLst>
                                    <p:animClr clrSpc="rgb" dir="cw">
                                      <p:cBhvr override="childStyle">
                                        <p:cTn dur="1" fill="hold" display="0" masterRel="nextClick" afterEffect="1"/>
                                        <p:tgtEl>
                                          <p:spTgt spid="6">
                                            <p:txEl>
                                              <p:charRg st="94" end="105"/>
                                            </p:txEl>
                                          </p:spTgt>
                                        </p:tgtEl>
                                        <p:attrNameLst>
                                          <p:attrName>ppt_c</p:attrName>
                                        </p:attrNameLst>
                                      </p:cBhvr>
                                      <p:to>
                                        <a:srgbClr val="33CCCC"/>
                                      </p:to>
                                    </p:animClr>
                                  </p:subTnLst>
                                </p:cTn>
                              </p:par>
                              <p:par>
                                <p:cTn id="30" presetID="12" presetClass="entr" presetSubtype="4" fill="hold" grpId="0" nodeType="withEffect">
                                  <p:stCondLst>
                                    <p:cond delay="0"/>
                                  </p:stCondLst>
                                  <p:childTnLst>
                                    <p:set>
                                      <p:cBhvr>
                                        <p:cTn id="31" dur="1" fill="hold">
                                          <p:stCondLst>
                                            <p:cond delay="0"/>
                                          </p:stCondLst>
                                        </p:cTn>
                                        <p:tgtEl>
                                          <p:spTgt spid="6">
                                            <p:txEl>
                                              <p:charRg st="105" end="115"/>
                                            </p:txEl>
                                          </p:spTgt>
                                        </p:tgtEl>
                                        <p:attrNameLst>
                                          <p:attrName>style.visibility</p:attrName>
                                        </p:attrNameLst>
                                      </p:cBhvr>
                                      <p:to>
                                        <p:strVal val="visible"/>
                                      </p:to>
                                    </p:set>
                                    <p:animEffect transition="in" filter="slide(fromBottom)">
                                      <p:cBhvr>
                                        <p:cTn id="32" dur="500"/>
                                        <p:tgtEl>
                                          <p:spTgt spid="6">
                                            <p:txEl>
                                              <p:charRg st="105" end="115"/>
                                            </p:txEl>
                                          </p:spTgt>
                                        </p:tgtEl>
                                      </p:cBhvr>
                                    </p:animEffect>
                                  </p:childTnLst>
                                  <p:subTnLst>
                                    <p:animClr clrSpc="rgb" dir="cw">
                                      <p:cBhvr override="childStyle">
                                        <p:cTn dur="1" fill="hold" display="0" masterRel="nextClick" afterEffect="1"/>
                                        <p:tgtEl>
                                          <p:spTgt spid="6">
                                            <p:txEl>
                                              <p:charRg st="105" end="115"/>
                                            </p:txEl>
                                          </p:spTgt>
                                        </p:tgtEl>
                                        <p:attrNameLst>
                                          <p:attrName>ppt_c</p:attrName>
                                        </p:attrNameLst>
                                      </p:cBhvr>
                                      <p:to>
                                        <a:srgbClr val="33CC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7889" name="图片 3" descr="246de5d3ff26528e22228fd3489e033c"/>
          <p:cNvPicPr>
            <a:picLocks noChangeAspect="1"/>
          </p:cNvPicPr>
          <p:nvPr/>
        </p:nvPicPr>
        <p:blipFill>
          <a:blip r:embed="rId1"/>
          <a:stretch>
            <a:fillRect/>
          </a:stretch>
        </p:blipFill>
        <p:spPr>
          <a:xfrm>
            <a:off x="-14287" y="6280150"/>
            <a:ext cx="12215812" cy="595313"/>
          </a:xfrm>
          <a:prstGeom prst="rect">
            <a:avLst/>
          </a:prstGeom>
          <a:noFill/>
          <a:ln w="9525">
            <a:noFill/>
          </a:ln>
        </p:spPr>
      </p:pic>
      <p:sp>
        <p:nvSpPr>
          <p:cNvPr id="37892" name="Rectangle 2"/>
          <p:cNvSpPr>
            <a:spLocks noGrp="1" noRot="1"/>
          </p:cNvSpPr>
          <p:nvPr>
            <p:ph type="title"/>
          </p:nvPr>
        </p:nvSpPr>
        <p:spPr>
          <a:xfrm>
            <a:off x="609600" y="1822450"/>
            <a:ext cx="1236663" cy="3194050"/>
          </a:xfrm>
        </p:spPr>
        <p:txBody>
          <a:bodyPr vert="eaVert" wrap="square" lIns="91440" tIns="45720" rIns="91440" bIns="45720" anchor="ctr" anchorCtr="0"/>
          <a:p>
            <a:pPr eaLnBrk="1" hangingPunct="1"/>
            <a:r>
              <a:rPr lang="zh-CN" altLang="en-US" sz="3200" b="1" dirty="0">
                <a:latin typeface="微软雅黑" panose="020B0503020204020204" pitchFamily="34" charset="-122"/>
                <a:ea typeface="微软雅黑" panose="020B0503020204020204" pitchFamily="34" charset="-122"/>
              </a:rPr>
              <a:t>形成的法律制度</a:t>
            </a:r>
            <a:endParaRPr lang="zh-CN" altLang="en-US" sz="3200" b="1" dirty="0">
              <a:latin typeface="微软雅黑" panose="020B0503020204020204" pitchFamily="34" charset="-122"/>
              <a:ea typeface="微软雅黑" panose="020B0503020204020204" pitchFamily="34" charset="-122"/>
            </a:endParaRPr>
          </a:p>
        </p:txBody>
      </p:sp>
      <p:sp>
        <p:nvSpPr>
          <p:cNvPr id="6" name="Rectangle 3"/>
          <p:cNvSpPr txBox="1">
            <a:spLocks noRot="1" noChangeArrowheads="1"/>
          </p:cNvSpPr>
          <p:nvPr/>
        </p:nvSpPr>
        <p:spPr bwMode="auto">
          <a:xfrm>
            <a:off x="1846580" y="1076960"/>
            <a:ext cx="4679950" cy="5390515"/>
          </a:xfrm>
          <a:prstGeom prst="rect">
            <a:avLst/>
          </a:prstGeom>
          <a:noFill/>
          <a:ln w="9525">
            <a:solidFill>
              <a:srgbClr val="FF0000"/>
            </a:solidFill>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00000"/>
              </a:lnSpc>
              <a:spcBef>
                <a:spcPts val="10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总则</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分类管理综合治理制度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（第三条）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工伤保险制度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（第七条）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职业卫生监督制度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（第九条）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00000"/>
              </a:lnSpc>
              <a:spcBef>
                <a:spcPts val="10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前期预防</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职业危害</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项目</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申报制度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（第十六条）</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 </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建设项目</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职业危害预评价制度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（第十七条）</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 </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职业病危害严重的建设项目的防护设施设计制度（第十八条）</a:t>
            </a:r>
            <a:r>
              <a:rPr kumimoji="0" lang="zh-CN" altLang="en-US" sz="1800" b="0" i="0" u="none" strike="noStrike" kern="1200" cap="none" spc="0" normalizeH="0" baseline="0" noProof="0" dirty="0" smtClean="0">
                <a:ln>
                  <a:noFill/>
                </a:ln>
                <a:solidFill>
                  <a:schemeClr val="tx1"/>
                </a:solidFill>
                <a:effectLst/>
                <a:uLnTx/>
                <a:uFillTx/>
                <a:latin typeface="+mn-ea"/>
                <a:ea typeface="+mn-ea"/>
                <a:cs typeface="+mn-cs"/>
              </a:rPr>
              <a:t> </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职业病危害控制效果评价及竣工验收</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（第十八条）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放射性、高毒、高危粉尘等作业实行特殊管理</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制度 </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（第十九条）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00000"/>
              </a:lnSpc>
              <a:spcBef>
                <a:spcPts val="10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劳动过程中的防护与管理</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10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职业危害</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检</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测</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评价</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（第二十六条）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100000"/>
              </a:lnSpc>
              <a:spcBef>
                <a:spcPts val="1000"/>
              </a:spcBef>
              <a:spcAft>
                <a:spcPct val="0"/>
              </a:spcAft>
              <a:buClrTx/>
              <a:buSzTx/>
              <a:buFont typeface="Wingdings" panose="05000000000000000000" pitchFamily="2" charset="2"/>
              <a:buNone/>
              <a:defRPr/>
            </a:pPr>
            <a:endParaRPr kumimoji="0" lang="zh-CN" sz="1800" b="1" i="0" u="none" strike="noStrike" kern="1200" cap="none" spc="0" normalizeH="0" baseline="0" noProof="0" dirty="0" smtClean="0">
              <a:ln>
                <a:noFill/>
              </a:ln>
              <a:solidFill>
                <a:schemeClr val="tx1"/>
              </a:solidFill>
              <a:effectLst/>
              <a:uLnTx/>
              <a:uFillTx/>
              <a:latin typeface="+mn-ea"/>
              <a:ea typeface="+mn-ea"/>
              <a:cs typeface="+mn-cs"/>
            </a:endParaRPr>
          </a:p>
        </p:txBody>
      </p:sp>
      <p:sp>
        <p:nvSpPr>
          <p:cNvPr id="7" name="Rectangle 4"/>
          <p:cNvSpPr txBox="1">
            <a:spLocks noRot="1" noChangeArrowheads="1"/>
          </p:cNvSpPr>
          <p:nvPr/>
        </p:nvSpPr>
        <p:spPr>
          <a:xfrm>
            <a:off x="6796405" y="1077595"/>
            <a:ext cx="4587875" cy="5389245"/>
          </a:xfrm>
          <a:prstGeom prst="rect">
            <a:avLst/>
          </a:prstGeom>
          <a:ln>
            <a:solidFill>
              <a:srgbClr val="FF0000"/>
            </a:solidFil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职业病危害告知制度（第二十四、二十六、二十八、二十九、三十三条）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化学品毒性鉴定制度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（第二十九条）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禁止职业危害转移制度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（第三十一条）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职业卫生</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培训制度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（第三十四条）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健康监护制度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（第三十五条）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急性职业病危害</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事故报告制度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（第三十七条）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80000"/>
              </a:lnSpc>
              <a:spcBef>
                <a:spcPts val="10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职业病诊断与职业病病人保障</a:t>
            </a:r>
            <a:r>
              <a:rPr kumimoji="0" lang="zh-CN" altLang="en-US" sz="1800" b="0" i="0" u="none" strike="noStrike" kern="1200" cap="none" spc="0" normalizeH="0" baseline="0" noProof="0" dirty="0" smtClean="0">
                <a:ln>
                  <a:noFill/>
                </a:ln>
                <a:solidFill>
                  <a:schemeClr val="tx1"/>
                </a:solidFill>
                <a:effectLst/>
                <a:uLnTx/>
                <a:uFillTx/>
                <a:latin typeface="+mn-ea"/>
                <a:ea typeface="+mn-ea"/>
                <a:cs typeface="+mn-cs"/>
              </a:rPr>
              <a:t> </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职业病报告制度 </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（第五十、五十一条）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职业病</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诊断</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鉴定制度</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（第四十六、五十二</a:t>
            </a:r>
            <a:r>
              <a:rPr kumimoji="0" lang="zh-CN" sz="1800" b="1" i="0" u="none" strike="noStrike" kern="1200" cap="none" spc="0" normalizeH="0" baseline="0" noProof="0" dirty="0" smtClean="0">
                <a:ln>
                  <a:noFill/>
                </a:ln>
                <a:solidFill>
                  <a:schemeClr val="tx1"/>
                </a:solidFill>
                <a:effectLst/>
                <a:uLnTx/>
                <a:uFillTx/>
                <a:latin typeface="+mn-ea"/>
                <a:ea typeface="+mn-ea"/>
                <a:cs typeface="+mn-cs"/>
              </a:rPr>
              <a:t>，</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五十三条）</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80000"/>
              </a:lnSpc>
              <a:spcBef>
                <a:spcPts val="10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监督检查</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监督执法人员资格认定制度 </a:t>
            </a: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（第六十八条）</a:t>
            </a:r>
            <a:endParaRPr kumimoji="0" lang="en-US" altLang="zh-CN"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80000"/>
              </a:lnSpc>
              <a:spcBef>
                <a:spcPts val="100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smtClean="0">
                <a:ln>
                  <a:noFill/>
                </a:ln>
                <a:solidFill>
                  <a:schemeClr val="tx1"/>
                </a:solidFill>
                <a:effectLst/>
                <a:uLnTx/>
                <a:uFillTx/>
                <a:latin typeface="+mn-ea"/>
                <a:ea typeface="+mn-ea"/>
                <a:cs typeface="+mn-cs"/>
              </a:rPr>
              <a:t>法律责任</a:t>
            </a:r>
            <a:endParaRPr kumimoji="0" lang="zh-CN" altLang="en-US" sz="1800" b="1" i="0" u="none" strike="noStrike" kern="1200" cap="none" spc="0" normalizeH="0" baseline="0" noProof="0" dirty="0" smtClean="0">
              <a:ln>
                <a:noFill/>
              </a:ln>
              <a:solidFill>
                <a:schemeClr val="tx1"/>
              </a:solidFill>
              <a:effectLst/>
              <a:uLnTx/>
              <a:uFillTx/>
              <a:latin typeface="+mn-ea"/>
              <a:ea typeface="+mn-ea"/>
              <a:cs typeface="+mn-cs"/>
            </a:endParaRPr>
          </a:p>
          <a:p>
            <a:pPr marL="685800" marR="0" lvl="1" indent="-228600" algn="l" defTabSz="914400" rtl="0" eaLnBrk="1" fontAlgn="base" latinLnBrk="0" hangingPunct="1">
              <a:lnSpc>
                <a:spcPct val="80000"/>
              </a:lnSpc>
              <a:spcBef>
                <a:spcPts val="500"/>
              </a:spcBef>
              <a:spcAft>
                <a:spcPct val="0"/>
              </a:spcAft>
              <a:buClrTx/>
              <a:buSzTx/>
              <a:buFont typeface="Arial" panose="020B0604020202020204" pitchFamily="34" charset="0"/>
              <a:buChar char="•"/>
              <a:defRPr/>
            </a:pPr>
            <a:r>
              <a:rPr kumimoji="0" lang="zh-CN" sz="1800" b="1" i="0" u="none" strike="noStrike" kern="1200" cap="none" spc="0" normalizeH="0" baseline="0" noProof="0" dirty="0" smtClean="0">
                <a:ln>
                  <a:noFill/>
                </a:ln>
                <a:solidFill>
                  <a:schemeClr val="tx1"/>
                </a:solidFill>
                <a:effectLst/>
                <a:uLnTx/>
                <a:uFillTx/>
                <a:latin typeface="+mn-ea"/>
                <a:ea typeface="+mn-ea"/>
                <a:cs typeface="+mn-cs"/>
              </a:rPr>
              <a:t>处罚制度</a:t>
            </a:r>
            <a:endParaRPr kumimoji="0" lang="zh-CN" sz="1800" b="1" i="0" u="none" strike="noStrike" kern="1200" cap="none" spc="0" normalizeH="0" baseline="0" noProof="0" dirty="0" smtClean="0">
              <a:ln>
                <a:noFill/>
              </a:ln>
              <a:solidFill>
                <a:schemeClr val="tx1"/>
              </a:solidFill>
              <a:effectLst/>
              <a:uLnTx/>
              <a:uFillTx/>
              <a:latin typeface="+mn-ea"/>
              <a:ea typeface="+mn-ea"/>
              <a:cs typeface="+mn-cs"/>
            </a:endParaRPr>
          </a:p>
          <a:p>
            <a:pPr marL="228600" marR="0" lvl="0" indent="-228600" algn="l" defTabSz="914400" rtl="0" eaLnBrk="1" fontAlgn="base" latinLnBrk="0" hangingPunct="1">
              <a:lnSpc>
                <a:spcPct val="80000"/>
              </a:lnSpc>
              <a:spcBef>
                <a:spcPts val="1000"/>
              </a:spcBef>
              <a:spcAft>
                <a:spcPct val="0"/>
              </a:spcAft>
              <a:buClr>
                <a:schemeClr val="accent2"/>
              </a:buClr>
              <a:buSzPct val="60000"/>
              <a:buFont typeface="Wingdings" panose="05000000000000000000" pitchFamily="2" charset="2"/>
              <a:buChar char="q"/>
              <a:defRPr/>
            </a:pPr>
            <a:endParaRPr kumimoji="0" lang="zh-CN" sz="18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913" name="图片 3" descr="246de5d3ff26528e22228fd3489e033c"/>
          <p:cNvPicPr>
            <a:picLocks noChangeAspect="1"/>
          </p:cNvPicPr>
          <p:nvPr/>
        </p:nvPicPr>
        <p:blipFill>
          <a:blip r:embed="rId1"/>
          <a:stretch>
            <a:fillRect/>
          </a:stretch>
        </p:blipFill>
        <p:spPr>
          <a:xfrm>
            <a:off x="-14287" y="6183313"/>
            <a:ext cx="12215812" cy="692150"/>
          </a:xfrm>
          <a:prstGeom prst="rect">
            <a:avLst/>
          </a:prstGeom>
          <a:noFill/>
          <a:ln w="9525">
            <a:noFill/>
          </a:ln>
        </p:spPr>
      </p:pic>
      <p:sp>
        <p:nvSpPr>
          <p:cNvPr id="38917" name="Rectangle 3"/>
          <p:cNvSpPr txBox="1"/>
          <p:nvPr/>
        </p:nvSpPr>
        <p:spPr>
          <a:xfrm>
            <a:off x="1082040" y="811530"/>
            <a:ext cx="10046335" cy="5614035"/>
          </a:xfrm>
          <a:prstGeom prst="rect">
            <a:avLst/>
          </a:prstGeom>
          <a:noFill/>
          <a:ln w="9525">
            <a:noFill/>
          </a:ln>
        </p:spPr>
        <p:txBody>
          <a:bodyPr anchor="t" anchorCtr="0"/>
          <a:p>
            <a:pPr marL="457200" indent="-457200">
              <a:lnSpc>
                <a:spcPct val="150000"/>
              </a:lnSpc>
              <a:spcBef>
                <a:spcPts val="1000"/>
              </a:spcBef>
              <a:buFont typeface="Arial" panose="020B0604020202020204" pitchFamily="34" charset="0"/>
              <a:buChar char="•"/>
            </a:pPr>
            <a:r>
              <a:rPr lang="zh-CN" altLang="en-US" sz="2800" b="1" dirty="0">
                <a:solidFill>
                  <a:srgbClr val="FF0000"/>
                </a:solidFill>
                <a:latin typeface="宋体" panose="02010600030101010101" pitchFamily="2" charset="-122"/>
                <a:ea typeface="宋体" panose="02010600030101010101" pitchFamily="2" charset="-122"/>
              </a:rPr>
              <a:t>（一）总则</a:t>
            </a:r>
            <a:endParaRPr lang="zh-CN" altLang="en-US" sz="2800" b="1" dirty="0">
              <a:solidFill>
                <a:srgbClr val="FF0000"/>
              </a:solidFill>
              <a:latin typeface="宋体" panose="02010600030101010101" pitchFamily="2" charset="-122"/>
              <a:ea typeface="宋体" panose="02010600030101010101" pitchFamily="2" charset="-122"/>
            </a:endParaRPr>
          </a:p>
          <a:p>
            <a:pPr marL="228600" indent="-228600">
              <a:lnSpc>
                <a:spcPct val="150000"/>
              </a:lnSpc>
              <a:spcBef>
                <a:spcPts val="1000"/>
              </a:spcBef>
              <a:buFont typeface="Arial" panose="020B0604020202020204" pitchFamily="34" charset="0"/>
              <a:buChar char="•"/>
            </a:pPr>
            <a:r>
              <a:rPr lang="en-US" sz="2800" b="1" dirty="0">
                <a:latin typeface="宋体" panose="02010600030101010101" pitchFamily="2" charset="-122"/>
                <a:ea typeface="宋体" panose="02010600030101010101" pitchFamily="2" charset="-122"/>
              </a:rPr>
              <a:t>1</a:t>
            </a:r>
            <a:r>
              <a:rPr lang="zh-CN" altLang="en-US" sz="2800" b="1" dirty="0">
                <a:latin typeface="宋体" panose="02010600030101010101" pitchFamily="2" charset="-122"/>
                <a:ea typeface="宋体" panose="02010600030101010101" pitchFamily="2" charset="-122"/>
              </a:rPr>
              <a:t>、分类管理综合治理制度</a:t>
            </a:r>
            <a:endParaRPr lang="zh-CN" altLang="en-US" sz="28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第三条  职业病防治工作坚持预防为主、防治结合的方针，建立用人单位负责、行政机关监管、行业自律、职工参与和社会监督的机制，实行分类管理、综合治理。</a:t>
            </a:r>
            <a:endParaRPr lang="zh-CN" altLang="en-US" sz="24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en-US" altLang="zh-CN" sz="2400"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建设项目职业病防治设施“三同时”监督管理办法</a:t>
            </a: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第</a:t>
            </a:r>
            <a:r>
              <a:rPr lang="en-US" altLang="zh-CN" sz="2400" b="1" dirty="0">
                <a:solidFill>
                  <a:schemeClr val="tx1"/>
                </a:solidFill>
                <a:latin typeface="Calibri" panose="020F0502020204030204" pitchFamily="34" charset="0"/>
                <a:ea typeface="宋体" panose="02010600030101010101" pitchFamily="2" charset="-122"/>
              </a:rPr>
              <a:t>90</a:t>
            </a:r>
            <a:r>
              <a:rPr lang="zh-CN" altLang="en-US" sz="2400" b="1" dirty="0">
                <a:solidFill>
                  <a:schemeClr val="tx1"/>
                </a:solidFill>
                <a:latin typeface="Calibri" panose="020F0502020204030204" pitchFamily="34" charset="0"/>
                <a:ea typeface="宋体" panose="02010600030101010101" pitchFamily="2" charset="-122"/>
              </a:rPr>
              <a:t>号令（对原第</a:t>
            </a:r>
            <a:r>
              <a:rPr lang="en-US" altLang="zh-CN" sz="2400" b="1" dirty="0">
                <a:solidFill>
                  <a:schemeClr val="tx1"/>
                </a:solidFill>
                <a:latin typeface="Calibri" panose="020F0502020204030204" pitchFamily="34" charset="0"/>
                <a:ea typeface="宋体" panose="02010600030101010101" pitchFamily="2" charset="-122"/>
              </a:rPr>
              <a:t>51</a:t>
            </a:r>
            <a:r>
              <a:rPr lang="zh-CN" altLang="en-US" sz="2400" b="1" dirty="0">
                <a:solidFill>
                  <a:schemeClr val="tx1"/>
                </a:solidFill>
                <a:latin typeface="Calibri" panose="020F0502020204030204" pitchFamily="34" charset="0"/>
                <a:ea typeface="宋体" panose="02010600030101010101" pitchFamily="2" charset="-122"/>
              </a:rPr>
              <a:t>号令进行修订）</a:t>
            </a:r>
            <a:endParaRPr lang="zh-CN" altLang="en-US" sz="2400" b="1" dirty="0">
              <a:solidFill>
                <a:schemeClr val="tx1"/>
              </a:solidFill>
              <a:latin typeface="Calibri" panose="020F0502020204030204" pitchFamily="34" charset="0"/>
              <a:ea typeface="宋体" panose="02010600030101010101" pitchFamily="2" charset="-122"/>
            </a:endParaRPr>
          </a:p>
          <a:p>
            <a:pPr marL="1143000" lvl="2" indent="-228600" algn="l" rtl="0" eaLnBrk="1" fontAlgn="base" hangingPunct="1">
              <a:lnSpc>
                <a:spcPct val="150000"/>
              </a:lnSpc>
              <a:spcBef>
                <a:spcPts val="500"/>
              </a:spcBef>
              <a:spcAft>
                <a:spcPct val="0"/>
              </a:spcAft>
              <a:buFont typeface="Arial" panose="020B0604020202020204" pitchFamily="34" charset="0"/>
              <a:buChar char="•"/>
            </a:pPr>
            <a:r>
              <a:rPr lang="zh-CN" altLang="en-US" sz="2000" b="1" dirty="0">
                <a:solidFill>
                  <a:schemeClr val="tx1"/>
                </a:solidFill>
                <a:latin typeface="Calibri" panose="020F0502020204030204" pitchFamily="34" charset="0"/>
                <a:ea typeface="宋体" panose="02010600030101010101" pitchFamily="2" charset="-122"/>
              </a:rPr>
              <a:t>职业病危害分为严重、较重、一般</a:t>
            </a:r>
            <a:r>
              <a:rPr lang="en-US" altLang="zh-CN" sz="2000" b="1" dirty="0">
                <a:solidFill>
                  <a:schemeClr val="tx1"/>
                </a:solidFill>
                <a:latin typeface="Calibri" panose="020F0502020204030204" pitchFamily="34" charset="0"/>
                <a:ea typeface="宋体" panose="02010600030101010101" pitchFamily="2" charset="-122"/>
              </a:rPr>
              <a:t>3</a:t>
            </a:r>
            <a:r>
              <a:rPr lang="zh-CN" altLang="en-US" sz="2000" b="1" dirty="0">
                <a:solidFill>
                  <a:schemeClr val="tx1"/>
                </a:solidFill>
                <a:latin typeface="Calibri" panose="020F0502020204030204" pitchFamily="34" charset="0"/>
                <a:ea typeface="宋体" panose="02010600030101010101" pitchFamily="2" charset="-122"/>
              </a:rPr>
              <a:t>个类别</a:t>
            </a:r>
            <a:endParaRPr lang="zh-CN" altLang="en-US" sz="20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建设项目职业病危害风险分类管理目录（</a:t>
            </a:r>
            <a:r>
              <a:rPr lang="en-US" altLang="zh-CN" sz="2400" b="1" dirty="0">
                <a:solidFill>
                  <a:schemeClr val="tx1"/>
                </a:solidFill>
                <a:latin typeface="Calibri" panose="020F0502020204030204" pitchFamily="34" charset="0"/>
                <a:ea typeface="宋体" panose="02010600030101010101" pitchFamily="2" charset="-122"/>
              </a:rPr>
              <a:t>2012</a:t>
            </a:r>
            <a:r>
              <a:rPr lang="zh-CN" altLang="en-US" sz="2400" b="1" dirty="0">
                <a:solidFill>
                  <a:schemeClr val="tx1"/>
                </a:solidFill>
                <a:latin typeface="Calibri" panose="020F0502020204030204" pitchFamily="34" charset="0"/>
                <a:ea typeface="宋体" panose="02010600030101010101" pitchFamily="2" charset="-122"/>
              </a:rPr>
              <a:t>年版）</a:t>
            </a: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 </a:t>
            </a:r>
            <a:endParaRPr lang="zh-CN" altLang="en-US" sz="2400" b="1"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9937"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39940" name="Rectangle 3"/>
          <p:cNvSpPr txBox="1"/>
          <p:nvPr/>
        </p:nvSpPr>
        <p:spPr>
          <a:xfrm>
            <a:off x="518795" y="1325880"/>
            <a:ext cx="6314440" cy="4006850"/>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sz="2800" b="1" dirty="0">
                <a:latin typeface="宋体" panose="02010600030101010101" pitchFamily="2" charset="-122"/>
                <a:ea typeface="宋体" panose="02010600030101010101" pitchFamily="2" charset="-122"/>
              </a:rPr>
              <a:t>2</a:t>
            </a:r>
            <a:r>
              <a:rPr lang="zh-CN" altLang="en-US" sz="2800" b="1" dirty="0">
                <a:latin typeface="宋体" panose="02010600030101010101" pitchFamily="2" charset="-122"/>
                <a:ea typeface="宋体" panose="02010600030101010101" pitchFamily="2" charset="-122"/>
              </a:rPr>
              <a:t>、工伤保险制度</a:t>
            </a:r>
            <a:endParaRPr lang="zh-CN" altLang="en-US" sz="28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第七条 用人单位必须依法参加工伤保险。</a:t>
            </a:r>
            <a:br>
              <a:rPr lang="zh-CN" altLang="en-US" sz="2400" b="1" dirty="0">
                <a:solidFill>
                  <a:schemeClr val="tx1"/>
                </a:solidFill>
                <a:latin typeface="Calibri" panose="020F0502020204030204" pitchFamily="34" charset="0"/>
                <a:ea typeface="宋体" panose="02010600030101010101" pitchFamily="2" charset="-122"/>
              </a:rPr>
            </a:br>
            <a:r>
              <a:rPr lang="zh-CN" altLang="en-US" sz="2400" b="1" dirty="0">
                <a:solidFill>
                  <a:schemeClr val="tx1"/>
                </a:solidFill>
                <a:latin typeface="Calibri" panose="020F0502020204030204" pitchFamily="34" charset="0"/>
                <a:ea typeface="宋体" panose="02010600030101010101" pitchFamily="2" charset="-122"/>
              </a:rPr>
              <a:t>　　国务院和县级以上地方人民政府劳动保障行政部门应当加强对工伤保险的监督管理，确保劳动者依法享受工伤保险待遇。</a:t>
            </a:r>
            <a:r>
              <a:rPr lang="zh-CN" altLang="en-US" sz="2400" dirty="0">
                <a:solidFill>
                  <a:schemeClr val="tx1"/>
                </a:solidFill>
                <a:latin typeface="Calibri" panose="020F0502020204030204" pitchFamily="34" charset="0"/>
                <a:ea typeface="宋体" panose="02010600030101010101" pitchFamily="2" charset="-122"/>
              </a:rPr>
              <a:t> </a:t>
            </a:r>
            <a:endParaRPr lang="zh-CN" altLang="en-US" sz="2400" dirty="0">
              <a:solidFill>
                <a:schemeClr val="tx1"/>
              </a:solidFill>
              <a:latin typeface="Calibri" panose="020F0502020204030204" pitchFamily="34" charset="0"/>
              <a:ea typeface="宋体" panose="02010600030101010101" pitchFamily="2" charset="-122"/>
            </a:endParaRPr>
          </a:p>
        </p:txBody>
      </p:sp>
      <p:pic>
        <p:nvPicPr>
          <p:cNvPr id="39941" name="图片 1"/>
          <p:cNvPicPr>
            <a:picLocks noChangeAspect="1"/>
          </p:cNvPicPr>
          <p:nvPr/>
        </p:nvPicPr>
        <p:blipFill>
          <a:blip r:embed="rId2"/>
          <a:stretch>
            <a:fillRect/>
          </a:stretch>
        </p:blipFill>
        <p:spPr>
          <a:xfrm>
            <a:off x="7614285" y="906780"/>
            <a:ext cx="3841750" cy="4845050"/>
          </a:xfrm>
          <a:prstGeom prst="rect">
            <a:avLst/>
          </a:prstGeom>
          <a:noFill/>
          <a:ln w="9525">
            <a:no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61"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5" name="Rectangle 3"/>
          <p:cNvSpPr txBox="1">
            <a:spLocks noChangeArrowheads="1"/>
          </p:cNvSpPr>
          <p:nvPr/>
        </p:nvSpPr>
        <p:spPr bwMode="auto">
          <a:xfrm>
            <a:off x="443865" y="925830"/>
            <a:ext cx="10850880" cy="4987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92500"/>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50000"/>
              </a:lnSpc>
              <a:spcBef>
                <a:spcPts val="1000"/>
              </a:spcBef>
              <a:spcAft>
                <a:spcPct val="0"/>
              </a:spcAft>
              <a:buClrTx/>
              <a:buSzTx/>
              <a:buFont typeface="Arial" panose="020B0604020202020204" pitchFamily="34" charset="0"/>
              <a:buChar char="•"/>
              <a:defRPr/>
            </a:pPr>
            <a:r>
              <a:rPr kumimoji="0" lang="en-US" sz="24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rPr>
              <a:t>3</a:t>
            </a:r>
            <a:r>
              <a:rPr kumimoji="0" lang="zh-CN" altLang="en-US" sz="24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rPr>
              <a:t>、</a:t>
            </a:r>
            <a:r>
              <a:rPr kumimoji="0" lang="zh-CN" sz="24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rPr>
              <a:t>职业卫生监督制度</a:t>
            </a:r>
            <a:endParaRPr kumimoji="0" lang="zh-CN" altLang="en-US" sz="24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endParaRPr>
          </a:p>
          <a:p>
            <a:pPr marL="685800" marR="0" lvl="1" indent="-228600" algn="l" defTabSz="914400" rtl="0" eaLnBrk="1" fontAlgn="base" latinLnBrk="0" hangingPunct="1">
              <a:lnSpc>
                <a:spcPct val="150000"/>
              </a:lnSpc>
              <a:spcBef>
                <a:spcPts val="500"/>
              </a:spcBef>
              <a:spcAft>
                <a:spcPct val="0"/>
              </a:spcAft>
              <a:buClrTx/>
              <a:buSzTx/>
              <a:buFont typeface="Arial" panose="020B0604020202020204" pitchFamily="34" charset="0"/>
              <a:buChar char="•"/>
              <a:defRPr/>
            </a:pPr>
            <a: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t>第九条 国家实行职业卫生监督制度。</a:t>
            </a:r>
            <a:b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br>
            <a: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t>　　国务院卫生行政部门、劳动保障行政部门依照本法和国务院确定的职责，负责全国职业病防治的监督管理工作。国务院有关部门在各自的职责范围内负责职业病防治的有关监督管理工作。</a:t>
            </a:r>
            <a:b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br>
            <a: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t>　　县级以上地方人民政府卫生行政部门、劳动保障行政部门依据各自职责，负责本行政区域内职业病防治的监督管理工作。县级以上地方人民政府有关部门在各自的职责范围内负责职业病防治的有关监督管理工作。</a:t>
            </a:r>
            <a:b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br>
            <a:r>
              <a:rPr kumimoji="0" lang="zh-CN" altLang="en-US" sz="2200" b="1" i="0" u="none" strike="noStrike" kern="1200" cap="none" spc="0" normalizeH="0" baseline="0" noProof="0" dirty="0" smtClean="0">
                <a:ln>
                  <a:noFill/>
                </a:ln>
                <a:solidFill>
                  <a:schemeClr val="tx1"/>
                </a:solidFill>
                <a:effectLst/>
                <a:uLnTx/>
                <a:uFillTx/>
                <a:latin typeface="+mn-lt"/>
                <a:ea typeface="+mn-ea"/>
                <a:cs typeface="+mn-cs"/>
              </a:rPr>
              <a:t>　　县级以上人民政府卫生行政部门、劳动保障行政部门（以下统称职业卫生监督管理部门）应当加强沟通，密切配合，按照各自职责分工，依法行使职权，承担责任。</a:t>
            </a:r>
            <a:r>
              <a:rPr kumimoji="0" lang="zh-CN" altLang="en-US" sz="2200" b="0" i="0" u="none" strike="noStrike" kern="1200" cap="none" spc="0" normalizeH="0" baseline="0" noProof="0" dirty="0" smtClean="0">
                <a:ln>
                  <a:noFill/>
                </a:ln>
                <a:solidFill>
                  <a:schemeClr val="tx1"/>
                </a:solidFill>
                <a:effectLst/>
                <a:uLnTx/>
                <a:uFillTx/>
                <a:latin typeface="+mn-lt"/>
                <a:ea typeface="+mn-ea"/>
                <a:cs typeface="+mn-cs"/>
              </a:rPr>
              <a:t> </a:t>
            </a:r>
            <a:endParaRPr kumimoji="0" lang="zh-CN" altLang="en-US" sz="2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1"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986473" y="84169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5124" name="矩形 1"/>
          <p:cNvSpPr/>
          <p:nvPr/>
        </p:nvSpPr>
        <p:spPr>
          <a:xfrm>
            <a:off x="986790" y="1489075"/>
            <a:ext cx="3057525" cy="523875"/>
          </a:xfrm>
          <a:prstGeom prst="rect">
            <a:avLst/>
          </a:prstGeom>
          <a:noFill/>
          <a:ln w="9525">
            <a:noFill/>
          </a:ln>
        </p:spPr>
        <p:txBody>
          <a:bodyPr wrap="none" anchor="t" anchorCtr="0">
            <a:spAutoFit/>
          </a:bodyPr>
          <a:p>
            <a:pPr eaLnBrk="0" hangingPunct="0"/>
            <a:r>
              <a:rPr lang="zh-CN" altLang="en-US" sz="2800" b="1" dirty="0">
                <a:solidFill>
                  <a:srgbClr val="FF0000"/>
                </a:solidFill>
                <a:latin typeface="微软雅黑" panose="020B0503020204020204" pitchFamily="34" charset="-122"/>
                <a:ea typeface="微软雅黑" panose="020B0503020204020204" pitchFamily="34" charset="-122"/>
              </a:rPr>
              <a:t>（一）背景资料：</a:t>
            </a:r>
            <a:endParaRPr lang="zh-CN" altLang="en-US" sz="2800" dirty="0">
              <a:latin typeface="微软雅黑" panose="020B0503020204020204" pitchFamily="34" charset="-122"/>
              <a:ea typeface="微软雅黑" panose="020B0503020204020204" pitchFamily="34" charset="-122"/>
            </a:endParaRPr>
          </a:p>
        </p:txBody>
      </p:sp>
      <p:sp>
        <p:nvSpPr>
          <p:cNvPr id="5125" name="Rectangle 3"/>
          <p:cNvSpPr txBox="1"/>
          <p:nvPr/>
        </p:nvSpPr>
        <p:spPr>
          <a:xfrm>
            <a:off x="1196023" y="2209800"/>
            <a:ext cx="9794875" cy="3959225"/>
          </a:xfrm>
          <a:prstGeom prst="rect">
            <a:avLst/>
          </a:prstGeom>
          <a:noFill/>
          <a:ln w="9525">
            <a:noFill/>
          </a:ln>
        </p:spPr>
        <p:txBody>
          <a:bodyPr anchor="t" anchorCtr="0"/>
          <a:p>
            <a:pPr marL="228600" indent="-228600">
              <a:lnSpc>
                <a:spcPct val="110000"/>
              </a:lnSpc>
              <a:spcBef>
                <a:spcPts val="1000"/>
              </a:spcBef>
              <a:buFont typeface="Wingdings" panose="05000000000000000000" pitchFamily="2" charset="2"/>
              <a:buChar char="Ø"/>
            </a:pPr>
            <a:r>
              <a:rPr lang="en-US" altLang="zh-CN" sz="2800" dirty="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健康报</a:t>
            </a:r>
            <a:r>
              <a:rPr lang="en-US" altLang="zh-CN" sz="2800" dirty="0">
                <a:latin typeface="宋体" panose="02010600030101010101" pitchFamily="2" charset="-122"/>
                <a:ea typeface="宋体" panose="02010600030101010101" pitchFamily="2" charset="-122"/>
              </a:rPr>
              <a:t>》2004</a:t>
            </a:r>
            <a:r>
              <a:rPr lang="zh-CN" altLang="en-US" sz="2800" dirty="0">
                <a:latin typeface="宋体" panose="02010600030101010101" pitchFamily="2" charset="-122"/>
                <a:ea typeface="宋体" panose="02010600030101010101" pitchFamily="2" charset="-122"/>
              </a:rPr>
              <a:t>年</a:t>
            </a:r>
            <a:r>
              <a:rPr lang="en-US" altLang="zh-CN" sz="2800" dirty="0">
                <a:latin typeface="宋体" panose="02010600030101010101" pitchFamily="2" charset="-122"/>
                <a:ea typeface="宋体" panose="02010600030101010101" pitchFamily="2" charset="-122"/>
              </a:rPr>
              <a:t>6</a:t>
            </a:r>
            <a:r>
              <a:rPr lang="zh-CN" altLang="en-US" sz="2800" dirty="0">
                <a:latin typeface="宋体" panose="02010600030101010101" pitchFamily="2" charset="-122"/>
                <a:ea typeface="宋体" panose="02010600030101010101" pitchFamily="2" charset="-122"/>
              </a:rPr>
              <a:t>月</a:t>
            </a:r>
            <a:r>
              <a:rPr lang="en-US" altLang="zh-CN" sz="2800" dirty="0">
                <a:latin typeface="宋体" panose="02010600030101010101" pitchFamily="2" charset="-122"/>
                <a:ea typeface="宋体" panose="02010600030101010101" pitchFamily="2" charset="-122"/>
              </a:rPr>
              <a:t>14</a:t>
            </a:r>
            <a:r>
              <a:rPr lang="zh-CN" altLang="en-US" sz="2800" dirty="0">
                <a:latin typeface="宋体" panose="02010600030101010101" pitchFamily="2" charset="-122"/>
                <a:ea typeface="宋体" panose="02010600030101010101" pitchFamily="2" charset="-122"/>
              </a:rPr>
              <a:t>日</a:t>
            </a:r>
            <a:r>
              <a:rPr lang="en-US" altLang="zh-CN" sz="2800" dirty="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社会周刊</a:t>
            </a:r>
            <a:r>
              <a:rPr lang="en-US" altLang="zh-CN" sz="2800" dirty="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以</a:t>
            </a:r>
            <a:r>
              <a:rPr lang="en-US" altLang="zh-CN" sz="2800" dirty="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救救煤矿工人的肺</a:t>
            </a:r>
            <a:r>
              <a:rPr lang="en-US" altLang="zh-CN" sz="2800" dirty="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为题，刊发了长篇报道：</a:t>
            </a:r>
            <a:endParaRPr lang="zh-CN" altLang="en-US" sz="2800" dirty="0">
              <a:latin typeface="宋体" panose="02010600030101010101" pitchFamily="2" charset="-122"/>
              <a:ea typeface="宋体" panose="02010600030101010101" pitchFamily="2" charset="-122"/>
            </a:endParaRPr>
          </a:p>
          <a:p>
            <a:pPr marL="228600" indent="-228600">
              <a:lnSpc>
                <a:spcPct val="110000"/>
              </a:lnSpc>
              <a:spcBef>
                <a:spcPts val="1000"/>
              </a:spcBef>
              <a:buFont typeface="Wingdings" panose="05000000000000000000" pitchFamily="2" charset="2"/>
              <a:buChar char="Ø"/>
            </a:pPr>
            <a:r>
              <a:rPr lang="zh-CN" altLang="en-US" sz="2800" dirty="0">
                <a:latin typeface="宋体" panose="02010600030101010101" pitchFamily="2" charset="-122"/>
                <a:ea typeface="宋体" panose="02010600030101010101" pitchFamily="2" charset="-122"/>
              </a:rPr>
              <a:t>尘肺病的普遍症状是胸闷、胸痛、气短、咳嗽、全身无力，重者丧失劳动能力，甚至不能平卧，连睡觉都得采取跪姿，最后因肺功能衰竭，呼吸困难跪着而死。</a:t>
            </a:r>
            <a:endParaRPr lang="zh-CN" altLang="en-US" sz="2800" dirty="0">
              <a:latin typeface="宋体" panose="02010600030101010101" pitchFamily="2" charset="-122"/>
              <a:ea typeface="宋体" panose="02010600030101010101" pitchFamily="2" charset="-122"/>
            </a:endParaRPr>
          </a:p>
          <a:p>
            <a:pPr marL="228600" indent="-228600">
              <a:lnSpc>
                <a:spcPct val="110000"/>
              </a:lnSpc>
              <a:spcBef>
                <a:spcPts val="1000"/>
              </a:spcBef>
              <a:buFont typeface="Wingdings" panose="05000000000000000000" pitchFamily="2" charset="2"/>
              <a:buChar char="Ø"/>
            </a:pPr>
            <a:r>
              <a:rPr lang="zh-CN" altLang="en-US" sz="2800" dirty="0">
                <a:latin typeface="宋体" panose="02010600030101010101" pitchFamily="2" charset="-122"/>
                <a:ea typeface="宋体" panose="02010600030101010101" pitchFamily="2" charset="-122"/>
              </a:rPr>
              <a:t>这种病一旦患上，无药可治。</a:t>
            </a:r>
            <a:endParaRPr lang="zh-CN" altLang="en-US" sz="2800" dirty="0">
              <a:latin typeface="宋体" panose="02010600030101010101" pitchFamily="2" charset="-122"/>
              <a:ea typeface="宋体" panose="02010600030101010101" pitchFamily="2" charset="-122"/>
            </a:endParaRPr>
          </a:p>
          <a:p>
            <a:pPr marL="228600" indent="-228600">
              <a:lnSpc>
                <a:spcPct val="110000"/>
              </a:lnSpc>
              <a:spcBef>
                <a:spcPts val="1000"/>
              </a:spcBef>
              <a:buFont typeface="Wingdings" panose="05000000000000000000" pitchFamily="2" charset="2"/>
              <a:buChar char="Ø"/>
            </a:pPr>
            <a:r>
              <a:rPr lang="zh-CN" altLang="en-US" sz="2800" dirty="0">
                <a:latin typeface="宋体" panose="02010600030101010101" pitchFamily="2" charset="-122"/>
                <a:ea typeface="宋体" panose="02010600030101010101" pitchFamily="2" charset="-122"/>
              </a:rPr>
              <a:t>尘肺病的治疗是一个世界性难题。</a:t>
            </a:r>
            <a:endParaRPr lang="zh-CN" altLang="en-US" sz="2800" dirty="0">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5" name="图片 3" descr="246de5d3ff26528e22228fd3489e033c"/>
          <p:cNvPicPr>
            <a:picLocks noChangeAspect="1"/>
          </p:cNvPicPr>
          <p:nvPr/>
        </p:nvPicPr>
        <p:blipFill>
          <a:blip r:embed="rId1"/>
          <a:stretch>
            <a:fillRect/>
          </a:stretch>
        </p:blipFill>
        <p:spPr>
          <a:xfrm>
            <a:off x="-14287" y="6183313"/>
            <a:ext cx="12215812" cy="692150"/>
          </a:xfrm>
          <a:prstGeom prst="rect">
            <a:avLst/>
          </a:prstGeom>
          <a:noFill/>
          <a:ln w="9525">
            <a:noFill/>
          </a:ln>
        </p:spPr>
      </p:pic>
      <p:sp>
        <p:nvSpPr>
          <p:cNvPr id="41988" name="Rectangle 2"/>
          <p:cNvSpPr>
            <a:spLocks noGrp="1"/>
          </p:cNvSpPr>
          <p:nvPr>
            <p:ph type="title"/>
          </p:nvPr>
        </p:nvSpPr>
        <p:spPr>
          <a:xfrm>
            <a:off x="1071563" y="906463"/>
            <a:ext cx="8229600" cy="693737"/>
          </a:xfrm>
        </p:spPr>
        <p:txBody>
          <a:bodyPr vert="horz" wrap="square" lIns="91440" tIns="45720" rIns="91440" bIns="45720" anchor="ctr" anchorCtr="0"/>
          <a:p>
            <a:pPr eaLnBrk="1" hangingPunct="1">
              <a:buNone/>
            </a:pPr>
            <a:r>
              <a:rPr lang="zh-CN" altLang="en-US" sz="2800" b="1" dirty="0">
                <a:solidFill>
                  <a:srgbClr val="FF0000"/>
                </a:solidFill>
              </a:rPr>
              <a:t>（二）前期预防</a:t>
            </a:r>
            <a:endParaRPr lang="zh-CN" altLang="en-US" sz="2800" b="1" dirty="0">
              <a:solidFill>
                <a:srgbClr val="FF0000"/>
              </a:solidFill>
            </a:endParaRPr>
          </a:p>
        </p:txBody>
      </p:sp>
      <p:sp>
        <p:nvSpPr>
          <p:cNvPr id="41989" name="Rectangle 3"/>
          <p:cNvSpPr txBox="1"/>
          <p:nvPr/>
        </p:nvSpPr>
        <p:spPr>
          <a:xfrm>
            <a:off x="1241425" y="1600200"/>
            <a:ext cx="9986963" cy="4686300"/>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sz="2800" b="1" dirty="0">
                <a:latin typeface="宋体" panose="02010600030101010101" pitchFamily="2" charset="-122"/>
                <a:ea typeface="宋体" panose="02010600030101010101" pitchFamily="2" charset="-122"/>
              </a:rPr>
              <a:t>1</a:t>
            </a:r>
            <a:r>
              <a:rPr lang="zh-CN" altLang="en-US" sz="2800" b="1" dirty="0">
                <a:latin typeface="宋体" panose="02010600030101010101" pitchFamily="2" charset="-122"/>
                <a:ea typeface="宋体" panose="02010600030101010101" pitchFamily="2" charset="-122"/>
              </a:rPr>
              <a:t>、职业危害项目申报制度</a:t>
            </a:r>
            <a:endParaRPr lang="zh-CN" altLang="en-US" sz="28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第十六条 国家建立职业病危害项目申报制度。</a:t>
            </a:r>
            <a:br>
              <a:rPr lang="zh-CN" altLang="en-US" sz="2400" b="1" dirty="0">
                <a:solidFill>
                  <a:schemeClr val="tx1"/>
                </a:solidFill>
                <a:latin typeface="Calibri" panose="020F0502020204030204" pitchFamily="34" charset="0"/>
                <a:ea typeface="宋体" panose="02010600030101010101" pitchFamily="2" charset="-122"/>
              </a:rPr>
            </a:br>
            <a:r>
              <a:rPr lang="zh-CN" altLang="en-US" sz="2400" b="1" dirty="0">
                <a:solidFill>
                  <a:schemeClr val="tx1"/>
                </a:solidFill>
                <a:latin typeface="Calibri" panose="020F0502020204030204" pitchFamily="34" charset="0"/>
                <a:ea typeface="宋体" panose="02010600030101010101" pitchFamily="2" charset="-122"/>
              </a:rPr>
              <a:t>　　用人单位工作场所存在职业病目录所列职业病的危害因素的，应当及时、如实向所在地安全生产监督管理部门申报危害项目，接受监督。</a:t>
            </a:r>
            <a:br>
              <a:rPr lang="zh-CN" altLang="en-US" sz="2400" b="1" dirty="0">
                <a:solidFill>
                  <a:schemeClr val="tx1"/>
                </a:solidFill>
                <a:latin typeface="Calibri" panose="020F0502020204030204" pitchFamily="34" charset="0"/>
                <a:ea typeface="宋体" panose="02010600030101010101" pitchFamily="2" charset="-122"/>
              </a:rPr>
            </a:br>
            <a:r>
              <a:rPr lang="zh-CN" altLang="en-US" sz="2400" b="1" dirty="0">
                <a:solidFill>
                  <a:schemeClr val="tx1"/>
                </a:solidFill>
                <a:latin typeface="Calibri" panose="020F0502020204030204" pitchFamily="34" charset="0"/>
                <a:ea typeface="宋体" panose="02010600030101010101" pitchFamily="2" charset="-122"/>
              </a:rPr>
              <a:t>　　职业病危害因素分类目录由国务院卫生行政部门制定、调整并公布。职业病危害项目申报的具体办法由国务院卫生行政部门制定。</a:t>
            </a:r>
            <a:endParaRPr lang="zh-CN" altLang="en-US" sz="24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职业病危害项目申报办法</a:t>
            </a: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第</a:t>
            </a:r>
            <a:r>
              <a:rPr lang="en-US" altLang="zh-CN" sz="2400" b="1" dirty="0">
                <a:solidFill>
                  <a:schemeClr val="tx1"/>
                </a:solidFill>
                <a:latin typeface="Calibri" panose="020F0502020204030204" pitchFamily="34" charset="0"/>
                <a:ea typeface="宋体" panose="02010600030101010101" pitchFamily="2" charset="-122"/>
              </a:rPr>
              <a:t>48</a:t>
            </a:r>
            <a:r>
              <a:rPr lang="zh-CN" altLang="en-US" sz="2400" b="1" dirty="0">
                <a:solidFill>
                  <a:schemeClr val="tx1"/>
                </a:solidFill>
                <a:latin typeface="Calibri" panose="020F0502020204030204" pitchFamily="34" charset="0"/>
                <a:ea typeface="宋体" panose="02010600030101010101" pitchFamily="2" charset="-122"/>
              </a:rPr>
              <a:t>号令</a:t>
            </a:r>
            <a:r>
              <a:rPr lang="en-US" altLang="zh-CN" sz="2400" dirty="0">
                <a:solidFill>
                  <a:schemeClr val="tx1"/>
                </a:solidFill>
                <a:latin typeface="Calibri" panose="020F0502020204030204" pitchFamily="34" charset="0"/>
                <a:ea typeface="宋体" panose="02010600030101010101" pitchFamily="2" charset="-122"/>
              </a:rPr>
              <a:t> </a:t>
            </a:r>
            <a:endParaRPr lang="zh-CN" altLang="en-US" sz="2400"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09"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43012" name="Rectangle 3"/>
          <p:cNvSpPr txBox="1"/>
          <p:nvPr/>
        </p:nvSpPr>
        <p:spPr>
          <a:xfrm>
            <a:off x="857250" y="971550"/>
            <a:ext cx="10472738" cy="4984750"/>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sz="2400" b="1" dirty="0">
                <a:latin typeface="宋体" panose="02010600030101010101" pitchFamily="2" charset="-122"/>
                <a:ea typeface="宋体" panose="02010600030101010101" pitchFamily="2" charset="-122"/>
              </a:rPr>
              <a:t>2</a:t>
            </a:r>
            <a:r>
              <a:rPr lang="zh-CN" altLang="en-US" sz="2400" b="1" dirty="0">
                <a:latin typeface="宋体" panose="02010600030101010101" pitchFamily="2" charset="-122"/>
                <a:ea typeface="宋体" panose="02010600030101010101" pitchFamily="2" charset="-122"/>
              </a:rPr>
              <a:t>、建设项目职业危害预评价制度</a:t>
            </a:r>
            <a:endParaRPr lang="zh-CN" altLang="en-US" sz="24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200" b="1" dirty="0">
                <a:solidFill>
                  <a:schemeClr val="tx1"/>
                </a:solidFill>
                <a:latin typeface="Calibri" panose="020F0502020204030204" pitchFamily="34" charset="0"/>
                <a:ea typeface="宋体" panose="02010600030101010101" pitchFamily="2" charset="-122"/>
              </a:rPr>
              <a:t>第十七条  新建、扩建、改建建设项目和技术改造、技术引进项目（以下统称建设项目）可能产生职业病危害的，建设单位在可行性论证阶段应当进行职业病危害预评价。</a:t>
            </a:r>
            <a:br>
              <a:rPr lang="zh-CN" altLang="en-US" sz="2200" b="1" dirty="0">
                <a:solidFill>
                  <a:schemeClr val="tx1"/>
                </a:solidFill>
                <a:latin typeface="Calibri" panose="020F0502020204030204" pitchFamily="34" charset="0"/>
                <a:ea typeface="宋体" panose="02010600030101010101" pitchFamily="2" charset="-122"/>
              </a:rPr>
            </a:br>
            <a:r>
              <a:rPr lang="zh-CN" altLang="en-US" sz="2200" b="1" dirty="0">
                <a:solidFill>
                  <a:schemeClr val="tx1"/>
                </a:solidFill>
                <a:latin typeface="Calibri" panose="020F0502020204030204" pitchFamily="34" charset="0"/>
                <a:ea typeface="宋体" panose="02010600030101010101" pitchFamily="2" charset="-122"/>
              </a:rPr>
              <a:t>　　职业病危害预评价报告应当对建设项目可能产生的职业病危害因素及其对工作场所和劳动者健康的影响作出评价，确定危害类别和职业病防护措施。</a:t>
            </a:r>
            <a:br>
              <a:rPr lang="zh-CN" altLang="en-US" sz="2200" b="1" dirty="0">
                <a:solidFill>
                  <a:schemeClr val="tx1"/>
                </a:solidFill>
                <a:latin typeface="Calibri" panose="020F0502020204030204" pitchFamily="34" charset="0"/>
                <a:ea typeface="宋体" panose="02010600030101010101" pitchFamily="2" charset="-122"/>
              </a:rPr>
            </a:br>
            <a:r>
              <a:rPr lang="zh-CN" altLang="en-US" sz="2200" b="1" dirty="0">
                <a:solidFill>
                  <a:schemeClr val="tx1"/>
                </a:solidFill>
                <a:latin typeface="Calibri" panose="020F0502020204030204" pitchFamily="34" charset="0"/>
                <a:ea typeface="宋体" panose="02010600030101010101" pitchFamily="2" charset="-122"/>
              </a:rPr>
              <a:t>　　建设项目职业病危害分类管理办法由国务院安全生产监督管理部门制定。</a:t>
            </a:r>
            <a:endParaRPr lang="en-US" altLang="zh-CN" sz="22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None/>
            </a:pPr>
            <a:r>
              <a:rPr lang="en-US" altLang="zh-CN" sz="2200" b="1" dirty="0">
                <a:solidFill>
                  <a:schemeClr val="tx1"/>
                </a:solidFill>
                <a:latin typeface="Calibri" panose="020F0502020204030204" pitchFamily="34" charset="0"/>
                <a:ea typeface="宋体" panose="02010600030101010101" pitchFamily="2" charset="-122"/>
              </a:rPr>
              <a:t>      </a:t>
            </a:r>
            <a:r>
              <a:rPr lang="zh-CN" altLang="en-US" sz="2200" b="1" dirty="0">
                <a:solidFill>
                  <a:schemeClr val="tx1"/>
                </a:solidFill>
                <a:latin typeface="Calibri" panose="020F0502020204030204" pitchFamily="34" charset="0"/>
                <a:ea typeface="宋体" panose="02010600030101010101" pitchFamily="2" charset="-122"/>
              </a:rPr>
              <a:t>医疗机构建设项目</a:t>
            </a:r>
            <a:r>
              <a:rPr lang="en-US" altLang="zh-CN" sz="2200" b="1" dirty="0">
                <a:solidFill>
                  <a:schemeClr val="tx1"/>
                </a:solidFill>
                <a:latin typeface="Calibri" panose="020F0502020204030204" pitchFamily="34" charset="0"/>
                <a:ea typeface="宋体" panose="02010600030101010101" pitchFamily="2" charset="-122"/>
              </a:rPr>
              <a:t>……</a:t>
            </a:r>
            <a:endParaRPr lang="zh-CN" altLang="en-US" sz="22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建设项目职业病防治设施“三同时”监督管理办法</a:t>
            </a: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第</a:t>
            </a:r>
            <a:r>
              <a:rPr lang="en-US" altLang="zh-CN" sz="2400" b="1" dirty="0">
                <a:solidFill>
                  <a:schemeClr val="tx1"/>
                </a:solidFill>
                <a:latin typeface="Calibri" panose="020F0502020204030204" pitchFamily="34" charset="0"/>
                <a:ea typeface="宋体" panose="02010600030101010101" pitchFamily="2" charset="-122"/>
              </a:rPr>
              <a:t>90</a:t>
            </a:r>
            <a:r>
              <a:rPr lang="zh-CN" altLang="en-US" sz="2400" b="1" dirty="0">
                <a:solidFill>
                  <a:schemeClr val="tx1"/>
                </a:solidFill>
                <a:latin typeface="Calibri" panose="020F0502020204030204" pitchFamily="34" charset="0"/>
                <a:ea typeface="宋体" panose="02010600030101010101" pitchFamily="2" charset="-122"/>
              </a:rPr>
              <a:t>号令</a:t>
            </a:r>
            <a:endParaRPr lang="zh-CN" altLang="en-US" sz="2200" b="1"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033"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44036" name="Rectangle 3"/>
          <p:cNvSpPr txBox="1"/>
          <p:nvPr/>
        </p:nvSpPr>
        <p:spPr>
          <a:xfrm>
            <a:off x="1164590" y="1494790"/>
            <a:ext cx="9857740" cy="4530725"/>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sz="2800" b="1" dirty="0">
                <a:latin typeface="Calibri" panose="020F0502020204030204" pitchFamily="34" charset="0"/>
                <a:ea typeface="宋体" panose="02010600030101010101" pitchFamily="2" charset="-122"/>
              </a:rPr>
              <a:t>3</a:t>
            </a:r>
            <a:r>
              <a:rPr lang="zh-CN" altLang="en-US" sz="2800" b="1" dirty="0">
                <a:latin typeface="Calibri" panose="020F0502020204030204" pitchFamily="34" charset="0"/>
                <a:ea typeface="宋体" panose="02010600030101010101" pitchFamily="2" charset="-122"/>
              </a:rPr>
              <a:t>、职业病危害严重建设项目防护设施设计制度</a:t>
            </a:r>
            <a:endParaRPr lang="zh-CN" altLang="en-US" sz="2800" b="1" dirty="0">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第十八条 </a:t>
            </a:r>
            <a:br>
              <a:rPr lang="zh-CN" altLang="en-US" sz="2400" b="1" dirty="0">
                <a:solidFill>
                  <a:schemeClr val="tx1"/>
                </a:solidFill>
                <a:latin typeface="Calibri" panose="020F0502020204030204" pitchFamily="34" charset="0"/>
                <a:ea typeface="宋体" panose="02010600030101010101" pitchFamily="2" charset="-122"/>
              </a:rPr>
            </a:br>
            <a:r>
              <a:rPr lang="zh-CN" altLang="en-US" sz="2400" b="1" dirty="0">
                <a:solidFill>
                  <a:schemeClr val="tx1"/>
                </a:solidFill>
                <a:latin typeface="Calibri" panose="020F0502020204030204" pitchFamily="34" charset="0"/>
                <a:ea typeface="宋体" panose="02010600030101010101" pitchFamily="2" charset="-122"/>
              </a:rPr>
              <a:t>　　</a:t>
            </a:r>
            <a:r>
              <a:rPr lang="zh-CN" altLang="en-US" sz="2400" dirty="0">
                <a:solidFill>
                  <a:schemeClr val="tx1"/>
                </a:solidFill>
                <a:latin typeface="Calibri" panose="020F0502020204030204" pitchFamily="34" charset="0"/>
                <a:ea typeface="宋体" panose="02010600030101010101" pitchFamily="2" charset="-122"/>
              </a:rPr>
              <a:t>建设项目的职业病防护设施设计应当符合国家职业卫生标准和卫生要求；其中，医疗机构放射性职业病危害严重的建设项目的防护设施设计，应当经卫生行政部门审查同意后，方可施工。</a:t>
            </a:r>
            <a:endParaRPr lang="zh-CN" altLang="en-US" sz="2400" b="1"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建设项目职业病防护设施“三同时”监督管理办法</a:t>
            </a: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第</a:t>
            </a:r>
            <a:r>
              <a:rPr lang="en-US" altLang="zh-CN" sz="2400" b="1" dirty="0">
                <a:solidFill>
                  <a:schemeClr val="tx1"/>
                </a:solidFill>
                <a:latin typeface="Calibri" panose="020F0502020204030204" pitchFamily="34" charset="0"/>
                <a:ea typeface="宋体" panose="02010600030101010101" pitchFamily="2" charset="-122"/>
              </a:rPr>
              <a:t>90</a:t>
            </a:r>
            <a:r>
              <a:rPr lang="zh-CN" altLang="en-US" sz="2400" b="1" dirty="0">
                <a:solidFill>
                  <a:schemeClr val="tx1"/>
                </a:solidFill>
                <a:latin typeface="Calibri" panose="020F0502020204030204" pitchFamily="34" charset="0"/>
                <a:ea typeface="宋体" panose="02010600030101010101" pitchFamily="2" charset="-122"/>
              </a:rPr>
              <a:t>号 令</a:t>
            </a:r>
            <a:endParaRPr lang="zh-CN" altLang="en-US" sz="2400" b="1"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5057"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45060" name="Rectangle 3"/>
          <p:cNvSpPr txBox="1"/>
          <p:nvPr/>
        </p:nvSpPr>
        <p:spPr>
          <a:xfrm>
            <a:off x="1089025" y="1250950"/>
            <a:ext cx="9896475" cy="2622550"/>
          </a:xfrm>
          <a:prstGeom prst="rect">
            <a:avLst/>
          </a:prstGeom>
          <a:noFill/>
          <a:ln w="9525">
            <a:noFill/>
          </a:ln>
        </p:spPr>
        <p:txBody>
          <a:bodyPr anchor="t" anchorCtr="0"/>
          <a:p>
            <a:pPr marL="228600" indent="-228600">
              <a:lnSpc>
                <a:spcPct val="90000"/>
              </a:lnSpc>
              <a:spcBef>
                <a:spcPts val="1000"/>
              </a:spcBef>
              <a:buFont typeface="Arial" panose="020B0604020202020204" pitchFamily="34" charset="0"/>
              <a:buChar char="•"/>
            </a:pPr>
            <a:r>
              <a:rPr lang="en-US" altLang="zh-CN" sz="2800" b="1" dirty="0">
                <a:latin typeface="Calibri" panose="020F0502020204030204" pitchFamily="34" charset="0"/>
                <a:ea typeface="宋体" panose="02010600030101010101" pitchFamily="2" charset="-122"/>
              </a:rPr>
              <a:t>4</a:t>
            </a:r>
            <a:r>
              <a:rPr lang="zh-CN" altLang="en-US" sz="2800" b="1" dirty="0">
                <a:latin typeface="Calibri" panose="020F0502020204030204" pitchFamily="34" charset="0"/>
                <a:ea typeface="宋体" panose="02010600030101010101" pitchFamily="2" charset="-122"/>
              </a:rPr>
              <a:t>、职业病危害控制效果评价及竣工验收</a:t>
            </a:r>
            <a:r>
              <a:rPr lang="zh-CN" altLang="en-US" sz="2800" b="1" dirty="0">
                <a:latin typeface="宋体" panose="02010600030101010101" pitchFamily="2" charset="-122"/>
                <a:ea typeface="宋体" panose="02010600030101010101" pitchFamily="2" charset="-122"/>
              </a:rPr>
              <a:t>制度</a:t>
            </a:r>
            <a:endParaRPr lang="zh-CN" altLang="en-US" sz="2800" b="1" dirty="0">
              <a:latin typeface="宋体" panose="02010600030101010101" pitchFamily="2" charset="-122"/>
              <a:ea typeface="宋体" panose="02010600030101010101" pitchFamily="2" charset="-122"/>
            </a:endParaRPr>
          </a:p>
          <a:p>
            <a:pPr marL="685800" lvl="1" indent="-228600" algn="l" rtl="0" eaLnBrk="1" fontAlgn="base" hangingPunct="1">
              <a:lnSpc>
                <a:spcPct val="9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第十八条 </a:t>
            </a:r>
            <a:br>
              <a:rPr lang="zh-CN" altLang="en-US" sz="2400" b="1" dirty="0">
                <a:solidFill>
                  <a:schemeClr val="tx1"/>
                </a:solidFill>
                <a:latin typeface="Calibri" panose="020F0502020204030204" pitchFamily="34" charset="0"/>
                <a:ea typeface="宋体" panose="02010600030101010101" pitchFamily="2" charset="-122"/>
              </a:rPr>
            </a:br>
            <a:r>
              <a:rPr lang="zh-CN" altLang="en-US" sz="2400" b="1" dirty="0">
                <a:solidFill>
                  <a:schemeClr val="tx1"/>
                </a:solidFill>
                <a:latin typeface="Calibri" panose="020F0502020204030204" pitchFamily="34" charset="0"/>
                <a:ea typeface="宋体" panose="02010600030101010101" pitchFamily="2" charset="-122"/>
              </a:rPr>
              <a:t>　　</a:t>
            </a:r>
            <a:r>
              <a:rPr lang="zh-CN" altLang="en-US" sz="2400" dirty="0">
                <a:solidFill>
                  <a:schemeClr val="tx1"/>
                </a:solidFill>
                <a:latin typeface="Calibri" panose="020F0502020204030204" pitchFamily="34" charset="0"/>
                <a:ea typeface="宋体" panose="02010600030101010101" pitchFamily="2" charset="-122"/>
              </a:rPr>
              <a:t>建设项目在竣工验收前，建设单位应当进行职业病危害控制效果评价。</a:t>
            </a:r>
            <a:endParaRPr lang="en-US" altLang="zh-CN" sz="2400"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ts val="500"/>
              </a:spcBef>
              <a:spcAft>
                <a:spcPct val="0"/>
              </a:spcAft>
              <a:buNone/>
            </a:pPr>
            <a:r>
              <a:rPr lang="en-US" altLang="zh-CN" sz="2400" dirty="0">
                <a:solidFill>
                  <a:schemeClr val="tx1"/>
                </a:solidFill>
                <a:latin typeface="Calibri" panose="020F0502020204030204" pitchFamily="34" charset="0"/>
                <a:ea typeface="宋体" panose="02010600030101010101" pitchFamily="2" charset="-122"/>
              </a:rPr>
              <a:t>    </a:t>
            </a:r>
            <a:r>
              <a:rPr lang="zh-CN" altLang="en-US" sz="2400" dirty="0">
                <a:solidFill>
                  <a:schemeClr val="tx1"/>
                </a:solidFill>
                <a:latin typeface="Calibri" panose="020F0502020204030204" pitchFamily="34" charset="0"/>
                <a:ea typeface="宋体" panose="02010600030101010101" pitchFamily="2" charset="-122"/>
              </a:rPr>
              <a:t>医疗机构</a:t>
            </a:r>
            <a:r>
              <a:rPr lang="en-US" altLang="zh-CN" sz="2400" dirty="0">
                <a:solidFill>
                  <a:schemeClr val="tx1"/>
                </a:solidFill>
                <a:latin typeface="Calibri" panose="020F0502020204030204" pitchFamily="34" charset="0"/>
                <a:ea typeface="宋体" panose="02010600030101010101" pitchFamily="2" charset="-122"/>
              </a:rPr>
              <a:t>……</a:t>
            </a:r>
            <a:endParaRPr lang="zh-CN" altLang="en-US" sz="2400"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90000"/>
              </a:lnSpc>
              <a:spcBef>
                <a:spcPts val="500"/>
              </a:spcBef>
              <a:spcAft>
                <a:spcPct val="0"/>
              </a:spcAft>
              <a:buFont typeface="Arial" panose="020B0604020202020204" pitchFamily="34" charset="0"/>
              <a:buChar char="•"/>
            </a:pP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建设项目职业病防护设施“三同时”监督管理办法</a:t>
            </a: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第</a:t>
            </a:r>
            <a:r>
              <a:rPr lang="en-US" altLang="zh-CN" sz="2400" b="1" dirty="0">
                <a:solidFill>
                  <a:schemeClr val="tx1"/>
                </a:solidFill>
                <a:latin typeface="Calibri" panose="020F0502020204030204" pitchFamily="34" charset="0"/>
                <a:ea typeface="宋体" panose="02010600030101010101" pitchFamily="2" charset="-122"/>
              </a:rPr>
              <a:t>90</a:t>
            </a:r>
            <a:r>
              <a:rPr lang="zh-CN" altLang="en-US" sz="2400" b="1" dirty="0">
                <a:solidFill>
                  <a:schemeClr val="tx1"/>
                </a:solidFill>
                <a:latin typeface="Calibri" panose="020F0502020204030204" pitchFamily="34" charset="0"/>
                <a:ea typeface="宋体" panose="02010600030101010101" pitchFamily="2" charset="-122"/>
              </a:rPr>
              <a:t>号 令</a:t>
            </a:r>
            <a:endParaRPr lang="zh-CN" altLang="en-US" sz="2400" b="1" dirty="0">
              <a:solidFill>
                <a:schemeClr val="tx1"/>
              </a:solidFill>
              <a:latin typeface="Calibri" panose="020F0502020204030204" pitchFamily="34" charset="0"/>
              <a:ea typeface="宋体" panose="02010600030101010101" pitchFamily="2" charset="-122"/>
            </a:endParaRPr>
          </a:p>
        </p:txBody>
      </p:sp>
      <p:sp>
        <p:nvSpPr>
          <p:cNvPr id="45061" name="Rectangle 3"/>
          <p:cNvSpPr txBox="1"/>
          <p:nvPr/>
        </p:nvSpPr>
        <p:spPr>
          <a:xfrm>
            <a:off x="1089025" y="3711575"/>
            <a:ext cx="10072688" cy="2343150"/>
          </a:xfrm>
          <a:prstGeom prst="rect">
            <a:avLst/>
          </a:prstGeom>
          <a:noFill/>
          <a:ln w="9525">
            <a:noFill/>
          </a:ln>
        </p:spPr>
        <p:txBody>
          <a:bodyPr anchor="t" anchorCtr="0"/>
          <a:p>
            <a:pPr marL="228600" indent="-228600">
              <a:lnSpc>
                <a:spcPct val="90000"/>
              </a:lnSpc>
              <a:spcBef>
                <a:spcPts val="1000"/>
              </a:spcBef>
              <a:buFont typeface="Arial" panose="020B0604020202020204" pitchFamily="34" charset="0"/>
              <a:buChar char="•"/>
            </a:pPr>
            <a:r>
              <a:rPr lang="en-US" altLang="zh-CN" sz="2800" dirty="0">
                <a:latin typeface="Calibri" panose="020F0502020204030204" pitchFamily="34" charset="0"/>
                <a:ea typeface="宋体" panose="02010600030101010101" pitchFamily="2" charset="-122"/>
              </a:rPr>
              <a:t>5</a:t>
            </a:r>
            <a:r>
              <a:rPr lang="zh-CN" altLang="en-US" sz="2800" dirty="0">
                <a:latin typeface="Calibri" panose="020F0502020204030204" pitchFamily="34" charset="0"/>
                <a:ea typeface="宋体" panose="02010600030101010101" pitchFamily="2" charset="-122"/>
              </a:rPr>
              <a:t>、</a:t>
            </a:r>
            <a:r>
              <a:rPr lang="zh-CN" altLang="en-US" sz="2800" b="1" dirty="0">
                <a:latin typeface="Calibri" panose="020F0502020204030204" pitchFamily="34" charset="0"/>
                <a:ea typeface="宋体" panose="02010600030101010101" pitchFamily="2" charset="-122"/>
              </a:rPr>
              <a:t>放射性、高毒、高危粉尘等作业实行特殊管理</a:t>
            </a:r>
            <a:r>
              <a:rPr lang="zh-CN" altLang="en-US" sz="2800" b="1" dirty="0">
                <a:latin typeface="宋体" panose="02010600030101010101" pitchFamily="2" charset="-122"/>
                <a:ea typeface="宋体" panose="02010600030101010101" pitchFamily="2" charset="-122"/>
              </a:rPr>
              <a:t>制度 （第十九条）</a:t>
            </a:r>
            <a:endParaRPr lang="en-US" altLang="zh-CN" sz="2800" b="1" dirty="0">
              <a:latin typeface="宋体" panose="02010600030101010101" pitchFamily="2" charset="-122"/>
              <a:ea typeface="宋体" panose="02010600030101010101" pitchFamily="2" charset="-122"/>
            </a:endParaRPr>
          </a:p>
          <a:p>
            <a:pPr marL="685800" lvl="1" indent="-228600" algn="l" rtl="0" eaLnBrk="1" fontAlgn="base" hangingPunct="1">
              <a:lnSpc>
                <a:spcPct val="90000"/>
              </a:lnSpc>
              <a:spcBef>
                <a:spcPts val="500"/>
              </a:spcBef>
              <a:spcAft>
                <a:spcPct val="0"/>
              </a:spcAft>
              <a:buFont typeface="Arial" panose="020B0604020202020204" pitchFamily="34" charset="0"/>
              <a:buChar char="•"/>
            </a:pPr>
            <a:r>
              <a:rPr lang="en-US" altLang="zh-CN" sz="2400" b="1" dirty="0">
                <a:solidFill>
                  <a:schemeClr val="tx1"/>
                </a:solidFill>
                <a:latin typeface="宋体" panose="02010600030101010101" pitchFamily="2" charset="-122"/>
                <a:ea typeface="宋体" panose="02010600030101010101" pitchFamily="2" charset="-122"/>
              </a:rPr>
              <a:t>《</a:t>
            </a:r>
            <a:r>
              <a:rPr lang="zh-CN" altLang="en-US" sz="2400" b="1" dirty="0">
                <a:solidFill>
                  <a:schemeClr val="tx1"/>
                </a:solidFill>
                <a:latin typeface="宋体" panose="02010600030101010101" pitchFamily="2" charset="-122"/>
                <a:ea typeface="宋体" panose="02010600030101010101" pitchFamily="2" charset="-122"/>
              </a:rPr>
              <a:t>尘肺病防治条例</a:t>
            </a:r>
            <a:r>
              <a:rPr lang="en-US" altLang="zh-CN" sz="2400" b="1" dirty="0">
                <a:solidFill>
                  <a:schemeClr val="tx1"/>
                </a:solidFill>
                <a:latin typeface="宋体" panose="02010600030101010101" pitchFamily="2" charset="-122"/>
                <a:ea typeface="宋体" panose="02010600030101010101" pitchFamily="2" charset="-122"/>
              </a:rPr>
              <a:t>》1987</a:t>
            </a:r>
            <a:r>
              <a:rPr lang="zh-CN" altLang="en-US" sz="2400" b="1" dirty="0">
                <a:solidFill>
                  <a:schemeClr val="tx1"/>
                </a:solidFill>
                <a:latin typeface="宋体" panose="02010600030101010101" pitchFamily="2" charset="-122"/>
                <a:ea typeface="宋体" panose="02010600030101010101" pitchFamily="2" charset="-122"/>
              </a:rPr>
              <a:t>年</a:t>
            </a:r>
            <a:endParaRPr lang="zh-CN" altLang="en-US" sz="2400" b="1"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90000"/>
              </a:lnSpc>
              <a:spcBef>
                <a:spcPts val="500"/>
              </a:spcBef>
              <a:spcAft>
                <a:spcPct val="0"/>
              </a:spcAft>
              <a:buFont typeface="Arial" panose="020B0604020202020204" pitchFamily="34" charset="0"/>
              <a:buChar char="•"/>
            </a:pPr>
            <a:r>
              <a:rPr lang="en-US" altLang="zh-CN" sz="2400" b="1" dirty="0">
                <a:solidFill>
                  <a:schemeClr val="tx1"/>
                </a:solidFill>
                <a:latin typeface="宋体" panose="02010600030101010101" pitchFamily="2" charset="-122"/>
                <a:ea typeface="宋体" panose="02010600030101010101" pitchFamily="2" charset="-122"/>
              </a:rPr>
              <a:t>《</a:t>
            </a:r>
            <a:r>
              <a:rPr lang="zh-CN" altLang="en-US" sz="2400" b="1" dirty="0">
                <a:solidFill>
                  <a:schemeClr val="tx1"/>
                </a:solidFill>
                <a:latin typeface="宋体" panose="02010600030101010101" pitchFamily="2" charset="-122"/>
                <a:ea typeface="宋体" panose="02010600030101010101" pitchFamily="2" charset="-122"/>
              </a:rPr>
              <a:t>使用有毒物品作业场所劳动保护条例</a:t>
            </a:r>
            <a:r>
              <a:rPr lang="en-US" altLang="zh-CN" sz="2400" b="1" dirty="0">
                <a:solidFill>
                  <a:schemeClr val="tx1"/>
                </a:solidFill>
                <a:latin typeface="宋体" panose="02010600030101010101" pitchFamily="2" charset="-122"/>
                <a:ea typeface="宋体" panose="02010600030101010101" pitchFamily="2" charset="-122"/>
              </a:rPr>
              <a:t>》2002</a:t>
            </a:r>
            <a:r>
              <a:rPr lang="zh-CN" altLang="en-US" sz="2400" b="1" dirty="0">
                <a:solidFill>
                  <a:schemeClr val="tx1"/>
                </a:solidFill>
                <a:latin typeface="宋体" panose="02010600030101010101" pitchFamily="2" charset="-122"/>
                <a:ea typeface="宋体" panose="02010600030101010101" pitchFamily="2" charset="-122"/>
              </a:rPr>
              <a:t>年</a:t>
            </a:r>
            <a:endParaRPr lang="zh-CN" altLang="en-US" sz="2400" b="1"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90000"/>
              </a:lnSpc>
              <a:spcBef>
                <a:spcPts val="500"/>
              </a:spcBef>
              <a:spcAft>
                <a:spcPct val="0"/>
              </a:spcAft>
              <a:buFont typeface="Arial" panose="020B0604020202020204" pitchFamily="34" charset="0"/>
              <a:buChar char="•"/>
            </a:pPr>
            <a:r>
              <a:rPr lang="en-US" altLang="zh-CN" sz="2400" b="1" dirty="0">
                <a:solidFill>
                  <a:schemeClr val="tx1"/>
                </a:solidFill>
                <a:latin typeface="Calibri" panose="020F0502020204030204" pitchFamily="34" charset="0"/>
                <a:ea typeface="宋体" panose="02010600030101010101" pitchFamily="2" charset="-122"/>
              </a:rPr>
              <a:t>《</a:t>
            </a:r>
            <a:r>
              <a:rPr lang="zh-CN" altLang="en-US" sz="2400" b="1" dirty="0">
                <a:solidFill>
                  <a:schemeClr val="tx1"/>
                </a:solidFill>
                <a:latin typeface="Calibri" panose="020F0502020204030204" pitchFamily="34" charset="0"/>
                <a:ea typeface="宋体" panose="02010600030101010101" pitchFamily="2" charset="-122"/>
              </a:rPr>
              <a:t>放射性同位素与射线装置放射防护条例</a:t>
            </a:r>
            <a:r>
              <a:rPr lang="en-US" altLang="zh-CN" sz="2400" b="1" dirty="0">
                <a:solidFill>
                  <a:schemeClr val="tx1"/>
                </a:solidFill>
                <a:latin typeface="Calibri" panose="020F0502020204030204" pitchFamily="34" charset="0"/>
                <a:ea typeface="宋体" panose="02010600030101010101" pitchFamily="2" charset="-122"/>
              </a:rPr>
              <a:t>》</a:t>
            </a:r>
            <a:endParaRPr lang="en-US" altLang="zh-CN" sz="2400" b="1"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90000"/>
              </a:lnSpc>
              <a:spcBef>
                <a:spcPts val="500"/>
              </a:spcBef>
              <a:spcAft>
                <a:spcPct val="0"/>
              </a:spcAft>
              <a:buFont typeface="Arial" panose="020B0604020202020204" pitchFamily="34" charset="0"/>
              <a:buChar char="•"/>
            </a:pPr>
            <a:endParaRPr lang="zh-CN" altLang="en-US" sz="2400" b="1" dirty="0">
              <a:solidFill>
                <a:schemeClr val="tx1"/>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6083" name="Picture 3"/>
          <p:cNvPicPr>
            <a:picLocks noChangeAspect="1"/>
          </p:cNvPicPr>
          <p:nvPr/>
        </p:nvPicPr>
        <p:blipFill>
          <a:blip r:embed="rId1"/>
          <a:stretch>
            <a:fillRect/>
          </a:stretch>
        </p:blipFill>
        <p:spPr>
          <a:xfrm>
            <a:off x="2198370" y="924560"/>
            <a:ext cx="7795260" cy="5553075"/>
          </a:xfrm>
          <a:prstGeom prst="rect">
            <a:avLst/>
          </a:prstGeom>
          <a:noFill/>
          <a:ln w="9525">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5" name="图片 3" descr="246de5d3ff26528e22228fd3489e033c"/>
          <p:cNvPicPr>
            <a:picLocks noChangeAspect="1"/>
          </p:cNvPicPr>
          <p:nvPr/>
        </p:nvPicPr>
        <p:blipFill>
          <a:blip r:embed="rId1"/>
          <a:stretch>
            <a:fillRect/>
          </a:stretch>
        </p:blipFill>
        <p:spPr>
          <a:xfrm>
            <a:off x="-14287" y="6453188"/>
            <a:ext cx="12215812" cy="422275"/>
          </a:xfrm>
          <a:prstGeom prst="rect">
            <a:avLst/>
          </a:prstGeom>
          <a:noFill/>
          <a:ln w="9525">
            <a:noFill/>
          </a:ln>
        </p:spPr>
      </p:pic>
      <p:sp>
        <p:nvSpPr>
          <p:cNvPr id="47108" name="Rectangle 2"/>
          <p:cNvSpPr>
            <a:spLocks noGrp="1"/>
          </p:cNvSpPr>
          <p:nvPr>
            <p:ph type="title"/>
          </p:nvPr>
        </p:nvSpPr>
        <p:spPr>
          <a:xfrm>
            <a:off x="881380" y="758508"/>
            <a:ext cx="8229600" cy="841375"/>
          </a:xfrm>
        </p:spPr>
        <p:txBody>
          <a:bodyPr vert="horz" wrap="square" lIns="91440" tIns="45720" rIns="91440" bIns="45720" anchor="ctr" anchorCtr="0"/>
          <a:p>
            <a:pPr eaLnBrk="1" hangingPunct="1">
              <a:buNone/>
            </a:pPr>
            <a:r>
              <a:rPr lang="zh-CN" altLang="en-US" sz="2800" b="1" dirty="0">
                <a:solidFill>
                  <a:srgbClr val="FF0000"/>
                </a:solidFill>
              </a:rPr>
              <a:t>（三）劳动过程中的防护与管理</a:t>
            </a:r>
            <a:endParaRPr lang="zh-CN" altLang="en-US" sz="2800" b="1" dirty="0">
              <a:solidFill>
                <a:srgbClr val="FF0000"/>
              </a:solidFill>
            </a:endParaRPr>
          </a:p>
        </p:txBody>
      </p:sp>
      <p:sp>
        <p:nvSpPr>
          <p:cNvPr id="47109" name="Rectangle 3"/>
          <p:cNvSpPr txBox="1"/>
          <p:nvPr/>
        </p:nvSpPr>
        <p:spPr>
          <a:xfrm>
            <a:off x="382270" y="1600200"/>
            <a:ext cx="11427460" cy="4831715"/>
          </a:xfrm>
          <a:prstGeom prst="rect">
            <a:avLst/>
          </a:prstGeom>
          <a:noFill/>
          <a:ln w="9525">
            <a:noFill/>
          </a:ln>
        </p:spPr>
        <p:txBody>
          <a:bodyPr anchor="t" anchorCtr="0"/>
          <a:p>
            <a:pPr marL="228600" indent="-228600">
              <a:lnSpc>
                <a:spcPct val="80000"/>
              </a:lnSpc>
              <a:spcBef>
                <a:spcPts val="1000"/>
              </a:spcBef>
              <a:buFont typeface="Arial" panose="020B0604020202020204" pitchFamily="34" charset="0"/>
              <a:buChar char="•"/>
            </a:pPr>
            <a:r>
              <a:rPr lang="en-US" altLang="zh-CN" sz="2200" b="1" dirty="0">
                <a:latin typeface="宋体" panose="02010600030101010101" pitchFamily="2" charset="-122"/>
                <a:ea typeface="宋体" panose="02010600030101010101" pitchFamily="2" charset="-122"/>
              </a:rPr>
              <a:t>1</a:t>
            </a:r>
            <a:r>
              <a:rPr lang="zh-CN" altLang="en-US" sz="2200" b="1" dirty="0">
                <a:latin typeface="宋体" panose="02010600030101010101" pitchFamily="2" charset="-122"/>
                <a:ea typeface="宋体" panose="02010600030101010101" pitchFamily="2" charset="-122"/>
              </a:rPr>
              <a:t>、职业危害检测评价制度</a:t>
            </a:r>
            <a:endParaRPr lang="zh-CN" altLang="en-US" sz="2200" b="1" dirty="0">
              <a:latin typeface="宋体" panose="02010600030101010101" pitchFamily="2" charset="-122"/>
              <a:ea typeface="宋体" panose="02010600030101010101" pitchFamily="2" charset="-122"/>
            </a:endParaRPr>
          </a:p>
          <a:p>
            <a:pPr marL="685800" lvl="1" indent="-228600" algn="l" rtl="0" eaLnBrk="1" fontAlgn="base" hangingPunct="1">
              <a:lnSpc>
                <a:spcPct val="125000"/>
              </a:lnSpc>
              <a:spcBef>
                <a:spcPts val="500"/>
              </a:spcBef>
              <a:spcAft>
                <a:spcPct val="0"/>
              </a:spcAft>
              <a:buFont typeface="Arial" panose="020B0604020202020204" pitchFamily="34" charset="0"/>
              <a:buChar char="•"/>
            </a:pPr>
            <a:r>
              <a:rPr lang="zh-CN" altLang="en-US" sz="2000" dirty="0">
                <a:solidFill>
                  <a:schemeClr val="tx1"/>
                </a:solidFill>
                <a:latin typeface="Calibri" panose="020F0502020204030204" pitchFamily="34" charset="0"/>
                <a:ea typeface="宋体" panose="02010600030101010101" pitchFamily="2" charset="-122"/>
              </a:rPr>
              <a:t>第二十六条 用人单位应当实施由专人负责的职业病危害因素日常监测，并确保监测系统处于正常运行状态。</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用人单位应当按照国务院卫生行政部门的规定，定期对工作场所进行职业病危害因素检测、评价。检测、评价结果存入用人单位职业卫生档案，定期向所在地卫生行政部门报告并向劳动者公布。</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职业病危害因素检测、评价由依法设立的取得国务院卫生行政部门或者设区的市级以上地方人民政府卫生行政部门按照职责分工给予资质认可的职业卫生技术服务机构进行。职业卫生技术服务机构所作检测、评价应当客观、真实。</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发现工作场所职业病危害因素不符合国家职业卫生标准和卫生要求时，用人单位应当立即采取相应治理措施，仍然达不到国家职业卫生标准和卫生要求的，必须停止存在职业病危害因素的作业；职业病危害因素经治理后，符合国家职业卫生标准和卫生要求的，方可重新作业。</a:t>
            </a:r>
            <a:endParaRPr lang="zh-CN" altLang="en-US" sz="2000"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1" name="Rectangle 3"/>
          <p:cNvSpPr txBox="1"/>
          <p:nvPr/>
        </p:nvSpPr>
        <p:spPr>
          <a:xfrm>
            <a:off x="673100" y="1095375"/>
            <a:ext cx="10904855" cy="5762625"/>
          </a:xfrm>
          <a:prstGeom prst="rect">
            <a:avLst/>
          </a:prstGeom>
          <a:noFill/>
          <a:ln w="9525">
            <a:noFill/>
          </a:ln>
        </p:spPr>
        <p:txBody>
          <a:bodyPr anchor="t" anchorCtr="0"/>
          <a:p>
            <a:pPr marL="228600" indent="-228600">
              <a:lnSpc>
                <a:spcPct val="80000"/>
              </a:lnSpc>
              <a:spcBef>
                <a:spcPts val="1000"/>
              </a:spcBef>
              <a:spcAft>
                <a:spcPts val="1200"/>
              </a:spcAft>
              <a:buFont typeface="Arial" panose="020B0604020202020204" pitchFamily="34" charset="0"/>
              <a:buChar char="•"/>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a:t>
            </a:r>
            <a:r>
              <a:rPr lang="zh-CN" altLang="en-US" sz="2400" b="1" dirty="0">
                <a:latin typeface="宋体" panose="02010600030101010101" pitchFamily="2" charset="-122"/>
                <a:ea typeface="宋体" panose="02010600030101010101" pitchFamily="2" charset="-122"/>
              </a:rPr>
              <a:t>职业病危害告知制度</a:t>
            </a:r>
            <a:endParaRPr lang="zh-CN" altLang="en-US" sz="2400" b="1" dirty="0">
              <a:latin typeface="宋体" panose="02010600030101010101" pitchFamily="2" charset="-122"/>
              <a:ea typeface="宋体" panose="02010600030101010101" pitchFamily="2" charset="-122"/>
            </a:endParaRPr>
          </a:p>
          <a:p>
            <a:pPr marL="685800" lvl="1" indent="-228600" algn="l" rtl="0" eaLnBrk="1" fontAlgn="base" hangingPunct="1">
              <a:lnSpc>
                <a:spcPct val="80000"/>
              </a:lnSpc>
              <a:spcBef>
                <a:spcPts val="500"/>
              </a:spcBef>
              <a:spcAft>
                <a:spcPts val="1200"/>
              </a:spcAft>
              <a:buFont typeface="Arial" panose="020B0604020202020204" pitchFamily="34" charset="0"/>
              <a:buChar char="•"/>
            </a:pPr>
            <a:r>
              <a:rPr lang="zh-CN" altLang="en-US" sz="2000" b="1" dirty="0">
                <a:solidFill>
                  <a:schemeClr val="tx1"/>
                </a:solidFill>
                <a:latin typeface="宋体" panose="02010600030101010101" pitchFamily="2" charset="-122"/>
                <a:ea typeface="宋体" panose="02010600030101010101" pitchFamily="2" charset="-122"/>
              </a:rPr>
              <a:t>第二十四条 </a:t>
            </a:r>
            <a:r>
              <a:rPr lang="zh-CN" altLang="en-US" sz="2000" dirty="0">
                <a:solidFill>
                  <a:schemeClr val="tx1"/>
                </a:solidFill>
                <a:latin typeface="宋体" panose="02010600030101010101" pitchFamily="2" charset="-122"/>
                <a:ea typeface="宋体" panose="02010600030101010101" pitchFamily="2" charset="-122"/>
              </a:rPr>
              <a:t>产生职业病危害的用人单位，应当在醒目位置设置公告栏，公布有关职业病防治的规章制度、操作规程、职业病危害事故应急救援措施和工作场所职业病危害因素检测结果。</a:t>
            </a:r>
            <a:br>
              <a:rPr lang="zh-CN" altLang="en-US" sz="2000" b="1" dirty="0">
                <a:solidFill>
                  <a:schemeClr val="tx1"/>
                </a:solidFill>
                <a:latin typeface="宋体" panose="02010600030101010101" pitchFamily="2" charset="-122"/>
                <a:ea typeface="宋体" panose="02010600030101010101" pitchFamily="2" charset="-122"/>
              </a:rPr>
            </a:br>
            <a:r>
              <a:rPr lang="zh-CN" altLang="en-US" sz="2000" b="1" dirty="0">
                <a:solidFill>
                  <a:schemeClr val="tx1"/>
                </a:solidFill>
                <a:latin typeface="宋体" panose="02010600030101010101" pitchFamily="2" charset="-122"/>
                <a:ea typeface="宋体" panose="02010600030101010101" pitchFamily="2" charset="-122"/>
              </a:rPr>
              <a:t>　　</a:t>
            </a:r>
            <a:r>
              <a:rPr lang="zh-CN" altLang="en-US" sz="2000" dirty="0">
                <a:solidFill>
                  <a:schemeClr val="tx1"/>
                </a:solidFill>
                <a:latin typeface="宋体" panose="02010600030101010101" pitchFamily="2" charset="-122"/>
                <a:ea typeface="宋体" panose="02010600030101010101" pitchFamily="2" charset="-122"/>
              </a:rPr>
              <a:t>对产生严重职业病危害的作业岗位，应当在其醒目位置，设置警示标识和中文警示说明。警示说明应当载明产生职业病危害的种类、后果、预防以及应急救治措施等内容。</a:t>
            </a:r>
            <a:endParaRPr lang="zh-CN" altLang="en-US" sz="2000"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80000"/>
              </a:lnSpc>
              <a:spcBef>
                <a:spcPts val="500"/>
              </a:spcBef>
              <a:spcAft>
                <a:spcPts val="1200"/>
              </a:spcAft>
              <a:buFont typeface="Arial" panose="020B0604020202020204" pitchFamily="34" charset="0"/>
              <a:buChar char="•"/>
            </a:pPr>
            <a:r>
              <a:rPr lang="zh-CN" altLang="en-US" sz="2000" b="1" dirty="0">
                <a:solidFill>
                  <a:schemeClr val="tx1"/>
                </a:solidFill>
                <a:latin typeface="宋体" panose="02010600030101010101" pitchFamily="2" charset="-122"/>
                <a:ea typeface="宋体" panose="02010600030101010101" pitchFamily="2" charset="-122"/>
              </a:rPr>
              <a:t>第二十六条 </a:t>
            </a:r>
            <a:r>
              <a:rPr lang="zh-CN" altLang="en-US" sz="2000" dirty="0">
                <a:solidFill>
                  <a:schemeClr val="tx1"/>
                </a:solidFill>
                <a:latin typeface="宋体" panose="02010600030101010101" pitchFamily="2" charset="-122"/>
                <a:ea typeface="宋体" panose="02010600030101010101" pitchFamily="2" charset="-122"/>
              </a:rPr>
              <a:t>检测、评价结果存入用人单位职业卫生档案，定期向所在地安全生产监督管理部门报告并向劳动者公布。</a:t>
            </a:r>
            <a:endParaRPr lang="zh-CN" altLang="en-US" sz="2000"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80000"/>
              </a:lnSpc>
              <a:spcBef>
                <a:spcPts val="500"/>
              </a:spcBef>
              <a:spcAft>
                <a:spcPts val="1200"/>
              </a:spcAft>
              <a:buFont typeface="Arial" panose="020B0604020202020204" pitchFamily="34" charset="0"/>
              <a:buChar char="•"/>
            </a:pPr>
            <a:r>
              <a:rPr lang="zh-CN" altLang="en-US" sz="2000" b="1" dirty="0">
                <a:solidFill>
                  <a:schemeClr val="tx1"/>
                </a:solidFill>
                <a:latin typeface="宋体" panose="02010600030101010101" pitchFamily="2" charset="-122"/>
                <a:ea typeface="宋体" panose="02010600030101010101" pitchFamily="2" charset="-122"/>
              </a:rPr>
              <a:t>第二十八条</a:t>
            </a:r>
            <a:r>
              <a:rPr lang="zh-CN" altLang="en-US" sz="2000" dirty="0">
                <a:solidFill>
                  <a:schemeClr val="tx1"/>
                </a:solidFill>
                <a:latin typeface="宋体" panose="02010600030101010101" pitchFamily="2" charset="-122"/>
                <a:ea typeface="宋体" panose="02010600030101010101" pitchFamily="2" charset="-122"/>
              </a:rPr>
              <a:t> 向用人单位提供可能产生职业病危害的设备的，应当提供中文说明书，并在设备的醒目位置设置警示标识和中文警示说明。警示说明应当载明设备性能、可能产生的职业病危害、安全操作和维护注意事项、职业病防护以及应急救治措施等内容。 </a:t>
            </a:r>
            <a:endParaRPr lang="zh-CN" altLang="en-US" sz="2000"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80000"/>
              </a:lnSpc>
              <a:spcBef>
                <a:spcPts val="500"/>
              </a:spcBef>
              <a:spcAft>
                <a:spcPts val="1200"/>
              </a:spcAft>
              <a:buFont typeface="Arial" panose="020B0604020202020204" pitchFamily="34" charset="0"/>
              <a:buChar char="•"/>
            </a:pPr>
            <a:r>
              <a:rPr lang="zh-CN" altLang="en-US" sz="2000" b="1" dirty="0">
                <a:solidFill>
                  <a:schemeClr val="tx1"/>
                </a:solidFill>
                <a:latin typeface="宋体" panose="02010600030101010101" pitchFamily="2" charset="-122"/>
                <a:ea typeface="宋体" panose="02010600030101010101" pitchFamily="2" charset="-122"/>
              </a:rPr>
              <a:t>第二十九条</a:t>
            </a:r>
            <a:r>
              <a:rPr lang="zh-CN" altLang="en-US" sz="2000" dirty="0">
                <a:solidFill>
                  <a:schemeClr val="tx1"/>
                </a:solidFill>
                <a:latin typeface="宋体" panose="02010600030101010101" pitchFamily="2" charset="-122"/>
                <a:ea typeface="宋体" panose="02010600030101010101" pitchFamily="2" charset="-122"/>
              </a:rPr>
              <a:t> 向用人单位提供可能产生职业病危害的化学品、放射性同位素和含有放射性物质的材料的，应当提供中文说明书。 </a:t>
            </a:r>
            <a:endParaRPr lang="zh-CN" altLang="en-US" sz="2000"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80000"/>
              </a:lnSpc>
              <a:spcBef>
                <a:spcPts val="500"/>
              </a:spcBef>
              <a:spcAft>
                <a:spcPts val="1200"/>
              </a:spcAft>
              <a:buFont typeface="Arial" panose="020B0604020202020204" pitchFamily="34" charset="0"/>
              <a:buChar char="•"/>
            </a:pPr>
            <a:r>
              <a:rPr lang="zh-CN" altLang="en-US" sz="2000" b="1" dirty="0">
                <a:solidFill>
                  <a:schemeClr val="tx1"/>
                </a:solidFill>
                <a:latin typeface="宋体" panose="02010600030101010101" pitchFamily="2" charset="-122"/>
                <a:ea typeface="宋体" panose="02010600030101010101" pitchFamily="2" charset="-122"/>
              </a:rPr>
              <a:t>第三十三条</a:t>
            </a:r>
            <a:r>
              <a:rPr lang="zh-CN" altLang="en-US" sz="2000" dirty="0">
                <a:solidFill>
                  <a:schemeClr val="tx1"/>
                </a:solidFill>
                <a:latin typeface="宋体" panose="02010600030101010101" pitchFamily="2" charset="-122"/>
                <a:ea typeface="宋体" panose="02010600030101010101" pitchFamily="2" charset="-122"/>
              </a:rPr>
              <a:t> 用人单位与劳动者订立劳动合同（含聘用合同，下同）时，应当将工作过程中可能产生的职业病危害及其后果、职业病防护措施和待遇等如实告知劳动者，并在劳动合同中写明，不得隐瞒或者欺骗。 </a:t>
            </a:r>
            <a:endParaRPr lang="zh-CN" altLang="en-US" sz="2000"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80000"/>
              </a:lnSpc>
              <a:spcBef>
                <a:spcPts val="500"/>
              </a:spcBef>
              <a:spcAft>
                <a:spcPts val="1200"/>
              </a:spcAft>
              <a:buFont typeface="Arial" panose="020B0604020202020204" pitchFamily="34" charset="0"/>
              <a:buChar char="•"/>
            </a:pPr>
            <a:endParaRPr lang="zh-CN" altLang="en-US" sz="2000" dirty="0">
              <a:solidFill>
                <a:schemeClr val="tx1"/>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9153"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49156" name="Rectangle 3"/>
          <p:cNvSpPr txBox="1"/>
          <p:nvPr/>
        </p:nvSpPr>
        <p:spPr>
          <a:xfrm>
            <a:off x="660400" y="952500"/>
            <a:ext cx="10929620" cy="4933950"/>
          </a:xfrm>
          <a:prstGeom prst="rect">
            <a:avLst/>
          </a:prstGeom>
          <a:noFill/>
          <a:ln w="9525">
            <a:noFill/>
          </a:ln>
        </p:spPr>
        <p:txBody>
          <a:bodyPr anchor="t" anchorCtr="0"/>
          <a:p>
            <a:pPr marL="228600" indent="-228600">
              <a:lnSpc>
                <a:spcPct val="125000"/>
              </a:lnSpc>
              <a:spcBef>
                <a:spcPts val="1000"/>
              </a:spcBef>
              <a:buFont typeface="Arial" panose="020B0604020202020204" pitchFamily="34" charset="0"/>
              <a:buChar char="•"/>
            </a:pPr>
            <a:r>
              <a:rPr lang="en-US" altLang="zh-CN" sz="2400" b="1" dirty="0">
                <a:latin typeface="宋体" panose="02010600030101010101" pitchFamily="2" charset="-122"/>
                <a:ea typeface="宋体" panose="02010600030101010101" pitchFamily="2" charset="-122"/>
              </a:rPr>
              <a:t>3</a:t>
            </a:r>
            <a:r>
              <a:rPr lang="zh-CN" altLang="en-US" sz="2400" b="1" dirty="0">
                <a:latin typeface="宋体" panose="02010600030101010101" pitchFamily="2" charset="-122"/>
                <a:ea typeface="宋体" panose="02010600030101010101" pitchFamily="2" charset="-122"/>
              </a:rPr>
              <a:t>、化学品毒性鉴定制度</a:t>
            </a:r>
            <a:endParaRPr lang="zh-CN" altLang="en-US" sz="2400" b="1" dirty="0">
              <a:latin typeface="宋体" panose="02010600030101010101" pitchFamily="2" charset="-122"/>
              <a:ea typeface="宋体" panose="02010600030101010101" pitchFamily="2" charset="-122"/>
            </a:endParaRPr>
          </a:p>
          <a:p>
            <a:pPr marL="685800" lvl="1" indent="-228600" algn="l" rtl="0" eaLnBrk="1" fontAlgn="base" hangingPunct="1">
              <a:lnSpc>
                <a:spcPct val="125000"/>
              </a:lnSpc>
              <a:spcBef>
                <a:spcPts val="500"/>
              </a:spcBef>
              <a:spcAft>
                <a:spcPct val="0"/>
              </a:spcAft>
              <a:buFont typeface="Arial" panose="020B0604020202020204" pitchFamily="34" charset="0"/>
              <a:buChar char="•"/>
            </a:pPr>
            <a:r>
              <a:rPr lang="zh-CN" altLang="en-US" sz="2200" dirty="0">
                <a:solidFill>
                  <a:schemeClr val="tx1"/>
                </a:solidFill>
                <a:latin typeface="Calibri" panose="020F0502020204030204" pitchFamily="34" charset="0"/>
                <a:ea typeface="宋体" panose="02010600030101010101" pitchFamily="2" charset="-122"/>
              </a:rPr>
              <a:t>第二十九条 </a:t>
            </a:r>
            <a:br>
              <a:rPr lang="zh-CN" altLang="en-US" sz="2200" dirty="0">
                <a:solidFill>
                  <a:schemeClr val="tx1"/>
                </a:solidFill>
                <a:latin typeface="Calibri" panose="020F0502020204030204" pitchFamily="34" charset="0"/>
                <a:ea typeface="宋体" panose="02010600030101010101" pitchFamily="2" charset="-122"/>
              </a:rPr>
            </a:br>
            <a:r>
              <a:rPr lang="zh-CN" altLang="en-US" sz="2200" dirty="0">
                <a:solidFill>
                  <a:schemeClr val="tx1"/>
                </a:solidFill>
                <a:latin typeface="Calibri" panose="020F0502020204030204" pitchFamily="34" charset="0"/>
                <a:ea typeface="宋体" panose="02010600030101010101" pitchFamily="2" charset="-122"/>
              </a:rPr>
              <a:t>　　国内首次使用或者首次进口与职业病危害有关的化学材料，使用单位或者进口单位按照国家规定经国务院有关部门批准后，应当向国务院卫生行政部门报送该化学材料的毒性鉴定以及经有关部门登记注册或者批准进口的文件等资料。</a:t>
            </a:r>
            <a:endParaRPr lang="zh-CN" altLang="en-US" sz="2200" dirty="0">
              <a:solidFill>
                <a:schemeClr val="tx1"/>
              </a:solidFill>
              <a:latin typeface="Calibri" panose="020F0502020204030204" pitchFamily="34" charset="0"/>
              <a:ea typeface="宋体" panose="02010600030101010101" pitchFamily="2" charset="-122"/>
            </a:endParaRPr>
          </a:p>
          <a:p>
            <a:pPr lvl="1" algn="l" rtl="0" eaLnBrk="1" fontAlgn="base" hangingPunct="1">
              <a:lnSpc>
                <a:spcPct val="125000"/>
              </a:lnSpc>
              <a:spcBef>
                <a:spcPts val="500"/>
              </a:spcBef>
              <a:spcAft>
                <a:spcPct val="0"/>
              </a:spcAft>
              <a:buFont typeface="Arial" panose="020B0604020202020204" pitchFamily="34" charset="0"/>
            </a:pPr>
            <a:endParaRPr lang="zh-CN" altLang="en-US" sz="2200" dirty="0">
              <a:solidFill>
                <a:schemeClr val="tx1"/>
              </a:solidFill>
              <a:latin typeface="Calibri" panose="020F0502020204030204" pitchFamily="34" charset="0"/>
              <a:ea typeface="宋体" panose="02010600030101010101" pitchFamily="2" charset="-122"/>
            </a:endParaRPr>
          </a:p>
          <a:p>
            <a:pPr marL="228600" indent="-228600">
              <a:lnSpc>
                <a:spcPct val="125000"/>
              </a:lnSpc>
              <a:spcBef>
                <a:spcPts val="1000"/>
              </a:spcBef>
              <a:buFont typeface="Arial" panose="020B0604020202020204" pitchFamily="34" charset="0"/>
              <a:buChar char="•"/>
            </a:pPr>
            <a:r>
              <a:rPr lang="zh-CN" altLang="en-US" sz="2600" dirty="0">
                <a:latin typeface="Calibri" panose="020F0502020204030204" pitchFamily="34" charset="0"/>
                <a:ea typeface="宋体" panose="02010600030101010101" pitchFamily="2" charset="-122"/>
              </a:rPr>
              <a:t> </a:t>
            </a:r>
            <a:r>
              <a:rPr lang="en-US" altLang="zh-CN" sz="2600" dirty="0">
                <a:latin typeface="Calibri" panose="020F0502020204030204" pitchFamily="34" charset="0"/>
                <a:ea typeface="宋体" panose="02010600030101010101" pitchFamily="2" charset="-122"/>
              </a:rPr>
              <a:t>4</a:t>
            </a:r>
            <a:r>
              <a:rPr lang="zh-CN" altLang="en-US" sz="2600" dirty="0">
                <a:latin typeface="Calibri" panose="020F0502020204030204" pitchFamily="34" charset="0"/>
                <a:ea typeface="宋体" panose="02010600030101010101" pitchFamily="2" charset="-122"/>
              </a:rPr>
              <a:t>、</a:t>
            </a:r>
            <a:r>
              <a:rPr lang="zh-CN" altLang="en-US" sz="2400" dirty="0">
                <a:latin typeface="宋体" panose="02010600030101010101" pitchFamily="2" charset="-122"/>
                <a:ea typeface="宋体" panose="02010600030101010101" pitchFamily="2" charset="-122"/>
              </a:rPr>
              <a:t>禁止职业危害转移制度</a:t>
            </a:r>
            <a:endParaRPr lang="en-US" altLang="zh-CN" sz="2400" dirty="0">
              <a:latin typeface="宋体" panose="02010600030101010101" pitchFamily="2" charset="-122"/>
              <a:ea typeface="宋体" panose="02010600030101010101" pitchFamily="2" charset="-122"/>
            </a:endParaRPr>
          </a:p>
          <a:p>
            <a:pPr marL="685800" lvl="1" indent="-228600" algn="l" rtl="0" eaLnBrk="1" fontAlgn="base" hangingPunct="1">
              <a:lnSpc>
                <a:spcPct val="125000"/>
              </a:lnSpc>
              <a:spcBef>
                <a:spcPts val="500"/>
              </a:spcBef>
              <a:spcAft>
                <a:spcPct val="0"/>
              </a:spcAft>
              <a:buFont typeface="Arial" panose="020B0604020202020204" pitchFamily="34" charset="0"/>
              <a:buChar char="•"/>
            </a:pPr>
            <a:r>
              <a:rPr lang="zh-CN" altLang="en-US" sz="2200" dirty="0">
                <a:solidFill>
                  <a:schemeClr val="tx1"/>
                </a:solidFill>
                <a:latin typeface="Calibri" panose="020F0502020204030204" pitchFamily="34" charset="0"/>
                <a:ea typeface="宋体" panose="02010600030101010101" pitchFamily="2" charset="-122"/>
              </a:rPr>
              <a:t>第三十一条 任何单位和个人不得将产生职业病危害的作业转移给不具备职业病防护条件的单位和个人。不具备职业病防护条件的单位和个人不得接受产生职业病危害的作业。</a:t>
            </a:r>
            <a:endParaRPr lang="zh-CN" altLang="en-US" sz="2200"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77"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50180" name="Rectangle 3"/>
          <p:cNvSpPr txBox="1"/>
          <p:nvPr/>
        </p:nvSpPr>
        <p:spPr>
          <a:xfrm>
            <a:off x="752475" y="1076325"/>
            <a:ext cx="10687050" cy="4686300"/>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altLang="zh-CN" sz="2800" b="1" dirty="0">
                <a:latin typeface="宋体" panose="02010600030101010101" pitchFamily="2" charset="-122"/>
                <a:ea typeface="宋体" panose="02010600030101010101" pitchFamily="2" charset="-122"/>
              </a:rPr>
              <a:t>4</a:t>
            </a:r>
            <a:r>
              <a:rPr lang="zh-CN" altLang="en-US" sz="2800" b="1" dirty="0">
                <a:latin typeface="宋体" panose="02010600030101010101" pitchFamily="2" charset="-122"/>
                <a:ea typeface="宋体" panose="02010600030101010101" pitchFamily="2" charset="-122"/>
              </a:rPr>
              <a:t>、职业卫生培训制度</a:t>
            </a:r>
            <a:endParaRPr lang="zh-CN" altLang="en-US" sz="28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dirty="0">
                <a:solidFill>
                  <a:schemeClr val="tx1"/>
                </a:solidFill>
                <a:latin typeface="Calibri" panose="020F0502020204030204" pitchFamily="34" charset="0"/>
                <a:ea typeface="宋体" panose="02010600030101010101" pitchFamily="2" charset="-122"/>
              </a:rPr>
              <a:t>第三十四条  用人单位的主要负责人和职业卫生管理人员应当接受职业卫生培训，遵守职业病防治法律、法规，依法组织本单位的职业病防治工作。</a:t>
            </a:r>
            <a:br>
              <a:rPr lang="zh-CN" altLang="en-US" sz="2400" dirty="0">
                <a:solidFill>
                  <a:schemeClr val="tx1"/>
                </a:solidFill>
                <a:latin typeface="Calibri" panose="020F0502020204030204" pitchFamily="34" charset="0"/>
                <a:ea typeface="宋体" panose="02010600030101010101" pitchFamily="2" charset="-122"/>
              </a:rPr>
            </a:br>
            <a:r>
              <a:rPr lang="zh-CN" altLang="en-US" sz="2400" dirty="0">
                <a:solidFill>
                  <a:schemeClr val="tx1"/>
                </a:solidFill>
                <a:latin typeface="Calibri" panose="020F0502020204030204" pitchFamily="34" charset="0"/>
                <a:ea typeface="宋体" panose="02010600030101010101" pitchFamily="2" charset="-122"/>
              </a:rPr>
              <a:t>　　</a:t>
            </a:r>
            <a:endParaRPr lang="zh-CN" altLang="en-US" sz="2400" dirty="0">
              <a:solidFill>
                <a:schemeClr val="tx1"/>
              </a:solidFill>
              <a:latin typeface="Calibri" panose="020F0502020204030204" pitchFamily="34" charset="0"/>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dirty="0">
                <a:solidFill>
                  <a:schemeClr val="tx1"/>
                </a:solidFill>
                <a:latin typeface="Calibri" panose="020F0502020204030204" pitchFamily="34" charset="0"/>
                <a:ea typeface="宋体" panose="02010600030101010101" pitchFamily="2" charset="-122"/>
              </a:rPr>
              <a:t>用人单位应当对劳动者进行上岗前的职业卫生培训和在岗期间的定期职业卫生培训，普及职业卫生知识，督促劳动者遵守职业病防治法律、法规、规章和操作规程，指导劳动者正确使用职业病防护设备和个人使用的职业病防护用品。 </a:t>
            </a:r>
            <a:endParaRPr lang="zh-CN" altLang="en-US" sz="2400"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3" name="Rectangle 3"/>
          <p:cNvSpPr txBox="1"/>
          <p:nvPr/>
        </p:nvSpPr>
        <p:spPr>
          <a:xfrm>
            <a:off x="648970" y="1168400"/>
            <a:ext cx="10894060" cy="5689600"/>
          </a:xfrm>
          <a:prstGeom prst="rect">
            <a:avLst/>
          </a:prstGeom>
          <a:noFill/>
          <a:ln w="9525">
            <a:noFill/>
          </a:ln>
        </p:spPr>
        <p:txBody>
          <a:bodyPr anchor="t" anchorCtr="0"/>
          <a:p>
            <a:pPr marL="228600" indent="-228600">
              <a:lnSpc>
                <a:spcPct val="90000"/>
              </a:lnSpc>
              <a:spcBef>
                <a:spcPts val="1000"/>
              </a:spcBef>
              <a:spcAft>
                <a:spcPts val="1200"/>
              </a:spcAft>
              <a:buFont typeface="Arial" panose="020B0604020202020204" pitchFamily="34" charset="0"/>
              <a:buChar char="•"/>
            </a:pPr>
            <a:r>
              <a:rPr lang="en-US" altLang="zh-CN" sz="2400" dirty="0">
                <a:latin typeface="Calibri" panose="020F0502020204030204" pitchFamily="34" charset="0"/>
                <a:ea typeface="宋体" panose="02010600030101010101" pitchFamily="2" charset="-122"/>
              </a:rPr>
              <a:t>5</a:t>
            </a:r>
            <a:r>
              <a:rPr lang="zh-CN" altLang="en-US" sz="2400" dirty="0">
                <a:latin typeface="Calibri" panose="020F0502020204030204" pitchFamily="34" charset="0"/>
                <a:ea typeface="宋体" panose="02010600030101010101" pitchFamily="2" charset="-122"/>
              </a:rPr>
              <a:t>、</a:t>
            </a:r>
            <a:r>
              <a:rPr lang="zh-CN" altLang="en-US" sz="2400" b="1" dirty="0">
                <a:latin typeface="宋体" panose="02010600030101010101" pitchFamily="2" charset="-122"/>
                <a:ea typeface="宋体" panose="02010600030101010101" pitchFamily="2" charset="-122"/>
              </a:rPr>
              <a:t>职业健康监护制度</a:t>
            </a:r>
            <a:endParaRPr lang="zh-CN" altLang="en-US" sz="2400" b="1" dirty="0">
              <a:latin typeface="宋体" panose="02010600030101010101" pitchFamily="2" charset="-122"/>
              <a:ea typeface="宋体" panose="02010600030101010101" pitchFamily="2" charset="-122"/>
            </a:endParaRPr>
          </a:p>
          <a:p>
            <a:pPr marL="685800" lvl="1" indent="-228600" algn="l" rtl="0">
              <a:lnSpc>
                <a:spcPct val="100000"/>
              </a:lnSpc>
              <a:spcBef>
                <a:spcPts val="500"/>
              </a:spcBef>
              <a:spcAft>
                <a:spcPts val="1200"/>
              </a:spcAft>
              <a:buFont typeface="Arial" panose="020B0604020202020204" pitchFamily="34" charset="0"/>
              <a:buChar char="•"/>
            </a:pPr>
            <a:r>
              <a:rPr lang="zh-CN" altLang="en-US" sz="2000" b="1" dirty="0">
                <a:solidFill>
                  <a:schemeClr val="tx1"/>
                </a:solidFill>
                <a:latin typeface="Calibri" panose="020F0502020204030204" pitchFamily="34" charset="0"/>
                <a:ea typeface="宋体" panose="02010600030101010101" pitchFamily="2" charset="-122"/>
              </a:rPr>
              <a:t>第三十五条 </a:t>
            </a:r>
            <a:r>
              <a:rPr lang="zh-CN" altLang="en-US" sz="2000" dirty="0">
                <a:solidFill>
                  <a:schemeClr val="tx1"/>
                </a:solidFill>
                <a:latin typeface="Calibri" panose="020F0502020204030204" pitchFamily="34" charset="0"/>
                <a:ea typeface="宋体" panose="02010600030101010101" pitchFamily="2" charset="-122"/>
              </a:rPr>
              <a:t>对从事接触职业病危害的作业的劳动者，用人单位应当按照国务院卫生行政部门的规定组织上岗前、在岗期间和离岗时的职业健康检查，并将检查结果书面告知劳动者。职业健康检查费用由用人单位承担。</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用人单位不得安排未经上岗前职业健康检查的劳动者从事接触职业病危害的作业；不得安排有职业禁忌的劳动者从事其所禁忌的作业；对在职业健康检查中发现有与所从事的职业相关的健康损害的劳动者，应当调离原工作岗位，并妥善安置；对未进行离岗前职业健康检查的劳动者不得解除或者终止与其订立的劳动合同。</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职业健康检查应当由取得</a:t>
            </a:r>
            <a:r>
              <a:rPr lang="en-US" altLang="zh-CN" sz="2000" dirty="0">
                <a:solidFill>
                  <a:schemeClr val="tx1"/>
                </a:solidFill>
                <a:latin typeface="Calibri" panose="020F0502020204030204" pitchFamily="34" charset="0"/>
                <a:ea typeface="宋体" panose="02010600030101010101" pitchFamily="2" charset="-122"/>
              </a:rPr>
              <a:t>《</a:t>
            </a:r>
            <a:r>
              <a:rPr lang="zh-CN" altLang="en-US" sz="2000" dirty="0">
                <a:solidFill>
                  <a:schemeClr val="tx1"/>
                </a:solidFill>
                <a:latin typeface="Calibri" panose="020F0502020204030204" pitchFamily="34" charset="0"/>
                <a:ea typeface="宋体" panose="02010600030101010101" pitchFamily="2" charset="-122"/>
              </a:rPr>
              <a:t>医疗机构执业许可证</a:t>
            </a:r>
            <a:r>
              <a:rPr lang="en-US" altLang="zh-CN" sz="2000" dirty="0">
                <a:solidFill>
                  <a:schemeClr val="tx1"/>
                </a:solidFill>
                <a:latin typeface="Calibri" panose="020F0502020204030204" pitchFamily="34" charset="0"/>
                <a:ea typeface="宋体" panose="02010600030101010101" pitchFamily="2" charset="-122"/>
              </a:rPr>
              <a:t>》</a:t>
            </a:r>
            <a:r>
              <a:rPr lang="zh-CN" altLang="en-US" sz="2000" dirty="0">
                <a:solidFill>
                  <a:schemeClr val="tx1"/>
                </a:solidFill>
                <a:latin typeface="Calibri" panose="020F0502020204030204" pitchFamily="34" charset="0"/>
                <a:ea typeface="宋体" panose="02010600030101010101" pitchFamily="2" charset="-122"/>
              </a:rPr>
              <a:t>的医疗卫生机构承担。卫生行政部门应当加强对职业健康检查工作的规范管理，具体管理办法由国务院卫生行政部门制定。</a:t>
            </a:r>
            <a:endParaRPr lang="zh-CN" altLang="en-US" sz="2000" dirty="0">
              <a:solidFill>
                <a:schemeClr val="tx1"/>
              </a:solidFill>
              <a:latin typeface="Calibri" panose="020F0502020204030204" pitchFamily="34" charset="0"/>
              <a:ea typeface="宋体" panose="02010600030101010101" pitchFamily="2" charset="-122"/>
            </a:endParaRPr>
          </a:p>
          <a:p>
            <a:pPr marL="685800" lvl="1" indent="-228600" algn="l" rtl="0">
              <a:lnSpc>
                <a:spcPct val="100000"/>
              </a:lnSpc>
              <a:spcBef>
                <a:spcPts val="500"/>
              </a:spcBef>
              <a:spcAft>
                <a:spcPts val="1200"/>
              </a:spcAft>
              <a:buFont typeface="Arial" panose="020B0604020202020204" pitchFamily="34" charset="0"/>
              <a:buChar char="•"/>
            </a:pPr>
            <a:r>
              <a:rPr lang="zh-CN" altLang="en-US" sz="2000" b="1" dirty="0">
                <a:solidFill>
                  <a:schemeClr val="tx1"/>
                </a:solidFill>
                <a:latin typeface="Calibri" panose="020F0502020204030204" pitchFamily="34" charset="0"/>
                <a:ea typeface="宋体" panose="02010600030101010101" pitchFamily="2" charset="-122"/>
              </a:rPr>
              <a:t>第三十六条</a:t>
            </a:r>
            <a:r>
              <a:rPr lang="zh-CN" altLang="en-US" sz="2000" dirty="0">
                <a:solidFill>
                  <a:schemeClr val="tx1"/>
                </a:solidFill>
                <a:latin typeface="Calibri" panose="020F0502020204030204" pitchFamily="34" charset="0"/>
                <a:ea typeface="宋体" panose="02010600030101010101" pitchFamily="2" charset="-122"/>
              </a:rPr>
              <a:t>  用人单位应当为劳动者建立职业健康监护档案，并按照规定的期限妥善保存。</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职业健康监护档案应当包括劳动者的职业史、职业病危害接触史、职业健康检查结果和职业病诊疗等有关个人健康资料。</a:t>
            </a:r>
            <a:br>
              <a:rPr lang="zh-CN" altLang="en-US" sz="2000" dirty="0">
                <a:solidFill>
                  <a:schemeClr val="tx1"/>
                </a:solidFill>
                <a:latin typeface="Calibri" panose="020F0502020204030204" pitchFamily="34" charset="0"/>
                <a:ea typeface="宋体" panose="02010600030101010101" pitchFamily="2" charset="-122"/>
              </a:rPr>
            </a:br>
            <a:r>
              <a:rPr lang="zh-CN" altLang="en-US" sz="2000" dirty="0">
                <a:solidFill>
                  <a:schemeClr val="tx1"/>
                </a:solidFill>
                <a:latin typeface="Calibri" panose="020F0502020204030204" pitchFamily="34" charset="0"/>
                <a:ea typeface="宋体" panose="02010600030101010101" pitchFamily="2" charset="-122"/>
              </a:rPr>
              <a:t>　　劳动者离开用人单位时，有权索取本人职业健康监护档案复印件，用人单位应当如实、无偿提供，并在所提供的复印件上签章。 </a:t>
            </a:r>
            <a:endParaRPr lang="zh-CN" altLang="en-US" sz="2000"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5"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705168" y="96361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6148" name="Picture 2"/>
          <p:cNvPicPr>
            <a:picLocks noChangeAspect="1"/>
          </p:cNvPicPr>
          <p:nvPr/>
        </p:nvPicPr>
        <p:blipFill>
          <a:blip r:embed="rId2"/>
          <a:stretch>
            <a:fillRect/>
          </a:stretch>
        </p:blipFill>
        <p:spPr>
          <a:xfrm>
            <a:off x="561340" y="1816100"/>
            <a:ext cx="3773170" cy="3869055"/>
          </a:xfrm>
          <a:prstGeom prst="rect">
            <a:avLst/>
          </a:prstGeom>
          <a:noFill/>
          <a:ln w="9525">
            <a:noFill/>
          </a:ln>
        </p:spPr>
      </p:pic>
      <p:pic>
        <p:nvPicPr>
          <p:cNvPr id="6149" name="Picture 4" descr="1297685808177_1297685808177_r"/>
          <p:cNvPicPr>
            <a:picLocks noChangeAspect="1"/>
          </p:cNvPicPr>
          <p:nvPr/>
        </p:nvPicPr>
        <p:blipFill>
          <a:blip r:embed="rId3"/>
          <a:stretch>
            <a:fillRect/>
          </a:stretch>
        </p:blipFill>
        <p:spPr>
          <a:xfrm>
            <a:off x="5567680" y="1398270"/>
            <a:ext cx="6238875" cy="1689735"/>
          </a:xfrm>
          <a:prstGeom prst="rect">
            <a:avLst/>
          </a:prstGeom>
          <a:noFill/>
          <a:ln w="9525">
            <a:noFill/>
          </a:ln>
        </p:spPr>
      </p:pic>
      <p:sp>
        <p:nvSpPr>
          <p:cNvPr id="6150" name="Rectangle 5"/>
          <p:cNvSpPr/>
          <p:nvPr/>
        </p:nvSpPr>
        <p:spPr>
          <a:xfrm>
            <a:off x="5259705" y="3429000"/>
            <a:ext cx="6692900" cy="2595880"/>
          </a:xfrm>
          <a:prstGeom prst="rect">
            <a:avLst/>
          </a:prstGeom>
          <a:noFill/>
          <a:ln w="9525">
            <a:noFill/>
          </a:ln>
        </p:spPr>
        <p:txBody>
          <a:bodyPr wrap="square" anchor="ctr" anchorCtr="0">
            <a:spAutoFit/>
          </a:bodyPr>
          <a:p>
            <a:pPr algn="ctr">
              <a:lnSpc>
                <a:spcPct val="110000"/>
              </a:lnSpc>
            </a:pPr>
            <a:r>
              <a:rPr lang="en-US" altLang="zh-CN" sz="2400" dirty="0">
                <a:solidFill>
                  <a:srgbClr val="9900FF"/>
                </a:solidFill>
                <a:latin typeface="黑体" panose="02010609060101010101" pitchFamily="49" charset="-122"/>
                <a:ea typeface="黑体" panose="02010609060101010101" pitchFamily="49" charset="-122"/>
              </a:rPr>
              <a:t>[</a:t>
            </a:r>
            <a:r>
              <a:rPr lang="zh-CN" altLang="en-US" sz="2400" dirty="0">
                <a:solidFill>
                  <a:srgbClr val="9900FF"/>
                </a:solidFill>
                <a:latin typeface="黑体" panose="02010609060101010101" pitchFamily="49" charset="-122"/>
                <a:ea typeface="黑体" panose="02010609060101010101" pitchFamily="49" charset="-122"/>
              </a:rPr>
              <a:t>焦点访谈</a:t>
            </a:r>
            <a:r>
              <a:rPr lang="en-US" altLang="zh-CN" sz="2400" dirty="0">
                <a:solidFill>
                  <a:srgbClr val="9900FF"/>
                </a:solidFill>
                <a:latin typeface="黑体" panose="02010609060101010101" pitchFamily="49" charset="-122"/>
                <a:ea typeface="黑体" panose="02010609060101010101" pitchFamily="49" charset="-122"/>
              </a:rPr>
              <a:t>]</a:t>
            </a:r>
            <a:r>
              <a:rPr lang="zh-CN" altLang="en-US" sz="2400" dirty="0">
                <a:solidFill>
                  <a:srgbClr val="9900FF"/>
                </a:solidFill>
                <a:latin typeface="黑体" panose="02010609060101010101" pitchFamily="49" charset="-122"/>
                <a:ea typeface="黑体" panose="02010609060101010101" pitchFamily="49" charset="-122"/>
              </a:rPr>
              <a:t>尘肺之痛（</a:t>
            </a:r>
            <a:r>
              <a:rPr lang="en-US" altLang="zh-CN" sz="2400" dirty="0">
                <a:solidFill>
                  <a:srgbClr val="9900FF"/>
                </a:solidFill>
                <a:latin typeface="黑体" panose="02010609060101010101" pitchFamily="49" charset="-122"/>
                <a:ea typeface="黑体" panose="02010609060101010101" pitchFamily="49" charset="-122"/>
              </a:rPr>
              <a:t>2011.02.14</a:t>
            </a:r>
            <a:r>
              <a:rPr lang="zh-CN" altLang="en-US" sz="2400" dirty="0">
                <a:solidFill>
                  <a:srgbClr val="9900FF"/>
                </a:solidFill>
                <a:latin typeface="黑体" panose="02010609060101010101" pitchFamily="49" charset="-122"/>
                <a:ea typeface="黑体" panose="02010609060101010101" pitchFamily="49" charset="-122"/>
              </a:rPr>
              <a:t>）</a:t>
            </a:r>
            <a:endParaRPr lang="zh-CN" altLang="en-US" sz="2400" dirty="0">
              <a:solidFill>
                <a:srgbClr val="9900FF"/>
              </a:solidFill>
              <a:latin typeface="黑体" panose="02010609060101010101" pitchFamily="49" charset="-122"/>
              <a:ea typeface="黑体" panose="02010609060101010101" pitchFamily="49" charset="-122"/>
            </a:endParaRPr>
          </a:p>
          <a:p>
            <a:pPr>
              <a:lnSpc>
                <a:spcPct val="110000"/>
              </a:lnSpc>
            </a:pPr>
            <a:r>
              <a:rPr lang="zh-CN" altLang="en-US" sz="2400" dirty="0">
                <a:solidFill>
                  <a:srgbClr val="9900FF"/>
                </a:solidFill>
                <a:latin typeface="黑体" panose="02010609060101010101" pitchFamily="49" charset="-122"/>
                <a:ea typeface="黑体" panose="02010609060101010101" pitchFamily="49" charset="-122"/>
              </a:rPr>
              <a:t>   </a:t>
            </a:r>
            <a:r>
              <a:rPr lang="zh-CN" altLang="en-US" sz="2000" dirty="0">
                <a:latin typeface="宋体" panose="02010600030101010101" pitchFamily="2" charset="-122"/>
                <a:ea typeface="宋体" panose="02010600030101010101" pitchFamily="2" charset="-122"/>
              </a:rPr>
              <a:t>根据卫生计生委</a:t>
            </a:r>
            <a:r>
              <a:rPr lang="en-US" altLang="zh-CN" sz="2000" dirty="0">
                <a:latin typeface="宋体" panose="02010600030101010101" pitchFamily="2" charset="-122"/>
                <a:ea typeface="宋体" panose="02010600030101010101" pitchFamily="2" charset="-122"/>
              </a:rPr>
              <a:t>2013</a:t>
            </a:r>
            <a:r>
              <a:rPr lang="zh-CN" altLang="en-US" sz="2000" dirty="0">
                <a:latin typeface="宋体" panose="02010600030101010101" pitchFamily="2" charset="-122"/>
                <a:ea typeface="宋体" panose="02010600030101010101" pitchFamily="2" charset="-122"/>
              </a:rPr>
              <a:t>年</a:t>
            </a:r>
            <a:r>
              <a:rPr lang="en-US" altLang="zh-CN" sz="2000" dirty="0">
                <a:latin typeface="宋体" panose="02010600030101010101" pitchFamily="2" charset="-122"/>
                <a:ea typeface="宋体" panose="02010600030101010101" pitchFamily="2" charset="-122"/>
              </a:rPr>
              <a:t>6</a:t>
            </a:r>
            <a:r>
              <a:rPr lang="zh-CN" altLang="en-US" sz="2000" dirty="0">
                <a:latin typeface="宋体" panose="02010600030101010101" pitchFamily="2" charset="-122"/>
                <a:ea typeface="宋体" panose="02010600030101010101" pitchFamily="2" charset="-122"/>
              </a:rPr>
              <a:t>月</a:t>
            </a:r>
            <a:r>
              <a:rPr lang="en-US" altLang="zh-CN" sz="2000" dirty="0">
                <a:latin typeface="宋体" panose="02010600030101010101" pitchFamily="2" charset="-122"/>
                <a:ea typeface="宋体" panose="02010600030101010101" pitchFamily="2" charset="-122"/>
              </a:rPr>
              <a:t>23</a:t>
            </a:r>
            <a:r>
              <a:rPr lang="zh-CN" altLang="en-US" sz="2000" dirty="0">
                <a:latin typeface="宋体" panose="02010600030101010101" pitchFamily="2" charset="-122"/>
                <a:ea typeface="宋体" panose="02010600030101010101" pitchFamily="2" charset="-122"/>
              </a:rPr>
              <a:t>日公布的</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关于</a:t>
            </a:r>
            <a:r>
              <a:rPr lang="en-US" altLang="zh-CN" sz="2000" dirty="0">
                <a:latin typeface="宋体" panose="02010600030101010101" pitchFamily="2" charset="-122"/>
                <a:ea typeface="宋体" panose="02010600030101010101" pitchFamily="2" charset="-122"/>
              </a:rPr>
              <a:t>2013</a:t>
            </a:r>
            <a:r>
              <a:rPr lang="zh-CN" altLang="en-US" sz="2000" dirty="0">
                <a:latin typeface="宋体" panose="02010600030101010101" pitchFamily="2" charset="-122"/>
                <a:ea typeface="宋体" panose="02010600030101010101" pitchFamily="2" charset="-122"/>
              </a:rPr>
              <a:t>年职业病防治工作情况的通报 </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2013</a:t>
            </a:r>
            <a:r>
              <a:rPr lang="zh-CN" altLang="en-US" sz="2000" dirty="0">
                <a:latin typeface="宋体" panose="02010600030101010101" pitchFamily="2" charset="-122"/>
                <a:ea typeface="宋体" panose="02010600030101010101" pitchFamily="2" charset="-122"/>
              </a:rPr>
              <a:t>年共报告职业病</a:t>
            </a:r>
            <a:r>
              <a:rPr lang="en-US" altLang="zh-CN" sz="2000" dirty="0">
                <a:latin typeface="宋体" panose="02010600030101010101" pitchFamily="2" charset="-122"/>
                <a:ea typeface="宋体" panose="02010600030101010101" pitchFamily="2" charset="-122"/>
              </a:rPr>
              <a:t>26393</a:t>
            </a:r>
            <a:r>
              <a:rPr lang="zh-CN" altLang="en-US" sz="2000" dirty="0">
                <a:latin typeface="宋体" panose="02010600030101010101" pitchFamily="2" charset="-122"/>
                <a:ea typeface="宋体" panose="02010600030101010101" pitchFamily="2" charset="-122"/>
              </a:rPr>
              <a:t>例。其中尘肺病</a:t>
            </a:r>
            <a:r>
              <a:rPr lang="en-US" altLang="zh-CN" sz="2000" dirty="0">
                <a:latin typeface="宋体" panose="02010600030101010101" pitchFamily="2" charset="-122"/>
                <a:ea typeface="宋体" panose="02010600030101010101" pitchFamily="2" charset="-122"/>
              </a:rPr>
              <a:t>23152</a:t>
            </a:r>
            <a:r>
              <a:rPr lang="zh-CN" altLang="en-US" sz="2000" dirty="0">
                <a:latin typeface="宋体" panose="02010600030101010101" pitchFamily="2" charset="-122"/>
                <a:ea typeface="宋体" panose="02010600030101010101" pitchFamily="2" charset="-122"/>
              </a:rPr>
              <a:t>例，尘肺病报告病例数占</a:t>
            </a:r>
            <a:r>
              <a:rPr lang="en-US" altLang="zh-CN" sz="2000" dirty="0">
                <a:latin typeface="宋体" panose="02010600030101010101" pitchFamily="2" charset="-122"/>
                <a:ea typeface="宋体" panose="02010600030101010101" pitchFamily="2" charset="-122"/>
              </a:rPr>
              <a:t>2013</a:t>
            </a:r>
            <a:r>
              <a:rPr lang="zh-CN" altLang="en-US" sz="2000" dirty="0">
                <a:latin typeface="宋体" panose="02010600030101010101" pitchFamily="2" charset="-122"/>
                <a:ea typeface="宋体" panose="02010600030101010101" pitchFamily="2" charset="-122"/>
              </a:rPr>
              <a:t>年职业病报告总例数的</a:t>
            </a:r>
            <a:r>
              <a:rPr lang="en-US" altLang="zh-CN" sz="2000" dirty="0">
                <a:latin typeface="宋体" panose="02010600030101010101" pitchFamily="2" charset="-122"/>
                <a:ea typeface="宋体" panose="02010600030101010101" pitchFamily="2" charset="-122"/>
              </a:rPr>
              <a:t>87.72%</a:t>
            </a:r>
            <a:r>
              <a:rPr lang="zh-CN" altLang="en-US" sz="2000" dirty="0">
                <a:latin typeface="宋体" panose="02010600030101010101" pitchFamily="2" charset="-122"/>
                <a:ea typeface="宋体" panose="02010600030101010101" pitchFamily="2" charset="-122"/>
              </a:rPr>
              <a:t>。</a:t>
            </a:r>
            <a:r>
              <a:rPr lang="zh-CN" altLang="en-US" sz="2000" b="1" dirty="0">
                <a:latin typeface="宋体" panose="02010600030101010101" pitchFamily="2" charset="-122"/>
                <a:ea typeface="宋体" panose="02010600030101010101" pitchFamily="2" charset="-122"/>
              </a:rPr>
              <a:t>尘肺病</a:t>
            </a:r>
            <a:r>
              <a:rPr lang="zh-CN" altLang="en-US" sz="2000" dirty="0">
                <a:latin typeface="宋体" panose="02010600030101010101" pitchFamily="2" charset="-122"/>
                <a:ea typeface="宋体" panose="02010600030101010101" pitchFamily="2" charset="-122"/>
              </a:rPr>
              <a:t>是“最有名的职业病”，有人又将其称为“隐形矿难”，因为每年死于尘肺病的矿工人数相当于死于矿难人数的两倍之多。</a:t>
            </a:r>
            <a:r>
              <a:rPr lang="zh-CN" altLang="en-US" dirty="0">
                <a:latin typeface="Calibri" panose="020F0502020204030204" pitchFamily="34" charset="0"/>
                <a:ea typeface="宋体" panose="02010600030101010101" pitchFamily="2" charset="-122"/>
              </a:rPr>
              <a:t> </a:t>
            </a:r>
            <a:endParaRPr lang="zh-CN" altLang="en-US" dirty="0">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2225"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52228" name="Rectangle 2"/>
          <p:cNvSpPr>
            <a:spLocks noGrp="1"/>
          </p:cNvSpPr>
          <p:nvPr>
            <p:ph type="title"/>
          </p:nvPr>
        </p:nvSpPr>
        <p:spPr>
          <a:xfrm>
            <a:off x="755650" y="960120"/>
            <a:ext cx="7778750" cy="858838"/>
          </a:xfrm>
        </p:spPr>
        <p:txBody>
          <a:bodyPr vert="horz" wrap="square" lIns="91440" tIns="45720" rIns="91440" bIns="45720" anchor="ctr" anchorCtr="0"/>
          <a:p>
            <a:pPr eaLnBrk="1" hangingPunct="1"/>
            <a:r>
              <a:rPr lang="zh-CN" altLang="en-US" sz="2800" b="1" dirty="0"/>
              <a:t>为何要建立职业健康监护档案？</a:t>
            </a:r>
            <a:endParaRPr lang="en-US" altLang="zh-CN" sz="2800" b="1" dirty="0"/>
          </a:p>
        </p:txBody>
      </p:sp>
      <p:sp>
        <p:nvSpPr>
          <p:cNvPr id="52229" name="Rectangle 3"/>
          <p:cNvSpPr txBox="1"/>
          <p:nvPr/>
        </p:nvSpPr>
        <p:spPr>
          <a:xfrm>
            <a:off x="868045" y="1819275"/>
            <a:ext cx="5907405" cy="4824730"/>
          </a:xfrm>
          <a:prstGeom prst="rect">
            <a:avLst/>
          </a:prstGeom>
          <a:noFill/>
          <a:ln w="9525">
            <a:noFill/>
          </a:ln>
        </p:spPr>
        <p:txBody>
          <a:bodyPr anchor="t" anchorCtr="0"/>
          <a:p>
            <a:pPr indent="719455">
              <a:lnSpc>
                <a:spcPct val="150000"/>
              </a:lnSpc>
              <a:spcBef>
                <a:spcPts val="1000"/>
              </a:spcBef>
            </a:pPr>
            <a:r>
              <a:rPr lang="zh-CN" altLang="en-US" sz="2400" b="1" dirty="0">
                <a:latin typeface="宋体" panose="02010600030101010101" pitchFamily="2" charset="-122"/>
                <a:ea typeface="宋体" panose="02010600030101010101" pitchFamily="2" charset="-122"/>
              </a:rPr>
              <a:t>职业健康监护档案可为劳动者的健康追踪、职业病诊断、有关健康损害责任划分以及职业病危害评价提供依据。当劳动者离开用人单位时，有权索取本人职业健康监护档案复印件，用人单位应当如实无偿提供并在所提供的复印件上签章认定。</a:t>
            </a:r>
            <a:endParaRPr lang="zh-CN" altLang="en-US" sz="2400" b="1" dirty="0">
              <a:latin typeface="宋体" panose="02010600030101010101" pitchFamily="2" charset="-122"/>
              <a:ea typeface="宋体" panose="02010600030101010101" pitchFamily="2" charset="-122"/>
            </a:endParaRPr>
          </a:p>
        </p:txBody>
      </p:sp>
      <p:pic>
        <p:nvPicPr>
          <p:cNvPr id="52230" name="Picture 2" descr="390733"/>
          <p:cNvPicPr>
            <a:picLocks noChangeAspect="1"/>
          </p:cNvPicPr>
          <p:nvPr/>
        </p:nvPicPr>
        <p:blipFill>
          <a:blip r:embed="rId2"/>
          <a:stretch>
            <a:fillRect/>
          </a:stretch>
        </p:blipFill>
        <p:spPr>
          <a:xfrm>
            <a:off x="7159625" y="1723390"/>
            <a:ext cx="4688205" cy="3547110"/>
          </a:xfrm>
          <a:prstGeom prst="rect">
            <a:avLst/>
          </a:prstGeom>
          <a:noFill/>
          <a:ln w="9525">
            <a:noFill/>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3249" name="图片 3" descr="246de5d3ff26528e22228fd3489e033c"/>
          <p:cNvPicPr>
            <a:picLocks noChangeAspect="1"/>
          </p:cNvPicPr>
          <p:nvPr/>
        </p:nvPicPr>
        <p:blipFill>
          <a:blip r:embed="rId1"/>
          <a:stretch>
            <a:fillRect/>
          </a:stretch>
        </p:blipFill>
        <p:spPr>
          <a:xfrm>
            <a:off x="-14287" y="5867400"/>
            <a:ext cx="12215812" cy="1008063"/>
          </a:xfrm>
          <a:prstGeom prst="rect">
            <a:avLst/>
          </a:prstGeom>
          <a:noFill/>
          <a:ln w="9525">
            <a:noFill/>
          </a:ln>
        </p:spPr>
      </p:pic>
      <p:sp>
        <p:nvSpPr>
          <p:cNvPr id="53252" name="Rectangle 3"/>
          <p:cNvSpPr txBox="1"/>
          <p:nvPr/>
        </p:nvSpPr>
        <p:spPr>
          <a:xfrm>
            <a:off x="735330" y="1076325"/>
            <a:ext cx="10928350" cy="4686300"/>
          </a:xfrm>
          <a:prstGeom prst="rect">
            <a:avLst/>
          </a:prstGeom>
          <a:noFill/>
          <a:ln w="9525">
            <a:noFill/>
          </a:ln>
        </p:spPr>
        <p:txBody>
          <a:bodyPr anchor="t" anchorCtr="0"/>
          <a:p>
            <a:pPr>
              <a:lnSpc>
                <a:spcPct val="150000"/>
              </a:lnSpc>
              <a:spcBef>
                <a:spcPct val="20000"/>
              </a:spcBef>
              <a:buClr>
                <a:srgbClr val="2F2F2F"/>
              </a:buClr>
              <a:buSzPct val="50000"/>
              <a:buFont typeface="Wingdings 2" panose="05020102010507070707" pitchFamily="18" charset="2"/>
            </a:pPr>
            <a:r>
              <a:rPr lang="en-US" altLang="zh-CN" sz="3200" dirty="0">
                <a:solidFill>
                  <a:srgbClr val="000000"/>
                </a:solidFill>
                <a:latin typeface="宋体" panose="02010600030101010101" pitchFamily="2" charset="-122"/>
                <a:ea typeface="宋体" panose="02010600030101010101" pitchFamily="2" charset="-122"/>
              </a:rPr>
              <a:t>6</a:t>
            </a:r>
            <a:r>
              <a:rPr lang="zh-CN" altLang="en-US" sz="3200" dirty="0">
                <a:solidFill>
                  <a:srgbClr val="000000"/>
                </a:solidFill>
                <a:latin typeface="宋体" panose="02010600030101010101" pitchFamily="2" charset="-122"/>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急性职业病危害事故报告制度</a:t>
            </a:r>
            <a:endParaRPr lang="zh-CN" altLang="en-US" sz="2800" b="1" dirty="0">
              <a:solidFill>
                <a:srgbClr val="000000"/>
              </a:solidFill>
              <a:latin typeface="宋体" panose="02010600030101010101" pitchFamily="2" charset="-122"/>
              <a:ea typeface="宋体" panose="02010600030101010101" pitchFamily="2" charset="-122"/>
            </a:endParaRPr>
          </a:p>
          <a:p>
            <a:pPr lvl="1" algn="l" rtl="0" eaLnBrk="1" fontAlgn="base" hangingPunct="1">
              <a:lnSpc>
                <a:spcPct val="150000"/>
              </a:lnSpc>
              <a:spcBef>
                <a:spcPct val="20000"/>
              </a:spcBef>
              <a:spcAft>
                <a:spcPct val="0"/>
              </a:spcAft>
              <a:buClr>
                <a:srgbClr val="2F2F2F"/>
              </a:buClr>
              <a:buSzPct val="50000"/>
              <a:buFont typeface="Wingdings 2" panose="05020102010507070707" pitchFamily="18" charset="2"/>
            </a:pPr>
            <a:r>
              <a:rPr lang="zh-CN" altLang="en-US" sz="2800" b="1" dirty="0">
                <a:solidFill>
                  <a:srgbClr val="000000"/>
                </a:solidFill>
                <a:latin typeface="宋体" panose="02010600030101010101" pitchFamily="2" charset="-122"/>
                <a:ea typeface="宋体" panose="02010600030101010101" pitchFamily="2" charset="-122"/>
              </a:rPr>
              <a:t>第三十七条  </a:t>
            </a:r>
            <a:r>
              <a:rPr lang="zh-CN" altLang="en-US" sz="2800" dirty="0">
                <a:solidFill>
                  <a:srgbClr val="000000"/>
                </a:solidFill>
                <a:latin typeface="宋体" panose="02010600030101010101" pitchFamily="2" charset="-122"/>
                <a:ea typeface="宋体" panose="02010600030101010101" pitchFamily="2" charset="-122"/>
              </a:rPr>
              <a:t>发生或者可能发生急性职业病危害事故时，用人单位应当立即采取应急救援和控制措施，并及时报告所在地安全生产监督管理部门和有关部门。卫生行政部门接到报告后，应当及时会同有关部门组织调查处理；必要时，可以采取临时控制措施。卫生行政部门应当组织做好医疗救治工作。 </a:t>
            </a:r>
            <a:endParaRPr lang="zh-CN" altLang="en-US" sz="2800" dirty="0">
              <a:solidFill>
                <a:srgbClr val="00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5" name="Rectangle 6"/>
          <p:cNvSpPr/>
          <p:nvPr/>
        </p:nvSpPr>
        <p:spPr>
          <a:xfrm>
            <a:off x="574675" y="1209675"/>
            <a:ext cx="1455738" cy="4694238"/>
          </a:xfrm>
          <a:prstGeom prst="rect">
            <a:avLst/>
          </a:prstGeom>
          <a:noFill/>
          <a:ln w="9525">
            <a:noFill/>
          </a:ln>
        </p:spPr>
        <p:txBody>
          <a:bodyPr vert="eaVert" lIns="92075" tIns="46038" rIns="92075" bIns="46038" anchor="ctr" anchorCtr="0"/>
          <a:p>
            <a:pPr algn="ctr"/>
            <a:r>
              <a:rPr lang="zh-CN" altLang="en-US" sz="2800" b="1" dirty="0">
                <a:solidFill>
                  <a:schemeClr val="tx2"/>
                </a:solidFill>
                <a:latin typeface="Calibri" panose="020F0502020204030204" pitchFamily="34" charset="0"/>
                <a:ea typeface="黑体" panose="02010609060101010101" pitchFamily="49" charset="-122"/>
              </a:rPr>
              <a:t>劳动过程中的防护与管理</a:t>
            </a:r>
            <a:endParaRPr lang="zh-CN" altLang="en-US" sz="2800" b="1" dirty="0">
              <a:solidFill>
                <a:schemeClr val="tx2"/>
              </a:solidFill>
              <a:latin typeface="Calibri" panose="020F0502020204030204" pitchFamily="34" charset="0"/>
              <a:ea typeface="黑体" panose="02010609060101010101" pitchFamily="49" charset="-122"/>
            </a:endParaRPr>
          </a:p>
        </p:txBody>
      </p:sp>
      <p:grpSp>
        <p:nvGrpSpPr>
          <p:cNvPr id="8" name="Group 7"/>
          <p:cNvGrpSpPr/>
          <p:nvPr/>
        </p:nvGrpSpPr>
        <p:grpSpPr>
          <a:xfrm>
            <a:off x="2719388" y="1638300"/>
            <a:ext cx="1722437" cy="1890713"/>
            <a:chOff x="528" y="1344"/>
            <a:chExt cx="1085" cy="1191"/>
          </a:xfrm>
        </p:grpSpPr>
        <p:pic>
          <p:nvPicPr>
            <p:cNvPr id="54277" name="Picture 8" descr="BD07153_"/>
            <p:cNvPicPr>
              <a:picLocks noChangeAspect="1"/>
            </p:cNvPicPr>
            <p:nvPr/>
          </p:nvPicPr>
          <p:blipFill>
            <a:blip r:embed="rId1"/>
            <a:stretch>
              <a:fillRect/>
            </a:stretch>
          </p:blipFill>
          <p:spPr>
            <a:xfrm>
              <a:off x="576" y="1344"/>
              <a:ext cx="1037" cy="1152"/>
            </a:xfrm>
            <a:prstGeom prst="rect">
              <a:avLst/>
            </a:prstGeom>
            <a:noFill/>
            <a:ln w="9525">
              <a:noFill/>
            </a:ln>
          </p:spPr>
        </p:pic>
        <p:sp>
          <p:nvSpPr>
            <p:cNvPr id="54278" name="Text Box 9"/>
            <p:cNvSpPr txBox="1"/>
            <p:nvPr/>
          </p:nvSpPr>
          <p:spPr>
            <a:xfrm>
              <a:off x="528" y="2208"/>
              <a:ext cx="1056" cy="327"/>
            </a:xfrm>
            <a:prstGeom prst="rect">
              <a:avLst/>
            </a:prstGeom>
            <a:noFill/>
            <a:ln w="9525">
              <a:noFill/>
            </a:ln>
          </p:spPr>
          <p:txBody>
            <a:bodyPr anchor="t" anchorCtr="0">
              <a:spAutoFit/>
            </a:bodyPr>
            <a:p>
              <a:pPr algn="ctr">
                <a:spcBef>
                  <a:spcPct val="50000"/>
                </a:spcBef>
              </a:pPr>
              <a:r>
                <a:rPr lang="zh-CN" altLang="en-US" sz="2800" b="1" dirty="0">
                  <a:latin typeface="Times New Roman" panose="02020603050405020304" pitchFamily="18" charset="0"/>
                  <a:ea typeface="楷体_GB2312" panose="02010609030101010101" pitchFamily="49" charset="-122"/>
                </a:rPr>
                <a:t>用人单位</a:t>
              </a:r>
              <a:endParaRPr lang="zh-CN" altLang="en-US" sz="2800" b="1" dirty="0">
                <a:latin typeface="Times New Roman" panose="02020603050405020304" pitchFamily="18" charset="0"/>
                <a:ea typeface="楷体_GB2312" panose="02010609030101010101" pitchFamily="49" charset="-122"/>
              </a:endParaRPr>
            </a:p>
          </p:txBody>
        </p:sp>
      </p:grpSp>
      <p:grpSp>
        <p:nvGrpSpPr>
          <p:cNvPr id="11" name="Group 10"/>
          <p:cNvGrpSpPr/>
          <p:nvPr/>
        </p:nvGrpSpPr>
        <p:grpSpPr>
          <a:xfrm>
            <a:off x="2795588" y="4049713"/>
            <a:ext cx="1600200" cy="1966912"/>
            <a:chOff x="576" y="2784"/>
            <a:chExt cx="1008" cy="1239"/>
          </a:xfrm>
        </p:grpSpPr>
        <p:grpSp>
          <p:nvGrpSpPr>
            <p:cNvPr id="54280" name="Group 11"/>
            <p:cNvGrpSpPr/>
            <p:nvPr/>
          </p:nvGrpSpPr>
          <p:grpSpPr>
            <a:xfrm>
              <a:off x="576" y="2784"/>
              <a:ext cx="1008" cy="960"/>
              <a:chOff x="755" y="2645"/>
              <a:chExt cx="1034" cy="1067"/>
            </a:xfrm>
          </p:grpSpPr>
          <p:sp>
            <p:nvSpPr>
              <p:cNvPr id="54281" name="Freeform 12"/>
              <p:cNvSpPr/>
              <p:nvPr/>
            </p:nvSpPr>
            <p:spPr>
              <a:xfrm>
                <a:off x="872" y="2841"/>
                <a:ext cx="589" cy="32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769" h="962">
                    <a:moveTo>
                      <a:pt x="156" y="897"/>
                    </a:moveTo>
                    <a:lnTo>
                      <a:pt x="282" y="897"/>
                    </a:lnTo>
                    <a:lnTo>
                      <a:pt x="377" y="892"/>
                    </a:lnTo>
                    <a:lnTo>
                      <a:pt x="404" y="639"/>
                    </a:lnTo>
                    <a:lnTo>
                      <a:pt x="335" y="605"/>
                    </a:lnTo>
                    <a:lnTo>
                      <a:pt x="344" y="556"/>
                    </a:lnTo>
                    <a:lnTo>
                      <a:pt x="582" y="546"/>
                    </a:lnTo>
                    <a:lnTo>
                      <a:pt x="768" y="476"/>
                    </a:lnTo>
                    <a:lnTo>
                      <a:pt x="745" y="868"/>
                    </a:lnTo>
                    <a:lnTo>
                      <a:pt x="1442" y="903"/>
                    </a:lnTo>
                    <a:lnTo>
                      <a:pt x="1601" y="962"/>
                    </a:lnTo>
                    <a:lnTo>
                      <a:pt x="1769" y="876"/>
                    </a:lnTo>
                    <a:lnTo>
                      <a:pt x="1721" y="629"/>
                    </a:lnTo>
                    <a:lnTo>
                      <a:pt x="1647" y="610"/>
                    </a:lnTo>
                    <a:lnTo>
                      <a:pt x="1525" y="148"/>
                    </a:lnTo>
                    <a:lnTo>
                      <a:pt x="1358" y="55"/>
                    </a:lnTo>
                    <a:lnTo>
                      <a:pt x="1010" y="0"/>
                    </a:lnTo>
                    <a:lnTo>
                      <a:pt x="818" y="14"/>
                    </a:lnTo>
                    <a:lnTo>
                      <a:pt x="511" y="105"/>
                    </a:lnTo>
                    <a:lnTo>
                      <a:pt x="149" y="249"/>
                    </a:lnTo>
                    <a:lnTo>
                      <a:pt x="79" y="318"/>
                    </a:lnTo>
                    <a:lnTo>
                      <a:pt x="49" y="587"/>
                    </a:lnTo>
                    <a:lnTo>
                      <a:pt x="0" y="639"/>
                    </a:lnTo>
                    <a:lnTo>
                      <a:pt x="72" y="844"/>
                    </a:lnTo>
                    <a:lnTo>
                      <a:pt x="156" y="897"/>
                    </a:lnTo>
                    <a:close/>
                  </a:path>
                </a:pathLst>
              </a:custGeom>
              <a:solidFill>
                <a:srgbClr val="F0EAB2"/>
              </a:solidFill>
              <a:ln w="9525">
                <a:noFill/>
              </a:ln>
            </p:spPr>
            <p:txBody>
              <a:bodyPr/>
              <a:p>
                <a:endParaRPr lang="zh-CN" altLang="en-US"/>
              </a:p>
            </p:txBody>
          </p:sp>
          <p:sp>
            <p:nvSpPr>
              <p:cNvPr id="54282" name="Freeform 13"/>
              <p:cNvSpPr/>
              <p:nvPr/>
            </p:nvSpPr>
            <p:spPr>
              <a:xfrm>
                <a:off x="891" y="2840"/>
                <a:ext cx="404" cy="20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212" h="624">
                    <a:moveTo>
                      <a:pt x="91" y="275"/>
                    </a:moveTo>
                    <a:lnTo>
                      <a:pt x="56" y="354"/>
                    </a:lnTo>
                    <a:lnTo>
                      <a:pt x="62" y="390"/>
                    </a:lnTo>
                    <a:lnTo>
                      <a:pt x="81" y="396"/>
                    </a:lnTo>
                    <a:lnTo>
                      <a:pt x="107" y="356"/>
                    </a:lnTo>
                    <a:lnTo>
                      <a:pt x="125" y="379"/>
                    </a:lnTo>
                    <a:lnTo>
                      <a:pt x="198" y="424"/>
                    </a:lnTo>
                    <a:lnTo>
                      <a:pt x="342" y="461"/>
                    </a:lnTo>
                    <a:lnTo>
                      <a:pt x="503" y="451"/>
                    </a:lnTo>
                    <a:lnTo>
                      <a:pt x="617" y="373"/>
                    </a:lnTo>
                    <a:lnTo>
                      <a:pt x="677" y="272"/>
                    </a:lnTo>
                    <a:lnTo>
                      <a:pt x="687" y="146"/>
                    </a:lnTo>
                    <a:lnTo>
                      <a:pt x="653" y="97"/>
                    </a:lnTo>
                    <a:lnTo>
                      <a:pt x="721" y="117"/>
                    </a:lnTo>
                    <a:lnTo>
                      <a:pt x="731" y="69"/>
                    </a:lnTo>
                    <a:lnTo>
                      <a:pt x="739" y="43"/>
                    </a:lnTo>
                    <a:lnTo>
                      <a:pt x="786" y="22"/>
                    </a:lnTo>
                    <a:lnTo>
                      <a:pt x="928" y="0"/>
                    </a:lnTo>
                    <a:lnTo>
                      <a:pt x="948" y="119"/>
                    </a:lnTo>
                    <a:lnTo>
                      <a:pt x="1010" y="193"/>
                    </a:lnTo>
                    <a:lnTo>
                      <a:pt x="1121" y="208"/>
                    </a:lnTo>
                    <a:lnTo>
                      <a:pt x="1138" y="255"/>
                    </a:lnTo>
                    <a:lnTo>
                      <a:pt x="1212" y="414"/>
                    </a:lnTo>
                    <a:lnTo>
                      <a:pt x="1070" y="284"/>
                    </a:lnTo>
                    <a:lnTo>
                      <a:pt x="979" y="328"/>
                    </a:lnTo>
                    <a:lnTo>
                      <a:pt x="910" y="410"/>
                    </a:lnTo>
                    <a:lnTo>
                      <a:pt x="649" y="569"/>
                    </a:lnTo>
                    <a:lnTo>
                      <a:pt x="245" y="519"/>
                    </a:lnTo>
                    <a:lnTo>
                      <a:pt x="152" y="615"/>
                    </a:lnTo>
                    <a:lnTo>
                      <a:pt x="0" y="624"/>
                    </a:lnTo>
                    <a:lnTo>
                      <a:pt x="3" y="352"/>
                    </a:lnTo>
                    <a:lnTo>
                      <a:pt x="91" y="275"/>
                    </a:lnTo>
                    <a:close/>
                  </a:path>
                </a:pathLst>
              </a:custGeom>
              <a:solidFill>
                <a:srgbClr val="CCC480"/>
              </a:solidFill>
              <a:ln w="9525">
                <a:noFill/>
              </a:ln>
            </p:spPr>
            <p:txBody>
              <a:bodyPr/>
              <a:p>
                <a:endParaRPr lang="zh-CN" altLang="en-US"/>
              </a:p>
            </p:txBody>
          </p:sp>
          <p:sp>
            <p:nvSpPr>
              <p:cNvPr id="54283" name="Freeform 14"/>
              <p:cNvSpPr/>
              <p:nvPr/>
            </p:nvSpPr>
            <p:spPr>
              <a:xfrm>
                <a:off x="901" y="2873"/>
                <a:ext cx="636" cy="753"/>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908" h="2259">
                    <a:moveTo>
                      <a:pt x="0" y="2039"/>
                    </a:moveTo>
                    <a:lnTo>
                      <a:pt x="135" y="1555"/>
                    </a:lnTo>
                    <a:lnTo>
                      <a:pt x="383" y="1323"/>
                    </a:lnTo>
                    <a:lnTo>
                      <a:pt x="407" y="1030"/>
                    </a:lnTo>
                    <a:lnTo>
                      <a:pt x="617" y="864"/>
                    </a:lnTo>
                    <a:lnTo>
                      <a:pt x="724" y="368"/>
                    </a:lnTo>
                    <a:lnTo>
                      <a:pt x="731" y="225"/>
                    </a:lnTo>
                    <a:lnTo>
                      <a:pt x="727" y="2"/>
                    </a:lnTo>
                    <a:lnTo>
                      <a:pt x="781" y="0"/>
                    </a:lnTo>
                    <a:lnTo>
                      <a:pt x="842" y="144"/>
                    </a:lnTo>
                    <a:lnTo>
                      <a:pt x="888" y="433"/>
                    </a:lnTo>
                    <a:lnTo>
                      <a:pt x="867" y="700"/>
                    </a:lnTo>
                    <a:lnTo>
                      <a:pt x="1149" y="704"/>
                    </a:lnTo>
                    <a:lnTo>
                      <a:pt x="1231" y="312"/>
                    </a:lnTo>
                    <a:lnTo>
                      <a:pt x="1231" y="28"/>
                    </a:lnTo>
                    <a:lnTo>
                      <a:pt x="1266" y="58"/>
                    </a:lnTo>
                    <a:lnTo>
                      <a:pt x="1335" y="319"/>
                    </a:lnTo>
                    <a:lnTo>
                      <a:pt x="1296" y="738"/>
                    </a:lnTo>
                    <a:lnTo>
                      <a:pt x="1212" y="1057"/>
                    </a:lnTo>
                    <a:lnTo>
                      <a:pt x="1434" y="1153"/>
                    </a:lnTo>
                    <a:lnTo>
                      <a:pt x="1655" y="1373"/>
                    </a:lnTo>
                    <a:lnTo>
                      <a:pt x="1808" y="1677"/>
                    </a:lnTo>
                    <a:lnTo>
                      <a:pt x="1873" y="1965"/>
                    </a:lnTo>
                    <a:lnTo>
                      <a:pt x="1908" y="2236"/>
                    </a:lnTo>
                    <a:lnTo>
                      <a:pt x="1603" y="2259"/>
                    </a:lnTo>
                    <a:lnTo>
                      <a:pt x="1449" y="1716"/>
                    </a:lnTo>
                    <a:lnTo>
                      <a:pt x="1319" y="1574"/>
                    </a:lnTo>
                    <a:lnTo>
                      <a:pt x="998" y="1438"/>
                    </a:lnTo>
                    <a:lnTo>
                      <a:pt x="863" y="1449"/>
                    </a:lnTo>
                    <a:lnTo>
                      <a:pt x="677" y="1574"/>
                    </a:lnTo>
                    <a:lnTo>
                      <a:pt x="496" y="1783"/>
                    </a:lnTo>
                    <a:lnTo>
                      <a:pt x="383" y="1953"/>
                    </a:lnTo>
                    <a:lnTo>
                      <a:pt x="335" y="2209"/>
                    </a:lnTo>
                    <a:lnTo>
                      <a:pt x="104" y="2228"/>
                    </a:lnTo>
                    <a:lnTo>
                      <a:pt x="0" y="2039"/>
                    </a:lnTo>
                    <a:close/>
                  </a:path>
                </a:pathLst>
              </a:custGeom>
              <a:solidFill>
                <a:srgbClr val="857D33"/>
              </a:solidFill>
              <a:ln w="9525">
                <a:noFill/>
              </a:ln>
            </p:spPr>
            <p:txBody>
              <a:bodyPr/>
              <a:p>
                <a:endParaRPr lang="zh-CN" altLang="en-US"/>
              </a:p>
            </p:txBody>
          </p:sp>
          <p:sp>
            <p:nvSpPr>
              <p:cNvPr id="54284" name="Freeform 15"/>
              <p:cNvSpPr/>
              <p:nvPr/>
            </p:nvSpPr>
            <p:spPr>
              <a:xfrm>
                <a:off x="761" y="3205"/>
                <a:ext cx="372" cy="14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117" h="442">
                    <a:moveTo>
                      <a:pt x="0" y="92"/>
                    </a:moveTo>
                    <a:lnTo>
                      <a:pt x="46" y="0"/>
                    </a:lnTo>
                    <a:lnTo>
                      <a:pt x="246" y="4"/>
                    </a:lnTo>
                    <a:lnTo>
                      <a:pt x="281" y="107"/>
                    </a:lnTo>
                    <a:lnTo>
                      <a:pt x="381" y="126"/>
                    </a:lnTo>
                    <a:lnTo>
                      <a:pt x="821" y="141"/>
                    </a:lnTo>
                    <a:lnTo>
                      <a:pt x="914" y="92"/>
                    </a:lnTo>
                    <a:lnTo>
                      <a:pt x="1081" y="110"/>
                    </a:lnTo>
                    <a:lnTo>
                      <a:pt x="1102" y="240"/>
                    </a:lnTo>
                    <a:lnTo>
                      <a:pt x="931" y="231"/>
                    </a:lnTo>
                    <a:lnTo>
                      <a:pt x="942" y="319"/>
                    </a:lnTo>
                    <a:lnTo>
                      <a:pt x="1117" y="357"/>
                    </a:lnTo>
                    <a:lnTo>
                      <a:pt x="1107" y="395"/>
                    </a:lnTo>
                    <a:lnTo>
                      <a:pt x="1042" y="442"/>
                    </a:lnTo>
                    <a:lnTo>
                      <a:pt x="867" y="437"/>
                    </a:lnTo>
                    <a:lnTo>
                      <a:pt x="804" y="327"/>
                    </a:lnTo>
                    <a:lnTo>
                      <a:pt x="307" y="255"/>
                    </a:lnTo>
                    <a:lnTo>
                      <a:pt x="228" y="346"/>
                    </a:lnTo>
                    <a:lnTo>
                      <a:pt x="81" y="354"/>
                    </a:lnTo>
                    <a:lnTo>
                      <a:pt x="7" y="217"/>
                    </a:lnTo>
                    <a:lnTo>
                      <a:pt x="160" y="213"/>
                    </a:lnTo>
                    <a:lnTo>
                      <a:pt x="157" y="110"/>
                    </a:lnTo>
                    <a:lnTo>
                      <a:pt x="0" y="92"/>
                    </a:lnTo>
                    <a:close/>
                  </a:path>
                </a:pathLst>
              </a:custGeom>
              <a:solidFill>
                <a:srgbClr val="CCCCFF"/>
              </a:solidFill>
              <a:ln w="9525">
                <a:noFill/>
              </a:ln>
            </p:spPr>
            <p:txBody>
              <a:bodyPr/>
              <a:p>
                <a:endParaRPr lang="zh-CN" altLang="en-US"/>
              </a:p>
            </p:txBody>
          </p:sp>
          <p:sp>
            <p:nvSpPr>
              <p:cNvPr id="54285" name="Freeform 16"/>
              <p:cNvSpPr/>
              <p:nvPr/>
            </p:nvSpPr>
            <p:spPr>
              <a:xfrm>
                <a:off x="888" y="3140"/>
                <a:ext cx="102" cy="18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305" h="555">
                    <a:moveTo>
                      <a:pt x="68" y="9"/>
                    </a:moveTo>
                    <a:lnTo>
                      <a:pt x="233" y="0"/>
                    </a:lnTo>
                    <a:lnTo>
                      <a:pt x="221" y="195"/>
                    </a:lnTo>
                    <a:lnTo>
                      <a:pt x="297" y="264"/>
                    </a:lnTo>
                    <a:lnTo>
                      <a:pt x="272" y="316"/>
                    </a:lnTo>
                    <a:lnTo>
                      <a:pt x="258" y="397"/>
                    </a:lnTo>
                    <a:lnTo>
                      <a:pt x="305" y="541"/>
                    </a:lnTo>
                    <a:lnTo>
                      <a:pt x="188" y="555"/>
                    </a:lnTo>
                    <a:lnTo>
                      <a:pt x="175" y="458"/>
                    </a:lnTo>
                    <a:lnTo>
                      <a:pt x="119" y="505"/>
                    </a:lnTo>
                    <a:lnTo>
                      <a:pt x="0" y="465"/>
                    </a:lnTo>
                    <a:lnTo>
                      <a:pt x="0" y="321"/>
                    </a:lnTo>
                    <a:lnTo>
                      <a:pt x="72" y="222"/>
                    </a:lnTo>
                    <a:lnTo>
                      <a:pt x="68" y="9"/>
                    </a:lnTo>
                    <a:close/>
                  </a:path>
                </a:pathLst>
              </a:custGeom>
              <a:solidFill>
                <a:srgbClr val="FFC7B0"/>
              </a:solidFill>
              <a:ln w="9525">
                <a:noFill/>
              </a:ln>
            </p:spPr>
            <p:txBody>
              <a:bodyPr/>
              <a:p>
                <a:endParaRPr lang="zh-CN" altLang="en-US"/>
              </a:p>
            </p:txBody>
          </p:sp>
          <p:sp>
            <p:nvSpPr>
              <p:cNvPr id="54286" name="Freeform 17"/>
              <p:cNvSpPr/>
              <p:nvPr/>
            </p:nvSpPr>
            <p:spPr>
              <a:xfrm>
                <a:off x="1405" y="3133"/>
                <a:ext cx="305" cy="9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915" h="297">
                    <a:moveTo>
                      <a:pt x="0" y="86"/>
                    </a:moveTo>
                    <a:lnTo>
                      <a:pt x="168" y="0"/>
                    </a:lnTo>
                    <a:lnTo>
                      <a:pt x="426" y="75"/>
                    </a:lnTo>
                    <a:lnTo>
                      <a:pt x="543" y="37"/>
                    </a:lnTo>
                    <a:lnTo>
                      <a:pt x="547" y="129"/>
                    </a:lnTo>
                    <a:lnTo>
                      <a:pt x="675" y="140"/>
                    </a:lnTo>
                    <a:lnTo>
                      <a:pt x="696" y="57"/>
                    </a:lnTo>
                    <a:lnTo>
                      <a:pt x="822" y="57"/>
                    </a:lnTo>
                    <a:lnTo>
                      <a:pt x="736" y="144"/>
                    </a:lnTo>
                    <a:lnTo>
                      <a:pt x="882" y="178"/>
                    </a:lnTo>
                    <a:lnTo>
                      <a:pt x="915" y="254"/>
                    </a:lnTo>
                    <a:lnTo>
                      <a:pt x="836" y="288"/>
                    </a:lnTo>
                    <a:lnTo>
                      <a:pt x="568" y="297"/>
                    </a:lnTo>
                    <a:lnTo>
                      <a:pt x="379" y="198"/>
                    </a:lnTo>
                    <a:lnTo>
                      <a:pt x="75" y="220"/>
                    </a:lnTo>
                    <a:lnTo>
                      <a:pt x="0" y="86"/>
                    </a:lnTo>
                    <a:close/>
                  </a:path>
                </a:pathLst>
              </a:custGeom>
              <a:solidFill>
                <a:srgbClr val="FFC7B0"/>
              </a:solidFill>
              <a:ln w="9525">
                <a:noFill/>
              </a:ln>
            </p:spPr>
            <p:txBody>
              <a:bodyPr/>
              <a:p>
                <a:endParaRPr lang="zh-CN" altLang="en-US"/>
              </a:p>
            </p:txBody>
          </p:sp>
          <p:sp>
            <p:nvSpPr>
              <p:cNvPr id="54287" name="Freeform 18"/>
              <p:cNvSpPr/>
              <p:nvPr/>
            </p:nvSpPr>
            <p:spPr>
              <a:xfrm>
                <a:off x="884" y="3143"/>
                <a:ext cx="95" cy="173"/>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283" h="520">
                    <a:moveTo>
                      <a:pt x="79" y="0"/>
                    </a:moveTo>
                    <a:lnTo>
                      <a:pt x="258" y="7"/>
                    </a:lnTo>
                    <a:lnTo>
                      <a:pt x="232" y="186"/>
                    </a:lnTo>
                    <a:lnTo>
                      <a:pt x="182" y="151"/>
                    </a:lnTo>
                    <a:lnTo>
                      <a:pt x="125" y="179"/>
                    </a:lnTo>
                    <a:lnTo>
                      <a:pt x="148" y="255"/>
                    </a:lnTo>
                    <a:lnTo>
                      <a:pt x="113" y="288"/>
                    </a:lnTo>
                    <a:lnTo>
                      <a:pt x="76" y="316"/>
                    </a:lnTo>
                    <a:lnTo>
                      <a:pt x="83" y="340"/>
                    </a:lnTo>
                    <a:lnTo>
                      <a:pt x="111" y="357"/>
                    </a:lnTo>
                    <a:lnTo>
                      <a:pt x="155" y="354"/>
                    </a:lnTo>
                    <a:lnTo>
                      <a:pt x="177" y="324"/>
                    </a:lnTo>
                    <a:lnTo>
                      <a:pt x="197" y="327"/>
                    </a:lnTo>
                    <a:lnTo>
                      <a:pt x="215" y="449"/>
                    </a:lnTo>
                    <a:lnTo>
                      <a:pt x="241" y="415"/>
                    </a:lnTo>
                    <a:lnTo>
                      <a:pt x="269" y="388"/>
                    </a:lnTo>
                    <a:lnTo>
                      <a:pt x="283" y="509"/>
                    </a:lnTo>
                    <a:lnTo>
                      <a:pt x="218" y="520"/>
                    </a:lnTo>
                    <a:lnTo>
                      <a:pt x="176" y="474"/>
                    </a:lnTo>
                    <a:lnTo>
                      <a:pt x="118" y="513"/>
                    </a:lnTo>
                    <a:lnTo>
                      <a:pt x="39" y="467"/>
                    </a:lnTo>
                    <a:lnTo>
                      <a:pt x="0" y="291"/>
                    </a:lnTo>
                    <a:lnTo>
                      <a:pt x="83" y="213"/>
                    </a:lnTo>
                    <a:lnTo>
                      <a:pt x="79" y="0"/>
                    </a:lnTo>
                    <a:close/>
                  </a:path>
                </a:pathLst>
              </a:custGeom>
              <a:solidFill>
                <a:srgbClr val="E89678"/>
              </a:solidFill>
              <a:ln w="9525">
                <a:noFill/>
              </a:ln>
            </p:spPr>
            <p:txBody>
              <a:bodyPr/>
              <a:p>
                <a:endParaRPr lang="zh-CN" altLang="en-US"/>
              </a:p>
            </p:txBody>
          </p:sp>
          <p:sp>
            <p:nvSpPr>
              <p:cNvPr id="54288" name="Freeform 19"/>
              <p:cNvSpPr/>
              <p:nvPr/>
            </p:nvSpPr>
            <p:spPr>
              <a:xfrm>
                <a:off x="1396" y="3134"/>
                <a:ext cx="283" cy="9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850" h="296">
                    <a:moveTo>
                      <a:pt x="236" y="0"/>
                    </a:moveTo>
                    <a:lnTo>
                      <a:pt x="179" y="42"/>
                    </a:lnTo>
                    <a:lnTo>
                      <a:pt x="186" y="103"/>
                    </a:lnTo>
                    <a:lnTo>
                      <a:pt x="223" y="134"/>
                    </a:lnTo>
                    <a:lnTo>
                      <a:pt x="293" y="152"/>
                    </a:lnTo>
                    <a:lnTo>
                      <a:pt x="451" y="141"/>
                    </a:lnTo>
                    <a:lnTo>
                      <a:pt x="478" y="186"/>
                    </a:lnTo>
                    <a:lnTo>
                      <a:pt x="524" y="179"/>
                    </a:lnTo>
                    <a:lnTo>
                      <a:pt x="565" y="145"/>
                    </a:lnTo>
                    <a:lnTo>
                      <a:pt x="671" y="103"/>
                    </a:lnTo>
                    <a:lnTo>
                      <a:pt x="820" y="164"/>
                    </a:lnTo>
                    <a:lnTo>
                      <a:pt x="824" y="209"/>
                    </a:lnTo>
                    <a:lnTo>
                      <a:pt x="724" y="203"/>
                    </a:lnTo>
                    <a:lnTo>
                      <a:pt x="751" y="239"/>
                    </a:lnTo>
                    <a:lnTo>
                      <a:pt x="829" y="258"/>
                    </a:lnTo>
                    <a:lnTo>
                      <a:pt x="850" y="296"/>
                    </a:lnTo>
                    <a:lnTo>
                      <a:pt x="545" y="278"/>
                    </a:lnTo>
                    <a:lnTo>
                      <a:pt x="407" y="195"/>
                    </a:lnTo>
                    <a:lnTo>
                      <a:pt x="121" y="229"/>
                    </a:lnTo>
                    <a:lnTo>
                      <a:pt x="0" y="99"/>
                    </a:lnTo>
                    <a:lnTo>
                      <a:pt x="76" y="44"/>
                    </a:lnTo>
                    <a:lnTo>
                      <a:pt x="171" y="0"/>
                    </a:lnTo>
                    <a:lnTo>
                      <a:pt x="236" y="0"/>
                    </a:lnTo>
                    <a:close/>
                  </a:path>
                </a:pathLst>
              </a:custGeom>
              <a:solidFill>
                <a:srgbClr val="E89678"/>
              </a:solidFill>
              <a:ln w="9525">
                <a:noFill/>
              </a:ln>
            </p:spPr>
            <p:txBody>
              <a:bodyPr/>
              <a:p>
                <a:endParaRPr lang="zh-CN" altLang="en-US"/>
              </a:p>
            </p:txBody>
          </p:sp>
          <p:sp>
            <p:nvSpPr>
              <p:cNvPr id="54289" name="Freeform 20"/>
              <p:cNvSpPr/>
              <p:nvPr/>
            </p:nvSpPr>
            <p:spPr>
              <a:xfrm>
                <a:off x="1180" y="2689"/>
                <a:ext cx="174" cy="22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23" h="661">
                    <a:moveTo>
                      <a:pt x="104" y="141"/>
                    </a:moveTo>
                    <a:lnTo>
                      <a:pt x="362" y="76"/>
                    </a:lnTo>
                    <a:lnTo>
                      <a:pt x="411" y="0"/>
                    </a:lnTo>
                    <a:lnTo>
                      <a:pt x="472" y="83"/>
                    </a:lnTo>
                    <a:lnTo>
                      <a:pt x="514" y="203"/>
                    </a:lnTo>
                    <a:lnTo>
                      <a:pt x="523" y="366"/>
                    </a:lnTo>
                    <a:lnTo>
                      <a:pt x="468" y="472"/>
                    </a:lnTo>
                    <a:lnTo>
                      <a:pt x="376" y="530"/>
                    </a:lnTo>
                    <a:lnTo>
                      <a:pt x="269" y="646"/>
                    </a:lnTo>
                    <a:lnTo>
                      <a:pt x="228" y="661"/>
                    </a:lnTo>
                    <a:lnTo>
                      <a:pt x="125" y="613"/>
                    </a:lnTo>
                    <a:lnTo>
                      <a:pt x="86" y="455"/>
                    </a:lnTo>
                    <a:lnTo>
                      <a:pt x="0" y="292"/>
                    </a:lnTo>
                    <a:lnTo>
                      <a:pt x="104" y="141"/>
                    </a:lnTo>
                    <a:close/>
                  </a:path>
                </a:pathLst>
              </a:custGeom>
              <a:solidFill>
                <a:srgbClr val="FFC7B0"/>
              </a:solidFill>
              <a:ln w="9525">
                <a:noFill/>
              </a:ln>
            </p:spPr>
            <p:txBody>
              <a:bodyPr/>
              <a:p>
                <a:endParaRPr lang="zh-CN" altLang="en-US"/>
              </a:p>
            </p:txBody>
          </p:sp>
          <p:sp>
            <p:nvSpPr>
              <p:cNvPr id="54290" name="Freeform 21"/>
              <p:cNvSpPr/>
              <p:nvPr/>
            </p:nvSpPr>
            <p:spPr>
              <a:xfrm>
                <a:off x="1185" y="2692"/>
                <a:ext cx="157" cy="21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69" h="659">
                    <a:moveTo>
                      <a:pt x="469" y="103"/>
                    </a:moveTo>
                    <a:lnTo>
                      <a:pt x="408" y="85"/>
                    </a:lnTo>
                    <a:lnTo>
                      <a:pt x="283" y="110"/>
                    </a:lnTo>
                    <a:lnTo>
                      <a:pt x="221" y="160"/>
                    </a:lnTo>
                    <a:lnTo>
                      <a:pt x="287" y="151"/>
                    </a:lnTo>
                    <a:lnTo>
                      <a:pt x="345" y="148"/>
                    </a:lnTo>
                    <a:lnTo>
                      <a:pt x="335" y="234"/>
                    </a:lnTo>
                    <a:lnTo>
                      <a:pt x="352" y="285"/>
                    </a:lnTo>
                    <a:lnTo>
                      <a:pt x="314" y="289"/>
                    </a:lnTo>
                    <a:lnTo>
                      <a:pt x="291" y="330"/>
                    </a:lnTo>
                    <a:lnTo>
                      <a:pt x="396" y="323"/>
                    </a:lnTo>
                    <a:lnTo>
                      <a:pt x="387" y="356"/>
                    </a:lnTo>
                    <a:lnTo>
                      <a:pt x="352" y="394"/>
                    </a:lnTo>
                    <a:lnTo>
                      <a:pt x="332" y="397"/>
                    </a:lnTo>
                    <a:lnTo>
                      <a:pt x="324" y="377"/>
                    </a:lnTo>
                    <a:lnTo>
                      <a:pt x="280" y="371"/>
                    </a:lnTo>
                    <a:lnTo>
                      <a:pt x="234" y="289"/>
                    </a:lnTo>
                    <a:lnTo>
                      <a:pt x="220" y="246"/>
                    </a:lnTo>
                    <a:lnTo>
                      <a:pt x="179" y="229"/>
                    </a:lnTo>
                    <a:lnTo>
                      <a:pt x="191" y="298"/>
                    </a:lnTo>
                    <a:lnTo>
                      <a:pt x="149" y="398"/>
                    </a:lnTo>
                    <a:lnTo>
                      <a:pt x="196" y="428"/>
                    </a:lnTo>
                    <a:lnTo>
                      <a:pt x="207" y="459"/>
                    </a:lnTo>
                    <a:lnTo>
                      <a:pt x="286" y="483"/>
                    </a:lnTo>
                    <a:lnTo>
                      <a:pt x="282" y="507"/>
                    </a:lnTo>
                    <a:lnTo>
                      <a:pt x="207" y="533"/>
                    </a:lnTo>
                    <a:lnTo>
                      <a:pt x="197" y="562"/>
                    </a:lnTo>
                    <a:lnTo>
                      <a:pt x="225" y="605"/>
                    </a:lnTo>
                    <a:lnTo>
                      <a:pt x="244" y="631"/>
                    </a:lnTo>
                    <a:lnTo>
                      <a:pt x="167" y="659"/>
                    </a:lnTo>
                    <a:lnTo>
                      <a:pt x="94" y="571"/>
                    </a:lnTo>
                    <a:lnTo>
                      <a:pt x="73" y="476"/>
                    </a:lnTo>
                    <a:lnTo>
                      <a:pt x="5" y="363"/>
                    </a:lnTo>
                    <a:lnTo>
                      <a:pt x="0" y="243"/>
                    </a:lnTo>
                    <a:lnTo>
                      <a:pt x="28" y="188"/>
                    </a:lnTo>
                    <a:lnTo>
                      <a:pt x="58" y="138"/>
                    </a:lnTo>
                    <a:lnTo>
                      <a:pt x="291" y="82"/>
                    </a:lnTo>
                    <a:lnTo>
                      <a:pt x="360" y="61"/>
                    </a:lnTo>
                    <a:lnTo>
                      <a:pt x="391" y="0"/>
                    </a:lnTo>
                    <a:lnTo>
                      <a:pt x="458" y="47"/>
                    </a:lnTo>
                    <a:lnTo>
                      <a:pt x="469" y="103"/>
                    </a:lnTo>
                    <a:close/>
                  </a:path>
                </a:pathLst>
              </a:custGeom>
              <a:solidFill>
                <a:srgbClr val="E89678"/>
              </a:solidFill>
              <a:ln w="9525">
                <a:noFill/>
              </a:ln>
            </p:spPr>
            <p:txBody>
              <a:bodyPr/>
              <a:p>
                <a:endParaRPr lang="zh-CN" altLang="en-US"/>
              </a:p>
            </p:txBody>
          </p:sp>
          <p:sp>
            <p:nvSpPr>
              <p:cNvPr id="54291" name="Freeform 22"/>
              <p:cNvSpPr/>
              <p:nvPr/>
            </p:nvSpPr>
            <p:spPr>
              <a:xfrm>
                <a:off x="1037" y="2868"/>
                <a:ext cx="149" cy="38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46" h="1139">
                    <a:moveTo>
                      <a:pt x="312" y="3"/>
                    </a:moveTo>
                    <a:lnTo>
                      <a:pt x="328" y="81"/>
                    </a:lnTo>
                    <a:lnTo>
                      <a:pt x="314" y="485"/>
                    </a:lnTo>
                    <a:lnTo>
                      <a:pt x="232" y="868"/>
                    </a:lnTo>
                    <a:lnTo>
                      <a:pt x="7" y="1012"/>
                    </a:lnTo>
                    <a:lnTo>
                      <a:pt x="0" y="1139"/>
                    </a:lnTo>
                    <a:lnTo>
                      <a:pt x="93" y="1083"/>
                    </a:lnTo>
                    <a:lnTo>
                      <a:pt x="274" y="1129"/>
                    </a:lnTo>
                    <a:lnTo>
                      <a:pt x="272" y="1064"/>
                    </a:lnTo>
                    <a:lnTo>
                      <a:pt x="435" y="1054"/>
                    </a:lnTo>
                    <a:lnTo>
                      <a:pt x="418" y="1028"/>
                    </a:lnTo>
                    <a:lnTo>
                      <a:pt x="360" y="995"/>
                    </a:lnTo>
                    <a:lnTo>
                      <a:pt x="335" y="907"/>
                    </a:lnTo>
                    <a:lnTo>
                      <a:pt x="355" y="652"/>
                    </a:lnTo>
                    <a:lnTo>
                      <a:pt x="376" y="406"/>
                    </a:lnTo>
                    <a:lnTo>
                      <a:pt x="381" y="302"/>
                    </a:lnTo>
                    <a:lnTo>
                      <a:pt x="446" y="272"/>
                    </a:lnTo>
                    <a:lnTo>
                      <a:pt x="425" y="141"/>
                    </a:lnTo>
                    <a:lnTo>
                      <a:pt x="414" y="79"/>
                    </a:lnTo>
                    <a:lnTo>
                      <a:pt x="379" y="0"/>
                    </a:lnTo>
                    <a:lnTo>
                      <a:pt x="312" y="3"/>
                    </a:lnTo>
                    <a:close/>
                  </a:path>
                </a:pathLst>
              </a:custGeom>
              <a:solidFill>
                <a:srgbClr val="665C00"/>
              </a:solidFill>
              <a:ln w="9525">
                <a:noFill/>
              </a:ln>
            </p:spPr>
            <p:txBody>
              <a:bodyPr/>
              <a:p>
                <a:endParaRPr lang="zh-CN" altLang="en-US"/>
              </a:p>
            </p:txBody>
          </p:sp>
          <p:sp>
            <p:nvSpPr>
              <p:cNvPr id="54292" name="Freeform 23"/>
              <p:cNvSpPr/>
              <p:nvPr/>
            </p:nvSpPr>
            <p:spPr>
              <a:xfrm>
                <a:off x="761" y="3208"/>
                <a:ext cx="58" cy="31"/>
              </a:xfrm>
              <a:custGeom>
                <a:avLst/>
                <a:gdLst/>
                <a:ahLst/>
                <a:cxnLst>
                  <a:cxn ang="0">
                    <a:pos x="0" y="0"/>
                  </a:cxn>
                  <a:cxn ang="0">
                    <a:pos x="0" y="0"/>
                  </a:cxn>
                  <a:cxn ang="0">
                    <a:pos x="0" y="0"/>
                  </a:cxn>
                  <a:cxn ang="0">
                    <a:pos x="0" y="0"/>
                  </a:cxn>
                  <a:cxn ang="0">
                    <a:pos x="0" y="0"/>
                  </a:cxn>
                  <a:cxn ang="0">
                    <a:pos x="0" y="0"/>
                  </a:cxn>
                </a:cxnLst>
                <a:pathLst>
                  <a:path w="174" h="93">
                    <a:moveTo>
                      <a:pt x="57" y="0"/>
                    </a:moveTo>
                    <a:lnTo>
                      <a:pt x="59" y="48"/>
                    </a:lnTo>
                    <a:lnTo>
                      <a:pt x="174" y="93"/>
                    </a:lnTo>
                    <a:lnTo>
                      <a:pt x="0" y="82"/>
                    </a:lnTo>
                    <a:lnTo>
                      <a:pt x="57" y="0"/>
                    </a:lnTo>
                    <a:close/>
                  </a:path>
                </a:pathLst>
              </a:custGeom>
              <a:solidFill>
                <a:srgbClr val="7A7AAD"/>
              </a:solidFill>
              <a:ln w="9525">
                <a:noFill/>
              </a:ln>
            </p:spPr>
            <p:txBody>
              <a:bodyPr/>
              <a:p>
                <a:endParaRPr lang="zh-CN" altLang="en-US"/>
              </a:p>
            </p:txBody>
          </p:sp>
          <p:sp>
            <p:nvSpPr>
              <p:cNvPr id="54293" name="Freeform 24"/>
              <p:cNvSpPr/>
              <p:nvPr/>
            </p:nvSpPr>
            <p:spPr>
              <a:xfrm>
                <a:off x="765" y="3206"/>
                <a:ext cx="126" cy="11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380" h="350">
                    <a:moveTo>
                      <a:pt x="117" y="6"/>
                    </a:moveTo>
                    <a:lnTo>
                      <a:pt x="200" y="37"/>
                    </a:lnTo>
                    <a:lnTo>
                      <a:pt x="228" y="137"/>
                    </a:lnTo>
                    <a:lnTo>
                      <a:pt x="289" y="157"/>
                    </a:lnTo>
                    <a:lnTo>
                      <a:pt x="203" y="295"/>
                    </a:lnTo>
                    <a:lnTo>
                      <a:pt x="93" y="306"/>
                    </a:lnTo>
                    <a:lnTo>
                      <a:pt x="0" y="229"/>
                    </a:lnTo>
                    <a:lnTo>
                      <a:pt x="70" y="350"/>
                    </a:lnTo>
                    <a:lnTo>
                      <a:pt x="217" y="342"/>
                    </a:lnTo>
                    <a:lnTo>
                      <a:pt x="286" y="261"/>
                    </a:lnTo>
                    <a:lnTo>
                      <a:pt x="380" y="261"/>
                    </a:lnTo>
                    <a:lnTo>
                      <a:pt x="370" y="122"/>
                    </a:lnTo>
                    <a:lnTo>
                      <a:pt x="282" y="96"/>
                    </a:lnTo>
                    <a:lnTo>
                      <a:pt x="235" y="0"/>
                    </a:lnTo>
                    <a:lnTo>
                      <a:pt x="117" y="6"/>
                    </a:lnTo>
                    <a:close/>
                  </a:path>
                </a:pathLst>
              </a:custGeom>
              <a:solidFill>
                <a:srgbClr val="7A7AAD"/>
              </a:solidFill>
              <a:ln w="9525">
                <a:noFill/>
              </a:ln>
            </p:spPr>
            <p:txBody>
              <a:bodyPr/>
              <a:p>
                <a:endParaRPr lang="zh-CN" altLang="en-US"/>
              </a:p>
            </p:txBody>
          </p:sp>
          <p:sp>
            <p:nvSpPr>
              <p:cNvPr id="54294" name="Freeform 25"/>
              <p:cNvSpPr/>
              <p:nvPr/>
            </p:nvSpPr>
            <p:spPr>
              <a:xfrm>
                <a:off x="971" y="3232"/>
                <a:ext cx="150" cy="12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50" h="360">
                    <a:moveTo>
                      <a:pt x="450" y="54"/>
                    </a:moveTo>
                    <a:lnTo>
                      <a:pt x="293" y="25"/>
                    </a:lnTo>
                    <a:lnTo>
                      <a:pt x="204" y="111"/>
                    </a:lnTo>
                    <a:lnTo>
                      <a:pt x="115" y="100"/>
                    </a:lnTo>
                    <a:lnTo>
                      <a:pt x="63" y="149"/>
                    </a:lnTo>
                    <a:lnTo>
                      <a:pt x="143" y="185"/>
                    </a:lnTo>
                    <a:lnTo>
                      <a:pt x="195" y="158"/>
                    </a:lnTo>
                    <a:lnTo>
                      <a:pt x="247" y="312"/>
                    </a:lnTo>
                    <a:lnTo>
                      <a:pt x="411" y="360"/>
                    </a:lnTo>
                    <a:lnTo>
                      <a:pt x="236" y="355"/>
                    </a:lnTo>
                    <a:lnTo>
                      <a:pt x="170" y="228"/>
                    </a:lnTo>
                    <a:lnTo>
                      <a:pt x="40" y="220"/>
                    </a:lnTo>
                    <a:lnTo>
                      <a:pt x="0" y="135"/>
                    </a:lnTo>
                    <a:lnTo>
                      <a:pt x="31" y="25"/>
                    </a:lnTo>
                    <a:lnTo>
                      <a:pt x="200" y="54"/>
                    </a:lnTo>
                    <a:lnTo>
                      <a:pt x="297" y="0"/>
                    </a:lnTo>
                    <a:lnTo>
                      <a:pt x="450" y="54"/>
                    </a:lnTo>
                    <a:close/>
                  </a:path>
                </a:pathLst>
              </a:custGeom>
              <a:solidFill>
                <a:srgbClr val="7A7AAD"/>
              </a:solidFill>
              <a:ln w="9525">
                <a:noFill/>
              </a:ln>
            </p:spPr>
            <p:txBody>
              <a:bodyPr/>
              <a:p>
                <a:endParaRPr lang="zh-CN" altLang="en-US"/>
              </a:p>
            </p:txBody>
          </p:sp>
          <p:sp>
            <p:nvSpPr>
              <p:cNvPr id="54295" name="Freeform 26"/>
              <p:cNvSpPr/>
              <p:nvPr/>
            </p:nvSpPr>
            <p:spPr>
              <a:xfrm>
                <a:off x="1521" y="2940"/>
                <a:ext cx="223" cy="23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670" h="718">
                    <a:moveTo>
                      <a:pt x="39" y="164"/>
                    </a:moveTo>
                    <a:lnTo>
                      <a:pt x="153" y="76"/>
                    </a:lnTo>
                    <a:lnTo>
                      <a:pt x="221" y="175"/>
                    </a:lnTo>
                    <a:lnTo>
                      <a:pt x="289" y="133"/>
                    </a:lnTo>
                    <a:lnTo>
                      <a:pt x="324" y="0"/>
                    </a:lnTo>
                    <a:lnTo>
                      <a:pt x="456" y="30"/>
                    </a:lnTo>
                    <a:lnTo>
                      <a:pt x="438" y="164"/>
                    </a:lnTo>
                    <a:lnTo>
                      <a:pt x="499" y="213"/>
                    </a:lnTo>
                    <a:lnTo>
                      <a:pt x="624" y="182"/>
                    </a:lnTo>
                    <a:lnTo>
                      <a:pt x="670" y="307"/>
                    </a:lnTo>
                    <a:lnTo>
                      <a:pt x="577" y="350"/>
                    </a:lnTo>
                    <a:lnTo>
                      <a:pt x="549" y="505"/>
                    </a:lnTo>
                    <a:lnTo>
                      <a:pt x="610" y="566"/>
                    </a:lnTo>
                    <a:lnTo>
                      <a:pt x="521" y="695"/>
                    </a:lnTo>
                    <a:lnTo>
                      <a:pt x="442" y="612"/>
                    </a:lnTo>
                    <a:lnTo>
                      <a:pt x="349" y="635"/>
                    </a:lnTo>
                    <a:lnTo>
                      <a:pt x="328" y="718"/>
                    </a:lnTo>
                    <a:lnTo>
                      <a:pt x="200" y="707"/>
                    </a:lnTo>
                    <a:lnTo>
                      <a:pt x="196" y="615"/>
                    </a:lnTo>
                    <a:lnTo>
                      <a:pt x="125" y="536"/>
                    </a:lnTo>
                    <a:lnTo>
                      <a:pt x="39" y="559"/>
                    </a:lnTo>
                    <a:lnTo>
                      <a:pt x="0" y="403"/>
                    </a:lnTo>
                    <a:lnTo>
                      <a:pt x="79" y="361"/>
                    </a:lnTo>
                    <a:lnTo>
                      <a:pt x="93" y="258"/>
                    </a:lnTo>
                    <a:lnTo>
                      <a:pt x="39" y="164"/>
                    </a:lnTo>
                    <a:close/>
                  </a:path>
                </a:pathLst>
              </a:custGeom>
              <a:solidFill>
                <a:srgbClr val="CCCCFF"/>
              </a:solidFill>
              <a:ln w="9525">
                <a:noFill/>
              </a:ln>
            </p:spPr>
            <p:txBody>
              <a:bodyPr/>
              <a:p>
                <a:endParaRPr lang="zh-CN" altLang="en-US"/>
              </a:p>
            </p:txBody>
          </p:sp>
          <p:sp>
            <p:nvSpPr>
              <p:cNvPr id="54296" name="Freeform 27"/>
              <p:cNvSpPr/>
              <p:nvPr/>
            </p:nvSpPr>
            <p:spPr>
              <a:xfrm>
                <a:off x="1574" y="3024"/>
                <a:ext cx="98" cy="11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294" h="345">
                    <a:moveTo>
                      <a:pt x="139" y="0"/>
                    </a:moveTo>
                    <a:lnTo>
                      <a:pt x="108" y="99"/>
                    </a:lnTo>
                    <a:lnTo>
                      <a:pt x="141" y="180"/>
                    </a:lnTo>
                    <a:lnTo>
                      <a:pt x="221" y="180"/>
                    </a:lnTo>
                    <a:lnTo>
                      <a:pt x="294" y="129"/>
                    </a:lnTo>
                    <a:lnTo>
                      <a:pt x="276" y="288"/>
                    </a:lnTo>
                    <a:lnTo>
                      <a:pt x="179" y="345"/>
                    </a:lnTo>
                    <a:lnTo>
                      <a:pt x="39" y="285"/>
                    </a:lnTo>
                    <a:lnTo>
                      <a:pt x="0" y="189"/>
                    </a:lnTo>
                    <a:lnTo>
                      <a:pt x="69" y="63"/>
                    </a:lnTo>
                    <a:lnTo>
                      <a:pt x="139" y="0"/>
                    </a:lnTo>
                    <a:close/>
                  </a:path>
                </a:pathLst>
              </a:custGeom>
              <a:solidFill>
                <a:srgbClr val="7A7AAD"/>
              </a:solidFill>
              <a:ln w="9525">
                <a:noFill/>
              </a:ln>
            </p:spPr>
            <p:txBody>
              <a:bodyPr/>
              <a:p>
                <a:endParaRPr lang="zh-CN" altLang="en-US"/>
              </a:p>
            </p:txBody>
          </p:sp>
          <p:sp>
            <p:nvSpPr>
              <p:cNvPr id="54297" name="Freeform 28"/>
              <p:cNvSpPr/>
              <p:nvPr/>
            </p:nvSpPr>
            <p:spPr>
              <a:xfrm>
                <a:off x="1536" y="2988"/>
                <a:ext cx="41" cy="7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24" h="233">
                    <a:moveTo>
                      <a:pt x="31" y="0"/>
                    </a:moveTo>
                    <a:lnTo>
                      <a:pt x="124" y="86"/>
                    </a:lnTo>
                    <a:lnTo>
                      <a:pt x="85" y="145"/>
                    </a:lnTo>
                    <a:lnTo>
                      <a:pt x="70" y="233"/>
                    </a:lnTo>
                    <a:lnTo>
                      <a:pt x="34" y="217"/>
                    </a:lnTo>
                    <a:lnTo>
                      <a:pt x="48" y="114"/>
                    </a:lnTo>
                    <a:lnTo>
                      <a:pt x="0" y="34"/>
                    </a:lnTo>
                    <a:lnTo>
                      <a:pt x="31" y="0"/>
                    </a:lnTo>
                    <a:close/>
                  </a:path>
                </a:pathLst>
              </a:custGeom>
              <a:solidFill>
                <a:srgbClr val="7A7AAD"/>
              </a:solidFill>
              <a:ln w="9525">
                <a:noFill/>
              </a:ln>
            </p:spPr>
            <p:txBody>
              <a:bodyPr/>
              <a:p>
                <a:endParaRPr lang="zh-CN" altLang="en-US"/>
              </a:p>
            </p:txBody>
          </p:sp>
          <p:sp>
            <p:nvSpPr>
              <p:cNvPr id="54298" name="Freeform 29"/>
              <p:cNvSpPr/>
              <p:nvPr/>
            </p:nvSpPr>
            <p:spPr>
              <a:xfrm>
                <a:off x="1527" y="3079"/>
                <a:ext cx="197" cy="10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92" h="317">
                    <a:moveTo>
                      <a:pt x="0" y="20"/>
                    </a:moveTo>
                    <a:lnTo>
                      <a:pt x="34" y="88"/>
                    </a:lnTo>
                    <a:lnTo>
                      <a:pt x="113" y="57"/>
                    </a:lnTo>
                    <a:lnTo>
                      <a:pt x="162" y="0"/>
                    </a:lnTo>
                    <a:lnTo>
                      <a:pt x="290" y="154"/>
                    </a:lnTo>
                    <a:lnTo>
                      <a:pt x="416" y="124"/>
                    </a:lnTo>
                    <a:lnTo>
                      <a:pt x="461" y="107"/>
                    </a:lnTo>
                    <a:lnTo>
                      <a:pt x="447" y="167"/>
                    </a:lnTo>
                    <a:lnTo>
                      <a:pt x="495" y="213"/>
                    </a:lnTo>
                    <a:lnTo>
                      <a:pt x="592" y="150"/>
                    </a:lnTo>
                    <a:lnTo>
                      <a:pt x="503" y="279"/>
                    </a:lnTo>
                    <a:lnTo>
                      <a:pt x="420" y="210"/>
                    </a:lnTo>
                    <a:lnTo>
                      <a:pt x="347" y="213"/>
                    </a:lnTo>
                    <a:lnTo>
                      <a:pt x="309" y="317"/>
                    </a:lnTo>
                    <a:lnTo>
                      <a:pt x="172" y="310"/>
                    </a:lnTo>
                    <a:lnTo>
                      <a:pt x="178" y="199"/>
                    </a:lnTo>
                    <a:lnTo>
                      <a:pt x="107" y="120"/>
                    </a:lnTo>
                    <a:lnTo>
                      <a:pt x="21" y="158"/>
                    </a:lnTo>
                    <a:lnTo>
                      <a:pt x="0" y="20"/>
                    </a:lnTo>
                    <a:close/>
                  </a:path>
                </a:pathLst>
              </a:custGeom>
              <a:solidFill>
                <a:srgbClr val="7A7AAD"/>
              </a:solidFill>
              <a:ln w="9525">
                <a:noFill/>
              </a:ln>
            </p:spPr>
            <p:txBody>
              <a:bodyPr/>
              <a:p>
                <a:endParaRPr lang="zh-CN" altLang="en-US"/>
              </a:p>
            </p:txBody>
          </p:sp>
          <p:sp>
            <p:nvSpPr>
              <p:cNvPr id="54299" name="Freeform 30"/>
              <p:cNvSpPr/>
              <p:nvPr/>
            </p:nvSpPr>
            <p:spPr>
              <a:xfrm>
                <a:off x="1328" y="3075"/>
                <a:ext cx="131" cy="8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393" h="265">
                    <a:moveTo>
                      <a:pt x="32" y="48"/>
                    </a:moveTo>
                    <a:lnTo>
                      <a:pt x="74" y="28"/>
                    </a:lnTo>
                    <a:lnTo>
                      <a:pt x="157" y="0"/>
                    </a:lnTo>
                    <a:lnTo>
                      <a:pt x="257" y="20"/>
                    </a:lnTo>
                    <a:lnTo>
                      <a:pt x="288" y="117"/>
                    </a:lnTo>
                    <a:lnTo>
                      <a:pt x="352" y="150"/>
                    </a:lnTo>
                    <a:lnTo>
                      <a:pt x="393" y="161"/>
                    </a:lnTo>
                    <a:lnTo>
                      <a:pt x="245" y="265"/>
                    </a:lnTo>
                    <a:lnTo>
                      <a:pt x="0" y="210"/>
                    </a:lnTo>
                    <a:lnTo>
                      <a:pt x="32" y="48"/>
                    </a:lnTo>
                    <a:close/>
                  </a:path>
                </a:pathLst>
              </a:custGeom>
              <a:solidFill>
                <a:srgbClr val="CCC480"/>
              </a:solidFill>
              <a:ln w="9525">
                <a:noFill/>
              </a:ln>
            </p:spPr>
            <p:txBody>
              <a:bodyPr/>
              <a:p>
                <a:endParaRPr lang="zh-CN" altLang="en-US"/>
              </a:p>
            </p:txBody>
          </p:sp>
          <p:sp>
            <p:nvSpPr>
              <p:cNvPr id="54300" name="Freeform 31"/>
              <p:cNvSpPr/>
              <p:nvPr/>
            </p:nvSpPr>
            <p:spPr>
              <a:xfrm>
                <a:off x="1166" y="2649"/>
                <a:ext cx="164" cy="9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93" h="289">
                    <a:moveTo>
                      <a:pt x="0" y="139"/>
                    </a:moveTo>
                    <a:lnTo>
                      <a:pt x="114" y="48"/>
                    </a:lnTo>
                    <a:lnTo>
                      <a:pt x="243" y="0"/>
                    </a:lnTo>
                    <a:lnTo>
                      <a:pt x="356" y="12"/>
                    </a:lnTo>
                    <a:lnTo>
                      <a:pt x="369" y="87"/>
                    </a:lnTo>
                    <a:lnTo>
                      <a:pt x="493" y="58"/>
                    </a:lnTo>
                    <a:lnTo>
                      <a:pt x="404" y="196"/>
                    </a:lnTo>
                    <a:lnTo>
                      <a:pt x="132" y="289"/>
                    </a:lnTo>
                    <a:lnTo>
                      <a:pt x="0" y="139"/>
                    </a:lnTo>
                    <a:close/>
                  </a:path>
                </a:pathLst>
              </a:custGeom>
              <a:solidFill>
                <a:srgbClr val="665C00"/>
              </a:solidFill>
              <a:ln w="9525">
                <a:noFill/>
              </a:ln>
            </p:spPr>
            <p:txBody>
              <a:bodyPr/>
              <a:p>
                <a:endParaRPr lang="zh-CN" altLang="en-US"/>
              </a:p>
            </p:txBody>
          </p:sp>
          <p:sp>
            <p:nvSpPr>
              <p:cNvPr id="54301" name="Freeform 32"/>
              <p:cNvSpPr/>
              <p:nvPr/>
            </p:nvSpPr>
            <p:spPr>
              <a:xfrm>
                <a:off x="848" y="3538"/>
                <a:ext cx="194" cy="174"/>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80" h="521">
                    <a:moveTo>
                      <a:pt x="0" y="6"/>
                    </a:moveTo>
                    <a:lnTo>
                      <a:pt x="205" y="0"/>
                    </a:lnTo>
                    <a:lnTo>
                      <a:pt x="326" y="34"/>
                    </a:lnTo>
                    <a:lnTo>
                      <a:pt x="287" y="175"/>
                    </a:lnTo>
                    <a:lnTo>
                      <a:pt x="302" y="304"/>
                    </a:lnTo>
                    <a:lnTo>
                      <a:pt x="419" y="301"/>
                    </a:lnTo>
                    <a:lnTo>
                      <a:pt x="531" y="346"/>
                    </a:lnTo>
                    <a:lnTo>
                      <a:pt x="580" y="483"/>
                    </a:lnTo>
                    <a:lnTo>
                      <a:pt x="438" y="491"/>
                    </a:lnTo>
                    <a:lnTo>
                      <a:pt x="32" y="521"/>
                    </a:lnTo>
                    <a:lnTo>
                      <a:pt x="36" y="405"/>
                    </a:lnTo>
                    <a:lnTo>
                      <a:pt x="138" y="258"/>
                    </a:lnTo>
                    <a:lnTo>
                      <a:pt x="0" y="6"/>
                    </a:lnTo>
                    <a:close/>
                  </a:path>
                </a:pathLst>
              </a:custGeom>
              <a:solidFill>
                <a:srgbClr val="E08238"/>
              </a:solidFill>
              <a:ln w="9525">
                <a:noFill/>
              </a:ln>
            </p:spPr>
            <p:txBody>
              <a:bodyPr/>
              <a:p>
                <a:endParaRPr lang="zh-CN" altLang="en-US"/>
              </a:p>
            </p:txBody>
          </p:sp>
          <p:sp>
            <p:nvSpPr>
              <p:cNvPr id="54302" name="Freeform 33"/>
              <p:cNvSpPr/>
              <p:nvPr/>
            </p:nvSpPr>
            <p:spPr>
              <a:xfrm>
                <a:off x="1367" y="3553"/>
                <a:ext cx="199" cy="151"/>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98" h="453">
                    <a:moveTo>
                      <a:pt x="0" y="0"/>
                    </a:moveTo>
                    <a:lnTo>
                      <a:pt x="349" y="16"/>
                    </a:lnTo>
                    <a:lnTo>
                      <a:pt x="295" y="236"/>
                    </a:lnTo>
                    <a:lnTo>
                      <a:pt x="445" y="267"/>
                    </a:lnTo>
                    <a:lnTo>
                      <a:pt x="566" y="309"/>
                    </a:lnTo>
                    <a:lnTo>
                      <a:pt x="598" y="411"/>
                    </a:lnTo>
                    <a:lnTo>
                      <a:pt x="442" y="433"/>
                    </a:lnTo>
                    <a:lnTo>
                      <a:pt x="163" y="453"/>
                    </a:lnTo>
                    <a:lnTo>
                      <a:pt x="49" y="446"/>
                    </a:lnTo>
                    <a:lnTo>
                      <a:pt x="45" y="387"/>
                    </a:lnTo>
                    <a:lnTo>
                      <a:pt x="128" y="267"/>
                    </a:lnTo>
                    <a:lnTo>
                      <a:pt x="0" y="0"/>
                    </a:lnTo>
                    <a:close/>
                  </a:path>
                </a:pathLst>
              </a:custGeom>
              <a:solidFill>
                <a:srgbClr val="E08238"/>
              </a:solidFill>
              <a:ln w="9525">
                <a:noFill/>
              </a:ln>
            </p:spPr>
            <p:txBody>
              <a:bodyPr/>
              <a:p>
                <a:endParaRPr lang="zh-CN" altLang="en-US"/>
              </a:p>
            </p:txBody>
          </p:sp>
          <p:sp>
            <p:nvSpPr>
              <p:cNvPr id="54303" name="Freeform 34"/>
              <p:cNvSpPr/>
              <p:nvPr/>
            </p:nvSpPr>
            <p:spPr>
              <a:xfrm>
                <a:off x="755" y="3200"/>
                <a:ext cx="138" cy="81"/>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14" h="243">
                    <a:moveTo>
                      <a:pt x="86" y="0"/>
                    </a:moveTo>
                    <a:lnTo>
                      <a:pt x="269" y="6"/>
                    </a:lnTo>
                    <a:lnTo>
                      <a:pt x="339" y="110"/>
                    </a:lnTo>
                    <a:lnTo>
                      <a:pt x="414" y="121"/>
                    </a:lnTo>
                    <a:lnTo>
                      <a:pt x="411" y="155"/>
                    </a:lnTo>
                    <a:lnTo>
                      <a:pt x="291" y="140"/>
                    </a:lnTo>
                    <a:lnTo>
                      <a:pt x="243" y="34"/>
                    </a:lnTo>
                    <a:lnTo>
                      <a:pt x="71" y="34"/>
                    </a:lnTo>
                    <a:lnTo>
                      <a:pt x="38" y="92"/>
                    </a:lnTo>
                    <a:lnTo>
                      <a:pt x="195" y="116"/>
                    </a:lnTo>
                    <a:lnTo>
                      <a:pt x="201" y="237"/>
                    </a:lnTo>
                    <a:lnTo>
                      <a:pt x="164" y="243"/>
                    </a:lnTo>
                    <a:lnTo>
                      <a:pt x="169" y="143"/>
                    </a:lnTo>
                    <a:lnTo>
                      <a:pt x="0" y="116"/>
                    </a:lnTo>
                    <a:lnTo>
                      <a:pt x="53" y="18"/>
                    </a:lnTo>
                    <a:lnTo>
                      <a:pt x="86" y="0"/>
                    </a:lnTo>
                    <a:close/>
                  </a:path>
                </a:pathLst>
              </a:custGeom>
              <a:solidFill>
                <a:srgbClr val="000000"/>
              </a:solidFill>
              <a:ln w="9525">
                <a:noFill/>
              </a:ln>
            </p:spPr>
            <p:txBody>
              <a:bodyPr/>
              <a:p>
                <a:endParaRPr lang="zh-CN" altLang="en-US"/>
              </a:p>
            </p:txBody>
          </p:sp>
          <p:sp>
            <p:nvSpPr>
              <p:cNvPr id="54304" name="Freeform 35"/>
              <p:cNvSpPr/>
              <p:nvPr/>
            </p:nvSpPr>
            <p:spPr>
              <a:xfrm>
                <a:off x="755" y="3268"/>
                <a:ext cx="142" cy="5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26" h="178">
                    <a:moveTo>
                      <a:pt x="0" y="26"/>
                    </a:moveTo>
                    <a:lnTo>
                      <a:pt x="49" y="0"/>
                    </a:lnTo>
                    <a:lnTo>
                      <a:pt x="195" y="4"/>
                    </a:lnTo>
                    <a:lnTo>
                      <a:pt x="201" y="34"/>
                    </a:lnTo>
                    <a:lnTo>
                      <a:pt x="38" y="50"/>
                    </a:lnTo>
                    <a:lnTo>
                      <a:pt x="97" y="144"/>
                    </a:lnTo>
                    <a:lnTo>
                      <a:pt x="236" y="150"/>
                    </a:lnTo>
                    <a:lnTo>
                      <a:pt x="311" y="52"/>
                    </a:lnTo>
                    <a:lnTo>
                      <a:pt x="397" y="61"/>
                    </a:lnTo>
                    <a:lnTo>
                      <a:pt x="426" y="92"/>
                    </a:lnTo>
                    <a:lnTo>
                      <a:pt x="322" y="89"/>
                    </a:lnTo>
                    <a:lnTo>
                      <a:pt x="253" y="178"/>
                    </a:lnTo>
                    <a:lnTo>
                      <a:pt x="94" y="175"/>
                    </a:lnTo>
                    <a:lnTo>
                      <a:pt x="0" y="26"/>
                    </a:lnTo>
                    <a:close/>
                  </a:path>
                </a:pathLst>
              </a:custGeom>
              <a:solidFill>
                <a:srgbClr val="000000"/>
              </a:solidFill>
              <a:ln w="9525">
                <a:noFill/>
              </a:ln>
            </p:spPr>
            <p:txBody>
              <a:bodyPr/>
              <a:p>
                <a:endParaRPr lang="zh-CN" altLang="en-US"/>
              </a:p>
            </p:txBody>
          </p:sp>
          <p:sp>
            <p:nvSpPr>
              <p:cNvPr id="54305" name="Freeform 36"/>
              <p:cNvSpPr/>
              <p:nvPr/>
            </p:nvSpPr>
            <p:spPr>
              <a:xfrm>
                <a:off x="976" y="3226"/>
                <a:ext cx="170" cy="10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11" h="313">
                    <a:moveTo>
                      <a:pt x="18" y="48"/>
                    </a:moveTo>
                    <a:lnTo>
                      <a:pt x="186" y="55"/>
                    </a:lnTo>
                    <a:lnTo>
                      <a:pt x="270" y="0"/>
                    </a:lnTo>
                    <a:lnTo>
                      <a:pt x="432" y="27"/>
                    </a:lnTo>
                    <a:lnTo>
                      <a:pt x="472" y="64"/>
                    </a:lnTo>
                    <a:lnTo>
                      <a:pt x="511" y="182"/>
                    </a:lnTo>
                    <a:lnTo>
                      <a:pt x="452" y="198"/>
                    </a:lnTo>
                    <a:lnTo>
                      <a:pt x="321" y="176"/>
                    </a:lnTo>
                    <a:lnTo>
                      <a:pt x="325" y="247"/>
                    </a:lnTo>
                    <a:lnTo>
                      <a:pt x="495" y="286"/>
                    </a:lnTo>
                    <a:lnTo>
                      <a:pt x="397" y="313"/>
                    </a:lnTo>
                    <a:lnTo>
                      <a:pt x="270" y="274"/>
                    </a:lnTo>
                    <a:lnTo>
                      <a:pt x="267" y="155"/>
                    </a:lnTo>
                    <a:lnTo>
                      <a:pt x="433" y="158"/>
                    </a:lnTo>
                    <a:lnTo>
                      <a:pt x="424" y="76"/>
                    </a:lnTo>
                    <a:lnTo>
                      <a:pt x="270" y="34"/>
                    </a:lnTo>
                    <a:lnTo>
                      <a:pt x="180" y="95"/>
                    </a:lnTo>
                    <a:lnTo>
                      <a:pt x="0" y="73"/>
                    </a:lnTo>
                    <a:lnTo>
                      <a:pt x="18" y="48"/>
                    </a:lnTo>
                    <a:close/>
                  </a:path>
                </a:pathLst>
              </a:custGeom>
              <a:solidFill>
                <a:srgbClr val="000000"/>
              </a:solidFill>
              <a:ln w="9525">
                <a:noFill/>
              </a:ln>
            </p:spPr>
            <p:txBody>
              <a:bodyPr/>
              <a:p>
                <a:endParaRPr lang="zh-CN" altLang="en-US"/>
              </a:p>
            </p:txBody>
          </p:sp>
          <p:sp>
            <p:nvSpPr>
              <p:cNvPr id="54306" name="Freeform 37"/>
              <p:cNvSpPr/>
              <p:nvPr/>
            </p:nvSpPr>
            <p:spPr>
              <a:xfrm>
                <a:off x="983" y="3287"/>
                <a:ext cx="158" cy="71"/>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74" h="212">
                    <a:moveTo>
                      <a:pt x="0" y="27"/>
                    </a:moveTo>
                    <a:lnTo>
                      <a:pt x="127" y="40"/>
                    </a:lnTo>
                    <a:lnTo>
                      <a:pt x="148" y="0"/>
                    </a:lnTo>
                    <a:lnTo>
                      <a:pt x="205" y="173"/>
                    </a:lnTo>
                    <a:lnTo>
                      <a:pt x="353" y="192"/>
                    </a:lnTo>
                    <a:lnTo>
                      <a:pt x="408" y="156"/>
                    </a:lnTo>
                    <a:lnTo>
                      <a:pt x="439" y="99"/>
                    </a:lnTo>
                    <a:lnTo>
                      <a:pt x="474" y="103"/>
                    </a:lnTo>
                    <a:lnTo>
                      <a:pt x="453" y="167"/>
                    </a:lnTo>
                    <a:lnTo>
                      <a:pt x="379" y="212"/>
                    </a:lnTo>
                    <a:lnTo>
                      <a:pt x="193" y="199"/>
                    </a:lnTo>
                    <a:lnTo>
                      <a:pt x="128" y="79"/>
                    </a:lnTo>
                    <a:lnTo>
                      <a:pt x="8" y="67"/>
                    </a:lnTo>
                    <a:lnTo>
                      <a:pt x="0" y="27"/>
                    </a:lnTo>
                    <a:close/>
                  </a:path>
                </a:pathLst>
              </a:custGeom>
              <a:solidFill>
                <a:srgbClr val="000000"/>
              </a:solidFill>
              <a:ln w="9525">
                <a:noFill/>
              </a:ln>
            </p:spPr>
            <p:txBody>
              <a:bodyPr/>
              <a:p>
                <a:endParaRPr lang="zh-CN" altLang="en-US"/>
              </a:p>
            </p:txBody>
          </p:sp>
          <p:sp>
            <p:nvSpPr>
              <p:cNvPr id="54307" name="Freeform 38"/>
              <p:cNvSpPr/>
              <p:nvPr/>
            </p:nvSpPr>
            <p:spPr>
              <a:xfrm>
                <a:off x="1374" y="3131"/>
                <a:ext cx="340" cy="10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021" h="327">
                    <a:moveTo>
                      <a:pt x="262" y="0"/>
                    </a:moveTo>
                    <a:lnTo>
                      <a:pt x="231" y="25"/>
                    </a:lnTo>
                    <a:lnTo>
                      <a:pt x="185" y="75"/>
                    </a:lnTo>
                    <a:lnTo>
                      <a:pt x="173" y="116"/>
                    </a:lnTo>
                    <a:lnTo>
                      <a:pt x="193" y="145"/>
                    </a:lnTo>
                    <a:lnTo>
                      <a:pt x="292" y="179"/>
                    </a:lnTo>
                    <a:lnTo>
                      <a:pt x="397" y="192"/>
                    </a:lnTo>
                    <a:lnTo>
                      <a:pt x="448" y="189"/>
                    </a:lnTo>
                    <a:lnTo>
                      <a:pt x="445" y="158"/>
                    </a:lnTo>
                    <a:lnTo>
                      <a:pt x="485" y="131"/>
                    </a:lnTo>
                    <a:lnTo>
                      <a:pt x="555" y="123"/>
                    </a:lnTo>
                    <a:lnTo>
                      <a:pt x="517" y="148"/>
                    </a:lnTo>
                    <a:lnTo>
                      <a:pt x="514" y="199"/>
                    </a:lnTo>
                    <a:lnTo>
                      <a:pt x="555" y="229"/>
                    </a:lnTo>
                    <a:lnTo>
                      <a:pt x="603" y="243"/>
                    </a:lnTo>
                    <a:lnTo>
                      <a:pt x="651" y="220"/>
                    </a:lnTo>
                    <a:lnTo>
                      <a:pt x="707" y="193"/>
                    </a:lnTo>
                    <a:lnTo>
                      <a:pt x="771" y="200"/>
                    </a:lnTo>
                    <a:lnTo>
                      <a:pt x="713" y="251"/>
                    </a:lnTo>
                    <a:lnTo>
                      <a:pt x="779" y="258"/>
                    </a:lnTo>
                    <a:lnTo>
                      <a:pt x="890" y="286"/>
                    </a:lnTo>
                    <a:lnTo>
                      <a:pt x="938" y="281"/>
                    </a:lnTo>
                    <a:lnTo>
                      <a:pt x="956" y="254"/>
                    </a:lnTo>
                    <a:lnTo>
                      <a:pt x="820" y="213"/>
                    </a:lnTo>
                    <a:lnTo>
                      <a:pt x="871" y="206"/>
                    </a:lnTo>
                    <a:lnTo>
                      <a:pt x="989" y="233"/>
                    </a:lnTo>
                    <a:lnTo>
                      <a:pt x="968" y="199"/>
                    </a:lnTo>
                    <a:lnTo>
                      <a:pt x="778" y="145"/>
                    </a:lnTo>
                    <a:lnTo>
                      <a:pt x="844" y="143"/>
                    </a:lnTo>
                    <a:lnTo>
                      <a:pt x="993" y="186"/>
                    </a:lnTo>
                    <a:lnTo>
                      <a:pt x="1004" y="220"/>
                    </a:lnTo>
                    <a:lnTo>
                      <a:pt x="1021" y="243"/>
                    </a:lnTo>
                    <a:lnTo>
                      <a:pt x="1007" y="284"/>
                    </a:lnTo>
                    <a:lnTo>
                      <a:pt x="973" y="281"/>
                    </a:lnTo>
                    <a:lnTo>
                      <a:pt x="956" y="310"/>
                    </a:lnTo>
                    <a:lnTo>
                      <a:pt x="879" y="310"/>
                    </a:lnTo>
                    <a:lnTo>
                      <a:pt x="828" y="327"/>
                    </a:lnTo>
                    <a:lnTo>
                      <a:pt x="734" y="320"/>
                    </a:lnTo>
                    <a:lnTo>
                      <a:pt x="582" y="301"/>
                    </a:lnTo>
                    <a:lnTo>
                      <a:pt x="528" y="258"/>
                    </a:lnTo>
                    <a:lnTo>
                      <a:pt x="482" y="226"/>
                    </a:lnTo>
                    <a:lnTo>
                      <a:pt x="404" y="247"/>
                    </a:lnTo>
                    <a:lnTo>
                      <a:pt x="300" y="260"/>
                    </a:lnTo>
                    <a:lnTo>
                      <a:pt x="134" y="247"/>
                    </a:lnTo>
                    <a:lnTo>
                      <a:pt x="40" y="220"/>
                    </a:lnTo>
                    <a:lnTo>
                      <a:pt x="0" y="138"/>
                    </a:lnTo>
                    <a:lnTo>
                      <a:pt x="113" y="34"/>
                    </a:lnTo>
                    <a:lnTo>
                      <a:pt x="262" y="0"/>
                    </a:lnTo>
                    <a:close/>
                  </a:path>
                </a:pathLst>
              </a:custGeom>
              <a:solidFill>
                <a:srgbClr val="000000"/>
              </a:solidFill>
              <a:ln w="9525">
                <a:noFill/>
              </a:ln>
            </p:spPr>
            <p:txBody>
              <a:bodyPr/>
              <a:p>
                <a:endParaRPr lang="zh-CN" altLang="en-US"/>
              </a:p>
            </p:txBody>
          </p:sp>
          <p:sp>
            <p:nvSpPr>
              <p:cNvPr id="54308" name="Freeform 39"/>
              <p:cNvSpPr/>
              <p:nvPr/>
            </p:nvSpPr>
            <p:spPr>
              <a:xfrm>
                <a:off x="1443" y="3125"/>
                <a:ext cx="148" cy="43"/>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44" h="130">
                    <a:moveTo>
                      <a:pt x="72" y="0"/>
                    </a:moveTo>
                    <a:lnTo>
                      <a:pt x="321" y="85"/>
                    </a:lnTo>
                    <a:lnTo>
                      <a:pt x="407" y="62"/>
                    </a:lnTo>
                    <a:lnTo>
                      <a:pt x="444" y="91"/>
                    </a:lnTo>
                    <a:lnTo>
                      <a:pt x="362" y="100"/>
                    </a:lnTo>
                    <a:lnTo>
                      <a:pt x="296" y="130"/>
                    </a:lnTo>
                    <a:lnTo>
                      <a:pt x="282" y="99"/>
                    </a:lnTo>
                    <a:lnTo>
                      <a:pt x="144" y="54"/>
                    </a:lnTo>
                    <a:lnTo>
                      <a:pt x="0" y="53"/>
                    </a:lnTo>
                    <a:lnTo>
                      <a:pt x="72" y="0"/>
                    </a:lnTo>
                    <a:close/>
                  </a:path>
                </a:pathLst>
              </a:custGeom>
              <a:solidFill>
                <a:srgbClr val="000000"/>
              </a:solidFill>
              <a:ln w="9525">
                <a:noFill/>
              </a:ln>
            </p:spPr>
            <p:txBody>
              <a:bodyPr/>
              <a:p>
                <a:endParaRPr lang="zh-CN" altLang="en-US"/>
              </a:p>
            </p:txBody>
          </p:sp>
          <p:sp>
            <p:nvSpPr>
              <p:cNvPr id="54309" name="Freeform 40"/>
              <p:cNvSpPr/>
              <p:nvPr/>
            </p:nvSpPr>
            <p:spPr>
              <a:xfrm>
                <a:off x="1631" y="3155"/>
                <a:ext cx="45" cy="30"/>
              </a:xfrm>
              <a:custGeom>
                <a:avLst/>
                <a:gdLst/>
                <a:ahLst/>
                <a:cxnLst>
                  <a:cxn ang="0">
                    <a:pos x="0" y="0"/>
                  </a:cxn>
                  <a:cxn ang="0">
                    <a:pos x="0" y="0"/>
                  </a:cxn>
                  <a:cxn ang="0">
                    <a:pos x="0" y="0"/>
                  </a:cxn>
                  <a:cxn ang="0">
                    <a:pos x="0" y="0"/>
                  </a:cxn>
                  <a:cxn ang="0">
                    <a:pos x="0" y="0"/>
                  </a:cxn>
                  <a:cxn ang="0">
                    <a:pos x="0" y="0"/>
                  </a:cxn>
                  <a:cxn ang="0">
                    <a:pos x="0" y="0"/>
                  </a:cxn>
                  <a:cxn ang="0">
                    <a:pos x="0" y="0"/>
                  </a:cxn>
                </a:cxnLst>
                <a:pathLst>
                  <a:path w="134" h="91">
                    <a:moveTo>
                      <a:pt x="0" y="55"/>
                    </a:moveTo>
                    <a:lnTo>
                      <a:pt x="45" y="50"/>
                    </a:lnTo>
                    <a:lnTo>
                      <a:pt x="113" y="0"/>
                    </a:lnTo>
                    <a:lnTo>
                      <a:pt x="134" y="21"/>
                    </a:lnTo>
                    <a:lnTo>
                      <a:pt x="77" y="91"/>
                    </a:lnTo>
                    <a:lnTo>
                      <a:pt x="6" y="74"/>
                    </a:lnTo>
                    <a:lnTo>
                      <a:pt x="0" y="55"/>
                    </a:lnTo>
                    <a:close/>
                  </a:path>
                </a:pathLst>
              </a:custGeom>
              <a:solidFill>
                <a:srgbClr val="000000"/>
              </a:solidFill>
              <a:ln w="9525">
                <a:noFill/>
              </a:ln>
            </p:spPr>
            <p:txBody>
              <a:bodyPr/>
              <a:p>
                <a:endParaRPr lang="zh-CN" altLang="en-US"/>
              </a:p>
            </p:txBody>
          </p:sp>
          <p:sp>
            <p:nvSpPr>
              <p:cNvPr id="54310" name="Freeform 41"/>
              <p:cNvSpPr/>
              <p:nvPr/>
            </p:nvSpPr>
            <p:spPr>
              <a:xfrm>
                <a:off x="1510" y="2960"/>
                <a:ext cx="219" cy="231"/>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659" h="691">
                    <a:moveTo>
                      <a:pt x="161" y="436"/>
                    </a:moveTo>
                    <a:lnTo>
                      <a:pt x="202" y="498"/>
                    </a:lnTo>
                    <a:lnTo>
                      <a:pt x="262" y="534"/>
                    </a:lnTo>
                    <a:lnTo>
                      <a:pt x="242" y="632"/>
                    </a:lnTo>
                    <a:lnTo>
                      <a:pt x="349" y="649"/>
                    </a:lnTo>
                    <a:lnTo>
                      <a:pt x="372" y="558"/>
                    </a:lnTo>
                    <a:lnTo>
                      <a:pt x="475" y="537"/>
                    </a:lnTo>
                    <a:lnTo>
                      <a:pt x="551" y="610"/>
                    </a:lnTo>
                    <a:lnTo>
                      <a:pt x="638" y="493"/>
                    </a:lnTo>
                    <a:lnTo>
                      <a:pt x="659" y="512"/>
                    </a:lnTo>
                    <a:lnTo>
                      <a:pt x="558" y="654"/>
                    </a:lnTo>
                    <a:lnTo>
                      <a:pt x="457" y="578"/>
                    </a:lnTo>
                    <a:lnTo>
                      <a:pt x="403" y="595"/>
                    </a:lnTo>
                    <a:lnTo>
                      <a:pt x="376" y="691"/>
                    </a:lnTo>
                    <a:lnTo>
                      <a:pt x="199" y="668"/>
                    </a:lnTo>
                    <a:lnTo>
                      <a:pt x="209" y="588"/>
                    </a:lnTo>
                    <a:lnTo>
                      <a:pt x="142" y="517"/>
                    </a:lnTo>
                    <a:lnTo>
                      <a:pt x="61" y="541"/>
                    </a:lnTo>
                    <a:lnTo>
                      <a:pt x="0" y="389"/>
                    </a:lnTo>
                    <a:lnTo>
                      <a:pt x="23" y="331"/>
                    </a:lnTo>
                    <a:lnTo>
                      <a:pt x="92" y="304"/>
                    </a:lnTo>
                    <a:lnTo>
                      <a:pt x="95" y="207"/>
                    </a:lnTo>
                    <a:lnTo>
                      <a:pt x="45" y="153"/>
                    </a:lnTo>
                    <a:lnTo>
                      <a:pt x="73" y="62"/>
                    </a:lnTo>
                    <a:lnTo>
                      <a:pt x="211" y="0"/>
                    </a:lnTo>
                    <a:lnTo>
                      <a:pt x="97" y="111"/>
                    </a:lnTo>
                    <a:lnTo>
                      <a:pt x="166" y="183"/>
                    </a:lnTo>
                    <a:lnTo>
                      <a:pt x="145" y="230"/>
                    </a:lnTo>
                    <a:lnTo>
                      <a:pt x="138" y="314"/>
                    </a:lnTo>
                    <a:lnTo>
                      <a:pt x="51" y="368"/>
                    </a:lnTo>
                    <a:lnTo>
                      <a:pt x="82" y="479"/>
                    </a:lnTo>
                    <a:lnTo>
                      <a:pt x="161" y="436"/>
                    </a:lnTo>
                    <a:close/>
                  </a:path>
                </a:pathLst>
              </a:custGeom>
              <a:solidFill>
                <a:srgbClr val="000000"/>
              </a:solidFill>
              <a:ln w="9525">
                <a:noFill/>
              </a:ln>
            </p:spPr>
            <p:txBody>
              <a:bodyPr/>
              <a:p>
                <a:endParaRPr lang="zh-CN" altLang="en-US"/>
              </a:p>
            </p:txBody>
          </p:sp>
          <p:sp>
            <p:nvSpPr>
              <p:cNvPr id="54311" name="Freeform 42"/>
              <p:cNvSpPr/>
              <p:nvPr/>
            </p:nvSpPr>
            <p:spPr>
              <a:xfrm>
                <a:off x="1583" y="3024"/>
                <a:ext cx="88" cy="10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265" h="308">
                    <a:moveTo>
                      <a:pt x="117" y="0"/>
                    </a:moveTo>
                    <a:lnTo>
                      <a:pt x="59" y="85"/>
                    </a:lnTo>
                    <a:lnTo>
                      <a:pt x="73" y="186"/>
                    </a:lnTo>
                    <a:lnTo>
                      <a:pt x="132" y="227"/>
                    </a:lnTo>
                    <a:lnTo>
                      <a:pt x="217" y="206"/>
                    </a:lnTo>
                    <a:lnTo>
                      <a:pt x="265" y="135"/>
                    </a:lnTo>
                    <a:lnTo>
                      <a:pt x="258" y="226"/>
                    </a:lnTo>
                    <a:lnTo>
                      <a:pt x="234" y="267"/>
                    </a:lnTo>
                    <a:lnTo>
                      <a:pt x="198" y="291"/>
                    </a:lnTo>
                    <a:lnTo>
                      <a:pt x="113" y="308"/>
                    </a:lnTo>
                    <a:lnTo>
                      <a:pt x="25" y="257"/>
                    </a:lnTo>
                    <a:lnTo>
                      <a:pt x="0" y="169"/>
                    </a:lnTo>
                    <a:lnTo>
                      <a:pt x="22" y="75"/>
                    </a:lnTo>
                    <a:lnTo>
                      <a:pt x="69" y="27"/>
                    </a:lnTo>
                    <a:lnTo>
                      <a:pt x="117" y="0"/>
                    </a:lnTo>
                    <a:close/>
                  </a:path>
                </a:pathLst>
              </a:custGeom>
              <a:solidFill>
                <a:srgbClr val="000000"/>
              </a:solidFill>
              <a:ln w="9525">
                <a:noFill/>
              </a:ln>
            </p:spPr>
            <p:txBody>
              <a:bodyPr/>
              <a:p>
                <a:endParaRPr lang="zh-CN" altLang="en-US"/>
              </a:p>
            </p:txBody>
          </p:sp>
          <p:sp>
            <p:nvSpPr>
              <p:cNvPr id="54312" name="Freeform 43"/>
              <p:cNvSpPr/>
              <p:nvPr/>
            </p:nvSpPr>
            <p:spPr>
              <a:xfrm>
                <a:off x="1569" y="2933"/>
                <a:ext cx="187" cy="19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61" h="593">
                    <a:moveTo>
                      <a:pt x="32" y="81"/>
                    </a:moveTo>
                    <a:lnTo>
                      <a:pt x="83" y="172"/>
                    </a:lnTo>
                    <a:lnTo>
                      <a:pt x="130" y="155"/>
                    </a:lnTo>
                    <a:lnTo>
                      <a:pt x="127" y="34"/>
                    </a:lnTo>
                    <a:lnTo>
                      <a:pt x="189" y="0"/>
                    </a:lnTo>
                    <a:lnTo>
                      <a:pt x="341" y="54"/>
                    </a:lnTo>
                    <a:lnTo>
                      <a:pt x="306" y="177"/>
                    </a:lnTo>
                    <a:lnTo>
                      <a:pt x="359" y="206"/>
                    </a:lnTo>
                    <a:lnTo>
                      <a:pt x="492" y="172"/>
                    </a:lnTo>
                    <a:lnTo>
                      <a:pt x="561" y="343"/>
                    </a:lnTo>
                    <a:lnTo>
                      <a:pt x="444" y="385"/>
                    </a:lnTo>
                    <a:lnTo>
                      <a:pt x="423" y="508"/>
                    </a:lnTo>
                    <a:lnTo>
                      <a:pt x="480" y="593"/>
                    </a:lnTo>
                    <a:lnTo>
                      <a:pt x="382" y="538"/>
                    </a:lnTo>
                    <a:lnTo>
                      <a:pt x="406" y="399"/>
                    </a:lnTo>
                    <a:lnTo>
                      <a:pt x="394" y="327"/>
                    </a:lnTo>
                    <a:lnTo>
                      <a:pt x="423" y="351"/>
                    </a:lnTo>
                    <a:lnTo>
                      <a:pt x="516" y="322"/>
                    </a:lnTo>
                    <a:lnTo>
                      <a:pt x="456" y="213"/>
                    </a:lnTo>
                    <a:lnTo>
                      <a:pt x="347" y="254"/>
                    </a:lnTo>
                    <a:lnTo>
                      <a:pt x="268" y="206"/>
                    </a:lnTo>
                    <a:lnTo>
                      <a:pt x="300" y="68"/>
                    </a:lnTo>
                    <a:lnTo>
                      <a:pt x="186" y="37"/>
                    </a:lnTo>
                    <a:lnTo>
                      <a:pt x="168" y="168"/>
                    </a:lnTo>
                    <a:lnTo>
                      <a:pt x="52" y="226"/>
                    </a:lnTo>
                    <a:lnTo>
                      <a:pt x="56" y="193"/>
                    </a:lnTo>
                    <a:lnTo>
                      <a:pt x="0" y="102"/>
                    </a:lnTo>
                    <a:lnTo>
                      <a:pt x="32" y="81"/>
                    </a:lnTo>
                    <a:close/>
                  </a:path>
                </a:pathLst>
              </a:custGeom>
              <a:solidFill>
                <a:srgbClr val="000000"/>
              </a:solidFill>
              <a:ln w="9525">
                <a:noFill/>
              </a:ln>
            </p:spPr>
            <p:txBody>
              <a:bodyPr/>
              <a:p>
                <a:endParaRPr lang="zh-CN" altLang="en-US"/>
              </a:p>
            </p:txBody>
          </p:sp>
          <p:sp>
            <p:nvSpPr>
              <p:cNvPr id="54313" name="Freeform 44"/>
              <p:cNvSpPr/>
              <p:nvPr/>
            </p:nvSpPr>
            <p:spPr>
              <a:xfrm>
                <a:off x="1493" y="2935"/>
                <a:ext cx="67" cy="89"/>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203" h="267">
                    <a:moveTo>
                      <a:pt x="203" y="0"/>
                    </a:moveTo>
                    <a:lnTo>
                      <a:pt x="57" y="51"/>
                    </a:lnTo>
                    <a:lnTo>
                      <a:pt x="7" y="127"/>
                    </a:lnTo>
                    <a:lnTo>
                      <a:pt x="0" y="205"/>
                    </a:lnTo>
                    <a:lnTo>
                      <a:pt x="50" y="267"/>
                    </a:lnTo>
                    <a:lnTo>
                      <a:pt x="60" y="175"/>
                    </a:lnTo>
                    <a:lnTo>
                      <a:pt x="100" y="88"/>
                    </a:lnTo>
                    <a:lnTo>
                      <a:pt x="203" y="0"/>
                    </a:lnTo>
                    <a:close/>
                  </a:path>
                </a:pathLst>
              </a:custGeom>
              <a:solidFill>
                <a:srgbClr val="000000"/>
              </a:solidFill>
              <a:ln w="9525">
                <a:noFill/>
              </a:ln>
            </p:spPr>
            <p:txBody>
              <a:bodyPr/>
              <a:p>
                <a:endParaRPr lang="zh-CN" altLang="en-US"/>
              </a:p>
            </p:txBody>
          </p:sp>
          <p:sp>
            <p:nvSpPr>
              <p:cNvPr id="54314" name="Freeform 45"/>
              <p:cNvSpPr/>
              <p:nvPr/>
            </p:nvSpPr>
            <p:spPr>
              <a:xfrm>
                <a:off x="1753" y="3019"/>
                <a:ext cx="36" cy="87"/>
              </a:xfrm>
              <a:custGeom>
                <a:avLst/>
                <a:gdLst/>
                <a:ahLst/>
                <a:cxnLst>
                  <a:cxn ang="0">
                    <a:pos x="0" y="0"/>
                  </a:cxn>
                  <a:cxn ang="0">
                    <a:pos x="0" y="0"/>
                  </a:cxn>
                  <a:cxn ang="0">
                    <a:pos x="0" y="0"/>
                  </a:cxn>
                  <a:cxn ang="0">
                    <a:pos x="0" y="0"/>
                  </a:cxn>
                  <a:cxn ang="0">
                    <a:pos x="0" y="0"/>
                  </a:cxn>
                  <a:cxn ang="0">
                    <a:pos x="0" y="0"/>
                  </a:cxn>
                  <a:cxn ang="0">
                    <a:pos x="0" y="0"/>
                  </a:cxn>
                  <a:cxn ang="0">
                    <a:pos x="0" y="0"/>
                  </a:cxn>
                </a:cxnLst>
                <a:pathLst>
                  <a:path w="106" h="262">
                    <a:moveTo>
                      <a:pt x="40" y="0"/>
                    </a:moveTo>
                    <a:lnTo>
                      <a:pt x="64" y="104"/>
                    </a:lnTo>
                    <a:lnTo>
                      <a:pt x="42" y="183"/>
                    </a:lnTo>
                    <a:lnTo>
                      <a:pt x="0" y="262"/>
                    </a:lnTo>
                    <a:lnTo>
                      <a:pt x="75" y="221"/>
                    </a:lnTo>
                    <a:lnTo>
                      <a:pt x="106" y="131"/>
                    </a:lnTo>
                    <a:lnTo>
                      <a:pt x="40" y="0"/>
                    </a:lnTo>
                    <a:close/>
                  </a:path>
                </a:pathLst>
              </a:custGeom>
              <a:solidFill>
                <a:srgbClr val="000000"/>
              </a:solidFill>
              <a:ln w="9525">
                <a:noFill/>
              </a:ln>
            </p:spPr>
            <p:txBody>
              <a:bodyPr/>
              <a:p>
                <a:endParaRPr lang="zh-CN" altLang="en-US"/>
              </a:p>
            </p:txBody>
          </p:sp>
          <p:sp>
            <p:nvSpPr>
              <p:cNvPr id="54315" name="Freeform 46"/>
              <p:cNvSpPr/>
              <p:nvPr/>
            </p:nvSpPr>
            <p:spPr>
              <a:xfrm>
                <a:off x="1727" y="3106"/>
                <a:ext cx="60" cy="55"/>
              </a:xfrm>
              <a:custGeom>
                <a:avLst/>
                <a:gdLst/>
                <a:ahLst/>
                <a:cxnLst>
                  <a:cxn ang="0">
                    <a:pos x="0" y="0"/>
                  </a:cxn>
                  <a:cxn ang="0">
                    <a:pos x="0" y="0"/>
                  </a:cxn>
                  <a:cxn ang="0">
                    <a:pos x="0" y="0"/>
                  </a:cxn>
                  <a:cxn ang="0">
                    <a:pos x="0" y="0"/>
                  </a:cxn>
                  <a:cxn ang="0">
                    <a:pos x="0" y="0"/>
                  </a:cxn>
                  <a:cxn ang="0">
                    <a:pos x="0" y="0"/>
                  </a:cxn>
                  <a:cxn ang="0">
                    <a:pos x="0" y="0"/>
                  </a:cxn>
                  <a:cxn ang="0">
                    <a:pos x="0" y="0"/>
                  </a:cxn>
                </a:cxnLst>
                <a:pathLst>
                  <a:path w="179" h="164">
                    <a:moveTo>
                      <a:pt x="179" y="0"/>
                    </a:moveTo>
                    <a:lnTo>
                      <a:pt x="128" y="69"/>
                    </a:lnTo>
                    <a:lnTo>
                      <a:pt x="37" y="123"/>
                    </a:lnTo>
                    <a:lnTo>
                      <a:pt x="0" y="164"/>
                    </a:lnTo>
                    <a:lnTo>
                      <a:pt x="100" y="150"/>
                    </a:lnTo>
                    <a:lnTo>
                      <a:pt x="155" y="93"/>
                    </a:lnTo>
                    <a:lnTo>
                      <a:pt x="179" y="0"/>
                    </a:lnTo>
                    <a:close/>
                  </a:path>
                </a:pathLst>
              </a:custGeom>
              <a:solidFill>
                <a:srgbClr val="000000"/>
              </a:solidFill>
              <a:ln w="9525">
                <a:noFill/>
              </a:ln>
            </p:spPr>
            <p:txBody>
              <a:bodyPr/>
              <a:p>
                <a:endParaRPr lang="zh-CN" altLang="en-US"/>
              </a:p>
            </p:txBody>
          </p:sp>
          <p:sp>
            <p:nvSpPr>
              <p:cNvPr id="54316" name="Freeform 47"/>
              <p:cNvSpPr/>
              <p:nvPr/>
            </p:nvSpPr>
            <p:spPr>
              <a:xfrm>
                <a:off x="1074" y="3320"/>
                <a:ext cx="413" cy="24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239" h="725">
                    <a:moveTo>
                      <a:pt x="62" y="288"/>
                    </a:moveTo>
                    <a:lnTo>
                      <a:pt x="87" y="262"/>
                    </a:lnTo>
                    <a:lnTo>
                      <a:pt x="150" y="199"/>
                    </a:lnTo>
                    <a:lnTo>
                      <a:pt x="229" y="122"/>
                    </a:lnTo>
                    <a:lnTo>
                      <a:pt x="301" y="55"/>
                    </a:lnTo>
                    <a:lnTo>
                      <a:pt x="380" y="0"/>
                    </a:lnTo>
                    <a:lnTo>
                      <a:pt x="418" y="10"/>
                    </a:lnTo>
                    <a:lnTo>
                      <a:pt x="553" y="25"/>
                    </a:lnTo>
                    <a:lnTo>
                      <a:pt x="645" y="3"/>
                    </a:lnTo>
                    <a:lnTo>
                      <a:pt x="752" y="0"/>
                    </a:lnTo>
                    <a:lnTo>
                      <a:pt x="869" y="56"/>
                    </a:lnTo>
                    <a:lnTo>
                      <a:pt x="933" y="149"/>
                    </a:lnTo>
                    <a:lnTo>
                      <a:pt x="908" y="241"/>
                    </a:lnTo>
                    <a:lnTo>
                      <a:pt x="874" y="283"/>
                    </a:lnTo>
                    <a:lnTo>
                      <a:pt x="1032" y="268"/>
                    </a:lnTo>
                    <a:lnTo>
                      <a:pt x="1073" y="302"/>
                    </a:lnTo>
                    <a:lnTo>
                      <a:pt x="1157" y="412"/>
                    </a:lnTo>
                    <a:lnTo>
                      <a:pt x="1226" y="584"/>
                    </a:lnTo>
                    <a:lnTo>
                      <a:pt x="1239" y="661"/>
                    </a:lnTo>
                    <a:lnTo>
                      <a:pt x="1228" y="715"/>
                    </a:lnTo>
                    <a:lnTo>
                      <a:pt x="1143" y="725"/>
                    </a:lnTo>
                    <a:lnTo>
                      <a:pt x="1083" y="699"/>
                    </a:lnTo>
                    <a:lnTo>
                      <a:pt x="939" y="396"/>
                    </a:lnTo>
                    <a:lnTo>
                      <a:pt x="748" y="218"/>
                    </a:lnTo>
                    <a:lnTo>
                      <a:pt x="562" y="108"/>
                    </a:lnTo>
                    <a:lnTo>
                      <a:pt x="386" y="104"/>
                    </a:lnTo>
                    <a:lnTo>
                      <a:pt x="226" y="159"/>
                    </a:lnTo>
                    <a:lnTo>
                      <a:pt x="0" y="395"/>
                    </a:lnTo>
                    <a:lnTo>
                      <a:pt x="62" y="288"/>
                    </a:lnTo>
                    <a:close/>
                  </a:path>
                </a:pathLst>
              </a:custGeom>
              <a:solidFill>
                <a:srgbClr val="665C00"/>
              </a:solidFill>
              <a:ln w="9525">
                <a:noFill/>
              </a:ln>
            </p:spPr>
            <p:txBody>
              <a:bodyPr/>
              <a:p>
                <a:endParaRPr lang="zh-CN" altLang="en-US"/>
              </a:p>
            </p:txBody>
          </p:sp>
          <p:sp>
            <p:nvSpPr>
              <p:cNvPr id="54317" name="Freeform 48"/>
              <p:cNvSpPr/>
              <p:nvPr/>
            </p:nvSpPr>
            <p:spPr>
              <a:xfrm>
                <a:off x="901" y="2888"/>
                <a:ext cx="254" cy="364"/>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760" h="1090">
                    <a:moveTo>
                      <a:pt x="86" y="255"/>
                    </a:moveTo>
                    <a:lnTo>
                      <a:pt x="146" y="292"/>
                    </a:lnTo>
                    <a:lnTo>
                      <a:pt x="288" y="347"/>
                    </a:lnTo>
                    <a:lnTo>
                      <a:pt x="453" y="360"/>
                    </a:lnTo>
                    <a:lnTo>
                      <a:pt x="590" y="323"/>
                    </a:lnTo>
                    <a:lnTo>
                      <a:pt x="667" y="251"/>
                    </a:lnTo>
                    <a:lnTo>
                      <a:pt x="703" y="152"/>
                    </a:lnTo>
                    <a:lnTo>
                      <a:pt x="732" y="0"/>
                    </a:lnTo>
                    <a:lnTo>
                      <a:pt x="760" y="207"/>
                    </a:lnTo>
                    <a:lnTo>
                      <a:pt x="742" y="433"/>
                    </a:lnTo>
                    <a:lnTo>
                      <a:pt x="703" y="657"/>
                    </a:lnTo>
                    <a:lnTo>
                      <a:pt x="665" y="811"/>
                    </a:lnTo>
                    <a:lnTo>
                      <a:pt x="646" y="865"/>
                    </a:lnTo>
                    <a:lnTo>
                      <a:pt x="425" y="980"/>
                    </a:lnTo>
                    <a:lnTo>
                      <a:pt x="425" y="1090"/>
                    </a:lnTo>
                    <a:lnTo>
                      <a:pt x="380" y="1085"/>
                    </a:lnTo>
                    <a:lnTo>
                      <a:pt x="369" y="951"/>
                    </a:lnTo>
                    <a:lnTo>
                      <a:pt x="442" y="901"/>
                    </a:lnTo>
                    <a:lnTo>
                      <a:pt x="408" y="701"/>
                    </a:lnTo>
                    <a:lnTo>
                      <a:pt x="414" y="451"/>
                    </a:lnTo>
                    <a:lnTo>
                      <a:pt x="312" y="420"/>
                    </a:lnTo>
                    <a:lnTo>
                      <a:pt x="283" y="481"/>
                    </a:lnTo>
                    <a:lnTo>
                      <a:pt x="0" y="475"/>
                    </a:lnTo>
                    <a:lnTo>
                      <a:pt x="114" y="396"/>
                    </a:lnTo>
                    <a:lnTo>
                      <a:pt x="107" y="306"/>
                    </a:lnTo>
                    <a:lnTo>
                      <a:pt x="86" y="255"/>
                    </a:lnTo>
                    <a:close/>
                  </a:path>
                </a:pathLst>
              </a:custGeom>
              <a:solidFill>
                <a:srgbClr val="000000"/>
              </a:solidFill>
              <a:ln w="9525">
                <a:noFill/>
              </a:ln>
            </p:spPr>
            <p:txBody>
              <a:bodyPr/>
              <a:p>
                <a:endParaRPr lang="zh-CN" altLang="en-US"/>
              </a:p>
            </p:txBody>
          </p:sp>
          <p:sp>
            <p:nvSpPr>
              <p:cNvPr id="54318" name="Freeform 49"/>
              <p:cNvSpPr/>
              <p:nvPr/>
            </p:nvSpPr>
            <p:spPr>
              <a:xfrm>
                <a:off x="879" y="2836"/>
                <a:ext cx="315" cy="211"/>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947" h="633">
                    <a:moveTo>
                      <a:pt x="947" y="0"/>
                    </a:moveTo>
                    <a:lnTo>
                      <a:pt x="742" y="18"/>
                    </a:lnTo>
                    <a:lnTo>
                      <a:pt x="459" y="104"/>
                    </a:lnTo>
                    <a:lnTo>
                      <a:pt x="354" y="144"/>
                    </a:lnTo>
                    <a:lnTo>
                      <a:pt x="241" y="190"/>
                    </a:lnTo>
                    <a:lnTo>
                      <a:pt x="62" y="286"/>
                    </a:lnTo>
                    <a:lnTo>
                      <a:pt x="13" y="360"/>
                    </a:lnTo>
                    <a:lnTo>
                      <a:pt x="23" y="389"/>
                    </a:lnTo>
                    <a:lnTo>
                      <a:pt x="0" y="633"/>
                    </a:lnTo>
                    <a:lnTo>
                      <a:pt x="68" y="633"/>
                    </a:lnTo>
                    <a:lnTo>
                      <a:pt x="62" y="518"/>
                    </a:lnTo>
                    <a:lnTo>
                      <a:pt x="79" y="360"/>
                    </a:lnTo>
                    <a:lnTo>
                      <a:pt x="137" y="300"/>
                    </a:lnTo>
                    <a:lnTo>
                      <a:pt x="232" y="249"/>
                    </a:lnTo>
                    <a:lnTo>
                      <a:pt x="363" y="194"/>
                    </a:lnTo>
                    <a:lnTo>
                      <a:pt x="499" y="139"/>
                    </a:lnTo>
                    <a:lnTo>
                      <a:pt x="617" y="97"/>
                    </a:lnTo>
                    <a:lnTo>
                      <a:pt x="737" y="66"/>
                    </a:lnTo>
                    <a:lnTo>
                      <a:pt x="935" y="42"/>
                    </a:lnTo>
                    <a:lnTo>
                      <a:pt x="947" y="0"/>
                    </a:lnTo>
                    <a:close/>
                  </a:path>
                </a:pathLst>
              </a:custGeom>
              <a:solidFill>
                <a:srgbClr val="000000"/>
              </a:solidFill>
              <a:ln w="9525">
                <a:noFill/>
              </a:ln>
            </p:spPr>
            <p:txBody>
              <a:bodyPr/>
              <a:p>
                <a:endParaRPr lang="zh-CN" altLang="en-US"/>
              </a:p>
            </p:txBody>
          </p:sp>
          <p:sp>
            <p:nvSpPr>
              <p:cNvPr id="54319" name="Freeform 50"/>
              <p:cNvSpPr/>
              <p:nvPr/>
            </p:nvSpPr>
            <p:spPr>
              <a:xfrm>
                <a:off x="862" y="3036"/>
                <a:ext cx="153" cy="2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60" h="859">
                    <a:moveTo>
                      <a:pt x="79" y="0"/>
                    </a:moveTo>
                    <a:lnTo>
                      <a:pt x="386" y="0"/>
                    </a:lnTo>
                    <a:lnTo>
                      <a:pt x="460" y="37"/>
                    </a:lnTo>
                    <a:lnTo>
                      <a:pt x="407" y="305"/>
                    </a:lnTo>
                    <a:lnTo>
                      <a:pt x="340" y="329"/>
                    </a:lnTo>
                    <a:lnTo>
                      <a:pt x="317" y="543"/>
                    </a:lnTo>
                    <a:lnTo>
                      <a:pt x="283" y="518"/>
                    </a:lnTo>
                    <a:lnTo>
                      <a:pt x="283" y="305"/>
                    </a:lnTo>
                    <a:lnTo>
                      <a:pt x="386" y="263"/>
                    </a:lnTo>
                    <a:lnTo>
                      <a:pt x="420" y="73"/>
                    </a:lnTo>
                    <a:lnTo>
                      <a:pt x="51" y="73"/>
                    </a:lnTo>
                    <a:lnTo>
                      <a:pt x="102" y="257"/>
                    </a:lnTo>
                    <a:lnTo>
                      <a:pt x="186" y="310"/>
                    </a:lnTo>
                    <a:lnTo>
                      <a:pt x="153" y="360"/>
                    </a:lnTo>
                    <a:lnTo>
                      <a:pt x="181" y="536"/>
                    </a:lnTo>
                    <a:lnTo>
                      <a:pt x="119" y="622"/>
                    </a:lnTo>
                    <a:lnTo>
                      <a:pt x="106" y="677"/>
                    </a:lnTo>
                    <a:lnTo>
                      <a:pt x="151" y="690"/>
                    </a:lnTo>
                    <a:lnTo>
                      <a:pt x="157" y="794"/>
                    </a:lnTo>
                    <a:lnTo>
                      <a:pt x="198" y="815"/>
                    </a:lnTo>
                    <a:lnTo>
                      <a:pt x="258" y="728"/>
                    </a:lnTo>
                    <a:lnTo>
                      <a:pt x="283" y="823"/>
                    </a:lnTo>
                    <a:lnTo>
                      <a:pt x="238" y="823"/>
                    </a:lnTo>
                    <a:lnTo>
                      <a:pt x="205" y="859"/>
                    </a:lnTo>
                    <a:lnTo>
                      <a:pt x="119" y="823"/>
                    </a:lnTo>
                    <a:lnTo>
                      <a:pt x="74" y="793"/>
                    </a:lnTo>
                    <a:lnTo>
                      <a:pt x="68" y="610"/>
                    </a:lnTo>
                    <a:lnTo>
                      <a:pt x="136" y="525"/>
                    </a:lnTo>
                    <a:lnTo>
                      <a:pt x="124" y="323"/>
                    </a:lnTo>
                    <a:lnTo>
                      <a:pt x="74" y="318"/>
                    </a:lnTo>
                    <a:lnTo>
                      <a:pt x="0" y="31"/>
                    </a:lnTo>
                    <a:lnTo>
                      <a:pt x="79" y="0"/>
                    </a:lnTo>
                    <a:close/>
                  </a:path>
                </a:pathLst>
              </a:custGeom>
              <a:solidFill>
                <a:srgbClr val="000000"/>
              </a:solidFill>
              <a:ln w="9525">
                <a:noFill/>
              </a:ln>
            </p:spPr>
            <p:txBody>
              <a:bodyPr/>
              <a:p>
                <a:endParaRPr lang="zh-CN" altLang="en-US"/>
              </a:p>
            </p:txBody>
          </p:sp>
          <p:sp>
            <p:nvSpPr>
              <p:cNvPr id="54320" name="Freeform 51"/>
              <p:cNvSpPr/>
              <p:nvPr/>
            </p:nvSpPr>
            <p:spPr>
              <a:xfrm>
                <a:off x="943" y="3193"/>
                <a:ext cx="59" cy="13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76" h="408">
                    <a:moveTo>
                      <a:pt x="6" y="0"/>
                    </a:moveTo>
                    <a:lnTo>
                      <a:pt x="154" y="73"/>
                    </a:lnTo>
                    <a:lnTo>
                      <a:pt x="176" y="164"/>
                    </a:lnTo>
                    <a:lnTo>
                      <a:pt x="135" y="158"/>
                    </a:lnTo>
                    <a:lnTo>
                      <a:pt x="107" y="250"/>
                    </a:lnTo>
                    <a:lnTo>
                      <a:pt x="154" y="358"/>
                    </a:lnTo>
                    <a:lnTo>
                      <a:pt x="107" y="408"/>
                    </a:lnTo>
                    <a:lnTo>
                      <a:pt x="23" y="395"/>
                    </a:lnTo>
                    <a:lnTo>
                      <a:pt x="0" y="323"/>
                    </a:lnTo>
                    <a:lnTo>
                      <a:pt x="17" y="213"/>
                    </a:lnTo>
                    <a:lnTo>
                      <a:pt x="39" y="353"/>
                    </a:lnTo>
                    <a:lnTo>
                      <a:pt x="107" y="358"/>
                    </a:lnTo>
                    <a:lnTo>
                      <a:pt x="68" y="261"/>
                    </a:lnTo>
                    <a:lnTo>
                      <a:pt x="79" y="140"/>
                    </a:lnTo>
                    <a:lnTo>
                      <a:pt x="113" y="103"/>
                    </a:lnTo>
                    <a:lnTo>
                      <a:pt x="39" y="48"/>
                    </a:lnTo>
                    <a:lnTo>
                      <a:pt x="6" y="0"/>
                    </a:lnTo>
                    <a:close/>
                  </a:path>
                </a:pathLst>
              </a:custGeom>
              <a:solidFill>
                <a:srgbClr val="000000"/>
              </a:solidFill>
              <a:ln w="9525">
                <a:noFill/>
              </a:ln>
            </p:spPr>
            <p:txBody>
              <a:bodyPr/>
              <a:p>
                <a:endParaRPr lang="zh-CN" altLang="en-US"/>
              </a:p>
            </p:txBody>
          </p:sp>
          <p:sp>
            <p:nvSpPr>
              <p:cNvPr id="54321" name="Freeform 52"/>
              <p:cNvSpPr/>
              <p:nvPr/>
            </p:nvSpPr>
            <p:spPr>
              <a:xfrm>
                <a:off x="879" y="3061"/>
                <a:ext cx="105" cy="13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317" h="390">
                    <a:moveTo>
                      <a:pt x="0" y="0"/>
                    </a:moveTo>
                    <a:lnTo>
                      <a:pt x="90" y="50"/>
                    </a:lnTo>
                    <a:lnTo>
                      <a:pt x="204" y="61"/>
                    </a:lnTo>
                    <a:lnTo>
                      <a:pt x="249" y="166"/>
                    </a:lnTo>
                    <a:lnTo>
                      <a:pt x="317" y="219"/>
                    </a:lnTo>
                    <a:lnTo>
                      <a:pt x="261" y="237"/>
                    </a:lnTo>
                    <a:lnTo>
                      <a:pt x="244" y="292"/>
                    </a:lnTo>
                    <a:lnTo>
                      <a:pt x="176" y="300"/>
                    </a:lnTo>
                    <a:lnTo>
                      <a:pt x="113" y="390"/>
                    </a:lnTo>
                    <a:lnTo>
                      <a:pt x="73" y="250"/>
                    </a:lnTo>
                    <a:lnTo>
                      <a:pt x="51" y="184"/>
                    </a:lnTo>
                    <a:lnTo>
                      <a:pt x="0" y="0"/>
                    </a:lnTo>
                    <a:close/>
                  </a:path>
                </a:pathLst>
              </a:custGeom>
              <a:solidFill>
                <a:srgbClr val="000000"/>
              </a:solidFill>
              <a:ln w="9525">
                <a:noFill/>
              </a:ln>
            </p:spPr>
            <p:txBody>
              <a:bodyPr/>
              <a:p>
                <a:endParaRPr lang="zh-CN" altLang="en-US"/>
              </a:p>
            </p:txBody>
          </p:sp>
          <p:sp>
            <p:nvSpPr>
              <p:cNvPr id="54322" name="Freeform 53"/>
              <p:cNvSpPr/>
              <p:nvPr/>
            </p:nvSpPr>
            <p:spPr>
              <a:xfrm>
                <a:off x="1167" y="2874"/>
                <a:ext cx="152" cy="24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57" h="726">
                    <a:moveTo>
                      <a:pt x="0" y="0"/>
                    </a:moveTo>
                    <a:lnTo>
                      <a:pt x="26" y="113"/>
                    </a:lnTo>
                    <a:lnTo>
                      <a:pt x="60" y="353"/>
                    </a:lnTo>
                    <a:lnTo>
                      <a:pt x="49" y="718"/>
                    </a:lnTo>
                    <a:lnTo>
                      <a:pt x="362" y="726"/>
                    </a:lnTo>
                    <a:lnTo>
                      <a:pt x="385" y="658"/>
                    </a:lnTo>
                    <a:lnTo>
                      <a:pt x="429" y="500"/>
                    </a:lnTo>
                    <a:lnTo>
                      <a:pt x="457" y="245"/>
                    </a:lnTo>
                    <a:lnTo>
                      <a:pt x="435" y="24"/>
                    </a:lnTo>
                    <a:lnTo>
                      <a:pt x="423" y="201"/>
                    </a:lnTo>
                    <a:lnTo>
                      <a:pt x="384" y="292"/>
                    </a:lnTo>
                    <a:lnTo>
                      <a:pt x="259" y="140"/>
                    </a:lnTo>
                    <a:lnTo>
                      <a:pt x="152" y="226"/>
                    </a:lnTo>
                    <a:lnTo>
                      <a:pt x="236" y="237"/>
                    </a:lnTo>
                    <a:lnTo>
                      <a:pt x="301" y="276"/>
                    </a:lnTo>
                    <a:lnTo>
                      <a:pt x="333" y="298"/>
                    </a:lnTo>
                    <a:lnTo>
                      <a:pt x="350" y="482"/>
                    </a:lnTo>
                    <a:lnTo>
                      <a:pt x="325" y="625"/>
                    </a:lnTo>
                    <a:lnTo>
                      <a:pt x="304" y="695"/>
                    </a:lnTo>
                    <a:lnTo>
                      <a:pt x="95" y="671"/>
                    </a:lnTo>
                    <a:lnTo>
                      <a:pt x="107" y="390"/>
                    </a:lnTo>
                    <a:lnTo>
                      <a:pt x="73" y="191"/>
                    </a:lnTo>
                    <a:lnTo>
                      <a:pt x="49" y="98"/>
                    </a:lnTo>
                    <a:lnTo>
                      <a:pt x="0" y="0"/>
                    </a:lnTo>
                    <a:close/>
                  </a:path>
                </a:pathLst>
              </a:custGeom>
              <a:solidFill>
                <a:srgbClr val="000000"/>
              </a:solidFill>
              <a:ln w="9525">
                <a:noFill/>
              </a:ln>
            </p:spPr>
            <p:txBody>
              <a:bodyPr/>
              <a:p>
                <a:endParaRPr lang="zh-CN" altLang="en-US"/>
              </a:p>
            </p:txBody>
          </p:sp>
          <p:sp>
            <p:nvSpPr>
              <p:cNvPr id="54323" name="Freeform 54"/>
              <p:cNvSpPr/>
              <p:nvPr/>
            </p:nvSpPr>
            <p:spPr>
              <a:xfrm>
                <a:off x="1278" y="2896"/>
                <a:ext cx="170" cy="33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08" h="1008">
                    <a:moveTo>
                      <a:pt x="148" y="0"/>
                    </a:moveTo>
                    <a:lnTo>
                      <a:pt x="198" y="88"/>
                    </a:lnTo>
                    <a:lnTo>
                      <a:pt x="227" y="199"/>
                    </a:lnTo>
                    <a:lnTo>
                      <a:pt x="269" y="267"/>
                    </a:lnTo>
                    <a:lnTo>
                      <a:pt x="315" y="338"/>
                    </a:lnTo>
                    <a:lnTo>
                      <a:pt x="343" y="472"/>
                    </a:lnTo>
                    <a:lnTo>
                      <a:pt x="214" y="556"/>
                    </a:lnTo>
                    <a:lnTo>
                      <a:pt x="190" y="642"/>
                    </a:lnTo>
                    <a:lnTo>
                      <a:pt x="315" y="600"/>
                    </a:lnTo>
                    <a:lnTo>
                      <a:pt x="334" y="637"/>
                    </a:lnTo>
                    <a:lnTo>
                      <a:pt x="390" y="697"/>
                    </a:lnTo>
                    <a:lnTo>
                      <a:pt x="508" y="714"/>
                    </a:lnTo>
                    <a:lnTo>
                      <a:pt x="281" y="892"/>
                    </a:lnTo>
                    <a:lnTo>
                      <a:pt x="179" y="859"/>
                    </a:lnTo>
                    <a:lnTo>
                      <a:pt x="135" y="1008"/>
                    </a:lnTo>
                    <a:lnTo>
                      <a:pt x="0" y="977"/>
                    </a:lnTo>
                    <a:lnTo>
                      <a:pt x="66" y="844"/>
                    </a:lnTo>
                    <a:lnTo>
                      <a:pt x="122" y="694"/>
                    </a:lnTo>
                    <a:lnTo>
                      <a:pt x="174" y="357"/>
                    </a:lnTo>
                    <a:lnTo>
                      <a:pt x="177" y="277"/>
                    </a:lnTo>
                    <a:lnTo>
                      <a:pt x="176" y="175"/>
                    </a:lnTo>
                    <a:lnTo>
                      <a:pt x="148" y="0"/>
                    </a:lnTo>
                    <a:close/>
                  </a:path>
                </a:pathLst>
              </a:custGeom>
              <a:solidFill>
                <a:srgbClr val="000000"/>
              </a:solidFill>
              <a:ln w="9525">
                <a:noFill/>
              </a:ln>
            </p:spPr>
            <p:txBody>
              <a:bodyPr/>
              <a:p>
                <a:endParaRPr lang="zh-CN" altLang="en-US"/>
              </a:p>
            </p:txBody>
          </p:sp>
          <p:sp>
            <p:nvSpPr>
              <p:cNvPr id="54324" name="Freeform 55"/>
              <p:cNvSpPr/>
              <p:nvPr/>
            </p:nvSpPr>
            <p:spPr>
              <a:xfrm>
                <a:off x="1313" y="2852"/>
                <a:ext cx="165" cy="29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96" h="889">
                    <a:moveTo>
                      <a:pt x="41" y="0"/>
                    </a:moveTo>
                    <a:lnTo>
                      <a:pt x="200" y="85"/>
                    </a:lnTo>
                    <a:lnTo>
                      <a:pt x="269" y="256"/>
                    </a:lnTo>
                    <a:lnTo>
                      <a:pt x="318" y="452"/>
                    </a:lnTo>
                    <a:lnTo>
                      <a:pt x="342" y="560"/>
                    </a:lnTo>
                    <a:lnTo>
                      <a:pt x="427" y="590"/>
                    </a:lnTo>
                    <a:lnTo>
                      <a:pt x="432" y="676"/>
                    </a:lnTo>
                    <a:lnTo>
                      <a:pt x="469" y="758"/>
                    </a:lnTo>
                    <a:lnTo>
                      <a:pt x="496" y="803"/>
                    </a:lnTo>
                    <a:lnTo>
                      <a:pt x="485" y="845"/>
                    </a:lnTo>
                    <a:lnTo>
                      <a:pt x="389" y="875"/>
                    </a:lnTo>
                    <a:lnTo>
                      <a:pt x="325" y="889"/>
                    </a:lnTo>
                    <a:lnTo>
                      <a:pt x="432" y="810"/>
                    </a:lnTo>
                    <a:lnTo>
                      <a:pt x="382" y="700"/>
                    </a:lnTo>
                    <a:lnTo>
                      <a:pt x="365" y="615"/>
                    </a:lnTo>
                    <a:lnTo>
                      <a:pt x="297" y="626"/>
                    </a:lnTo>
                    <a:lnTo>
                      <a:pt x="200" y="650"/>
                    </a:lnTo>
                    <a:lnTo>
                      <a:pt x="76" y="718"/>
                    </a:lnTo>
                    <a:lnTo>
                      <a:pt x="144" y="621"/>
                    </a:lnTo>
                    <a:lnTo>
                      <a:pt x="292" y="560"/>
                    </a:lnTo>
                    <a:lnTo>
                      <a:pt x="239" y="298"/>
                    </a:lnTo>
                    <a:lnTo>
                      <a:pt x="177" y="134"/>
                    </a:lnTo>
                    <a:lnTo>
                      <a:pt x="0" y="40"/>
                    </a:lnTo>
                    <a:lnTo>
                      <a:pt x="41" y="0"/>
                    </a:lnTo>
                    <a:close/>
                  </a:path>
                </a:pathLst>
              </a:custGeom>
              <a:solidFill>
                <a:srgbClr val="000000"/>
              </a:solidFill>
              <a:ln w="9525">
                <a:noFill/>
              </a:ln>
            </p:spPr>
            <p:txBody>
              <a:bodyPr/>
              <a:p>
                <a:endParaRPr lang="zh-CN" altLang="en-US"/>
              </a:p>
            </p:txBody>
          </p:sp>
          <p:sp>
            <p:nvSpPr>
              <p:cNvPr id="54325" name="Freeform 56"/>
              <p:cNvSpPr/>
              <p:nvPr/>
            </p:nvSpPr>
            <p:spPr>
              <a:xfrm>
                <a:off x="1222" y="3219"/>
                <a:ext cx="326" cy="414"/>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978" h="1243">
                    <a:moveTo>
                      <a:pt x="226" y="0"/>
                    </a:moveTo>
                    <a:lnTo>
                      <a:pt x="365" y="31"/>
                    </a:lnTo>
                    <a:lnTo>
                      <a:pt x="542" y="139"/>
                    </a:lnTo>
                    <a:lnTo>
                      <a:pt x="624" y="216"/>
                    </a:lnTo>
                    <a:lnTo>
                      <a:pt x="699" y="312"/>
                    </a:lnTo>
                    <a:lnTo>
                      <a:pt x="769" y="426"/>
                    </a:lnTo>
                    <a:lnTo>
                      <a:pt x="833" y="555"/>
                    </a:lnTo>
                    <a:lnTo>
                      <a:pt x="926" y="836"/>
                    </a:lnTo>
                    <a:lnTo>
                      <a:pt x="978" y="1219"/>
                    </a:lnTo>
                    <a:lnTo>
                      <a:pt x="744" y="1243"/>
                    </a:lnTo>
                    <a:lnTo>
                      <a:pt x="768" y="1171"/>
                    </a:lnTo>
                    <a:lnTo>
                      <a:pt x="903" y="1183"/>
                    </a:lnTo>
                    <a:lnTo>
                      <a:pt x="880" y="867"/>
                    </a:lnTo>
                    <a:lnTo>
                      <a:pt x="854" y="759"/>
                    </a:lnTo>
                    <a:lnTo>
                      <a:pt x="818" y="658"/>
                    </a:lnTo>
                    <a:lnTo>
                      <a:pt x="778" y="562"/>
                    </a:lnTo>
                    <a:lnTo>
                      <a:pt x="733" y="470"/>
                    </a:lnTo>
                    <a:lnTo>
                      <a:pt x="679" y="376"/>
                    </a:lnTo>
                    <a:lnTo>
                      <a:pt x="603" y="278"/>
                    </a:lnTo>
                    <a:lnTo>
                      <a:pt x="509" y="187"/>
                    </a:lnTo>
                    <a:lnTo>
                      <a:pt x="455" y="146"/>
                    </a:lnTo>
                    <a:lnTo>
                      <a:pt x="396" y="110"/>
                    </a:lnTo>
                    <a:lnTo>
                      <a:pt x="266" y="61"/>
                    </a:lnTo>
                    <a:lnTo>
                      <a:pt x="137" y="36"/>
                    </a:lnTo>
                    <a:lnTo>
                      <a:pt x="0" y="27"/>
                    </a:lnTo>
                    <a:lnTo>
                      <a:pt x="226" y="0"/>
                    </a:lnTo>
                    <a:close/>
                  </a:path>
                </a:pathLst>
              </a:custGeom>
              <a:solidFill>
                <a:srgbClr val="000000"/>
              </a:solidFill>
              <a:ln w="9525">
                <a:noFill/>
              </a:ln>
            </p:spPr>
            <p:txBody>
              <a:bodyPr/>
              <a:p>
                <a:endParaRPr lang="zh-CN" altLang="en-US"/>
              </a:p>
            </p:txBody>
          </p:sp>
          <p:sp>
            <p:nvSpPr>
              <p:cNvPr id="54326" name="Freeform 57"/>
              <p:cNvSpPr/>
              <p:nvPr/>
            </p:nvSpPr>
            <p:spPr>
              <a:xfrm>
                <a:off x="947" y="3347"/>
                <a:ext cx="523" cy="27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571" h="823">
                    <a:moveTo>
                      <a:pt x="0" y="822"/>
                    </a:moveTo>
                    <a:lnTo>
                      <a:pt x="236" y="823"/>
                    </a:lnTo>
                    <a:lnTo>
                      <a:pt x="278" y="578"/>
                    </a:lnTo>
                    <a:lnTo>
                      <a:pt x="312" y="496"/>
                    </a:lnTo>
                    <a:lnTo>
                      <a:pt x="358" y="414"/>
                    </a:lnTo>
                    <a:lnTo>
                      <a:pt x="412" y="337"/>
                    </a:lnTo>
                    <a:lnTo>
                      <a:pt x="465" y="268"/>
                    </a:lnTo>
                    <a:lnTo>
                      <a:pt x="514" y="210"/>
                    </a:lnTo>
                    <a:lnTo>
                      <a:pt x="560" y="163"/>
                    </a:lnTo>
                    <a:lnTo>
                      <a:pt x="652" y="97"/>
                    </a:lnTo>
                    <a:lnTo>
                      <a:pt x="764" y="55"/>
                    </a:lnTo>
                    <a:lnTo>
                      <a:pt x="891" y="55"/>
                    </a:lnTo>
                    <a:lnTo>
                      <a:pt x="1022" y="103"/>
                    </a:lnTo>
                    <a:lnTo>
                      <a:pt x="1134" y="170"/>
                    </a:lnTo>
                    <a:lnTo>
                      <a:pt x="1276" y="340"/>
                    </a:lnTo>
                    <a:lnTo>
                      <a:pt x="1337" y="530"/>
                    </a:lnTo>
                    <a:lnTo>
                      <a:pt x="1368" y="639"/>
                    </a:lnTo>
                    <a:lnTo>
                      <a:pt x="1571" y="644"/>
                    </a:lnTo>
                    <a:lnTo>
                      <a:pt x="1551" y="531"/>
                    </a:lnTo>
                    <a:lnTo>
                      <a:pt x="1526" y="431"/>
                    </a:lnTo>
                    <a:lnTo>
                      <a:pt x="1492" y="340"/>
                    </a:lnTo>
                    <a:lnTo>
                      <a:pt x="1436" y="239"/>
                    </a:lnTo>
                    <a:lnTo>
                      <a:pt x="1402" y="200"/>
                    </a:lnTo>
                    <a:lnTo>
                      <a:pt x="1368" y="180"/>
                    </a:lnTo>
                    <a:lnTo>
                      <a:pt x="1255" y="201"/>
                    </a:lnTo>
                    <a:lnTo>
                      <a:pt x="1296" y="129"/>
                    </a:lnTo>
                    <a:lnTo>
                      <a:pt x="1230" y="86"/>
                    </a:lnTo>
                    <a:lnTo>
                      <a:pt x="1153" y="50"/>
                    </a:lnTo>
                    <a:lnTo>
                      <a:pt x="993" y="0"/>
                    </a:lnTo>
                    <a:lnTo>
                      <a:pt x="703" y="5"/>
                    </a:lnTo>
                    <a:lnTo>
                      <a:pt x="592" y="63"/>
                    </a:lnTo>
                    <a:lnTo>
                      <a:pt x="499" y="145"/>
                    </a:lnTo>
                    <a:lnTo>
                      <a:pt x="417" y="242"/>
                    </a:lnTo>
                    <a:lnTo>
                      <a:pt x="340" y="347"/>
                    </a:lnTo>
                    <a:lnTo>
                      <a:pt x="221" y="565"/>
                    </a:lnTo>
                    <a:lnTo>
                      <a:pt x="159" y="767"/>
                    </a:lnTo>
                    <a:lnTo>
                      <a:pt x="64" y="781"/>
                    </a:lnTo>
                    <a:lnTo>
                      <a:pt x="6" y="773"/>
                    </a:lnTo>
                    <a:lnTo>
                      <a:pt x="0" y="822"/>
                    </a:lnTo>
                    <a:close/>
                  </a:path>
                </a:pathLst>
              </a:custGeom>
              <a:solidFill>
                <a:srgbClr val="000000"/>
              </a:solidFill>
              <a:ln w="9525">
                <a:noFill/>
              </a:ln>
            </p:spPr>
            <p:txBody>
              <a:bodyPr/>
              <a:p>
                <a:endParaRPr lang="zh-CN" altLang="en-US"/>
              </a:p>
            </p:txBody>
          </p:sp>
          <p:sp>
            <p:nvSpPr>
              <p:cNvPr id="54327" name="Freeform 58"/>
              <p:cNvSpPr/>
              <p:nvPr/>
            </p:nvSpPr>
            <p:spPr>
              <a:xfrm>
                <a:off x="1357" y="3544"/>
                <a:ext cx="186" cy="16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57" h="481">
                    <a:moveTo>
                      <a:pt x="193" y="0"/>
                    </a:moveTo>
                    <a:lnTo>
                      <a:pt x="437" y="26"/>
                    </a:lnTo>
                    <a:lnTo>
                      <a:pt x="368" y="287"/>
                    </a:lnTo>
                    <a:lnTo>
                      <a:pt x="284" y="330"/>
                    </a:lnTo>
                    <a:lnTo>
                      <a:pt x="340" y="55"/>
                    </a:lnTo>
                    <a:lnTo>
                      <a:pt x="74" y="62"/>
                    </a:lnTo>
                    <a:lnTo>
                      <a:pt x="165" y="160"/>
                    </a:lnTo>
                    <a:lnTo>
                      <a:pt x="205" y="257"/>
                    </a:lnTo>
                    <a:lnTo>
                      <a:pt x="160" y="373"/>
                    </a:lnTo>
                    <a:lnTo>
                      <a:pt x="289" y="415"/>
                    </a:lnTo>
                    <a:lnTo>
                      <a:pt x="403" y="360"/>
                    </a:lnTo>
                    <a:lnTo>
                      <a:pt x="493" y="391"/>
                    </a:lnTo>
                    <a:lnTo>
                      <a:pt x="557" y="481"/>
                    </a:lnTo>
                    <a:lnTo>
                      <a:pt x="278" y="481"/>
                    </a:lnTo>
                    <a:lnTo>
                      <a:pt x="210" y="428"/>
                    </a:lnTo>
                    <a:lnTo>
                      <a:pt x="74" y="415"/>
                    </a:lnTo>
                    <a:lnTo>
                      <a:pt x="119" y="263"/>
                    </a:lnTo>
                    <a:lnTo>
                      <a:pt x="93" y="182"/>
                    </a:lnTo>
                    <a:lnTo>
                      <a:pt x="53" y="103"/>
                    </a:lnTo>
                    <a:lnTo>
                      <a:pt x="0" y="19"/>
                    </a:lnTo>
                    <a:lnTo>
                      <a:pt x="193" y="0"/>
                    </a:lnTo>
                    <a:close/>
                  </a:path>
                </a:pathLst>
              </a:custGeom>
              <a:solidFill>
                <a:srgbClr val="000000"/>
              </a:solidFill>
              <a:ln w="9525">
                <a:noFill/>
              </a:ln>
            </p:spPr>
            <p:txBody>
              <a:bodyPr/>
              <a:p>
                <a:endParaRPr lang="zh-CN" altLang="en-US"/>
              </a:p>
            </p:txBody>
          </p:sp>
          <p:sp>
            <p:nvSpPr>
              <p:cNvPr id="54328" name="Freeform 59"/>
              <p:cNvSpPr/>
              <p:nvPr/>
            </p:nvSpPr>
            <p:spPr>
              <a:xfrm>
                <a:off x="889" y="3303"/>
                <a:ext cx="191" cy="24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73" h="725">
                    <a:moveTo>
                      <a:pt x="235" y="58"/>
                    </a:moveTo>
                    <a:lnTo>
                      <a:pt x="183" y="116"/>
                    </a:lnTo>
                    <a:lnTo>
                      <a:pt x="89" y="298"/>
                    </a:lnTo>
                    <a:lnTo>
                      <a:pt x="23" y="573"/>
                    </a:lnTo>
                    <a:lnTo>
                      <a:pt x="0" y="721"/>
                    </a:lnTo>
                    <a:lnTo>
                      <a:pt x="156" y="725"/>
                    </a:lnTo>
                    <a:lnTo>
                      <a:pt x="154" y="597"/>
                    </a:lnTo>
                    <a:lnTo>
                      <a:pt x="185" y="476"/>
                    </a:lnTo>
                    <a:lnTo>
                      <a:pt x="238" y="539"/>
                    </a:lnTo>
                    <a:lnTo>
                      <a:pt x="261" y="652"/>
                    </a:lnTo>
                    <a:lnTo>
                      <a:pt x="414" y="694"/>
                    </a:lnTo>
                    <a:lnTo>
                      <a:pt x="420" y="661"/>
                    </a:lnTo>
                    <a:lnTo>
                      <a:pt x="378" y="589"/>
                    </a:lnTo>
                    <a:lnTo>
                      <a:pt x="355" y="487"/>
                    </a:lnTo>
                    <a:lnTo>
                      <a:pt x="445" y="408"/>
                    </a:lnTo>
                    <a:lnTo>
                      <a:pt x="513" y="515"/>
                    </a:lnTo>
                    <a:lnTo>
                      <a:pt x="554" y="445"/>
                    </a:lnTo>
                    <a:lnTo>
                      <a:pt x="573" y="357"/>
                    </a:lnTo>
                    <a:lnTo>
                      <a:pt x="534" y="277"/>
                    </a:lnTo>
                    <a:lnTo>
                      <a:pt x="478" y="232"/>
                    </a:lnTo>
                    <a:lnTo>
                      <a:pt x="445" y="213"/>
                    </a:lnTo>
                    <a:lnTo>
                      <a:pt x="324" y="259"/>
                    </a:lnTo>
                    <a:lnTo>
                      <a:pt x="294" y="226"/>
                    </a:lnTo>
                    <a:lnTo>
                      <a:pt x="332" y="150"/>
                    </a:lnTo>
                    <a:lnTo>
                      <a:pt x="413" y="98"/>
                    </a:lnTo>
                    <a:lnTo>
                      <a:pt x="462" y="74"/>
                    </a:lnTo>
                    <a:lnTo>
                      <a:pt x="420" y="31"/>
                    </a:lnTo>
                    <a:lnTo>
                      <a:pt x="304" y="0"/>
                    </a:lnTo>
                    <a:lnTo>
                      <a:pt x="263" y="50"/>
                    </a:lnTo>
                    <a:lnTo>
                      <a:pt x="235" y="58"/>
                    </a:lnTo>
                    <a:close/>
                  </a:path>
                </a:pathLst>
              </a:custGeom>
              <a:solidFill>
                <a:srgbClr val="000000"/>
              </a:solidFill>
              <a:ln w="9525">
                <a:noFill/>
              </a:ln>
            </p:spPr>
            <p:txBody>
              <a:bodyPr/>
              <a:p>
                <a:endParaRPr lang="zh-CN" altLang="en-US"/>
              </a:p>
            </p:txBody>
          </p:sp>
          <p:sp>
            <p:nvSpPr>
              <p:cNvPr id="54329" name="Freeform 60"/>
              <p:cNvSpPr/>
              <p:nvPr/>
            </p:nvSpPr>
            <p:spPr>
              <a:xfrm>
                <a:off x="848" y="3536"/>
                <a:ext cx="162" cy="17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85" h="518">
                    <a:moveTo>
                      <a:pt x="156" y="0"/>
                    </a:moveTo>
                    <a:lnTo>
                      <a:pt x="0" y="13"/>
                    </a:lnTo>
                    <a:lnTo>
                      <a:pt x="29" y="86"/>
                    </a:lnTo>
                    <a:lnTo>
                      <a:pt x="74" y="216"/>
                    </a:lnTo>
                    <a:lnTo>
                      <a:pt x="71" y="326"/>
                    </a:lnTo>
                    <a:lnTo>
                      <a:pt x="43" y="384"/>
                    </a:lnTo>
                    <a:lnTo>
                      <a:pt x="33" y="454"/>
                    </a:lnTo>
                    <a:lnTo>
                      <a:pt x="187" y="476"/>
                    </a:lnTo>
                    <a:lnTo>
                      <a:pt x="250" y="518"/>
                    </a:lnTo>
                    <a:lnTo>
                      <a:pt x="485" y="505"/>
                    </a:lnTo>
                    <a:lnTo>
                      <a:pt x="477" y="470"/>
                    </a:lnTo>
                    <a:lnTo>
                      <a:pt x="442" y="415"/>
                    </a:lnTo>
                    <a:lnTo>
                      <a:pt x="343" y="378"/>
                    </a:lnTo>
                    <a:lnTo>
                      <a:pt x="195" y="399"/>
                    </a:lnTo>
                    <a:lnTo>
                      <a:pt x="167" y="370"/>
                    </a:lnTo>
                    <a:lnTo>
                      <a:pt x="170" y="326"/>
                    </a:lnTo>
                    <a:lnTo>
                      <a:pt x="198" y="232"/>
                    </a:lnTo>
                    <a:lnTo>
                      <a:pt x="166" y="126"/>
                    </a:lnTo>
                    <a:lnTo>
                      <a:pt x="108" y="65"/>
                    </a:lnTo>
                    <a:lnTo>
                      <a:pt x="74" y="34"/>
                    </a:lnTo>
                    <a:lnTo>
                      <a:pt x="278" y="28"/>
                    </a:lnTo>
                    <a:lnTo>
                      <a:pt x="156" y="0"/>
                    </a:lnTo>
                    <a:close/>
                  </a:path>
                </a:pathLst>
              </a:custGeom>
              <a:solidFill>
                <a:srgbClr val="000000"/>
              </a:solidFill>
              <a:ln w="9525">
                <a:noFill/>
              </a:ln>
            </p:spPr>
            <p:txBody>
              <a:bodyPr/>
              <a:p>
                <a:endParaRPr lang="zh-CN" altLang="en-US"/>
              </a:p>
            </p:txBody>
          </p:sp>
          <p:sp>
            <p:nvSpPr>
              <p:cNvPr id="54330" name="Freeform 61"/>
              <p:cNvSpPr/>
              <p:nvPr/>
            </p:nvSpPr>
            <p:spPr>
              <a:xfrm>
                <a:off x="900" y="3536"/>
                <a:ext cx="151" cy="17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53" h="512">
                    <a:moveTo>
                      <a:pt x="0" y="0"/>
                    </a:moveTo>
                    <a:lnTo>
                      <a:pt x="228" y="23"/>
                    </a:lnTo>
                    <a:lnTo>
                      <a:pt x="197" y="85"/>
                    </a:lnTo>
                    <a:lnTo>
                      <a:pt x="162" y="195"/>
                    </a:lnTo>
                    <a:lnTo>
                      <a:pt x="179" y="296"/>
                    </a:lnTo>
                    <a:lnTo>
                      <a:pt x="296" y="302"/>
                    </a:lnTo>
                    <a:lnTo>
                      <a:pt x="406" y="366"/>
                    </a:lnTo>
                    <a:lnTo>
                      <a:pt x="453" y="502"/>
                    </a:lnTo>
                    <a:lnTo>
                      <a:pt x="380" y="512"/>
                    </a:lnTo>
                    <a:lnTo>
                      <a:pt x="179" y="509"/>
                    </a:lnTo>
                    <a:lnTo>
                      <a:pt x="397" y="466"/>
                    </a:lnTo>
                    <a:lnTo>
                      <a:pt x="359" y="387"/>
                    </a:lnTo>
                    <a:lnTo>
                      <a:pt x="331" y="350"/>
                    </a:lnTo>
                    <a:lnTo>
                      <a:pt x="286" y="332"/>
                    </a:lnTo>
                    <a:lnTo>
                      <a:pt x="167" y="326"/>
                    </a:lnTo>
                    <a:lnTo>
                      <a:pt x="77" y="357"/>
                    </a:lnTo>
                    <a:lnTo>
                      <a:pt x="122" y="292"/>
                    </a:lnTo>
                    <a:lnTo>
                      <a:pt x="117" y="179"/>
                    </a:lnTo>
                    <a:lnTo>
                      <a:pt x="135" y="72"/>
                    </a:lnTo>
                    <a:lnTo>
                      <a:pt x="0" y="0"/>
                    </a:lnTo>
                    <a:close/>
                  </a:path>
                </a:pathLst>
              </a:custGeom>
              <a:solidFill>
                <a:srgbClr val="000000"/>
              </a:solidFill>
              <a:ln w="9525">
                <a:noFill/>
              </a:ln>
            </p:spPr>
            <p:txBody>
              <a:bodyPr/>
              <a:p>
                <a:endParaRPr lang="zh-CN" altLang="en-US"/>
              </a:p>
            </p:txBody>
          </p:sp>
          <p:sp>
            <p:nvSpPr>
              <p:cNvPr id="54331" name="Freeform 62"/>
              <p:cNvSpPr/>
              <p:nvPr/>
            </p:nvSpPr>
            <p:spPr>
              <a:xfrm>
                <a:off x="859" y="3694"/>
                <a:ext cx="51" cy="18"/>
              </a:xfrm>
              <a:custGeom>
                <a:avLst/>
                <a:gdLst/>
                <a:ahLst/>
                <a:cxnLst>
                  <a:cxn ang="0">
                    <a:pos x="0" y="0"/>
                  </a:cxn>
                  <a:cxn ang="0">
                    <a:pos x="0" y="0"/>
                  </a:cxn>
                  <a:cxn ang="0">
                    <a:pos x="0" y="0"/>
                  </a:cxn>
                  <a:cxn ang="0">
                    <a:pos x="0" y="0"/>
                  </a:cxn>
                  <a:cxn ang="0">
                    <a:pos x="0" y="0"/>
                  </a:cxn>
                  <a:cxn ang="0">
                    <a:pos x="0" y="0"/>
                  </a:cxn>
                </a:cxnLst>
                <a:pathLst>
                  <a:path w="152" h="52">
                    <a:moveTo>
                      <a:pt x="11" y="0"/>
                    </a:moveTo>
                    <a:lnTo>
                      <a:pt x="138" y="18"/>
                    </a:lnTo>
                    <a:lnTo>
                      <a:pt x="152" y="48"/>
                    </a:lnTo>
                    <a:lnTo>
                      <a:pt x="0" y="52"/>
                    </a:lnTo>
                    <a:lnTo>
                      <a:pt x="11" y="0"/>
                    </a:lnTo>
                    <a:close/>
                  </a:path>
                </a:pathLst>
              </a:custGeom>
              <a:solidFill>
                <a:srgbClr val="000000"/>
              </a:solidFill>
              <a:ln w="9525">
                <a:noFill/>
              </a:ln>
            </p:spPr>
            <p:txBody>
              <a:bodyPr/>
              <a:p>
                <a:endParaRPr lang="zh-CN" altLang="en-US"/>
              </a:p>
            </p:txBody>
          </p:sp>
          <p:sp>
            <p:nvSpPr>
              <p:cNvPr id="54332" name="Freeform 63"/>
              <p:cNvSpPr/>
              <p:nvPr/>
            </p:nvSpPr>
            <p:spPr>
              <a:xfrm>
                <a:off x="1375" y="3687"/>
                <a:ext cx="55" cy="19"/>
              </a:xfrm>
              <a:custGeom>
                <a:avLst/>
                <a:gdLst/>
                <a:ahLst/>
                <a:cxnLst>
                  <a:cxn ang="0">
                    <a:pos x="0" y="0"/>
                  </a:cxn>
                  <a:cxn ang="0">
                    <a:pos x="0" y="0"/>
                  </a:cxn>
                  <a:cxn ang="0">
                    <a:pos x="0" y="0"/>
                  </a:cxn>
                  <a:cxn ang="0">
                    <a:pos x="0" y="0"/>
                  </a:cxn>
                  <a:cxn ang="0">
                    <a:pos x="0" y="0"/>
                  </a:cxn>
                  <a:cxn ang="0">
                    <a:pos x="0" y="0"/>
                  </a:cxn>
                </a:cxnLst>
                <a:pathLst>
                  <a:path w="167" h="58">
                    <a:moveTo>
                      <a:pt x="23" y="0"/>
                    </a:moveTo>
                    <a:lnTo>
                      <a:pt x="143" y="9"/>
                    </a:lnTo>
                    <a:lnTo>
                      <a:pt x="167" y="55"/>
                    </a:lnTo>
                    <a:lnTo>
                      <a:pt x="0" y="58"/>
                    </a:lnTo>
                    <a:lnTo>
                      <a:pt x="23" y="0"/>
                    </a:lnTo>
                    <a:close/>
                  </a:path>
                </a:pathLst>
              </a:custGeom>
              <a:solidFill>
                <a:srgbClr val="000000"/>
              </a:solidFill>
              <a:ln w="9525">
                <a:noFill/>
              </a:ln>
            </p:spPr>
            <p:txBody>
              <a:bodyPr/>
              <a:p>
                <a:endParaRPr lang="zh-CN" altLang="en-US"/>
              </a:p>
            </p:txBody>
          </p:sp>
          <p:sp>
            <p:nvSpPr>
              <p:cNvPr id="54333" name="Freeform 64"/>
              <p:cNvSpPr/>
              <p:nvPr/>
            </p:nvSpPr>
            <p:spPr>
              <a:xfrm>
                <a:off x="1226" y="2979"/>
                <a:ext cx="41" cy="43"/>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23" h="129">
                    <a:moveTo>
                      <a:pt x="57" y="0"/>
                    </a:moveTo>
                    <a:lnTo>
                      <a:pt x="45" y="78"/>
                    </a:lnTo>
                    <a:lnTo>
                      <a:pt x="123" y="102"/>
                    </a:lnTo>
                    <a:lnTo>
                      <a:pt x="36" y="129"/>
                    </a:lnTo>
                    <a:lnTo>
                      <a:pt x="0" y="115"/>
                    </a:lnTo>
                    <a:lnTo>
                      <a:pt x="0" y="74"/>
                    </a:lnTo>
                    <a:lnTo>
                      <a:pt x="34" y="26"/>
                    </a:lnTo>
                    <a:lnTo>
                      <a:pt x="57" y="0"/>
                    </a:lnTo>
                    <a:close/>
                  </a:path>
                </a:pathLst>
              </a:custGeom>
              <a:solidFill>
                <a:srgbClr val="000000"/>
              </a:solidFill>
              <a:ln w="9525">
                <a:noFill/>
              </a:ln>
            </p:spPr>
            <p:txBody>
              <a:bodyPr/>
              <a:p>
                <a:endParaRPr lang="zh-CN" altLang="en-US"/>
              </a:p>
            </p:txBody>
          </p:sp>
          <p:sp>
            <p:nvSpPr>
              <p:cNvPr id="54334" name="Freeform 65"/>
              <p:cNvSpPr/>
              <p:nvPr/>
            </p:nvSpPr>
            <p:spPr>
              <a:xfrm>
                <a:off x="1223" y="3043"/>
                <a:ext cx="43" cy="43"/>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28" h="129">
                    <a:moveTo>
                      <a:pt x="53" y="0"/>
                    </a:moveTo>
                    <a:lnTo>
                      <a:pt x="49" y="72"/>
                    </a:lnTo>
                    <a:lnTo>
                      <a:pt x="128" y="95"/>
                    </a:lnTo>
                    <a:lnTo>
                      <a:pt x="62" y="129"/>
                    </a:lnTo>
                    <a:lnTo>
                      <a:pt x="15" y="120"/>
                    </a:lnTo>
                    <a:lnTo>
                      <a:pt x="0" y="82"/>
                    </a:lnTo>
                    <a:lnTo>
                      <a:pt x="28" y="29"/>
                    </a:lnTo>
                    <a:lnTo>
                      <a:pt x="53" y="0"/>
                    </a:lnTo>
                    <a:close/>
                  </a:path>
                </a:pathLst>
              </a:custGeom>
              <a:solidFill>
                <a:srgbClr val="000000"/>
              </a:solidFill>
              <a:ln w="9525">
                <a:noFill/>
              </a:ln>
            </p:spPr>
            <p:txBody>
              <a:bodyPr/>
              <a:p>
                <a:endParaRPr lang="zh-CN" altLang="en-US"/>
              </a:p>
            </p:txBody>
          </p:sp>
          <p:sp>
            <p:nvSpPr>
              <p:cNvPr id="54335" name="Freeform 66"/>
              <p:cNvSpPr/>
              <p:nvPr/>
            </p:nvSpPr>
            <p:spPr>
              <a:xfrm>
                <a:off x="1175" y="2732"/>
                <a:ext cx="116" cy="184"/>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349" h="554">
                    <a:moveTo>
                      <a:pt x="349" y="446"/>
                    </a:moveTo>
                    <a:lnTo>
                      <a:pt x="325" y="467"/>
                    </a:lnTo>
                    <a:lnTo>
                      <a:pt x="280" y="501"/>
                    </a:lnTo>
                    <a:lnTo>
                      <a:pt x="210" y="504"/>
                    </a:lnTo>
                    <a:lnTo>
                      <a:pt x="158" y="423"/>
                    </a:lnTo>
                    <a:lnTo>
                      <a:pt x="148" y="382"/>
                    </a:lnTo>
                    <a:lnTo>
                      <a:pt x="194" y="402"/>
                    </a:lnTo>
                    <a:lnTo>
                      <a:pt x="276" y="395"/>
                    </a:lnTo>
                    <a:lnTo>
                      <a:pt x="173" y="348"/>
                    </a:lnTo>
                    <a:lnTo>
                      <a:pt x="89" y="271"/>
                    </a:lnTo>
                    <a:lnTo>
                      <a:pt x="117" y="223"/>
                    </a:lnTo>
                    <a:lnTo>
                      <a:pt x="66" y="193"/>
                    </a:lnTo>
                    <a:lnTo>
                      <a:pt x="84" y="119"/>
                    </a:lnTo>
                    <a:lnTo>
                      <a:pt x="132" y="116"/>
                    </a:lnTo>
                    <a:lnTo>
                      <a:pt x="170" y="143"/>
                    </a:lnTo>
                    <a:lnTo>
                      <a:pt x="163" y="62"/>
                    </a:lnTo>
                    <a:lnTo>
                      <a:pt x="191" y="0"/>
                    </a:lnTo>
                    <a:lnTo>
                      <a:pt x="56" y="41"/>
                    </a:lnTo>
                    <a:lnTo>
                      <a:pt x="35" y="71"/>
                    </a:lnTo>
                    <a:lnTo>
                      <a:pt x="0" y="128"/>
                    </a:lnTo>
                    <a:lnTo>
                      <a:pt x="3" y="227"/>
                    </a:lnTo>
                    <a:lnTo>
                      <a:pt x="46" y="308"/>
                    </a:lnTo>
                    <a:lnTo>
                      <a:pt x="41" y="385"/>
                    </a:lnTo>
                    <a:lnTo>
                      <a:pt x="53" y="450"/>
                    </a:lnTo>
                    <a:lnTo>
                      <a:pt x="113" y="518"/>
                    </a:lnTo>
                    <a:lnTo>
                      <a:pt x="227" y="554"/>
                    </a:lnTo>
                    <a:lnTo>
                      <a:pt x="301" y="535"/>
                    </a:lnTo>
                    <a:lnTo>
                      <a:pt x="349" y="446"/>
                    </a:lnTo>
                    <a:close/>
                  </a:path>
                </a:pathLst>
              </a:custGeom>
              <a:solidFill>
                <a:srgbClr val="000000"/>
              </a:solidFill>
              <a:ln w="9525">
                <a:noFill/>
              </a:ln>
            </p:spPr>
            <p:txBody>
              <a:bodyPr/>
              <a:p>
                <a:endParaRPr lang="zh-CN" altLang="en-US"/>
              </a:p>
            </p:txBody>
          </p:sp>
          <p:sp>
            <p:nvSpPr>
              <p:cNvPr id="54336" name="Freeform 67"/>
              <p:cNvSpPr/>
              <p:nvPr/>
            </p:nvSpPr>
            <p:spPr>
              <a:xfrm>
                <a:off x="1148" y="2645"/>
                <a:ext cx="154" cy="11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462" h="348">
                    <a:moveTo>
                      <a:pt x="128" y="344"/>
                    </a:moveTo>
                    <a:lnTo>
                      <a:pt x="75" y="348"/>
                    </a:lnTo>
                    <a:lnTo>
                      <a:pt x="44" y="304"/>
                    </a:lnTo>
                    <a:lnTo>
                      <a:pt x="13" y="246"/>
                    </a:lnTo>
                    <a:lnTo>
                      <a:pt x="0" y="155"/>
                    </a:lnTo>
                    <a:lnTo>
                      <a:pt x="69" y="111"/>
                    </a:lnTo>
                    <a:lnTo>
                      <a:pt x="131" y="71"/>
                    </a:lnTo>
                    <a:lnTo>
                      <a:pt x="192" y="36"/>
                    </a:lnTo>
                    <a:lnTo>
                      <a:pt x="265" y="4"/>
                    </a:lnTo>
                    <a:lnTo>
                      <a:pt x="327" y="0"/>
                    </a:lnTo>
                    <a:lnTo>
                      <a:pt x="441" y="26"/>
                    </a:lnTo>
                    <a:lnTo>
                      <a:pt x="434" y="64"/>
                    </a:lnTo>
                    <a:lnTo>
                      <a:pt x="462" y="98"/>
                    </a:lnTo>
                    <a:lnTo>
                      <a:pt x="416" y="115"/>
                    </a:lnTo>
                    <a:lnTo>
                      <a:pt x="380" y="74"/>
                    </a:lnTo>
                    <a:lnTo>
                      <a:pt x="390" y="33"/>
                    </a:lnTo>
                    <a:lnTo>
                      <a:pt x="319" y="23"/>
                    </a:lnTo>
                    <a:lnTo>
                      <a:pt x="219" y="59"/>
                    </a:lnTo>
                    <a:lnTo>
                      <a:pt x="176" y="81"/>
                    </a:lnTo>
                    <a:lnTo>
                      <a:pt x="120" y="131"/>
                    </a:lnTo>
                    <a:lnTo>
                      <a:pt x="186" y="138"/>
                    </a:lnTo>
                    <a:lnTo>
                      <a:pt x="233" y="179"/>
                    </a:lnTo>
                    <a:lnTo>
                      <a:pt x="292" y="166"/>
                    </a:lnTo>
                    <a:lnTo>
                      <a:pt x="302" y="186"/>
                    </a:lnTo>
                    <a:lnTo>
                      <a:pt x="261" y="228"/>
                    </a:lnTo>
                    <a:lnTo>
                      <a:pt x="203" y="280"/>
                    </a:lnTo>
                    <a:lnTo>
                      <a:pt x="151" y="325"/>
                    </a:lnTo>
                    <a:lnTo>
                      <a:pt x="128" y="344"/>
                    </a:lnTo>
                    <a:close/>
                  </a:path>
                </a:pathLst>
              </a:custGeom>
              <a:solidFill>
                <a:srgbClr val="000000"/>
              </a:solidFill>
              <a:ln w="9525">
                <a:noFill/>
              </a:ln>
            </p:spPr>
            <p:txBody>
              <a:bodyPr/>
              <a:p>
                <a:endParaRPr lang="zh-CN" altLang="en-US"/>
              </a:p>
            </p:txBody>
          </p:sp>
          <p:sp>
            <p:nvSpPr>
              <p:cNvPr id="54337" name="Freeform 68"/>
              <p:cNvSpPr/>
              <p:nvPr/>
            </p:nvSpPr>
            <p:spPr>
              <a:xfrm>
                <a:off x="1207" y="2663"/>
                <a:ext cx="168" cy="8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504" h="247">
                    <a:moveTo>
                      <a:pt x="230" y="44"/>
                    </a:moveTo>
                    <a:lnTo>
                      <a:pt x="287" y="26"/>
                    </a:lnTo>
                    <a:lnTo>
                      <a:pt x="358" y="4"/>
                    </a:lnTo>
                    <a:lnTo>
                      <a:pt x="413" y="0"/>
                    </a:lnTo>
                    <a:lnTo>
                      <a:pt x="472" y="31"/>
                    </a:lnTo>
                    <a:lnTo>
                      <a:pt x="500" y="92"/>
                    </a:lnTo>
                    <a:lnTo>
                      <a:pt x="504" y="150"/>
                    </a:lnTo>
                    <a:lnTo>
                      <a:pt x="458" y="175"/>
                    </a:lnTo>
                    <a:lnTo>
                      <a:pt x="396" y="210"/>
                    </a:lnTo>
                    <a:lnTo>
                      <a:pt x="362" y="150"/>
                    </a:lnTo>
                    <a:lnTo>
                      <a:pt x="318" y="112"/>
                    </a:lnTo>
                    <a:lnTo>
                      <a:pt x="303" y="162"/>
                    </a:lnTo>
                    <a:lnTo>
                      <a:pt x="7" y="247"/>
                    </a:lnTo>
                    <a:lnTo>
                      <a:pt x="0" y="210"/>
                    </a:lnTo>
                    <a:lnTo>
                      <a:pt x="273" y="143"/>
                    </a:lnTo>
                    <a:lnTo>
                      <a:pt x="276" y="105"/>
                    </a:lnTo>
                    <a:lnTo>
                      <a:pt x="294" y="69"/>
                    </a:lnTo>
                    <a:lnTo>
                      <a:pt x="334" y="34"/>
                    </a:lnTo>
                    <a:lnTo>
                      <a:pt x="259" y="65"/>
                    </a:lnTo>
                    <a:lnTo>
                      <a:pt x="159" y="107"/>
                    </a:lnTo>
                    <a:lnTo>
                      <a:pt x="230" y="44"/>
                    </a:lnTo>
                    <a:close/>
                  </a:path>
                </a:pathLst>
              </a:custGeom>
              <a:solidFill>
                <a:srgbClr val="000000"/>
              </a:solidFill>
              <a:ln w="9525">
                <a:noFill/>
              </a:ln>
            </p:spPr>
            <p:txBody>
              <a:bodyPr/>
              <a:p>
                <a:endParaRPr lang="zh-CN" altLang="en-US"/>
              </a:p>
            </p:txBody>
          </p:sp>
          <p:sp>
            <p:nvSpPr>
              <p:cNvPr id="54338" name="Freeform 69"/>
              <p:cNvSpPr/>
              <p:nvPr/>
            </p:nvSpPr>
            <p:spPr>
              <a:xfrm>
                <a:off x="1289" y="2739"/>
                <a:ext cx="47" cy="6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40" h="202">
                    <a:moveTo>
                      <a:pt x="51" y="0"/>
                    </a:moveTo>
                    <a:lnTo>
                      <a:pt x="76" y="98"/>
                    </a:lnTo>
                    <a:lnTo>
                      <a:pt x="116" y="138"/>
                    </a:lnTo>
                    <a:lnTo>
                      <a:pt x="140" y="153"/>
                    </a:lnTo>
                    <a:lnTo>
                      <a:pt x="86" y="192"/>
                    </a:lnTo>
                    <a:lnTo>
                      <a:pt x="0" y="202"/>
                    </a:lnTo>
                    <a:lnTo>
                      <a:pt x="38" y="162"/>
                    </a:lnTo>
                    <a:lnTo>
                      <a:pt x="69" y="147"/>
                    </a:lnTo>
                    <a:lnTo>
                      <a:pt x="38" y="91"/>
                    </a:lnTo>
                    <a:lnTo>
                      <a:pt x="51" y="0"/>
                    </a:lnTo>
                    <a:close/>
                  </a:path>
                </a:pathLst>
              </a:custGeom>
              <a:solidFill>
                <a:srgbClr val="000000"/>
              </a:solidFill>
              <a:ln w="9525">
                <a:noFill/>
              </a:ln>
            </p:spPr>
            <p:txBody>
              <a:bodyPr/>
              <a:p>
                <a:endParaRPr lang="zh-CN" altLang="en-US"/>
              </a:p>
            </p:txBody>
          </p:sp>
          <p:sp>
            <p:nvSpPr>
              <p:cNvPr id="54339" name="Freeform 70"/>
              <p:cNvSpPr/>
              <p:nvPr/>
            </p:nvSpPr>
            <p:spPr>
              <a:xfrm>
                <a:off x="1236" y="2774"/>
                <a:ext cx="85" cy="6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255" h="199">
                    <a:moveTo>
                      <a:pt x="69" y="0"/>
                    </a:moveTo>
                    <a:lnTo>
                      <a:pt x="98" y="57"/>
                    </a:lnTo>
                    <a:lnTo>
                      <a:pt x="91" y="121"/>
                    </a:lnTo>
                    <a:lnTo>
                      <a:pt x="147" y="158"/>
                    </a:lnTo>
                    <a:lnTo>
                      <a:pt x="255" y="179"/>
                    </a:lnTo>
                    <a:lnTo>
                      <a:pt x="132" y="199"/>
                    </a:lnTo>
                    <a:lnTo>
                      <a:pt x="69" y="165"/>
                    </a:lnTo>
                    <a:lnTo>
                      <a:pt x="0" y="179"/>
                    </a:lnTo>
                    <a:lnTo>
                      <a:pt x="55" y="121"/>
                    </a:lnTo>
                    <a:lnTo>
                      <a:pt x="66" y="63"/>
                    </a:lnTo>
                    <a:lnTo>
                      <a:pt x="69" y="0"/>
                    </a:lnTo>
                    <a:close/>
                  </a:path>
                </a:pathLst>
              </a:custGeom>
              <a:solidFill>
                <a:srgbClr val="000000"/>
              </a:solidFill>
              <a:ln w="9525">
                <a:noFill/>
              </a:ln>
            </p:spPr>
            <p:txBody>
              <a:bodyPr/>
              <a:p>
                <a:endParaRPr lang="zh-CN" altLang="en-US"/>
              </a:p>
            </p:txBody>
          </p:sp>
          <p:sp>
            <p:nvSpPr>
              <p:cNvPr id="54340" name="Freeform 71"/>
              <p:cNvSpPr/>
              <p:nvPr/>
            </p:nvSpPr>
            <p:spPr>
              <a:xfrm>
                <a:off x="1445" y="3633"/>
                <a:ext cx="130" cy="7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389" h="209">
                    <a:moveTo>
                      <a:pt x="0" y="76"/>
                    </a:moveTo>
                    <a:lnTo>
                      <a:pt x="76" y="0"/>
                    </a:lnTo>
                    <a:lnTo>
                      <a:pt x="214" y="7"/>
                    </a:lnTo>
                    <a:lnTo>
                      <a:pt x="331" y="69"/>
                    </a:lnTo>
                    <a:lnTo>
                      <a:pt x="381" y="157"/>
                    </a:lnTo>
                    <a:lnTo>
                      <a:pt x="389" y="209"/>
                    </a:lnTo>
                    <a:lnTo>
                      <a:pt x="189" y="206"/>
                    </a:lnTo>
                    <a:lnTo>
                      <a:pt x="342" y="168"/>
                    </a:lnTo>
                    <a:lnTo>
                      <a:pt x="303" y="95"/>
                    </a:lnTo>
                    <a:lnTo>
                      <a:pt x="203" y="45"/>
                    </a:lnTo>
                    <a:lnTo>
                      <a:pt x="89" y="34"/>
                    </a:lnTo>
                    <a:lnTo>
                      <a:pt x="0" y="76"/>
                    </a:lnTo>
                    <a:close/>
                  </a:path>
                </a:pathLst>
              </a:custGeom>
              <a:solidFill>
                <a:srgbClr val="000000"/>
              </a:solidFill>
              <a:ln w="9525">
                <a:noFill/>
              </a:ln>
            </p:spPr>
            <p:txBody>
              <a:bodyPr/>
              <a:p>
                <a:endParaRPr lang="zh-CN" altLang="en-US"/>
              </a:p>
            </p:txBody>
          </p:sp>
          <p:sp>
            <p:nvSpPr>
              <p:cNvPr id="54341" name="Freeform 72"/>
              <p:cNvSpPr/>
              <p:nvPr/>
            </p:nvSpPr>
            <p:spPr>
              <a:xfrm>
                <a:off x="1316" y="2744"/>
                <a:ext cx="40" cy="22"/>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20" h="66">
                    <a:moveTo>
                      <a:pt x="96" y="7"/>
                    </a:moveTo>
                    <a:lnTo>
                      <a:pt x="120" y="34"/>
                    </a:lnTo>
                    <a:lnTo>
                      <a:pt x="91" y="61"/>
                    </a:lnTo>
                    <a:lnTo>
                      <a:pt x="48" y="66"/>
                    </a:lnTo>
                    <a:lnTo>
                      <a:pt x="0" y="54"/>
                    </a:lnTo>
                    <a:lnTo>
                      <a:pt x="4" y="20"/>
                    </a:lnTo>
                    <a:lnTo>
                      <a:pt x="51" y="0"/>
                    </a:lnTo>
                    <a:lnTo>
                      <a:pt x="96" y="7"/>
                    </a:lnTo>
                    <a:close/>
                  </a:path>
                </a:pathLst>
              </a:custGeom>
              <a:solidFill>
                <a:srgbClr val="FFE5E5"/>
              </a:solidFill>
              <a:ln w="9525">
                <a:noFill/>
              </a:ln>
            </p:spPr>
            <p:txBody>
              <a:bodyPr/>
              <a:p>
                <a:endParaRPr lang="zh-CN" altLang="en-US"/>
              </a:p>
            </p:txBody>
          </p:sp>
          <p:sp>
            <p:nvSpPr>
              <p:cNvPr id="54342" name="Freeform 73"/>
              <p:cNvSpPr/>
              <p:nvPr/>
            </p:nvSpPr>
            <p:spPr>
              <a:xfrm>
                <a:off x="1259" y="2742"/>
                <a:ext cx="29" cy="22"/>
              </a:xfrm>
              <a:custGeom>
                <a:avLst/>
                <a:gdLst/>
                <a:ahLst/>
                <a:cxnLst>
                  <a:cxn ang="0">
                    <a:pos x="0" y="0"/>
                  </a:cxn>
                  <a:cxn ang="0">
                    <a:pos x="0" y="0"/>
                  </a:cxn>
                  <a:cxn ang="0">
                    <a:pos x="0" y="0"/>
                  </a:cxn>
                  <a:cxn ang="0">
                    <a:pos x="0" y="0"/>
                  </a:cxn>
                  <a:cxn ang="0">
                    <a:pos x="0" y="0"/>
                  </a:cxn>
                  <a:cxn ang="0">
                    <a:pos x="0" y="0"/>
                  </a:cxn>
                  <a:cxn ang="0">
                    <a:pos x="0" y="0"/>
                  </a:cxn>
                  <a:cxn ang="0">
                    <a:pos x="0" y="0"/>
                  </a:cxn>
                </a:cxnLst>
                <a:pathLst>
                  <a:path w="86" h="66">
                    <a:moveTo>
                      <a:pt x="82" y="0"/>
                    </a:moveTo>
                    <a:lnTo>
                      <a:pt x="86" y="32"/>
                    </a:lnTo>
                    <a:lnTo>
                      <a:pt x="76" y="58"/>
                    </a:lnTo>
                    <a:lnTo>
                      <a:pt x="46" y="66"/>
                    </a:lnTo>
                    <a:lnTo>
                      <a:pt x="0" y="34"/>
                    </a:lnTo>
                    <a:lnTo>
                      <a:pt x="34" y="7"/>
                    </a:lnTo>
                    <a:lnTo>
                      <a:pt x="82" y="0"/>
                    </a:lnTo>
                    <a:close/>
                  </a:path>
                </a:pathLst>
              </a:custGeom>
              <a:solidFill>
                <a:srgbClr val="FFE5E5"/>
              </a:solidFill>
              <a:ln w="9525">
                <a:noFill/>
              </a:ln>
            </p:spPr>
            <p:txBody>
              <a:bodyPr/>
              <a:p>
                <a:endParaRPr lang="zh-CN" altLang="en-US"/>
              </a:p>
            </p:txBody>
          </p:sp>
          <p:sp>
            <p:nvSpPr>
              <p:cNvPr id="54343" name="Freeform 74"/>
              <p:cNvSpPr/>
              <p:nvPr/>
            </p:nvSpPr>
            <p:spPr>
              <a:xfrm>
                <a:off x="1312" y="2743"/>
                <a:ext cx="44" cy="2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34" h="77">
                    <a:moveTo>
                      <a:pt x="134" y="39"/>
                    </a:moveTo>
                    <a:lnTo>
                      <a:pt x="115" y="7"/>
                    </a:lnTo>
                    <a:lnTo>
                      <a:pt x="55" y="0"/>
                    </a:lnTo>
                    <a:lnTo>
                      <a:pt x="0" y="40"/>
                    </a:lnTo>
                    <a:lnTo>
                      <a:pt x="7" y="70"/>
                    </a:lnTo>
                    <a:lnTo>
                      <a:pt x="55" y="77"/>
                    </a:lnTo>
                    <a:lnTo>
                      <a:pt x="70" y="59"/>
                    </a:lnTo>
                    <a:lnTo>
                      <a:pt x="45" y="38"/>
                    </a:lnTo>
                    <a:lnTo>
                      <a:pt x="83" y="23"/>
                    </a:lnTo>
                    <a:lnTo>
                      <a:pt x="134" y="39"/>
                    </a:lnTo>
                    <a:close/>
                  </a:path>
                </a:pathLst>
              </a:custGeom>
              <a:solidFill>
                <a:srgbClr val="000000"/>
              </a:solidFill>
              <a:ln w="9525">
                <a:noFill/>
              </a:ln>
            </p:spPr>
            <p:txBody>
              <a:bodyPr/>
              <a:p>
                <a:endParaRPr lang="zh-CN" altLang="en-US"/>
              </a:p>
            </p:txBody>
          </p:sp>
          <p:sp>
            <p:nvSpPr>
              <p:cNvPr id="54344" name="Freeform 75"/>
              <p:cNvSpPr/>
              <p:nvPr/>
            </p:nvSpPr>
            <p:spPr>
              <a:xfrm>
                <a:off x="1259" y="2739"/>
                <a:ext cx="30" cy="25"/>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90" h="75">
                    <a:moveTo>
                      <a:pt x="89" y="6"/>
                    </a:moveTo>
                    <a:lnTo>
                      <a:pt x="54" y="0"/>
                    </a:lnTo>
                    <a:lnTo>
                      <a:pt x="23" y="13"/>
                    </a:lnTo>
                    <a:lnTo>
                      <a:pt x="0" y="43"/>
                    </a:lnTo>
                    <a:lnTo>
                      <a:pt x="6" y="71"/>
                    </a:lnTo>
                    <a:lnTo>
                      <a:pt x="46" y="75"/>
                    </a:lnTo>
                    <a:lnTo>
                      <a:pt x="61" y="52"/>
                    </a:lnTo>
                    <a:lnTo>
                      <a:pt x="34" y="40"/>
                    </a:lnTo>
                    <a:lnTo>
                      <a:pt x="56" y="23"/>
                    </a:lnTo>
                    <a:lnTo>
                      <a:pt x="90" y="34"/>
                    </a:lnTo>
                    <a:lnTo>
                      <a:pt x="89" y="6"/>
                    </a:lnTo>
                    <a:close/>
                  </a:path>
                </a:pathLst>
              </a:custGeom>
              <a:solidFill>
                <a:srgbClr val="000000"/>
              </a:solidFill>
              <a:ln w="9525">
                <a:noFill/>
              </a:ln>
            </p:spPr>
            <p:txBody>
              <a:bodyPr/>
              <a:p>
                <a:endParaRPr lang="zh-CN" altLang="en-US"/>
              </a:p>
            </p:txBody>
          </p:sp>
          <p:sp>
            <p:nvSpPr>
              <p:cNvPr id="54345" name="Freeform 76"/>
              <p:cNvSpPr/>
              <p:nvPr/>
            </p:nvSpPr>
            <p:spPr>
              <a:xfrm>
                <a:off x="1298" y="2697"/>
                <a:ext cx="61" cy="17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pathLst>
                  <a:path w="183" h="530">
                    <a:moveTo>
                      <a:pt x="81" y="0"/>
                    </a:moveTo>
                    <a:lnTo>
                      <a:pt x="109" y="38"/>
                    </a:lnTo>
                    <a:lnTo>
                      <a:pt x="157" y="125"/>
                    </a:lnTo>
                    <a:lnTo>
                      <a:pt x="183" y="321"/>
                    </a:lnTo>
                    <a:lnTo>
                      <a:pt x="166" y="392"/>
                    </a:lnTo>
                    <a:lnTo>
                      <a:pt x="133" y="451"/>
                    </a:lnTo>
                    <a:lnTo>
                      <a:pt x="69" y="510"/>
                    </a:lnTo>
                    <a:lnTo>
                      <a:pt x="0" y="530"/>
                    </a:lnTo>
                    <a:lnTo>
                      <a:pt x="11" y="488"/>
                    </a:lnTo>
                    <a:lnTo>
                      <a:pt x="81" y="458"/>
                    </a:lnTo>
                    <a:lnTo>
                      <a:pt x="135" y="386"/>
                    </a:lnTo>
                    <a:lnTo>
                      <a:pt x="154" y="338"/>
                    </a:lnTo>
                    <a:lnTo>
                      <a:pt x="154" y="196"/>
                    </a:lnTo>
                    <a:lnTo>
                      <a:pt x="111" y="66"/>
                    </a:lnTo>
                    <a:lnTo>
                      <a:pt x="81" y="0"/>
                    </a:lnTo>
                    <a:close/>
                  </a:path>
                </a:pathLst>
              </a:custGeom>
              <a:solidFill>
                <a:srgbClr val="000000"/>
              </a:solidFill>
              <a:ln w="9525">
                <a:noFill/>
              </a:ln>
            </p:spPr>
            <p:txBody>
              <a:bodyPr/>
              <a:p>
                <a:endParaRPr lang="zh-CN" altLang="en-US"/>
              </a:p>
            </p:txBody>
          </p:sp>
        </p:grpSp>
        <p:sp>
          <p:nvSpPr>
            <p:cNvPr id="54346" name="Text Box 77"/>
            <p:cNvSpPr txBox="1"/>
            <p:nvPr/>
          </p:nvSpPr>
          <p:spPr>
            <a:xfrm>
              <a:off x="624" y="3696"/>
              <a:ext cx="864" cy="327"/>
            </a:xfrm>
            <a:prstGeom prst="rect">
              <a:avLst/>
            </a:prstGeom>
            <a:noFill/>
            <a:ln w="9525">
              <a:noFill/>
            </a:ln>
          </p:spPr>
          <p:txBody>
            <a:bodyPr anchor="t" anchorCtr="0">
              <a:spAutoFit/>
            </a:bodyPr>
            <a:p>
              <a:pPr algn="ctr">
                <a:spcBef>
                  <a:spcPct val="50000"/>
                </a:spcBef>
              </a:pPr>
              <a:r>
                <a:rPr lang="zh-CN" altLang="en-US" sz="2800" b="1" dirty="0">
                  <a:latin typeface="Times New Roman" panose="02020603050405020304" pitchFamily="18" charset="0"/>
                  <a:ea typeface="楷体_GB2312" panose="02010609030101010101" pitchFamily="49" charset="-122"/>
                </a:rPr>
                <a:t>劳动者</a:t>
              </a:r>
              <a:endParaRPr lang="zh-CN" altLang="en-US" sz="2800" b="1" dirty="0">
                <a:latin typeface="Times New Roman" panose="02020603050405020304" pitchFamily="18" charset="0"/>
                <a:ea typeface="楷体_GB2312" panose="02010609030101010101" pitchFamily="49" charset="-122"/>
              </a:endParaRPr>
            </a:p>
          </p:txBody>
        </p:sp>
      </p:grpSp>
      <p:sp>
        <p:nvSpPr>
          <p:cNvPr id="80" name="AutoShape 78"/>
          <p:cNvSpPr>
            <a:spLocks noChangeArrowheads="1"/>
          </p:cNvSpPr>
          <p:nvPr/>
        </p:nvSpPr>
        <p:spPr bwMode="auto">
          <a:xfrm>
            <a:off x="5153025" y="889953"/>
            <a:ext cx="5940425" cy="5576888"/>
          </a:xfrm>
          <a:prstGeom prst="wedgeRectCallout">
            <a:avLst>
              <a:gd name="adj1" fmla="val -62106"/>
              <a:gd name="adj2" fmla="val -27852"/>
            </a:avLst>
          </a:prstGeom>
          <a:solidFill>
            <a:srgbClr val="003366"/>
          </a:solidFill>
          <a:ln w="9525">
            <a:noFill/>
            <a:miter lim="800000"/>
          </a:ln>
          <a:effectLst>
            <a:outerShdw dist="107763" dir="2700000" algn="ctr" rotWithShape="0">
              <a:schemeClr val="bg2"/>
            </a:outerShdw>
          </a:effectLst>
        </p:spPr>
        <p:txBody>
          <a:bodyPr anchor="ctr"/>
          <a:lstStyle/>
          <a:p>
            <a:pPr marL="0" marR="0" lvl="0" indent="0" algn="l" defTabSz="914400" rtl="0" eaLnBrk="1" fontAlgn="base" latinLnBrk="0" hangingPunct="1">
              <a:lnSpc>
                <a:spcPct val="80000"/>
              </a:lnSpc>
              <a:spcBef>
                <a:spcPct val="50000"/>
              </a:spcBef>
              <a:spcAft>
                <a:spcPct val="0"/>
              </a:spcAft>
              <a:buClrTx/>
              <a:buSzTx/>
              <a:buFontTx/>
              <a:buNone/>
              <a:defRPr/>
            </a:pPr>
            <a:r>
              <a:rPr kumimoji="1" lang="en-US" altLang="zh-CN" sz="3200" b="1"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10</a:t>
            </a:r>
            <a:r>
              <a:rPr kumimoji="1" lang="zh-CN" altLang="en-US" sz="3200" b="1"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项义务</a:t>
            </a: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配备防护设施、治理职业危害</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作业场所危害评价与管理</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劳动者健康监护（上岗前、在岗中、岗时）</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危害告知（合同、作用场所、培训教育）</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建立危害监测和劳动者健康档案</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职业病报告义务</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对患职业病者的救治、安置</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依法参加工伤劳动保险</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落实职业危害治理和职业病防治经费</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未成年工、女工保护</a:t>
            </a:r>
            <a:endParaRPr kumimoji="1" lang="zh-CN" altLang="en-US" sz="2400" b="0" i="0" u="none" strike="noStrike" kern="1200" cap="none" spc="0" normalizeH="0" baseline="0" noProof="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p:txBody>
      </p:sp>
      <p:sp>
        <p:nvSpPr>
          <p:cNvPr id="81" name="AutoShape 79"/>
          <p:cNvSpPr>
            <a:spLocks noChangeArrowheads="1"/>
          </p:cNvSpPr>
          <p:nvPr/>
        </p:nvSpPr>
        <p:spPr bwMode="auto">
          <a:xfrm>
            <a:off x="5153025" y="906463"/>
            <a:ext cx="5688013" cy="5543550"/>
          </a:xfrm>
          <a:prstGeom prst="wedgeRectCallout">
            <a:avLst>
              <a:gd name="adj1" fmla="val -63593"/>
              <a:gd name="adj2" fmla="val 28208"/>
            </a:avLst>
          </a:prstGeom>
          <a:solidFill>
            <a:srgbClr val="FFFFCC"/>
          </a:solidFill>
          <a:ln w="9525">
            <a:noFill/>
            <a:miter lim="800000"/>
          </a:ln>
          <a:effectLst>
            <a:outerShdw dist="107763" dir="2700000" algn="ctr" rotWithShape="0">
              <a:schemeClr val="bg2"/>
            </a:outerShdw>
          </a:effectLst>
        </p:spPr>
        <p:txBody>
          <a:bodyPr anchor="ctr"/>
          <a:lstStyle/>
          <a:p>
            <a:pPr marL="0" marR="0" lvl="0" indent="0" algn="l" defTabSz="914400" rtl="0" eaLnBrk="1" fontAlgn="base" latinLnBrk="0" hangingPunct="1">
              <a:lnSpc>
                <a:spcPct val="80000"/>
              </a:lnSpc>
              <a:spcBef>
                <a:spcPct val="50000"/>
              </a:spcBef>
              <a:spcAft>
                <a:spcPct val="0"/>
              </a:spcAft>
              <a:buClrTx/>
              <a:buSzTx/>
              <a:buFontTx/>
              <a:buNone/>
              <a:defRPr/>
            </a:pPr>
            <a:r>
              <a:rPr kumimoji="1" lang="en-US" altLang="zh-CN" sz="3200" b="1" i="0" u="none" strike="noStrike" kern="1200" cap="none" spc="0" normalizeH="0" baseline="0" noProof="0" dirty="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8</a:t>
            </a:r>
            <a:r>
              <a:rPr kumimoji="1" lang="zh-CN" altLang="en-US" sz="3200" b="1" i="0" u="none" strike="noStrike" kern="1200" cap="none" spc="0" normalizeH="0" baseline="0" noProof="0" dirty="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项权利：</a:t>
            </a:r>
            <a:endParaRPr kumimoji="1" lang="zh-CN" altLang="en-US" sz="3200" b="1" i="0" u="none" strike="noStrike" kern="1200" cap="none" spc="0" normalizeH="0" baseline="0" noProof="0" dirty="0">
              <a:ln>
                <a:noFill/>
              </a:ln>
              <a:solidFill>
                <a:srgbClr val="FFFF99"/>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80000"/>
              </a:lnSpc>
              <a:spcBef>
                <a:spcPct val="50000"/>
              </a:spcBef>
              <a:spcAft>
                <a:spcPct val="0"/>
              </a:spcAft>
              <a:buClrTx/>
              <a:buSzTx/>
              <a:buFontTx/>
              <a:buNone/>
              <a:defRPr/>
            </a:pP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获得职业卫生</a:t>
            </a: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培训</a:t>
            </a: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教育</a:t>
            </a:r>
            <a:endPar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获得职业</a:t>
            </a: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卫生防护</a:t>
            </a:r>
            <a:endPar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接受</a:t>
            </a: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职业健康</a:t>
            </a: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检查、职业病诊疗、康复服务</a:t>
            </a:r>
            <a:endPar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知情权</a:t>
            </a:r>
            <a:r>
              <a:rPr kumimoji="0" lang="zh-CN" altLang="en-US" sz="2400" b="0" i="0" u="none" strike="noStrike" kern="1200" cap="none" spc="0" normalizeH="0" baseline="0" noProof="0" dirty="0">
                <a:ln>
                  <a:noFill/>
                </a:ln>
                <a:solidFill>
                  <a:schemeClr val="bg1"/>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a:t>
            </a: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危害、危害后果、防护条件</a:t>
            </a:r>
            <a:endPar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拒绝</a:t>
            </a: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强令违章操作</a:t>
            </a:r>
            <a:r>
              <a:rPr kumimoji="0" lang="zh-CN" altLang="en-US" sz="2400" b="0" i="0" u="none" strike="noStrike" kern="1200" cap="none" spc="0" normalizeH="0" baseline="0" noProof="0" dirty="0">
                <a:ln>
                  <a:noFill/>
                </a:ln>
                <a:solidFill>
                  <a:schemeClr val="bg1"/>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a:t>
            </a: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冒险作业</a:t>
            </a:r>
            <a:endPar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批评</a:t>
            </a:r>
            <a:r>
              <a:rPr kumimoji="0" lang="zh-CN" altLang="en-US" sz="2400" b="0" i="0" u="none" strike="noStrike" kern="1200" cap="none" spc="0" normalizeH="0" baseline="0" noProof="0" dirty="0">
                <a:ln>
                  <a:noFill/>
                </a:ln>
                <a:solidFill>
                  <a:schemeClr val="bg1"/>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a:t>
            </a: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检举、控告</a:t>
            </a:r>
            <a:endPar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参与民主管理</a:t>
            </a:r>
            <a:endPar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a:p>
            <a:pPr marL="457200" marR="0" lvl="1" indent="0" algn="l" defTabSz="914400" rtl="0" eaLnBrk="1" fontAlgn="base" latinLnBrk="0" hangingPunct="1">
              <a:lnSpc>
                <a:spcPct val="130000"/>
              </a:lnSpc>
              <a:spcBef>
                <a:spcPct val="20000"/>
              </a:spcBef>
              <a:spcAft>
                <a:spcPct val="0"/>
              </a:spcAft>
              <a:buClrTx/>
              <a:buSzTx/>
              <a:buFontTx/>
              <a:buNone/>
              <a:defRPr/>
            </a:pPr>
            <a:r>
              <a:rPr kumimoji="0" lang="zh-CN" altLang="en-US" sz="24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黑体" panose="02010609060101010101" pitchFamily="49" charset="-122"/>
                <a:ea typeface="黑体" panose="02010609060101010101" pitchFamily="49" charset="-122"/>
                <a:cs typeface="+mn-cs"/>
              </a:rPr>
              <a:t>要求并获得</a:t>
            </a:r>
            <a:r>
              <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健康损害赔偿</a:t>
            </a:r>
            <a:endParaRPr kumimoji="0" lang="zh-CN" altLang="en-US" sz="2400" b="0" i="0" u="none" strike="noStrike" kern="1200" cap="none" spc="0" normalizeH="0" baseline="0" noProof="0" dirty="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grpId="0" nodeType="clickEffect">
                                  <p:stCondLst>
                                    <p:cond delay="0"/>
                                  </p:stCondLst>
                                  <p:childTnLst>
                                    <p:set>
                                      <p:cBhvr>
                                        <p:cTn id="18" dur="1" fill="hold">
                                          <p:stCondLst>
                                            <p:cond delay="0"/>
                                          </p:stCondLst>
                                        </p:cTn>
                                        <p:tgtEl>
                                          <p:spTgt spid="80"/>
                                        </p:tgtEl>
                                        <p:attrNameLst>
                                          <p:attrName>style.visibility</p:attrName>
                                        </p:attrNameLst>
                                      </p:cBhvr>
                                      <p:to>
                                        <p:strVal val="visible"/>
                                      </p:to>
                                    </p:set>
                                    <p:anim calcmode="lin" valueType="num">
                                      <p:cBhvr>
                                        <p:cTn id="19" dur="500" fill="hold"/>
                                        <p:tgtEl>
                                          <p:spTgt spid="80"/>
                                        </p:tgtEl>
                                        <p:attrNameLst>
                                          <p:attrName>ppt_x</p:attrName>
                                        </p:attrNameLst>
                                      </p:cBhvr>
                                      <p:tavLst>
                                        <p:tav tm="0">
                                          <p:val>
                                            <p:strVal val="#ppt_x+#ppt_w/2"/>
                                          </p:val>
                                        </p:tav>
                                        <p:tav tm="100000">
                                          <p:val>
                                            <p:strVal val="#ppt_x"/>
                                          </p:val>
                                        </p:tav>
                                      </p:tavLst>
                                    </p:anim>
                                    <p:anim calcmode="lin" valueType="num">
                                      <p:cBhvr>
                                        <p:cTn id="20" dur="500" fill="hold"/>
                                        <p:tgtEl>
                                          <p:spTgt spid="80"/>
                                        </p:tgtEl>
                                        <p:attrNameLst>
                                          <p:attrName>ppt_y</p:attrName>
                                        </p:attrNameLst>
                                      </p:cBhvr>
                                      <p:tavLst>
                                        <p:tav tm="0">
                                          <p:val>
                                            <p:strVal val="#ppt_y"/>
                                          </p:val>
                                        </p:tav>
                                        <p:tav tm="100000">
                                          <p:val>
                                            <p:strVal val="#ppt_y"/>
                                          </p:val>
                                        </p:tav>
                                      </p:tavLst>
                                    </p:anim>
                                    <p:anim calcmode="lin" valueType="num">
                                      <p:cBhvr>
                                        <p:cTn id="21" dur="500" fill="hold"/>
                                        <p:tgtEl>
                                          <p:spTgt spid="80"/>
                                        </p:tgtEl>
                                        <p:attrNameLst>
                                          <p:attrName>ppt_w</p:attrName>
                                        </p:attrNameLst>
                                      </p:cBhvr>
                                      <p:tavLst>
                                        <p:tav tm="0">
                                          <p:val>
                                            <p:fltVal val="0.000000"/>
                                          </p:val>
                                        </p:tav>
                                        <p:tav tm="100000">
                                          <p:val>
                                            <p:strVal val="#ppt_w"/>
                                          </p:val>
                                        </p:tav>
                                      </p:tavLst>
                                    </p:anim>
                                    <p:anim calcmode="lin" valueType="num">
                                      <p:cBhvr>
                                        <p:cTn id="22" dur="500" fill="hold"/>
                                        <p:tgtEl>
                                          <p:spTgt spid="80"/>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80"/>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7" presetClass="entr" presetSubtype="2" fill="hold" grpId="0" nodeType="clickEffect">
                                  <p:stCondLst>
                                    <p:cond delay="0"/>
                                  </p:stCondLst>
                                  <p:childTnLst>
                                    <p:set>
                                      <p:cBhvr>
                                        <p:cTn id="26" dur="1" fill="hold">
                                          <p:stCondLst>
                                            <p:cond delay="0"/>
                                          </p:stCondLst>
                                        </p:cTn>
                                        <p:tgtEl>
                                          <p:spTgt spid="81"/>
                                        </p:tgtEl>
                                        <p:attrNameLst>
                                          <p:attrName>style.visibility</p:attrName>
                                        </p:attrNameLst>
                                      </p:cBhvr>
                                      <p:to>
                                        <p:strVal val="visible"/>
                                      </p:to>
                                    </p:set>
                                    <p:anim calcmode="lin" valueType="num">
                                      <p:cBhvr>
                                        <p:cTn id="27" dur="500" fill="hold"/>
                                        <p:tgtEl>
                                          <p:spTgt spid="81"/>
                                        </p:tgtEl>
                                        <p:attrNameLst>
                                          <p:attrName>ppt_x</p:attrName>
                                        </p:attrNameLst>
                                      </p:cBhvr>
                                      <p:tavLst>
                                        <p:tav tm="0">
                                          <p:val>
                                            <p:strVal val="#ppt_x+#ppt_w/2"/>
                                          </p:val>
                                        </p:tav>
                                        <p:tav tm="100000">
                                          <p:val>
                                            <p:strVal val="#ppt_x"/>
                                          </p:val>
                                        </p:tav>
                                      </p:tavLst>
                                    </p:anim>
                                    <p:anim calcmode="lin" valueType="num">
                                      <p:cBhvr>
                                        <p:cTn id="28" dur="500" fill="hold"/>
                                        <p:tgtEl>
                                          <p:spTgt spid="81"/>
                                        </p:tgtEl>
                                        <p:attrNameLst>
                                          <p:attrName>ppt_y</p:attrName>
                                        </p:attrNameLst>
                                      </p:cBhvr>
                                      <p:tavLst>
                                        <p:tav tm="0">
                                          <p:val>
                                            <p:strVal val="#ppt_y"/>
                                          </p:val>
                                        </p:tav>
                                        <p:tav tm="100000">
                                          <p:val>
                                            <p:strVal val="#ppt_y"/>
                                          </p:val>
                                        </p:tav>
                                      </p:tavLst>
                                    </p:anim>
                                    <p:anim calcmode="lin" valueType="num">
                                      <p:cBhvr>
                                        <p:cTn id="29" dur="500" fill="hold"/>
                                        <p:tgtEl>
                                          <p:spTgt spid="81"/>
                                        </p:tgtEl>
                                        <p:attrNameLst>
                                          <p:attrName>ppt_w</p:attrName>
                                        </p:attrNameLst>
                                      </p:cBhvr>
                                      <p:tavLst>
                                        <p:tav tm="0">
                                          <p:val>
                                            <p:fltVal val="0.000000"/>
                                          </p:val>
                                        </p:tav>
                                        <p:tav tm="100000">
                                          <p:val>
                                            <p:strVal val="#ppt_w"/>
                                          </p:val>
                                        </p:tav>
                                      </p:tavLst>
                                    </p:anim>
                                    <p:anim calcmode="lin" valueType="num">
                                      <p:cBhvr>
                                        <p:cTn id="30" dur="500" fill="hold"/>
                                        <p:tgtEl>
                                          <p:spTgt spid="8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bldLvl="0" animBg="1"/>
      <p:bldP spid="8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5297"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6" name="Rectangle 2"/>
          <p:cNvSpPr txBox="1">
            <a:spLocks noChangeArrowheads="1"/>
          </p:cNvSpPr>
          <p:nvPr/>
        </p:nvSpPr>
        <p:spPr>
          <a:xfrm>
            <a:off x="705485" y="1191260"/>
            <a:ext cx="7373938" cy="571500"/>
          </a:xfrm>
          <a:prstGeom prst="rect">
            <a:avLst/>
          </a:prstGeom>
        </p:spPr>
        <p:txBody>
          <a:bodyPr vert="horz" rtlCol="0" anchor="ctr">
            <a:normAutofit fontScale="97500" lnSpcReduction="100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300" b="1" i="0" u="none" strike="noStrike" kern="1200" cap="none" spc="0" normalizeH="0" baseline="0" noProof="0" dirty="0">
                <a:ln>
                  <a:noFill/>
                </a:ln>
                <a:solidFill>
                  <a:srgbClr val="FF0000"/>
                </a:solidFill>
                <a:effectLst/>
                <a:uLnTx/>
                <a:uFillTx/>
                <a:latin typeface="+mj-lt"/>
                <a:ea typeface="+mj-ea"/>
                <a:cs typeface="+mj-cs"/>
              </a:rPr>
              <a:t>（四）职业病诊断与职业病病人保障 </a:t>
            </a:r>
            <a:endParaRPr kumimoji="0" lang="zh-CN" altLang="en-US" sz="3500" b="1" i="0" u="none" strike="noStrike" kern="1200" cap="none" spc="0" normalizeH="0" baseline="0" noProof="0" dirty="0" smtClean="0">
              <a:ln>
                <a:noFill/>
              </a:ln>
              <a:solidFill>
                <a:srgbClr val="2F2F2F"/>
              </a:solidFill>
              <a:effectLst/>
              <a:uLnTx/>
              <a:uFillTx/>
              <a:latin typeface="宋体" panose="02010600030101010101" pitchFamily="2" charset="-122"/>
              <a:ea typeface="微软雅黑" panose="020B0503020204020204" pitchFamily="34" charset="-122"/>
              <a:cs typeface="+mj-cs"/>
            </a:endParaRPr>
          </a:p>
        </p:txBody>
      </p:sp>
      <p:sp>
        <p:nvSpPr>
          <p:cNvPr id="7" name="Rectangle 3"/>
          <p:cNvSpPr txBox="1">
            <a:spLocks noChangeArrowheads="1"/>
          </p:cNvSpPr>
          <p:nvPr/>
        </p:nvSpPr>
        <p:spPr bwMode="auto">
          <a:xfrm>
            <a:off x="1038225" y="2127250"/>
            <a:ext cx="10028238"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92500"/>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50000"/>
              </a:lnSpc>
              <a:spcBef>
                <a:spcPts val="1000"/>
              </a:spcBef>
              <a:spcAft>
                <a:spcPct val="0"/>
              </a:spcAft>
              <a:buClrTx/>
              <a:buSzTx/>
              <a:buFont typeface="Arial" panose="020B0604020202020204" pitchFamily="34" charset="0"/>
              <a:buChar char="•"/>
              <a:defRPr/>
            </a:pPr>
            <a:r>
              <a:rPr kumimoji="0" lang="en-US" altLang="zh-CN" sz="2800" b="0" i="0" u="none" strike="noStrike" kern="1200" cap="none" spc="0" normalizeH="0" baseline="0" noProof="0" dirty="0" smtClean="0">
                <a:ln>
                  <a:noFill/>
                </a:ln>
                <a:solidFill>
                  <a:schemeClr val="tx1"/>
                </a:solidFill>
                <a:effectLst/>
                <a:uLnTx/>
                <a:uFillTx/>
                <a:latin typeface="+mn-lt"/>
                <a:ea typeface="+mn-ea"/>
                <a:cs typeface="+mn-cs"/>
              </a:rPr>
              <a:t>1</a:t>
            </a:r>
            <a:r>
              <a:rPr kumimoji="0" lang="zh-CN" alt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zh-CN" sz="27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rPr>
              <a:t>职业病报告制度</a:t>
            </a:r>
            <a:endParaRPr kumimoji="0" lang="zh-CN" altLang="en-US" sz="2700" b="1" i="0" u="none" strike="noStrike" kern="1200" cap="none" spc="0" normalizeH="0" baseline="0" noProof="0" dirty="0" smtClean="0">
              <a:ln>
                <a:noFill/>
              </a:ln>
              <a:solidFill>
                <a:schemeClr val="tx1"/>
              </a:solidFill>
              <a:effectLst/>
              <a:uLnTx/>
              <a:uFillTx/>
              <a:latin typeface="宋体" panose="02010600030101010101" pitchFamily="2" charset="-122"/>
              <a:ea typeface="+mn-ea"/>
              <a:cs typeface="+mn-cs"/>
            </a:endParaRPr>
          </a:p>
          <a:p>
            <a:pPr marL="685800" marR="0" lvl="1" indent="-228600" algn="l" defTabSz="914400" rtl="0" eaLnBrk="1" fontAlgn="base" latinLnBrk="0" hangingPunct="1">
              <a:lnSpc>
                <a:spcPct val="150000"/>
              </a:lnSpc>
              <a:spcBef>
                <a:spcPts val="500"/>
              </a:spcBef>
              <a:spcAft>
                <a:spcPct val="0"/>
              </a:spcAft>
              <a:buClrTx/>
              <a:buSzTx/>
              <a:buFont typeface="Arial" panose="020B0604020202020204" pitchFamily="34" charset="0"/>
              <a:buChar char="•"/>
              <a:defRPr/>
            </a:pPr>
            <a:r>
              <a:rPr kumimoji="0" lang="zh-CN" altLang="en-US" sz="2400" b="1" i="0" u="none" strike="noStrike" kern="1200" cap="none" spc="0" normalizeH="0" baseline="0" noProof="0" dirty="0" smtClean="0">
                <a:ln>
                  <a:noFill/>
                </a:ln>
                <a:solidFill>
                  <a:schemeClr val="tx1"/>
                </a:solidFill>
                <a:effectLst/>
                <a:uLnTx/>
                <a:uFillTx/>
                <a:latin typeface="+mn-lt"/>
                <a:ea typeface="+mn-ea"/>
                <a:cs typeface="+mn-cs"/>
              </a:rPr>
              <a:t>第五十条 </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用人单位和医疗卫生机构发现职业病病人或者疑似职业病病人时，应当及时向所在地卫生行政部门报告。确诊为职业病的，用人单位还应当向所在地劳动保障行政部门报告。接到报告的部门应当依法作出处理。</a:t>
            </a:r>
            <a:endParaRPr kumimoji="0" lang="zh-CN" altLang="en-US" sz="2400" b="0" i="0" u="none" strike="noStrike" kern="1200" cap="none" spc="0" normalizeH="0" baseline="0" noProof="0" dirty="0" smtClean="0">
              <a:ln>
                <a:noFill/>
              </a:ln>
              <a:solidFill>
                <a:schemeClr val="tx1"/>
              </a:solidFill>
              <a:effectLst/>
              <a:uLnTx/>
              <a:uFillTx/>
              <a:latin typeface="+mn-lt"/>
              <a:ea typeface="+mn-ea"/>
              <a:cs typeface="+mn-cs"/>
            </a:endParaRPr>
          </a:p>
          <a:p>
            <a:pPr marL="685800" marR="0" lvl="1" indent="-228600" algn="l" defTabSz="914400" rtl="0" eaLnBrk="1" fontAlgn="base" latinLnBrk="0" hangingPunct="1">
              <a:lnSpc>
                <a:spcPct val="150000"/>
              </a:lnSpc>
              <a:spcBef>
                <a:spcPts val="500"/>
              </a:spcBef>
              <a:spcAft>
                <a:spcPct val="0"/>
              </a:spcAft>
              <a:buClrTx/>
              <a:buSzTx/>
              <a:buFont typeface="Arial" panose="020B0604020202020204" pitchFamily="34" charset="0"/>
              <a:buChar char="•"/>
              <a:defRPr/>
            </a:pPr>
            <a:r>
              <a:rPr kumimoji="0" lang="zh-CN" altLang="en-US" sz="2400" b="1" i="0" u="none" strike="noStrike" kern="1200" cap="none" spc="0" normalizeH="0" baseline="0" noProof="0" dirty="0" smtClean="0">
                <a:ln>
                  <a:noFill/>
                </a:ln>
                <a:solidFill>
                  <a:schemeClr val="tx1"/>
                </a:solidFill>
                <a:effectLst/>
                <a:uLnTx/>
                <a:uFillTx/>
                <a:latin typeface="+mn-lt"/>
                <a:ea typeface="+mn-ea"/>
                <a:cs typeface="+mn-cs"/>
              </a:rPr>
              <a:t>第五十一条 </a:t>
            </a:r>
            <a:r>
              <a:rPr kumimoji="0" lang="zh-CN" altLang="en-US" sz="2400" b="0" i="0" u="none" strike="noStrike" kern="1200" cap="none" spc="0" normalizeH="0" baseline="0" noProof="0" dirty="0" smtClean="0">
                <a:ln>
                  <a:noFill/>
                </a:ln>
                <a:solidFill>
                  <a:schemeClr val="tx1"/>
                </a:solidFill>
                <a:effectLst/>
                <a:uLnTx/>
                <a:uFillTx/>
                <a:latin typeface="+mn-lt"/>
                <a:ea typeface="+mn-ea"/>
                <a:cs typeface="+mn-cs"/>
              </a:rPr>
              <a:t>县级以上地方人民政府卫生行政部门负责本行政区域内的职业病统计报告的管理工作，并按照规定上报。 </a:t>
            </a:r>
            <a:endParaRPr kumimoji="0" lang="zh-CN" alt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6321" name="图片 3" descr="246de5d3ff26528e22228fd3489e033c"/>
          <p:cNvPicPr>
            <a:picLocks noChangeAspect="1"/>
          </p:cNvPicPr>
          <p:nvPr/>
        </p:nvPicPr>
        <p:blipFill>
          <a:blip r:embed="rId1"/>
          <a:stretch>
            <a:fillRect/>
          </a:stretch>
        </p:blipFill>
        <p:spPr>
          <a:xfrm>
            <a:off x="-14287" y="5808663"/>
            <a:ext cx="12215812" cy="1066800"/>
          </a:xfrm>
          <a:prstGeom prst="rect">
            <a:avLst/>
          </a:prstGeom>
          <a:noFill/>
          <a:ln w="9525">
            <a:noFill/>
          </a:ln>
        </p:spPr>
      </p:pic>
      <p:sp>
        <p:nvSpPr>
          <p:cNvPr id="56324" name="Rectangle 3"/>
          <p:cNvSpPr txBox="1"/>
          <p:nvPr/>
        </p:nvSpPr>
        <p:spPr>
          <a:xfrm>
            <a:off x="741363" y="1182688"/>
            <a:ext cx="10553700" cy="2582862"/>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en-US" altLang="zh-CN" sz="2800" b="1" dirty="0">
                <a:latin typeface="宋体" panose="02010600030101010101" pitchFamily="2" charset="-122"/>
                <a:ea typeface="宋体" panose="02010600030101010101" pitchFamily="2" charset="-122"/>
              </a:rPr>
              <a:t>2</a:t>
            </a:r>
            <a:r>
              <a:rPr lang="zh-CN" altLang="en-US" sz="2800" b="1" dirty="0">
                <a:latin typeface="宋体" panose="02010600030101010101" pitchFamily="2" charset="-122"/>
                <a:ea typeface="宋体" panose="02010600030101010101" pitchFamily="2" charset="-122"/>
              </a:rPr>
              <a:t>、职业病诊断鉴定制度</a:t>
            </a:r>
            <a:endParaRPr lang="zh-CN" altLang="en-US" sz="28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第五十二条  </a:t>
            </a:r>
            <a:r>
              <a:rPr lang="zh-CN" altLang="en-US" sz="2400" dirty="0">
                <a:solidFill>
                  <a:schemeClr val="tx1"/>
                </a:solidFill>
                <a:latin typeface="Calibri" panose="020F0502020204030204" pitchFamily="34" charset="0"/>
                <a:ea typeface="宋体" panose="02010600030101010101" pitchFamily="2" charset="-122"/>
              </a:rPr>
              <a:t>当事人对职业病诊断有异议的，可以向作出诊断的医疗卫生机构所在地地方人民政府卫生行政部门申请鉴定。 </a:t>
            </a:r>
            <a:endParaRPr lang="zh-CN" altLang="en-US" sz="2400" b="1" dirty="0">
              <a:solidFill>
                <a:schemeClr val="tx1"/>
              </a:solidFill>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第五十三条</a:t>
            </a:r>
            <a:r>
              <a:rPr lang="zh-CN" altLang="en-US" sz="2400" dirty="0">
                <a:solidFill>
                  <a:schemeClr val="tx1"/>
                </a:solidFill>
                <a:latin typeface="Calibri" panose="020F0502020204030204" pitchFamily="34" charset="0"/>
                <a:ea typeface="宋体" panose="02010600030101010101" pitchFamily="2" charset="-122"/>
              </a:rPr>
              <a:t>  职业病诊断鉴定委员会由相关专业的专家组成。 </a:t>
            </a:r>
            <a:endParaRPr lang="zh-CN" altLang="en-US" sz="2400" dirty="0">
              <a:solidFill>
                <a:schemeClr val="tx1"/>
              </a:solidFill>
              <a:latin typeface="Calibri" panose="020F0502020204030204" pitchFamily="34" charset="0"/>
              <a:ea typeface="宋体" panose="02010600030101010101" pitchFamily="2" charset="-122"/>
            </a:endParaRPr>
          </a:p>
        </p:txBody>
      </p:sp>
      <p:sp>
        <p:nvSpPr>
          <p:cNvPr id="56325" name="Rectangle 2"/>
          <p:cNvSpPr>
            <a:spLocks noGrp="1"/>
          </p:cNvSpPr>
          <p:nvPr>
            <p:ph type="title"/>
          </p:nvPr>
        </p:nvSpPr>
        <p:spPr>
          <a:xfrm>
            <a:off x="741363" y="3751263"/>
            <a:ext cx="8229600" cy="1008062"/>
          </a:xfrm>
        </p:spPr>
        <p:txBody>
          <a:bodyPr vert="horz" wrap="square" lIns="91440" tIns="45720" rIns="91440" bIns="45720" anchor="ctr" anchorCtr="0"/>
          <a:p>
            <a:pPr eaLnBrk="1" hangingPunct="1">
              <a:buNone/>
            </a:pPr>
            <a:r>
              <a:rPr lang="zh-CN" altLang="en-US" sz="3200" b="1" dirty="0">
                <a:solidFill>
                  <a:srgbClr val="FF0000"/>
                </a:solidFill>
              </a:rPr>
              <a:t>（五）监督检查</a:t>
            </a:r>
            <a:endParaRPr lang="zh-CN" altLang="en-US" sz="3200" b="1" dirty="0">
              <a:solidFill>
                <a:srgbClr val="FF0000"/>
              </a:solidFill>
            </a:endParaRPr>
          </a:p>
        </p:txBody>
      </p:sp>
      <p:sp>
        <p:nvSpPr>
          <p:cNvPr id="56326" name="Rectangle 3"/>
          <p:cNvSpPr txBox="1"/>
          <p:nvPr/>
        </p:nvSpPr>
        <p:spPr>
          <a:xfrm>
            <a:off x="908050" y="4662488"/>
            <a:ext cx="10280650" cy="1654175"/>
          </a:xfrm>
          <a:prstGeom prst="rect">
            <a:avLst/>
          </a:prstGeom>
          <a:noFill/>
          <a:ln w="9525">
            <a:noFill/>
          </a:ln>
        </p:spPr>
        <p:txBody>
          <a:bodyPr anchor="t" anchorCtr="0"/>
          <a:p>
            <a:pPr marL="228600" indent="-228600">
              <a:lnSpc>
                <a:spcPct val="150000"/>
              </a:lnSpc>
              <a:spcBef>
                <a:spcPts val="1000"/>
              </a:spcBef>
              <a:buFont typeface="Arial" panose="020B0604020202020204" pitchFamily="34" charset="0"/>
              <a:buChar char="•"/>
            </a:pPr>
            <a:r>
              <a:rPr lang="zh-CN" altLang="en-US" sz="2700" b="1" dirty="0">
                <a:latin typeface="宋体" panose="02010600030101010101" pitchFamily="2" charset="-122"/>
                <a:ea typeface="宋体" panose="02010600030101010101" pitchFamily="2" charset="-122"/>
              </a:rPr>
              <a:t>监督执法人员资格认定制度 </a:t>
            </a:r>
            <a:r>
              <a:rPr lang="zh-CN" altLang="en-US" sz="1900" b="1" dirty="0">
                <a:latin typeface="宋体" panose="02010600030101010101" pitchFamily="2" charset="-122"/>
                <a:ea typeface="宋体" panose="02010600030101010101" pitchFamily="2" charset="-122"/>
              </a:rPr>
              <a:t>（第六十九条）</a:t>
            </a:r>
            <a:endParaRPr lang="zh-CN" altLang="en-US" sz="1900" b="1" dirty="0">
              <a:latin typeface="宋体" panose="02010600030101010101" pitchFamily="2" charset="-122"/>
              <a:ea typeface="宋体" panose="02010600030101010101" pitchFamily="2" charset="-122"/>
            </a:endParaRPr>
          </a:p>
          <a:p>
            <a:pPr marL="685800" lvl="1" indent="-228600" algn="l" rtl="0" eaLnBrk="1" fontAlgn="base" hangingPunct="1">
              <a:lnSpc>
                <a:spcPct val="150000"/>
              </a:lnSpc>
              <a:spcBef>
                <a:spcPts val="500"/>
              </a:spcBef>
              <a:spcAft>
                <a:spcPct val="0"/>
              </a:spcAft>
              <a:buFont typeface="Arial" panose="020B0604020202020204" pitchFamily="34" charset="0"/>
              <a:buChar char="•"/>
            </a:pPr>
            <a:r>
              <a:rPr lang="zh-CN" altLang="en-US" sz="2400" b="1" dirty="0">
                <a:solidFill>
                  <a:schemeClr val="tx1"/>
                </a:solidFill>
                <a:latin typeface="Calibri" panose="020F0502020204030204" pitchFamily="34" charset="0"/>
                <a:ea typeface="宋体" panose="02010600030101010101" pitchFamily="2" charset="-122"/>
              </a:rPr>
              <a:t>第六十八条  </a:t>
            </a:r>
            <a:r>
              <a:rPr lang="zh-CN" altLang="en-US" sz="2400" dirty="0">
                <a:solidFill>
                  <a:schemeClr val="tx1"/>
                </a:solidFill>
                <a:latin typeface="Calibri" panose="020F0502020204030204" pitchFamily="34" charset="0"/>
                <a:ea typeface="宋体" panose="02010600030101010101" pitchFamily="2" charset="-122"/>
              </a:rPr>
              <a:t>职业卫生监督执法人员应当依法经过资格认定。 </a:t>
            </a:r>
            <a:endParaRPr lang="zh-CN" altLang="en-US" sz="2400" dirty="0">
              <a:solidFill>
                <a:schemeClr val="tx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719111" y="2815770"/>
            <a:ext cx="6753772" cy="1015661"/>
          </a:xfrm>
          <a:prstGeom prst="rect">
            <a:avLst/>
          </a:prstGeom>
          <a:noFill/>
        </p:spPr>
        <p:txBody>
          <a:bodyPr wrap="none">
            <a:spAutoFit/>
          </a:bodyPr>
          <a:lstStyle/>
          <a:p>
            <a:pPr marR="0" algn="ctr" defTabSz="914400" fontAlgn="auto">
              <a:spcBef>
                <a:spcPts val="0"/>
              </a:spcBef>
              <a:spcAft>
                <a:spcPts val="0"/>
              </a:spcAft>
              <a:buClrTx/>
              <a:buSzTx/>
              <a:buFontTx/>
              <a:defRPr/>
            </a:pPr>
            <a:r>
              <a:rPr kumimoji="0" lang="zh-CN" altLang="en-US" sz="6000" b="1" kern="1200" cap="none" spc="0" normalizeH="0" baseline="0" noProof="0" dirty="0" smtClean="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健康工作 快乐工作</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124268" y="92932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7171" name="Picture 2" descr="chenfei"/>
          <p:cNvPicPr>
            <a:picLocks noChangeAspect="1"/>
          </p:cNvPicPr>
          <p:nvPr/>
        </p:nvPicPr>
        <p:blipFill>
          <a:blip r:embed="rId1"/>
          <a:stretch>
            <a:fillRect/>
          </a:stretch>
        </p:blipFill>
        <p:spPr>
          <a:xfrm>
            <a:off x="1807210" y="1939925"/>
            <a:ext cx="3858260" cy="2121535"/>
          </a:xfrm>
          <a:prstGeom prst="rect">
            <a:avLst/>
          </a:prstGeom>
          <a:noFill/>
          <a:ln w="9525">
            <a:noFill/>
          </a:ln>
        </p:spPr>
      </p:pic>
      <p:sp>
        <p:nvSpPr>
          <p:cNvPr id="7172" name="Rectangle 3"/>
          <p:cNvSpPr/>
          <p:nvPr/>
        </p:nvSpPr>
        <p:spPr>
          <a:xfrm>
            <a:off x="6772275" y="2058670"/>
            <a:ext cx="4422140" cy="1477010"/>
          </a:xfrm>
          <a:prstGeom prst="rect">
            <a:avLst/>
          </a:prstGeom>
          <a:noFill/>
          <a:ln w="9525">
            <a:noFill/>
          </a:ln>
        </p:spPr>
        <p:txBody>
          <a:bodyPr wrap="square" lIns="0" tIns="0" rIns="0" bIns="0" anchor="ctr" anchorCtr="0">
            <a:spAutoFit/>
          </a:bodyPr>
          <a:p>
            <a:pPr indent="719455"/>
            <a:r>
              <a:rPr lang="zh-CN" altLang="en-US" sz="2400" dirty="0">
                <a:latin typeface="宋体" panose="02010600030101010101" pitchFamily="2" charset="-122"/>
                <a:ea typeface="宋体" panose="02010600030101010101" pitchFamily="2" charset="-122"/>
              </a:rPr>
              <a:t>这是一个死于尘肺病的煤矿工人的肺的标本，肺已经变成与煤炭一样的黑色。病情严重的患者死后，肺部会像石头一样坚硬。</a:t>
            </a:r>
            <a:r>
              <a:rPr lang="zh-CN" altLang="en-US" sz="2400" b="1" dirty="0">
                <a:solidFill>
                  <a:srgbClr val="6600CC"/>
                </a:solidFill>
                <a:latin typeface="黑体" panose="02010609060101010101" pitchFamily="49" charset="-122"/>
                <a:ea typeface="黑体" panose="02010609060101010101" pitchFamily="49" charset="-122"/>
              </a:rPr>
              <a:t> </a:t>
            </a:r>
            <a:endParaRPr lang="zh-CN" altLang="en-US" sz="2400" b="1" dirty="0">
              <a:solidFill>
                <a:srgbClr val="6600CC"/>
              </a:solidFill>
              <a:latin typeface="黑体" panose="02010609060101010101" pitchFamily="49" charset="-122"/>
              <a:ea typeface="黑体" panose="02010609060101010101" pitchFamily="49" charset="-122"/>
            </a:endParaRPr>
          </a:p>
        </p:txBody>
      </p:sp>
      <p:sp>
        <p:nvSpPr>
          <p:cNvPr id="2" name="右箭头 1"/>
          <p:cNvSpPr/>
          <p:nvPr/>
        </p:nvSpPr>
        <p:spPr>
          <a:xfrm>
            <a:off x="5867400" y="2325688"/>
            <a:ext cx="627063" cy="17145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rgbClr val="C00000"/>
              </a:solidFill>
              <a:effectLst/>
              <a:uLnTx/>
              <a:uFillTx/>
              <a:latin typeface="+mn-lt"/>
              <a:ea typeface="+mn-ea"/>
              <a:cs typeface="+mn-cs"/>
            </a:endParaRPr>
          </a:p>
        </p:txBody>
      </p:sp>
      <p:pic>
        <p:nvPicPr>
          <p:cNvPr id="7174" name="Picture 2" descr="点击查看原图">
            <a:hlinkClick r:id="rId2"/>
          </p:cNvPr>
          <p:cNvPicPr>
            <a:picLocks noChangeAspect="1"/>
          </p:cNvPicPr>
          <p:nvPr/>
        </p:nvPicPr>
        <p:blipFill>
          <a:blip r:embed="rId3"/>
          <a:stretch>
            <a:fillRect/>
          </a:stretch>
        </p:blipFill>
        <p:spPr>
          <a:xfrm>
            <a:off x="6772275" y="4309110"/>
            <a:ext cx="3992880" cy="2301240"/>
          </a:xfrm>
          <a:prstGeom prst="rect">
            <a:avLst/>
          </a:prstGeom>
          <a:noFill/>
          <a:ln w="9525">
            <a:noFill/>
          </a:ln>
        </p:spPr>
      </p:pic>
      <p:sp>
        <p:nvSpPr>
          <p:cNvPr id="7175" name="Rectangle 3"/>
          <p:cNvSpPr/>
          <p:nvPr/>
        </p:nvSpPr>
        <p:spPr>
          <a:xfrm>
            <a:off x="969645" y="4309428"/>
            <a:ext cx="4897120" cy="2120900"/>
          </a:xfrm>
          <a:prstGeom prst="rect">
            <a:avLst/>
          </a:prstGeom>
          <a:noFill/>
          <a:ln w="9525">
            <a:noFill/>
          </a:ln>
        </p:spPr>
        <p:txBody>
          <a:bodyPr wrap="square" anchor="ctr" anchorCtr="0">
            <a:spAutoFit/>
          </a:bodyPr>
          <a:p>
            <a:pPr indent="719455">
              <a:lnSpc>
                <a:spcPct val="110000"/>
              </a:lnSpc>
            </a:pPr>
            <a:r>
              <a:rPr lang="zh-CN" altLang="en-US" sz="2400" dirty="0">
                <a:latin typeface="宋体" panose="02010600030101010101" pitchFamily="2" charset="-122"/>
                <a:ea typeface="宋体" panose="02010600030101010101" pitchFamily="2" charset="-122"/>
              </a:rPr>
              <a:t>给煤矿工人做洗肺手术，从引流管排出来的“洗肺水”就会变得像煤尘一样浑浊。 来自制作陶瓷的产业工人，引流出的“洗肺水”会呈现如同牛奶一样的乳白色。 </a:t>
            </a:r>
            <a:endParaRPr lang="zh-CN" altLang="en-US" sz="2400" dirty="0">
              <a:latin typeface="宋体" panose="02010600030101010101" pitchFamily="2" charset="-122"/>
              <a:ea typeface="宋体" panose="02010600030101010101" pitchFamily="2" charset="-122"/>
            </a:endParaRPr>
          </a:p>
        </p:txBody>
      </p:sp>
      <p:sp>
        <p:nvSpPr>
          <p:cNvPr id="3" name="左箭头 2"/>
          <p:cNvSpPr/>
          <p:nvPr/>
        </p:nvSpPr>
        <p:spPr>
          <a:xfrm>
            <a:off x="5867400" y="4989513"/>
            <a:ext cx="627063" cy="2286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3" name="图片 3" descr="246de5d3ff26528e22228fd3489e033c"/>
          <p:cNvPicPr>
            <a:picLocks noChangeAspect="1"/>
          </p:cNvPicPr>
          <p:nvPr/>
        </p:nvPicPr>
        <p:blipFill>
          <a:blip r:embed="rId1"/>
          <a:stretch>
            <a:fillRect/>
          </a:stretch>
        </p:blipFill>
        <p:spPr>
          <a:xfrm>
            <a:off x="-14287" y="6024563"/>
            <a:ext cx="12215812" cy="850900"/>
          </a:xfrm>
          <a:prstGeom prst="rect">
            <a:avLst/>
          </a:prstGeom>
          <a:noFill/>
          <a:ln w="9525">
            <a:noFill/>
          </a:ln>
        </p:spPr>
      </p:pic>
      <p:sp>
        <p:nvSpPr>
          <p:cNvPr id="15" name="矩形 46"/>
          <p:cNvSpPr/>
          <p:nvPr/>
        </p:nvSpPr>
        <p:spPr>
          <a:xfrm>
            <a:off x="1008063" y="1028383"/>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8196" name="Picture 4" descr="尘肺"/>
          <p:cNvPicPr>
            <a:picLocks noChangeAspect="1"/>
          </p:cNvPicPr>
          <p:nvPr/>
        </p:nvPicPr>
        <p:blipFill>
          <a:blip r:embed="rId2"/>
          <a:stretch>
            <a:fillRect/>
          </a:stretch>
        </p:blipFill>
        <p:spPr>
          <a:xfrm>
            <a:off x="44450" y="1768475"/>
            <a:ext cx="12103100" cy="1435100"/>
          </a:xfrm>
          <a:prstGeom prst="rect">
            <a:avLst/>
          </a:prstGeom>
          <a:noFill/>
          <a:ln w="9525">
            <a:noFill/>
          </a:ln>
        </p:spPr>
      </p:pic>
      <p:sp>
        <p:nvSpPr>
          <p:cNvPr id="8197" name="Rectangle 3"/>
          <p:cNvSpPr txBox="1"/>
          <p:nvPr/>
        </p:nvSpPr>
        <p:spPr>
          <a:xfrm>
            <a:off x="34925" y="3389630"/>
            <a:ext cx="12054205" cy="3194685"/>
          </a:xfrm>
          <a:prstGeom prst="rect">
            <a:avLst/>
          </a:prstGeom>
          <a:noFill/>
          <a:ln w="9525">
            <a:noFill/>
          </a:ln>
        </p:spPr>
        <p:txBody>
          <a:bodyPr anchor="t" anchorCtr="0"/>
          <a:p>
            <a:pPr marL="228600" indent="-228600">
              <a:lnSpc>
                <a:spcPct val="125000"/>
              </a:lnSpc>
              <a:spcBef>
                <a:spcPts val="1000"/>
              </a:spcBef>
              <a:buFont typeface="Arial" panose="020B0604020202020204" pitchFamily="34" charset="0"/>
              <a:buChar char="•"/>
            </a:pPr>
            <a:r>
              <a:rPr lang="zh-CN" altLang="en-US" sz="2800" dirty="0">
                <a:latin typeface="Calibri" panose="020F0502020204030204" pitchFamily="34" charset="0"/>
                <a:ea typeface="宋体" panose="02010600030101010101" pitchFamily="2" charset="-122"/>
              </a:rPr>
              <a:t>据修水县委县政府提供的资料显示，“</a:t>
            </a:r>
            <a:r>
              <a:rPr lang="en-US" altLang="zh-CN" sz="2800" dirty="0">
                <a:latin typeface="Calibri" panose="020F0502020204030204" pitchFamily="34" charset="0"/>
                <a:ea typeface="宋体" panose="02010600030101010101" pitchFamily="2" charset="-122"/>
              </a:rPr>
              <a:t>1987</a:t>
            </a:r>
            <a:r>
              <a:rPr lang="zh-CN" altLang="en-US" sz="2800" dirty="0">
                <a:latin typeface="Calibri" panose="020F0502020204030204" pitchFamily="34" charset="0"/>
                <a:ea typeface="宋体" panose="02010600030101010101" pitchFamily="2" charset="-122"/>
              </a:rPr>
              <a:t>年上衫乡金矿成立，从</a:t>
            </a:r>
            <a:r>
              <a:rPr lang="en-US" altLang="zh-CN" sz="2800" dirty="0">
                <a:latin typeface="Calibri" panose="020F0502020204030204" pitchFamily="34" charset="0"/>
                <a:ea typeface="宋体" panose="02010600030101010101" pitchFamily="2" charset="-122"/>
              </a:rPr>
              <a:t>1994</a:t>
            </a:r>
            <a:r>
              <a:rPr lang="zh-CN" altLang="en-US" sz="2800" dirty="0">
                <a:latin typeface="Calibri" panose="020F0502020204030204" pitchFamily="34" charset="0"/>
                <a:ea typeface="宋体" panose="02010600030101010101" pitchFamily="2" charset="-122"/>
              </a:rPr>
              <a:t>年到</a:t>
            </a:r>
            <a:r>
              <a:rPr lang="en-US" altLang="zh-CN" sz="2800" dirty="0">
                <a:latin typeface="Calibri" panose="020F0502020204030204" pitchFamily="34" charset="0"/>
                <a:ea typeface="宋体" panose="02010600030101010101" pitchFamily="2" charset="-122"/>
              </a:rPr>
              <a:t>2007</a:t>
            </a:r>
            <a:r>
              <a:rPr lang="zh-CN" altLang="en-US" sz="2800" dirty="0">
                <a:latin typeface="Calibri" panose="020F0502020204030204" pitchFamily="34" charset="0"/>
                <a:ea typeface="宋体" panose="02010600030101010101" pitchFamily="2" charset="-122"/>
              </a:rPr>
              <a:t>年，乡里组织采金人员分五批在江西省职业病医院进行了检查。到目前为止，全乡共查出尘肺病患者</a:t>
            </a:r>
            <a:r>
              <a:rPr lang="en-US" altLang="zh-CN" sz="2800" dirty="0">
                <a:latin typeface="Calibri" panose="020F0502020204030204" pitchFamily="34" charset="0"/>
                <a:ea typeface="宋体" panose="02010600030101010101" pitchFamily="2" charset="-122"/>
              </a:rPr>
              <a:t>489</a:t>
            </a:r>
            <a:r>
              <a:rPr lang="zh-CN" altLang="en-US" sz="2800" dirty="0">
                <a:latin typeface="Calibri" panose="020F0502020204030204" pitchFamily="34" charset="0"/>
                <a:ea typeface="宋体" panose="02010600030101010101" pitchFamily="2" charset="-122"/>
              </a:rPr>
              <a:t>人，患者年龄从</a:t>
            </a:r>
            <a:r>
              <a:rPr lang="en-US" altLang="zh-CN" sz="2800" dirty="0">
                <a:latin typeface="Calibri" panose="020F0502020204030204" pitchFamily="34" charset="0"/>
                <a:ea typeface="宋体" panose="02010600030101010101" pitchFamily="2" charset="-122"/>
              </a:rPr>
              <a:t>40</a:t>
            </a:r>
            <a:r>
              <a:rPr lang="zh-CN" altLang="en-US" sz="2800" dirty="0">
                <a:latin typeface="Calibri" panose="020F0502020204030204" pitchFamily="34" charset="0"/>
                <a:ea typeface="宋体" panose="02010600030101010101" pitchFamily="2" charset="-122"/>
              </a:rPr>
              <a:t>到</a:t>
            </a:r>
            <a:r>
              <a:rPr lang="en-US" altLang="zh-CN" sz="2800" dirty="0">
                <a:latin typeface="Calibri" panose="020F0502020204030204" pitchFamily="34" charset="0"/>
                <a:ea typeface="宋体" panose="02010600030101010101" pitchFamily="2" charset="-122"/>
              </a:rPr>
              <a:t>60</a:t>
            </a:r>
            <a:r>
              <a:rPr lang="zh-CN" altLang="en-US" sz="2800" dirty="0">
                <a:latin typeface="Calibri" panose="020F0502020204030204" pitchFamily="34" charset="0"/>
                <a:ea typeface="宋体" panose="02010600030101010101" pitchFamily="2" charset="-122"/>
              </a:rPr>
              <a:t>岁不等，其中，</a:t>
            </a:r>
            <a:r>
              <a:rPr lang="en-US" altLang="zh-CN" sz="2800" dirty="0">
                <a:latin typeface="Calibri" panose="020F0502020204030204" pitchFamily="34" charset="0"/>
                <a:ea typeface="宋体" panose="02010600030101010101" pitchFamily="2" charset="-122"/>
              </a:rPr>
              <a:t>45</a:t>
            </a:r>
            <a:r>
              <a:rPr lang="zh-CN" altLang="en-US" sz="2800" dirty="0">
                <a:latin typeface="Calibri" panose="020F0502020204030204" pitchFamily="34" charset="0"/>
                <a:ea typeface="宋体" panose="02010600030101010101" pitchFamily="2" charset="-122"/>
              </a:rPr>
              <a:t>岁到</a:t>
            </a:r>
            <a:r>
              <a:rPr lang="en-US" altLang="zh-CN" sz="2800" dirty="0">
                <a:latin typeface="Calibri" panose="020F0502020204030204" pitchFamily="34" charset="0"/>
                <a:ea typeface="宋体" panose="02010600030101010101" pitchFamily="2" charset="-122"/>
              </a:rPr>
              <a:t>55</a:t>
            </a:r>
            <a:r>
              <a:rPr lang="zh-CN" altLang="en-US" sz="2800" dirty="0">
                <a:latin typeface="Calibri" panose="020F0502020204030204" pitchFamily="34" charset="0"/>
                <a:ea typeface="宋体" panose="02010600030101010101" pitchFamily="2" charset="-122"/>
              </a:rPr>
              <a:t>岁之间占</a:t>
            </a:r>
            <a:r>
              <a:rPr lang="en-US" altLang="zh-CN" sz="2800" dirty="0">
                <a:latin typeface="Calibri" panose="020F0502020204030204" pitchFamily="34" charset="0"/>
                <a:ea typeface="宋体" panose="02010600030101010101" pitchFamily="2" charset="-122"/>
              </a:rPr>
              <a:t>80%</a:t>
            </a:r>
            <a:r>
              <a:rPr lang="zh-CN" altLang="en-US" sz="2800" dirty="0">
                <a:latin typeface="Calibri" panose="020F0502020204030204" pitchFamily="34" charset="0"/>
                <a:ea typeface="宋体" panose="02010600030101010101" pitchFamily="2" charset="-122"/>
              </a:rPr>
              <a:t>以上，尘肺病家庭占全乡总户数的近</a:t>
            </a:r>
            <a:r>
              <a:rPr lang="en-US" altLang="zh-CN" sz="2800" dirty="0">
                <a:latin typeface="Calibri" panose="020F0502020204030204" pitchFamily="34" charset="0"/>
                <a:ea typeface="宋体" panose="02010600030101010101" pitchFamily="2" charset="-122"/>
              </a:rPr>
              <a:t>1/6</a:t>
            </a:r>
            <a:r>
              <a:rPr lang="zh-CN" altLang="en-US" sz="2800" dirty="0">
                <a:latin typeface="Calibri" panose="020F0502020204030204" pitchFamily="34" charset="0"/>
                <a:ea typeface="宋体" panose="02010600030101010101" pitchFamily="2" charset="-122"/>
              </a:rPr>
              <a:t>。</a:t>
            </a:r>
            <a:r>
              <a:rPr lang="en-US" altLang="zh-CN" sz="2800" dirty="0">
                <a:latin typeface="Calibri" panose="020F0502020204030204" pitchFamily="34" charset="0"/>
                <a:ea typeface="宋体" panose="02010600030101010101" pitchFamily="2" charset="-122"/>
              </a:rPr>
              <a:t>1994</a:t>
            </a:r>
            <a:r>
              <a:rPr lang="zh-CN" altLang="en-US" sz="2800" dirty="0">
                <a:latin typeface="Calibri" panose="020F0502020204030204" pitchFamily="34" charset="0"/>
                <a:ea typeface="宋体" panose="02010600030101010101" pitchFamily="2" charset="-122"/>
              </a:rPr>
              <a:t>年至</a:t>
            </a:r>
            <a:r>
              <a:rPr lang="en-US" altLang="zh-CN" sz="2800" dirty="0">
                <a:latin typeface="Calibri" panose="020F0502020204030204" pitchFamily="34" charset="0"/>
                <a:ea typeface="宋体" panose="02010600030101010101" pitchFamily="2" charset="-122"/>
              </a:rPr>
              <a:t>2011</a:t>
            </a:r>
            <a:r>
              <a:rPr lang="zh-CN" altLang="en-US" sz="2800" dirty="0">
                <a:latin typeface="Calibri" panose="020F0502020204030204" pitchFamily="34" charset="0"/>
                <a:ea typeface="宋体" panose="02010600030101010101" pitchFamily="2" charset="-122"/>
              </a:rPr>
              <a:t>年，已死亡</a:t>
            </a:r>
            <a:r>
              <a:rPr lang="en-US" altLang="zh-CN" sz="2800" dirty="0">
                <a:latin typeface="Calibri" panose="020F0502020204030204" pitchFamily="34" charset="0"/>
                <a:ea typeface="宋体" panose="02010600030101010101" pitchFamily="2" charset="-122"/>
              </a:rPr>
              <a:t>137</a:t>
            </a:r>
            <a:r>
              <a:rPr lang="zh-CN" altLang="en-US" sz="2800" dirty="0">
                <a:latin typeface="Calibri" panose="020F0502020204030204" pitchFamily="34" charset="0"/>
                <a:ea typeface="宋体" panose="02010600030101010101" pitchFamily="2" charset="-122"/>
              </a:rPr>
              <a:t>人。</a:t>
            </a:r>
            <a:r>
              <a:rPr lang="en-US" altLang="zh-CN" sz="2800" dirty="0">
                <a:latin typeface="Calibri" panose="020F0502020204030204" pitchFamily="34" charset="0"/>
                <a:ea typeface="宋体" panose="02010600030101010101" pitchFamily="2" charset="-122"/>
              </a:rPr>
              <a:t>1998</a:t>
            </a:r>
            <a:r>
              <a:rPr lang="zh-CN" altLang="en-US" sz="2800" dirty="0">
                <a:latin typeface="Calibri" panose="020F0502020204030204" pitchFamily="34" charset="0"/>
                <a:ea typeface="宋体" panose="02010600030101010101" pitchFamily="2" charset="-122"/>
              </a:rPr>
              <a:t>年至</a:t>
            </a:r>
            <a:r>
              <a:rPr lang="en-US" altLang="zh-CN" sz="2800" dirty="0">
                <a:latin typeface="Calibri" panose="020F0502020204030204" pitchFamily="34" charset="0"/>
                <a:ea typeface="宋体" panose="02010600030101010101" pitchFamily="2" charset="-122"/>
              </a:rPr>
              <a:t>2011</a:t>
            </a:r>
            <a:r>
              <a:rPr lang="zh-CN" altLang="en-US" sz="2800" dirty="0">
                <a:latin typeface="Calibri" panose="020F0502020204030204" pitchFamily="34" charset="0"/>
                <a:ea typeface="宋体" panose="02010600030101010101" pitchFamily="2" charset="-122"/>
              </a:rPr>
              <a:t>年上衫乡已累计赔偿</a:t>
            </a:r>
            <a:r>
              <a:rPr lang="en-US" altLang="zh-CN" sz="2800" dirty="0">
                <a:latin typeface="Calibri" panose="020F0502020204030204" pitchFamily="34" charset="0"/>
                <a:ea typeface="宋体" panose="02010600030101010101" pitchFamily="2" charset="-122"/>
              </a:rPr>
              <a:t>504</a:t>
            </a:r>
            <a:r>
              <a:rPr lang="zh-CN" altLang="en-US" sz="2800" dirty="0">
                <a:latin typeface="Calibri" panose="020F0502020204030204" pitchFamily="34" charset="0"/>
                <a:ea typeface="宋体" panose="02010600030101010101" pitchFamily="2" charset="-122"/>
              </a:rPr>
              <a:t>万元。” </a:t>
            </a:r>
            <a:endParaRPr lang="zh-CN" altLang="en-US" sz="2800" dirty="0">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7" name="图片 3" descr="246de5d3ff26528e22228fd3489e033c"/>
          <p:cNvPicPr>
            <a:picLocks noChangeAspect="1"/>
          </p:cNvPicPr>
          <p:nvPr/>
        </p:nvPicPr>
        <p:blipFill>
          <a:blip r:embed="rId1"/>
          <a:stretch>
            <a:fillRect/>
          </a:stretch>
        </p:blipFill>
        <p:spPr>
          <a:xfrm>
            <a:off x="-14287" y="5956300"/>
            <a:ext cx="12215812" cy="919163"/>
          </a:xfrm>
          <a:prstGeom prst="rect">
            <a:avLst/>
          </a:prstGeom>
          <a:noFill/>
          <a:ln w="9525">
            <a:noFill/>
          </a:ln>
        </p:spPr>
      </p:pic>
      <p:sp>
        <p:nvSpPr>
          <p:cNvPr id="15" name="矩形 46"/>
          <p:cNvSpPr/>
          <p:nvPr/>
        </p:nvSpPr>
        <p:spPr>
          <a:xfrm>
            <a:off x="1153478" y="992188"/>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9220" name="Rectangle 3"/>
          <p:cNvSpPr txBox="1"/>
          <p:nvPr/>
        </p:nvSpPr>
        <p:spPr>
          <a:xfrm>
            <a:off x="1717675" y="1857375"/>
            <a:ext cx="6602095" cy="4582160"/>
          </a:xfrm>
          <a:prstGeom prst="rect">
            <a:avLst/>
          </a:prstGeom>
          <a:noFill/>
          <a:ln w="9525">
            <a:noFill/>
          </a:ln>
        </p:spPr>
        <p:txBody>
          <a:bodyPr anchor="t" anchorCtr="0"/>
          <a:p>
            <a:pPr marL="228600">
              <a:lnSpc>
                <a:spcPct val="125000"/>
              </a:lnSpc>
              <a:spcBef>
                <a:spcPts val="1000"/>
              </a:spcBef>
            </a:pPr>
            <a:r>
              <a:rPr lang="zh-CN" altLang="en-US" sz="2400" dirty="0">
                <a:latin typeface="Calibri" panose="020F0502020204030204" pitchFamily="34" charset="0"/>
                <a:ea typeface="宋体" panose="02010600030101010101" pitchFamily="2" charset="-122"/>
              </a:rPr>
              <a:t>         东湖公司位于福建省莆田市仙游县郊尾镇东湖村。这里盛产石英石矿。</a:t>
            </a:r>
            <a:r>
              <a:rPr lang="en-US" altLang="zh-CN" sz="2400" dirty="0">
                <a:latin typeface="Calibri" panose="020F0502020204030204" pitchFamily="34" charset="0"/>
                <a:ea typeface="宋体" panose="02010600030101010101" pitchFamily="2" charset="-122"/>
              </a:rPr>
              <a:t>2003</a:t>
            </a:r>
            <a:r>
              <a:rPr lang="zh-CN" altLang="en-US" sz="2400" dirty="0">
                <a:latin typeface="Calibri" panose="020F0502020204030204" pitchFamily="34" charset="0"/>
                <a:ea typeface="宋体" panose="02010600030101010101" pitchFamily="2" charset="-122"/>
              </a:rPr>
              <a:t>年</a:t>
            </a:r>
            <a:r>
              <a:rPr lang="en-US" altLang="zh-CN" sz="2400" dirty="0">
                <a:latin typeface="Calibri" panose="020F0502020204030204" pitchFamily="34" charset="0"/>
                <a:ea typeface="宋体" panose="02010600030101010101" pitchFamily="2" charset="-122"/>
              </a:rPr>
              <a:t>6</a:t>
            </a:r>
            <a:r>
              <a:rPr lang="zh-CN" altLang="en-US" sz="2400" dirty="0">
                <a:latin typeface="Calibri" panose="020F0502020204030204" pitchFamily="34" charset="0"/>
                <a:ea typeface="宋体" panose="02010600030101010101" pitchFamily="2" charset="-122"/>
              </a:rPr>
              <a:t>月，</a:t>
            </a:r>
            <a:r>
              <a:rPr lang="en-US" altLang="zh-CN" sz="2400" dirty="0">
                <a:latin typeface="Calibri" panose="020F0502020204030204" pitchFamily="34" charset="0"/>
                <a:ea typeface="宋体" panose="02010600030101010101" pitchFamily="2" charset="-122"/>
              </a:rPr>
              <a:t>46</a:t>
            </a:r>
            <a:r>
              <a:rPr lang="zh-CN" altLang="en-US" sz="2400" dirty="0">
                <a:latin typeface="Calibri" panose="020F0502020204030204" pitchFamily="34" charset="0"/>
                <a:ea typeface="宋体" panose="02010600030101010101" pitchFamily="2" charset="-122"/>
              </a:rPr>
              <a:t>名在此打过工的贵州籍民工患上严重的矽肺职业病，先后有</a:t>
            </a:r>
            <a:r>
              <a:rPr lang="en-US" altLang="zh-CN" sz="2400" dirty="0">
                <a:latin typeface="Calibri" panose="020F0502020204030204" pitchFamily="34" charset="0"/>
                <a:ea typeface="宋体" panose="02010600030101010101" pitchFamily="2" charset="-122"/>
              </a:rPr>
              <a:t>10</a:t>
            </a:r>
            <a:r>
              <a:rPr lang="zh-CN" altLang="en-US" sz="2400" dirty="0">
                <a:latin typeface="Calibri" panose="020F0502020204030204" pitchFamily="34" charset="0"/>
                <a:ea typeface="宋体" panose="02010600030101010101" pitchFamily="2" charset="-122"/>
              </a:rPr>
              <a:t>人死亡，这就是轰动一时的“东湖事件”。 “东湖事件”引起了国务院关注，温家宝总理作出重要批示，要求严肃执法，对不顾工人生命安全的企业依法追究责任，并要公开通报，劳动和社会保障部等</a:t>
            </a:r>
            <a:r>
              <a:rPr lang="en-US" altLang="zh-CN" sz="2400" dirty="0">
                <a:latin typeface="Calibri" panose="020F0502020204030204" pitchFamily="34" charset="0"/>
                <a:ea typeface="宋体" panose="02010600030101010101" pitchFamily="2" charset="-122"/>
              </a:rPr>
              <a:t>7</a:t>
            </a:r>
            <a:r>
              <a:rPr lang="zh-CN" altLang="en-US" sz="2400" dirty="0">
                <a:latin typeface="Calibri" panose="020F0502020204030204" pitchFamily="34" charset="0"/>
                <a:ea typeface="宋体" panose="02010600030101010101" pitchFamily="2" charset="-122"/>
              </a:rPr>
              <a:t>部局和有关专家组成联合调查组专程进行调查处理。</a:t>
            </a:r>
            <a:endParaRPr lang="zh-CN" altLang="en-US" sz="2400" dirty="0">
              <a:latin typeface="Calibri" panose="020F0502020204030204" pitchFamily="34" charset="0"/>
              <a:ea typeface="宋体" panose="02010600030101010101" pitchFamily="2" charset="-122"/>
            </a:endParaRPr>
          </a:p>
        </p:txBody>
      </p:sp>
      <p:sp>
        <p:nvSpPr>
          <p:cNvPr id="9221" name="Rectangle 2"/>
          <p:cNvSpPr>
            <a:spLocks noGrp="1"/>
          </p:cNvSpPr>
          <p:nvPr>
            <p:ph type="title"/>
          </p:nvPr>
        </p:nvSpPr>
        <p:spPr>
          <a:xfrm>
            <a:off x="574675" y="2148205"/>
            <a:ext cx="1143000" cy="3497263"/>
          </a:xfrm>
        </p:spPr>
        <p:txBody>
          <a:bodyPr vert="eaVert" wrap="square" lIns="91440" tIns="45720" rIns="91440" bIns="45720" anchor="ctr" anchorCtr="0"/>
          <a:p>
            <a:pPr eaLnBrk="1" hangingPunct="1"/>
            <a:r>
              <a:rPr lang="zh-CN" altLang="en-US" b="1" dirty="0">
                <a:solidFill>
                  <a:srgbClr val="993300"/>
                </a:solidFill>
                <a:latin typeface="Arial" panose="020B0604020202020204" pitchFamily="34" charset="0"/>
                <a:ea typeface="黑体" panose="02010609060101010101" pitchFamily="49" charset="-122"/>
              </a:rPr>
              <a:t>“</a:t>
            </a:r>
            <a:r>
              <a:rPr lang="zh-CN" altLang="en-US" b="1" dirty="0">
                <a:solidFill>
                  <a:srgbClr val="993300"/>
                </a:solidFill>
                <a:ea typeface="黑体" panose="02010609060101010101" pitchFamily="49" charset="-122"/>
              </a:rPr>
              <a:t>东湖事件</a:t>
            </a:r>
            <a:r>
              <a:rPr lang="zh-CN" altLang="en-US" b="1" dirty="0">
                <a:solidFill>
                  <a:srgbClr val="993300"/>
                </a:solidFill>
                <a:latin typeface="Arial" panose="020B0604020202020204" pitchFamily="34" charset="0"/>
                <a:ea typeface="黑体" panose="02010609060101010101" pitchFamily="49" charset="-122"/>
              </a:rPr>
              <a:t>”</a:t>
            </a:r>
            <a:endParaRPr lang="zh-CN" altLang="en-US" b="1" dirty="0">
              <a:solidFill>
                <a:srgbClr val="993300"/>
              </a:solidFill>
              <a:ea typeface="黑体" panose="02010609060101010101" pitchFamily="49" charset="-122"/>
            </a:endParaRPr>
          </a:p>
        </p:txBody>
      </p:sp>
      <p:pic>
        <p:nvPicPr>
          <p:cNvPr id="9222" name="Picture 4"/>
          <p:cNvPicPr>
            <a:picLocks noChangeAspect="1"/>
          </p:cNvPicPr>
          <p:nvPr/>
        </p:nvPicPr>
        <p:blipFill>
          <a:blip r:embed="rId2"/>
          <a:stretch>
            <a:fillRect/>
          </a:stretch>
        </p:blipFill>
        <p:spPr>
          <a:xfrm>
            <a:off x="8686800" y="1989455"/>
            <a:ext cx="3139440" cy="414528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121728" y="1013778"/>
            <a:ext cx="4554537" cy="554037"/>
          </a:xfrm>
          <a:prstGeom prst="rect">
            <a:avLst/>
          </a:prstGeom>
          <a:noFill/>
          <a:ln w="9525">
            <a:noFill/>
          </a:ln>
        </p:spPr>
        <p:txBody>
          <a:bodyPr wrap="none" lIns="121917" tIns="60958" rIns="121917" bIns="60958" anchor="t" anchorCtr="0">
            <a:spAutoFit/>
          </a:bodyPr>
          <a:p>
            <a:pPr>
              <a:spcBef>
                <a:spcPct val="20000"/>
              </a:spcBef>
            </a:pPr>
            <a:r>
              <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一、我国的职业病防治现状</a:t>
            </a:r>
            <a:endParaRPr lang="zh-CN" altLang="en-US" sz="28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0243" name="Rectangle 3"/>
          <p:cNvSpPr txBox="1"/>
          <p:nvPr/>
        </p:nvSpPr>
        <p:spPr>
          <a:xfrm>
            <a:off x="742315" y="3261360"/>
            <a:ext cx="5071110" cy="2797810"/>
          </a:xfrm>
          <a:prstGeom prst="rect">
            <a:avLst/>
          </a:prstGeom>
          <a:noFill/>
          <a:ln w="9525">
            <a:noFill/>
          </a:ln>
        </p:spPr>
        <p:txBody>
          <a:bodyPr anchor="t" anchorCtr="0"/>
          <a:p>
            <a:pPr marL="228600" indent="-228600">
              <a:lnSpc>
                <a:spcPct val="90000"/>
              </a:lnSpc>
              <a:spcBef>
                <a:spcPts val="1000"/>
              </a:spcBef>
              <a:buFont typeface="Wingdings" panose="05000000000000000000" pitchFamily="2" charset="2"/>
              <a:buChar char="Ø"/>
            </a:pPr>
            <a:r>
              <a:rPr lang="zh-CN" altLang="en-US" sz="2800" dirty="0">
                <a:latin typeface="Calibri" panose="020F0502020204030204" pitchFamily="34" charset="0"/>
                <a:ea typeface="宋体" panose="02010600030101010101" pitchFamily="2" charset="-122"/>
              </a:rPr>
              <a:t>风钻工曾是深圳最赚钱工种，但是现在也成为了最受伤的工种。</a:t>
            </a:r>
            <a:endParaRPr lang="zh-CN" altLang="en-US" sz="2800" dirty="0">
              <a:latin typeface="Calibri" panose="020F0502020204030204" pitchFamily="34" charset="0"/>
              <a:ea typeface="宋体" panose="02010600030101010101" pitchFamily="2" charset="-122"/>
            </a:endParaRPr>
          </a:p>
          <a:p>
            <a:pPr marL="228600" indent="-228600">
              <a:lnSpc>
                <a:spcPct val="90000"/>
              </a:lnSpc>
              <a:spcBef>
                <a:spcPts val="1000"/>
              </a:spcBef>
              <a:buFont typeface="Wingdings" panose="05000000000000000000" pitchFamily="2" charset="2"/>
              <a:buChar char="Ø"/>
            </a:pPr>
            <a:r>
              <a:rPr lang="en-US" altLang="zh-CN" sz="2800" dirty="0">
                <a:latin typeface="Calibri" panose="020F0502020204030204" pitchFamily="34" charset="0"/>
                <a:ea typeface="宋体" panose="02010600030101010101" pitchFamily="2" charset="-122"/>
              </a:rPr>
              <a:t>2013</a:t>
            </a:r>
            <a:r>
              <a:rPr lang="zh-CN" altLang="en-US" sz="2800" dirty="0">
                <a:latin typeface="Calibri" panose="020F0502020204030204" pitchFamily="34" charset="0"/>
                <a:ea typeface="宋体" panose="02010600030101010101" pitchFamily="2" charset="-122"/>
              </a:rPr>
              <a:t>年</a:t>
            </a:r>
            <a:r>
              <a:rPr lang="en-US" altLang="zh-CN" sz="2800" dirty="0">
                <a:latin typeface="Calibri" panose="020F0502020204030204" pitchFamily="34" charset="0"/>
                <a:ea typeface="宋体" panose="02010600030101010101" pitchFamily="2" charset="-122"/>
              </a:rPr>
              <a:t>9</a:t>
            </a:r>
            <a:r>
              <a:rPr lang="zh-CN" altLang="en-US" sz="2800" dirty="0">
                <a:latin typeface="Calibri" panose="020F0502020204030204" pitchFamily="34" charset="0"/>
                <a:ea typeface="宋体" panose="02010600030101010101" pitchFamily="2" charset="-122"/>
              </a:rPr>
              <a:t>月据不完全统计，湖南耒阳</a:t>
            </a:r>
            <a:r>
              <a:rPr lang="en-US" altLang="zh-CN" sz="2800" dirty="0">
                <a:latin typeface="Calibri" panose="020F0502020204030204" pitchFamily="34" charset="0"/>
                <a:ea typeface="宋体" panose="02010600030101010101" pitchFamily="2" charset="-122"/>
              </a:rPr>
              <a:t>200</a:t>
            </a:r>
            <a:r>
              <a:rPr lang="zh-CN" altLang="en-US" sz="2800" dirty="0">
                <a:latin typeface="Calibri" panose="020F0502020204030204" pitchFamily="34" charset="0"/>
                <a:ea typeface="宋体" panose="02010600030101010101" pitchFamily="2" charset="-122"/>
              </a:rPr>
              <a:t>多人曾在深圳做风钻工，其中</a:t>
            </a:r>
            <a:r>
              <a:rPr lang="en-US" altLang="zh-CN" sz="2800" dirty="0">
                <a:latin typeface="Calibri" panose="020F0502020204030204" pitchFamily="34" charset="0"/>
                <a:ea typeface="宋体" panose="02010600030101010101" pitchFamily="2" charset="-122"/>
              </a:rPr>
              <a:t>119</a:t>
            </a:r>
            <a:r>
              <a:rPr lang="zh-CN" altLang="en-US" sz="2800" dirty="0">
                <a:latin typeface="Calibri" panose="020F0502020204030204" pitchFamily="34" charset="0"/>
                <a:ea typeface="宋体" panose="02010600030101010101" pitchFamily="2" charset="-122"/>
              </a:rPr>
              <a:t>名患尘肺病。</a:t>
            </a:r>
            <a:endParaRPr lang="zh-CN" altLang="en-US" sz="2800" dirty="0">
              <a:latin typeface="Calibri" panose="020F0502020204030204" pitchFamily="34" charset="0"/>
              <a:ea typeface="宋体" panose="02010600030101010101" pitchFamily="2" charset="-122"/>
            </a:endParaRPr>
          </a:p>
        </p:txBody>
      </p:sp>
      <p:sp>
        <p:nvSpPr>
          <p:cNvPr id="10244" name="Rectangle 2"/>
          <p:cNvSpPr>
            <a:spLocks noGrp="1"/>
          </p:cNvSpPr>
          <p:nvPr>
            <p:ph type="title"/>
          </p:nvPr>
        </p:nvSpPr>
        <p:spPr>
          <a:xfrm>
            <a:off x="910590" y="1844358"/>
            <a:ext cx="5184775" cy="1139825"/>
          </a:xfrm>
        </p:spPr>
        <p:txBody>
          <a:bodyPr vert="horz" wrap="square" lIns="91440" tIns="45720" rIns="91440" bIns="45720" anchor="ctr" anchorCtr="0"/>
          <a:p>
            <a:pPr eaLnBrk="1" hangingPunct="1"/>
            <a:r>
              <a:rPr lang="zh-CN" altLang="en-US" sz="2800" b="1" dirty="0">
                <a:solidFill>
                  <a:srgbClr val="C00000"/>
                </a:solidFill>
              </a:rPr>
              <a:t>深圳风钻工尘肺病人维权事件</a:t>
            </a:r>
            <a:endParaRPr lang="zh-CN" altLang="en-US" sz="2800" b="1" dirty="0">
              <a:solidFill>
                <a:srgbClr val="C00000"/>
              </a:solidFill>
            </a:endParaRPr>
          </a:p>
        </p:txBody>
      </p:sp>
      <p:pic>
        <p:nvPicPr>
          <p:cNvPr id="10245" name="Picture 5" descr="8月26日，湖南省耒阳市导子乡导子村，尘肺一期患者王平。"/>
          <p:cNvPicPr>
            <a:picLocks noChangeAspect="1"/>
          </p:cNvPicPr>
          <p:nvPr/>
        </p:nvPicPr>
        <p:blipFill>
          <a:blip r:embed="rId1"/>
          <a:stretch>
            <a:fillRect/>
          </a:stretch>
        </p:blipFill>
        <p:spPr>
          <a:xfrm>
            <a:off x="7799705" y="706120"/>
            <a:ext cx="3848735" cy="2278380"/>
          </a:xfrm>
          <a:prstGeom prst="rect">
            <a:avLst/>
          </a:prstGeom>
          <a:noFill/>
          <a:ln w="9525">
            <a:noFill/>
          </a:ln>
        </p:spPr>
      </p:pic>
      <p:pic>
        <p:nvPicPr>
          <p:cNvPr id="10246" name="Picture 8" descr="近百农民赴深圳打工后疑患尘肺病(组图)"/>
          <p:cNvPicPr>
            <a:picLocks noChangeAspect="1"/>
          </p:cNvPicPr>
          <p:nvPr/>
        </p:nvPicPr>
        <p:blipFill>
          <a:blip r:embed="rId2"/>
          <a:stretch>
            <a:fillRect/>
          </a:stretch>
        </p:blipFill>
        <p:spPr>
          <a:xfrm>
            <a:off x="7835900" y="3723005"/>
            <a:ext cx="3692525" cy="2336165"/>
          </a:xfrm>
          <a:prstGeom prst="rect">
            <a:avLst/>
          </a:prstGeom>
          <a:noFill/>
          <a:ln w="9525">
            <a:noFill/>
          </a:ln>
        </p:spPr>
      </p:pic>
      <p:sp>
        <p:nvSpPr>
          <p:cNvPr id="10247" name="Rectangle 6"/>
          <p:cNvSpPr/>
          <p:nvPr/>
        </p:nvSpPr>
        <p:spPr>
          <a:xfrm>
            <a:off x="7799388" y="3119438"/>
            <a:ext cx="4641850" cy="338137"/>
          </a:xfrm>
          <a:prstGeom prst="rect">
            <a:avLst/>
          </a:prstGeom>
          <a:noFill/>
          <a:ln w="9525">
            <a:noFill/>
          </a:ln>
        </p:spPr>
        <p:txBody>
          <a:bodyPr anchor="ctr" anchorCtr="0">
            <a:spAutoFit/>
          </a:bodyPr>
          <a:p>
            <a:pPr eaLnBrk="0" hangingPunct="0"/>
            <a:r>
              <a:rPr lang="zh-CN" altLang="en-US" sz="1600" dirty="0">
                <a:latin typeface="Calibri" panose="020F0502020204030204" pitchFamily="34" charset="0"/>
                <a:ea typeface="宋体" panose="02010600030101010101" pitchFamily="2" charset="-122"/>
              </a:rPr>
              <a:t>湖南省耒阳市导子乡导子村，尘肺患者王平</a:t>
            </a:r>
            <a:endParaRPr lang="zh-CN" altLang="en-US" sz="1600" dirty="0">
              <a:latin typeface="Calibri" panose="020F0502020204030204" pitchFamily="34" charset="0"/>
              <a:ea typeface="宋体" panose="02010600030101010101" pitchFamily="2" charset="-122"/>
            </a:endParaRPr>
          </a:p>
        </p:txBody>
      </p:sp>
      <p:sp>
        <p:nvSpPr>
          <p:cNvPr id="10248" name="Rectangle 9"/>
          <p:cNvSpPr/>
          <p:nvPr/>
        </p:nvSpPr>
        <p:spPr>
          <a:xfrm>
            <a:off x="8591550" y="6246813"/>
            <a:ext cx="3057525" cy="339725"/>
          </a:xfrm>
          <a:prstGeom prst="rect">
            <a:avLst/>
          </a:prstGeom>
          <a:noFill/>
          <a:ln w="9525">
            <a:noFill/>
          </a:ln>
        </p:spPr>
        <p:txBody>
          <a:bodyPr wrap="none" anchor="ctr" anchorCtr="0">
            <a:spAutoFit/>
          </a:bodyPr>
          <a:p>
            <a:pPr eaLnBrk="0" hangingPunct="0"/>
            <a:r>
              <a:rPr lang="zh-CN" altLang="en-US" sz="1600" dirty="0">
                <a:latin typeface="Calibri" panose="020F0502020204030204" pitchFamily="34" charset="0"/>
                <a:ea typeface="宋体" panose="02010600030101010101" pitchFamily="2" charset="-122"/>
              </a:rPr>
              <a:t>患者徐瑞宝展示其中的一张胸片</a:t>
            </a:r>
            <a:endParaRPr lang="zh-CN" altLang="en-US" sz="1600" dirty="0">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p="http://schemas.openxmlformats.org/presentationml/2006/main">
  <p:tag name="KSO_WM_UNIT_TABLE_BEAUTIFY" val="smartTable{9a8d7689-437a-43a0-b138-82ddb3636416}"/>
  <p:tag name="TABLE_ENDDRAG_ORIGIN_RECT" val="511*338"/>
  <p:tag name="TABLE_ENDDRAG_RECT" val="425*128*511*338"/>
</p:tagLst>
</file>

<file path=ppt/tags/tag2.xml><?xml version="1.0" encoding="utf-8"?>
<p:tagLst xmlns:p="http://schemas.openxmlformats.org/presentationml/2006/main">
  <p:tag name="KSO_WM_UNIT_TABLE_BEAUTIFY" val="smartTable{cbdb6210-ba68-493f-b65f-09089de8f56b}"/>
  <p:tag name="TABLE_ENDDRAG_ORIGIN_RECT" val="751*312"/>
  <p:tag name="TABLE_ENDDRAG_RECT" val="103*146*751*312"/>
</p:tagLst>
</file>

<file path=ppt/tags/tag3.xml><?xml version="1.0" encoding="utf-8"?>
<p:tagLst xmlns:p="http://schemas.openxmlformats.org/presentationml/2006/main">
  <p:tag name="COMMONDATA" val="eyJoZGlkIjoiYmNjOWJjYzk2ZmM1ZDU4NzE2YWIyN2M3MGJhNDdlNGUifQ=="/>
  <p:tag name="KSO_WPP_MARK_KEY" val="c7eb4df4-ced7-464f-8262-0561e13b554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9599</Words>
  <Application>WPS 演示</Application>
  <PresentationFormat>自定义</PresentationFormat>
  <Paragraphs>733</Paragraphs>
  <Slides>55</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55</vt:i4>
      </vt:variant>
    </vt:vector>
  </HeadingPairs>
  <TitlesOfParts>
    <vt:vector size="69" baseType="lpstr">
      <vt:lpstr>Arial</vt:lpstr>
      <vt:lpstr>宋体</vt:lpstr>
      <vt:lpstr>Wingdings</vt:lpstr>
      <vt:lpstr>Calibri</vt:lpstr>
      <vt:lpstr>Calibri Light</vt:lpstr>
      <vt:lpstr>黑体</vt:lpstr>
      <vt:lpstr>微软雅黑</vt:lpstr>
      <vt:lpstr>Arial Unicode MS</vt:lpstr>
      <vt:lpstr>Wingdings</vt:lpstr>
      <vt:lpstr>楷体_GB2312</vt:lpstr>
      <vt:lpstr>Times New Roman</vt:lpstr>
      <vt:lpstr>幼圆</vt:lpstr>
      <vt:lpstr>Wingdings 2</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“东湖事件”</vt:lpstr>
      <vt:lpstr>深圳风钻工尘肺病人维权事件</vt:lpstr>
      <vt:lpstr>   19岁少女得“怪病” </vt:lpstr>
      <vt:lpstr>PowerPoint 演示文稿</vt:lpstr>
      <vt:lpstr>本世纪以来部分群体尘肺个案 </vt:lpstr>
      <vt:lpstr>PowerPoint 演示文稿</vt:lpstr>
      <vt:lpstr>PowerPoint 演示文稿</vt:lpstr>
      <vt:lpstr>PowerPoint 演示文稿</vt:lpstr>
      <vt:lpstr>PowerPoint 演示文稿</vt:lpstr>
      <vt:lpstr>PowerPoint 演示文稿</vt:lpstr>
      <vt:lpstr>（1）职业病的概念</vt:lpstr>
      <vt:lpstr>PowerPoint 演示文稿</vt:lpstr>
      <vt:lpstr>我国法定职业病的种类（10大类132个病种）</vt:lpstr>
      <vt:lpstr>（2）为什么会得职业病？</vt:lpstr>
      <vt:lpstr>从立法意义上说：构成职业病必须有4个要素</vt:lpstr>
      <vt:lpstr>PowerPoint 演示文稿</vt:lpstr>
      <vt:lpstr>PowerPoint 演示文稿</vt:lpstr>
      <vt:lpstr>PowerPoint 演示文稿</vt:lpstr>
      <vt:lpstr>群体性事件时有发生，影响社会和谐稳定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职业病防治的方针和原则</vt:lpstr>
      <vt:lpstr>职业病防治原理</vt:lpstr>
      <vt:lpstr>形成的法律制度</vt:lpstr>
      <vt:lpstr>PowerPoint 演示文稿</vt:lpstr>
      <vt:lpstr>PowerPoint 演示文稿</vt:lpstr>
      <vt:lpstr>PowerPoint 演示文稿</vt:lpstr>
      <vt:lpstr>（二）前期预防</vt:lpstr>
      <vt:lpstr>PowerPoint 演示文稿</vt:lpstr>
      <vt:lpstr>PowerPoint 演示文稿</vt:lpstr>
      <vt:lpstr>PowerPoint 演示文稿</vt:lpstr>
      <vt:lpstr>PowerPoint 演示文稿</vt:lpstr>
      <vt:lpstr>（三）劳动过程中的防护与管理</vt:lpstr>
      <vt:lpstr>PowerPoint 演示文稿</vt:lpstr>
      <vt:lpstr>PowerPoint 演示文稿</vt:lpstr>
      <vt:lpstr>PowerPoint 演示文稿</vt:lpstr>
      <vt:lpstr>PowerPoint 演示文稿</vt:lpstr>
      <vt:lpstr>为何要建立职业健康监护档案？</vt:lpstr>
      <vt:lpstr>PowerPoint 演示文稿</vt:lpstr>
      <vt:lpstr>PowerPoint 演示文稿</vt:lpstr>
      <vt:lpstr>PowerPoint 演示文稿</vt:lpstr>
      <vt:lpstr>（五）监督检查</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Mg亮哥</cp:lastModifiedBy>
  <cp:revision>64</cp:revision>
  <dcterms:created xsi:type="dcterms:W3CDTF">2017-01-12T06:11:00Z</dcterms:created>
  <dcterms:modified xsi:type="dcterms:W3CDTF">2022-11-17T09:19:13Z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62EE01F2B4954324985B95AF2FAAD6C3</vt:lpwstr>
  </property>
</Properties>
</file>