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sldIdLst>
    <p:sldId id="256" r:id="rId4"/>
    <p:sldId id="277" r:id="rId5"/>
    <p:sldId id="258" r:id="rId6"/>
    <p:sldId id="278" r:id="rId7"/>
    <p:sldId id="285" r:id="rId8"/>
    <p:sldId id="286" r:id="rId9"/>
    <p:sldId id="287" r:id="rId10"/>
    <p:sldId id="288" r:id="rId11"/>
    <p:sldId id="280" r:id="rId12"/>
    <p:sldId id="281" r:id="rId13"/>
    <p:sldId id="290" r:id="rId14"/>
    <p:sldId id="291" r:id="rId15"/>
    <p:sldId id="292" r:id="rId16"/>
    <p:sldId id="293" r:id="rId17"/>
    <p:sldId id="294" r:id="rId18"/>
    <p:sldId id="318" r:id="rId19"/>
    <p:sldId id="295" r:id="rId20"/>
    <p:sldId id="282" r:id="rId21"/>
    <p:sldId id="298" r:id="rId22"/>
    <p:sldId id="299" r:id="rId23"/>
    <p:sldId id="300" r:id="rId24"/>
    <p:sldId id="301" r:id="rId25"/>
    <p:sldId id="302" r:id="rId26"/>
    <p:sldId id="303" r:id="rId27"/>
    <p:sldId id="304" r:id="rId28"/>
    <p:sldId id="305" r:id="rId29"/>
    <p:sldId id="322" r:id="rId30"/>
    <p:sldId id="307" r:id="rId31"/>
    <p:sldId id="323" r:id="rId32"/>
    <p:sldId id="309" r:id="rId33"/>
    <p:sldId id="310" r:id="rId34"/>
    <p:sldId id="311" r:id="rId35"/>
    <p:sldId id="312" r:id="rId36"/>
    <p:sldId id="313" r:id="rId37"/>
    <p:sldId id="314" r:id="rId38"/>
    <p:sldId id="276" r:id="rId39"/>
  </p:sldIdLst>
  <p:sldSz cx="12192000" cy="6858000"/>
  <p:notesSz cx="7103745" cy="10234295"/>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D7D"/>
    <a:srgbClr val="ECE05D"/>
    <a:srgbClr val="FAC650"/>
    <a:srgbClr val="FFF3F3"/>
    <a:srgbClr val="FF00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p:restoredTop sz="94660"/>
  </p:normalViewPr>
  <p:slideViewPr>
    <p:cSldViewPr snapToGrid="0" showGuides="1">
      <p:cViewPr varScale="1">
        <p:scale>
          <a:sx n="86" d="100"/>
          <a:sy n="86" d="100"/>
        </p:scale>
        <p:origin x="514" y="72"/>
      </p:cViewPr>
      <p:guideLst>
        <p:guide orient="horz" pos="2136"/>
        <p:guide pos="38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hemeOverride" Target="../theme/themeOverride1.xml"/><Relationship Id="rId3" Type="http://schemas.openxmlformats.org/officeDocument/2006/relationships/tags" Target="../tags/tag1.xml"/><Relationship Id="rId2" Type="http://schemas.openxmlformats.org/officeDocument/2006/relationships/image" Target="../media/image4.png"/><Relationship Id="rId1"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923278" y="2741122"/>
            <a:ext cx="10191564" cy="769441"/>
          </a:xfrm>
          <a:prstGeom prst="rect">
            <a:avLst/>
          </a:prstGeom>
          <a:noFill/>
        </p:spPr>
        <p:txBody>
          <a:bodyPr wrap="square" rtlCol="0">
            <a:spAutoFit/>
          </a:bodyPr>
          <a:lstStyle/>
          <a:p>
            <a:pPr algn="ctr" eaLnBrk="1" fontAlgn="auto" hangingPunct="1">
              <a:spcBef>
                <a:spcPts val="0"/>
              </a:spcBef>
              <a:spcAft>
                <a:spcPts val="0"/>
              </a:spcAft>
              <a:defRPr/>
            </a:pPr>
            <a:r>
              <a:rPr lang="zh-CN" altLang="en-US" sz="4400" b="1" dirty="0">
                <a:solidFill>
                  <a:schemeClr val="accent6">
                    <a:lumMod val="75000"/>
                  </a:schemeClr>
                </a:solidFill>
                <a:latin typeface="微软雅黑" panose="020B0503020204020204" pitchFamily="34" charset="-122"/>
                <a:ea typeface="微软雅黑" panose="020B0503020204020204" pitchFamily="34" charset="-122"/>
              </a:rPr>
              <a:t>新修</a:t>
            </a:r>
            <a:r>
              <a:rPr lang="en-US" altLang="zh-CN" sz="4400" b="1" dirty="0">
                <a:solidFill>
                  <a:schemeClr val="accent6">
                    <a:lumMod val="75000"/>
                  </a:schemeClr>
                </a:solidFill>
                <a:latin typeface="微软雅黑" panose="020B0503020204020204" pitchFamily="34" charset="-122"/>
                <a:ea typeface="微软雅黑" panose="020B0503020204020204" pitchFamily="34" charset="-122"/>
              </a:rPr>
              <a:t>《</a:t>
            </a:r>
            <a:r>
              <a:rPr lang="zh-CN" altLang="en-US" sz="4400" b="1" dirty="0">
                <a:solidFill>
                  <a:schemeClr val="accent6">
                    <a:lumMod val="75000"/>
                  </a:schemeClr>
                </a:solidFill>
                <a:latin typeface="微软雅黑" panose="020B0503020204020204" pitchFamily="34" charset="-122"/>
                <a:ea typeface="微软雅黑" panose="020B0503020204020204" pitchFamily="34" charset="-122"/>
              </a:rPr>
              <a:t>安全生产法</a:t>
            </a:r>
            <a:r>
              <a:rPr lang="en-US" altLang="zh-CN" sz="4400" b="1" dirty="0">
                <a:solidFill>
                  <a:schemeClr val="accent6">
                    <a:lumMod val="75000"/>
                  </a:schemeClr>
                </a:solidFill>
                <a:latin typeface="微软雅黑" panose="020B0503020204020204" pitchFamily="34" charset="-122"/>
                <a:ea typeface="微软雅黑" panose="020B0503020204020204" pitchFamily="34" charset="-122"/>
              </a:rPr>
              <a:t>》</a:t>
            </a:r>
            <a:r>
              <a:rPr lang="zh-CN" altLang="en-US" sz="4400" b="1" dirty="0">
                <a:solidFill>
                  <a:schemeClr val="accent6">
                    <a:lumMod val="75000"/>
                  </a:schemeClr>
                </a:solidFill>
                <a:latin typeface="微软雅黑" panose="020B0503020204020204" pitchFamily="34" charset="-122"/>
                <a:ea typeface="微软雅黑" panose="020B0503020204020204" pitchFamily="34" charset="-122"/>
              </a:rPr>
              <a:t>解读</a:t>
            </a:r>
            <a:endParaRPr kumimoji="0" lang="zh-CN" altLang="en-US" sz="4400" b="1" kern="1200" cap="none" spc="0" normalizeH="0" baseline="0" noProof="0" dirty="0">
              <a:ln w="19050" cap="rnd">
                <a:solidFill>
                  <a:schemeClr val="bg1"/>
                </a:solidFill>
              </a:ln>
              <a:solidFill>
                <a:schemeClr val="accent6">
                  <a:lumMod val="75000"/>
                </a:schemeClr>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endParaRPr>
          </a:p>
        </p:txBody>
      </p:sp>
      <p:pic>
        <p:nvPicPr>
          <p:cNvPr id="2051" name="图片 8"/>
          <p:cNvPicPr>
            <a:picLocks noChangeAspect="1"/>
          </p:cNvPicPr>
          <p:nvPr/>
        </p:nvPicPr>
        <p:blipFill>
          <a:blip r:embed="rId2"/>
          <a:stretch>
            <a:fillRect/>
          </a:stretch>
        </p:blipFill>
        <p:spPr>
          <a:xfrm>
            <a:off x="495300" y="249238"/>
            <a:ext cx="2346325" cy="768350"/>
          </a:xfrm>
          <a:prstGeom prst="rect">
            <a:avLst/>
          </a:prstGeom>
          <a:noFill/>
          <a:ln w="9525">
            <a:noFill/>
          </a:ln>
        </p:spPr>
      </p:pic>
      <p:sp>
        <p:nvSpPr>
          <p:cNvPr id="6" name="文本框 5"/>
          <p:cNvSpPr txBox="1"/>
          <p:nvPr/>
        </p:nvSpPr>
        <p:spPr>
          <a:xfrm>
            <a:off x="3266440" y="1540510"/>
            <a:ext cx="5187950" cy="521970"/>
          </a:xfrm>
          <a:prstGeom prst="rect">
            <a:avLst/>
          </a:prstGeom>
          <a:noFill/>
        </p:spPr>
        <p:txBody>
          <a:bodyPr wrap="none" rtlCol="0" anchor="t">
            <a:spAutoFit/>
          </a:bodyPr>
          <a:lstStyle/>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dirty="0"/>
          </a:p>
        </p:txBody>
      </p:sp>
      <p:sp>
        <p:nvSpPr>
          <p:cNvPr id="7" name="文本框 9"/>
          <p:cNvSpPr txBox="1"/>
          <p:nvPr/>
        </p:nvSpPr>
        <p:spPr>
          <a:xfrm>
            <a:off x="4039340" y="4189730"/>
            <a:ext cx="3764131" cy="664862"/>
          </a:xfrm>
          <a:prstGeom prst="rect">
            <a:avLst/>
          </a:prstGeom>
          <a:noFill/>
          <a:ln w="9525">
            <a:noFill/>
          </a:ln>
        </p:spPr>
        <p:txBody>
          <a:bodyPr wrap="square">
            <a:spAutoFit/>
          </a:bodyPr>
          <a:lstStyle/>
          <a:p>
            <a:pPr eaLnBrk="1" hangingPunct="1">
              <a:lnSpc>
                <a:spcPct val="150000"/>
              </a:lnSpc>
            </a:pPr>
            <a:r>
              <a:rPr lang="zh-CN" altLang="zh-CN" sz="2800" dirty="0">
                <a:solidFill>
                  <a:srgbClr val="C00000"/>
                </a:solidFill>
              </a:rPr>
              <a:t>省应急管理厅</a:t>
            </a:r>
            <a:r>
              <a:rPr lang="en-US" altLang="zh-CN" sz="2800" dirty="0">
                <a:solidFill>
                  <a:srgbClr val="C00000"/>
                </a:solidFill>
              </a:rPr>
              <a:t> </a:t>
            </a:r>
            <a:r>
              <a:rPr lang="zh-CN" altLang="zh-CN" sz="2800" dirty="0">
                <a:solidFill>
                  <a:srgbClr val="C00000"/>
                </a:solidFill>
              </a:rPr>
              <a:t>罗远杰</a:t>
            </a:r>
            <a:endParaRPr lang="en-US" altLang="zh-CN" sz="2800" dirty="0">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196014" cy="553994"/>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二、写入“三管三必须”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703263" y="1136342"/>
            <a:ext cx="10571378" cy="4847208"/>
          </a:xfrm>
        </p:spPr>
        <p:txBody>
          <a:bodyPr/>
          <a:lstStyle/>
          <a:p>
            <a:pPr marL="342900" indent="-342900" algn="l" eaLnBrk="1" hangingPunct="1">
              <a:buFont typeface="Wingdings" panose="05000000000000000000" pitchFamily="2" charset="2"/>
              <a:buChar char="n"/>
            </a:pPr>
            <a:r>
              <a:rPr lang="zh-CN" altLang="en-US" sz="2400" dirty="0">
                <a:solidFill>
                  <a:srgbClr val="FF0000"/>
                </a:solidFill>
                <a:latin typeface="宋体" panose="02010600030101010101" pitchFamily="2" charset="-122"/>
                <a:sym typeface="Times New Roman" panose="02020603050405020304" pitchFamily="18" charset="0"/>
              </a:rPr>
              <a:t>“三管三必须”与权责清单：《中共中央国务院关于推进安全生产领域改革发展的意见》提出“</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尽职照单免责、失职照单问责</a:t>
            </a:r>
            <a:r>
              <a:rPr lang="zh-CN" altLang="en-US" sz="2400" dirty="0">
                <a:solidFill>
                  <a:srgbClr val="FF0000"/>
                </a:solidFill>
                <a:latin typeface="宋体" panose="02010600030101010101" pitchFamily="2" charset="-122"/>
                <a:sym typeface="Times New Roman" panose="02020603050405020304" pitchFamily="18" charset="0"/>
              </a:rPr>
              <a:t>”。</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r>
              <a:rPr lang="en-US" altLang="zh-CN" sz="2400" dirty="0">
                <a:solidFill>
                  <a:srgbClr val="FF0000"/>
                </a:solidFill>
                <a:latin typeface="宋体" panose="02010600030101010101" pitchFamily="2" charset="-122"/>
                <a:sym typeface="Times New Roman" panose="02020603050405020304" pitchFamily="18" charset="0"/>
              </a:rPr>
              <a:t>2019</a:t>
            </a:r>
            <a:r>
              <a:rPr lang="zh-CN" altLang="en-US" sz="2400" dirty="0">
                <a:solidFill>
                  <a:srgbClr val="FF0000"/>
                </a:solidFill>
                <a:latin typeface="宋体" panose="02010600030101010101" pitchFamily="2" charset="-122"/>
                <a:sym typeface="Times New Roman" panose="02020603050405020304" pitchFamily="18" charset="0"/>
              </a:rPr>
              <a:t>年《安全生产法》修订草案送审稿：有关单位实施安全生产执法责任追究，应当</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对照权力和责任清单</a:t>
            </a:r>
            <a:r>
              <a:rPr lang="zh-CN" altLang="en-US" sz="2400" dirty="0">
                <a:solidFill>
                  <a:srgbClr val="FF0000"/>
                </a:solidFill>
                <a:latin typeface="宋体" panose="02010600030101010101" pitchFamily="2" charset="-122"/>
                <a:sym typeface="Times New Roman" panose="02020603050405020304" pitchFamily="18" charset="0"/>
              </a:rPr>
              <a:t>，根据安全生产年度执法计划，有关人员的岗位职责、履职情况、履职条件等因素合理确定相应责任。</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r>
              <a:rPr lang="zh-CN" altLang="en-US" sz="2400" dirty="0">
                <a:solidFill>
                  <a:srgbClr val="FF0000"/>
                </a:solidFill>
                <a:latin typeface="宋体" panose="02010600030101010101" pitchFamily="2" charset="-122"/>
                <a:sym typeface="Times New Roman" panose="02020603050405020304" pitchFamily="18" charset="0"/>
              </a:rPr>
              <a:t>新修</a:t>
            </a: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安全生产法</a:t>
            </a: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17</a:t>
            </a:r>
            <a:r>
              <a:rPr lang="zh-CN" altLang="en-US" sz="2400" dirty="0">
                <a:solidFill>
                  <a:srgbClr val="FF0000"/>
                </a:solidFill>
                <a:latin typeface="宋体" panose="02010600030101010101" pitchFamily="2" charset="-122"/>
                <a:sym typeface="Times New Roman" panose="02020603050405020304" pitchFamily="18" charset="0"/>
              </a:rPr>
              <a:t>条：县级以上各级人民政府应当组织负有安全生产监督管理职责的部门依法编制安全生产权力和责任清单，公开并接受社会监督。</a:t>
            </a:r>
            <a:endParaRPr lang="zh-CN" altLang="en-US" sz="24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2" y="319088"/>
            <a:ext cx="8425942"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三、构建双重预防机制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312862" y="1384917"/>
            <a:ext cx="9082889" cy="4524315"/>
          </a:xfrm>
          <a:prstGeom prst="rect">
            <a:avLst/>
          </a:prstGeom>
        </p:spPr>
        <p:txBody>
          <a:bodyPr wrap="square">
            <a:spAutoFit/>
          </a:bodyPr>
          <a:lstStyle/>
          <a:p>
            <a:pPr marL="342900" indent="-342900" algn="just" eaLnBrk="1" hangingPunct="1">
              <a:buFont typeface="Wingdings" panose="05000000000000000000" pitchFamily="2" charset="2"/>
              <a:buChar char="n"/>
            </a:pPr>
            <a:r>
              <a:rPr lang="en-US" altLang="zh-CN" sz="2400" dirty="0">
                <a:solidFill>
                  <a:srgbClr val="FF0000"/>
                </a:solidFill>
                <a:latin typeface="宋体" panose="02010600030101010101" pitchFamily="2" charset="-122"/>
                <a:sym typeface="Times New Roman" panose="02020603050405020304" pitchFamily="18" charset="0"/>
              </a:rPr>
              <a:t>2016</a:t>
            </a:r>
            <a:r>
              <a:rPr lang="zh-CN" altLang="en-US" sz="2400" dirty="0">
                <a:solidFill>
                  <a:srgbClr val="FF0000"/>
                </a:solidFill>
                <a:latin typeface="宋体" panose="02010600030101010101" pitchFamily="2" charset="-122"/>
                <a:sym typeface="Times New Roman" panose="02020603050405020304" pitchFamily="18" charset="0"/>
              </a:rPr>
              <a:t>年</a:t>
            </a:r>
            <a:r>
              <a:rPr lang="en-US" altLang="zh-CN" sz="2400" dirty="0">
                <a:solidFill>
                  <a:srgbClr val="FF0000"/>
                </a:solidFill>
                <a:latin typeface="宋体" panose="02010600030101010101" pitchFamily="2" charset="-122"/>
                <a:sym typeface="Times New Roman" panose="02020603050405020304" pitchFamily="18" charset="0"/>
              </a:rPr>
              <a:t>1</a:t>
            </a:r>
            <a:r>
              <a:rPr lang="zh-CN" altLang="en-US" sz="2400" dirty="0">
                <a:solidFill>
                  <a:srgbClr val="FF0000"/>
                </a:solidFill>
                <a:latin typeface="宋体" panose="02010600030101010101" pitchFamily="2" charset="-122"/>
                <a:sym typeface="Times New Roman" panose="02020603050405020304" pitchFamily="18" charset="0"/>
              </a:rPr>
              <a:t>月</a:t>
            </a:r>
            <a:r>
              <a:rPr lang="en-US" altLang="zh-CN" sz="2400" dirty="0">
                <a:solidFill>
                  <a:srgbClr val="FF0000"/>
                </a:solidFill>
                <a:latin typeface="宋体" panose="02010600030101010101" pitchFamily="2" charset="-122"/>
                <a:sym typeface="Times New Roman" panose="02020603050405020304" pitchFamily="18" charset="0"/>
              </a:rPr>
              <a:t>6</a:t>
            </a:r>
            <a:r>
              <a:rPr lang="zh-CN" altLang="en-US" sz="2400" dirty="0">
                <a:solidFill>
                  <a:srgbClr val="FF0000"/>
                </a:solidFill>
                <a:latin typeface="宋体" panose="02010600030101010101" pitchFamily="2" charset="-122"/>
                <a:sym typeface="Times New Roman" panose="02020603050405020304" pitchFamily="18" charset="0"/>
              </a:rPr>
              <a:t>日，习近平总书记针对安全生产领域做出重要指示：</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对易发重特大事故的行业领域</a:t>
            </a:r>
            <a:r>
              <a:rPr lang="zh-CN" altLang="en-US" sz="2400" dirty="0">
                <a:solidFill>
                  <a:srgbClr val="FF0000"/>
                </a:solidFill>
                <a:latin typeface="宋体" panose="02010600030101010101" pitchFamily="2" charset="-122"/>
                <a:sym typeface="Times New Roman" panose="02020603050405020304" pitchFamily="18" charset="0"/>
              </a:rPr>
              <a:t>采取</a:t>
            </a:r>
            <a:r>
              <a:rPr lang="zh-CN" altLang="en-US" sz="2400" b="1" dirty="0">
                <a:solidFill>
                  <a:srgbClr val="C00000"/>
                </a:solidFill>
                <a:latin typeface="宋体" panose="02010600030101010101" pitchFamily="2" charset="-122"/>
                <a:sym typeface="Times New Roman" panose="02020603050405020304" pitchFamily="18" charset="0"/>
              </a:rPr>
              <a:t>风险分级管控、隐患排查治理双重预防性</a:t>
            </a:r>
            <a:r>
              <a:rPr lang="zh-CN" altLang="en-US" sz="2400" dirty="0">
                <a:solidFill>
                  <a:srgbClr val="FF0000"/>
                </a:solidFill>
                <a:latin typeface="宋体" panose="02010600030101010101" pitchFamily="2" charset="-122"/>
                <a:sym typeface="Times New Roman" panose="02020603050405020304" pitchFamily="18" charset="0"/>
              </a:rPr>
              <a:t>工作机制，推动安全生产关口前移。</a:t>
            </a:r>
            <a:endParaRPr lang="zh-CN" altLang="en-US" sz="2400" dirty="0">
              <a:solidFill>
                <a:srgbClr val="FF0000"/>
              </a:solidFill>
              <a:latin typeface="宋体" panose="02010600030101010101" pitchFamily="2" charset="-122"/>
              <a:sym typeface="Times New Roman" panose="02020603050405020304" pitchFamily="18" charset="0"/>
            </a:endParaRPr>
          </a:p>
          <a:p>
            <a:pPr algn="just" eaLnBrk="1" hangingPunct="1"/>
            <a:endParaRPr lang="en-US" altLang="zh-CN" dirty="0">
              <a:solidFill>
                <a:srgbClr val="FF0000"/>
              </a:solidFill>
              <a:latin typeface="宋体" panose="02010600030101010101" pitchFamily="2" charset="-122"/>
              <a:sym typeface="Times New Roman" panose="02020603050405020304" pitchFamily="18" charset="0"/>
            </a:endParaRPr>
          </a:p>
          <a:p>
            <a:pPr algn="just" eaLnBrk="1" hangingPunct="1"/>
            <a:endParaRPr lang="zh-CN" altLang="en-US"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buFont typeface="Wingdings" panose="05000000000000000000" pitchFamily="2" charset="2"/>
              <a:buChar char="n"/>
            </a:pPr>
            <a:r>
              <a:rPr lang="en-US" altLang="zh-CN" sz="2400" dirty="0">
                <a:solidFill>
                  <a:srgbClr val="FF0000"/>
                </a:solidFill>
                <a:latin typeface="宋体" panose="02010600030101010101" pitchFamily="2" charset="-122"/>
                <a:sym typeface="Times New Roman" panose="02020603050405020304" pitchFamily="18" charset="0"/>
              </a:rPr>
              <a:t>2016</a:t>
            </a:r>
            <a:r>
              <a:rPr lang="zh-CN" altLang="en-US" sz="2400" dirty="0">
                <a:solidFill>
                  <a:srgbClr val="FF0000"/>
                </a:solidFill>
                <a:latin typeface="宋体" panose="02010600030101010101" pitchFamily="2" charset="-122"/>
                <a:sym typeface="Times New Roman" panose="02020603050405020304" pitchFamily="18" charset="0"/>
              </a:rPr>
              <a:t>年</a:t>
            </a:r>
            <a:r>
              <a:rPr lang="en-US" altLang="zh-CN" sz="2400" dirty="0">
                <a:solidFill>
                  <a:srgbClr val="FF0000"/>
                </a:solidFill>
                <a:latin typeface="宋体" panose="02010600030101010101" pitchFamily="2" charset="-122"/>
                <a:sym typeface="Times New Roman" panose="02020603050405020304" pitchFamily="18" charset="0"/>
              </a:rPr>
              <a:t>12</a:t>
            </a:r>
            <a:r>
              <a:rPr lang="zh-CN" altLang="en-US" sz="2400" dirty="0">
                <a:solidFill>
                  <a:srgbClr val="FF0000"/>
                </a:solidFill>
                <a:latin typeface="宋体" panose="02010600030101010101" pitchFamily="2" charset="-122"/>
                <a:sym typeface="Times New Roman" panose="02020603050405020304" pitchFamily="18" charset="0"/>
              </a:rPr>
              <a:t>月</a:t>
            </a:r>
            <a:r>
              <a:rPr lang="en-US" altLang="zh-CN" sz="2400" dirty="0">
                <a:solidFill>
                  <a:srgbClr val="FF0000"/>
                </a:solidFill>
                <a:latin typeface="宋体" panose="02010600030101010101" pitchFamily="2" charset="-122"/>
                <a:sym typeface="Times New Roman" panose="02020603050405020304" pitchFamily="18" charset="0"/>
              </a:rPr>
              <a:t>9</a:t>
            </a:r>
            <a:r>
              <a:rPr lang="zh-CN" altLang="en-US" sz="2400" dirty="0">
                <a:solidFill>
                  <a:srgbClr val="FF0000"/>
                </a:solidFill>
                <a:latin typeface="宋体" panose="02010600030101010101" pitchFamily="2" charset="-122"/>
                <a:sym typeface="Times New Roman" panose="02020603050405020304" pitchFamily="18" charset="0"/>
              </a:rPr>
              <a:t>日，中共中央、国务院《关于推进安全生产领域改革发展的意见》：构建风险分级管控和隐患排查治理双重预防工作机制，严防风险演变、隐患升级导致生产安全事故发生。</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buFont typeface="Wingdings" panose="05000000000000000000" pitchFamily="2" charset="2"/>
              <a:buChar char="n"/>
            </a:pPr>
            <a:endParaRPr lang="en-US" altLang="zh-CN" dirty="0">
              <a:latin typeface="宋体" panose="02010600030101010101" pitchFamily="2" charset="-122"/>
              <a:cs typeface="Times New Roman" panose="02020603050405020304" pitchFamily="18" charset="0"/>
              <a:sym typeface="Times New Roman" panose="02020603050405020304" pitchFamily="18" charset="0"/>
            </a:endParaRPr>
          </a:p>
          <a:p>
            <a:pPr marL="342900" indent="-342900" algn="just" eaLnBrk="1" hangingPunct="1">
              <a:buFont typeface="Wingdings" panose="05000000000000000000" pitchFamily="2" charset="2"/>
              <a:buChar char="n"/>
            </a:pPr>
            <a:endParaRPr lang="en-US" altLang="zh-CN" dirty="0">
              <a:latin typeface="宋体" panose="02010600030101010101" pitchFamily="2" charset="-122"/>
              <a:cs typeface="Times New Roman" panose="02020603050405020304" pitchFamily="18" charset="0"/>
              <a:sym typeface="Times New Roman" panose="02020603050405020304" pitchFamily="18" charset="0"/>
            </a:endParaRPr>
          </a:p>
          <a:p>
            <a:pPr marL="342900" indent="-342900" algn="just" eaLnBrk="1" hangingPunct="1">
              <a:buFont typeface="Wingdings" panose="05000000000000000000" pitchFamily="2" charset="2"/>
              <a:buChar char="n"/>
            </a:pPr>
            <a:endParaRPr lang="en-US" altLang="zh-CN" dirty="0">
              <a:latin typeface="宋体" panose="02010600030101010101" pitchFamily="2" charset="-122"/>
              <a:cs typeface="Times New Roman" panose="02020603050405020304" pitchFamily="18" charset="0"/>
              <a:sym typeface="Times New Roman" panose="02020603050405020304" pitchFamily="18" charset="0"/>
            </a:endParaRPr>
          </a:p>
          <a:p>
            <a:pPr marL="342900" indent="-342900" algn="just" eaLnBrk="1" hangingPunct="1">
              <a:buFont typeface="Wingdings" panose="05000000000000000000" pitchFamily="2" charset="2"/>
              <a:buChar char="n"/>
            </a:pPr>
            <a:endParaRPr lang="en-US" altLang="zh-CN" dirty="0">
              <a:latin typeface="宋体" panose="02010600030101010101" pitchFamily="2" charset="-122"/>
              <a:cs typeface="Times New Roman" panose="02020603050405020304" pitchFamily="18" charset="0"/>
              <a:sym typeface="Times New Roman" panose="02020603050405020304" pitchFamily="18" charset="0"/>
            </a:endParaRPr>
          </a:p>
          <a:p>
            <a:pPr marL="342900" indent="-342900" algn="just" eaLnBrk="1" hangingPunct="1">
              <a:buFont typeface="Wingdings" panose="05000000000000000000" pitchFamily="2" charset="2"/>
              <a:buChar char="n"/>
            </a:pPr>
            <a:endParaRPr lang="en-US" altLang="zh-CN" dirty="0">
              <a:latin typeface="宋体" panose="02010600030101010101" pitchFamily="2" charset="-122"/>
              <a:cs typeface="Times New Roman" panose="02020603050405020304" pitchFamily="18" charset="0"/>
              <a:sym typeface="Times New Roman" panose="02020603050405020304" pitchFamily="18" charset="0"/>
            </a:endParaRPr>
          </a:p>
          <a:p>
            <a:pPr algn="just" eaLnBrk="1" hangingPunct="1"/>
            <a:endParaRPr lang="zh-CN" altLang="en-US" dirty="0">
              <a:latin typeface="宋体" panose="02010600030101010101" pitchFamily="2" charset="-122"/>
              <a:cs typeface="Times New Roman" panose="02020603050405020304" pitchFamily="18" charset="0"/>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6677040"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三、构建双重预防机制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526959" y="1358283"/>
            <a:ext cx="9144000" cy="4247317"/>
          </a:xfrm>
          <a:prstGeom prst="rect">
            <a:avLst/>
          </a:prstGeom>
        </p:spPr>
        <p:txBody>
          <a:bodyPr wrap="square">
            <a:spAutoFit/>
          </a:bodyPr>
          <a:lstStyle/>
          <a:p>
            <a:pPr indent="6096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第</a:t>
            </a:r>
            <a:r>
              <a:rPr lang="en-US" altLang="zh-CN"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4</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条第</a:t>
            </a:r>
            <a:r>
              <a:rPr lang="en-US" altLang="zh-CN"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1</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款关于生产经营单位安全生产义务的原则性规定：</a:t>
            </a:r>
            <a:endPar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endParaRPr>
          </a:p>
          <a:p>
            <a:pPr indent="609600" algn="just" eaLnBrk="1" hangingPunct="1">
              <a:spcBef>
                <a:spcPts val="1200"/>
              </a:spcBef>
            </a:pPr>
            <a:r>
              <a:rPr lang="zh-CN" altLang="en-US" sz="2400" dirty="0">
                <a:solidFill>
                  <a:srgbClr val="FF0000"/>
                </a:solidFill>
                <a:latin typeface="宋体" panose="02010600030101010101" pitchFamily="2" charset="-122"/>
                <a:sym typeface="Times New Roman" panose="02020603050405020304" pitchFamily="18" charset="0"/>
              </a:rPr>
              <a:t>生产经营单位必须</a:t>
            </a:r>
            <a:r>
              <a:rPr lang="zh-CN" altLang="en-US" sz="2400" dirty="0">
                <a:solidFill>
                  <a:srgbClr val="FF0000"/>
                </a:solidFill>
                <a:latin typeface="宋体" panose="02010600030101010101" pitchFamily="2" charset="-122"/>
                <a:cs typeface="Times New Roman" panose="02020603050405020304" pitchFamily="18" charset="0"/>
                <a:sym typeface="宋体" panose="02010600030101010101" pitchFamily="2" charset="-122"/>
              </a:rPr>
              <a:t>……</a:t>
            </a:r>
            <a:r>
              <a:rPr lang="zh-CN" altLang="en-US" sz="2400" dirty="0">
                <a:solidFill>
                  <a:srgbClr val="FF0000"/>
                </a:solidFill>
                <a:latin typeface="宋体" panose="02010600030101010101" pitchFamily="2" charset="-122"/>
                <a:sym typeface="Times New Roman" panose="02020603050405020304" pitchFamily="18" charset="0"/>
              </a:rPr>
              <a:t>，构建安全风险分级管控和隐患排查治理双重预防机制，健全风险防范化解机制，提高安全生产水平，确保安全生产。</a:t>
            </a:r>
            <a:endParaRPr lang="en-US" altLang="zh-CN" sz="2400" dirty="0">
              <a:solidFill>
                <a:srgbClr val="FF0000"/>
              </a:solidFill>
              <a:latin typeface="宋体" panose="02010600030101010101" pitchFamily="2" charset="-122"/>
              <a:sym typeface="Times New Roman" panose="02020603050405020304" pitchFamily="18" charset="0"/>
            </a:endParaRPr>
          </a:p>
          <a:p>
            <a:pPr indent="609600" algn="just" eaLnBrk="1" hangingPunct="1">
              <a:spcBef>
                <a:spcPts val="1200"/>
              </a:spcBef>
            </a:pPr>
            <a:endParaRPr lang="zh-CN" altLang="en-US" sz="2400" dirty="0">
              <a:solidFill>
                <a:srgbClr val="FF0000"/>
              </a:solidFill>
              <a:latin typeface="宋体" panose="02010600030101010101" pitchFamily="2" charset="-122"/>
              <a:sym typeface="Times New Roman" panose="02020603050405020304" pitchFamily="18" charset="0"/>
            </a:endParaRPr>
          </a:p>
          <a:p>
            <a:pPr indent="609600" eaLnBrk="1" hangingPunct="1">
              <a:buFont typeface="Wingdings" panose="05000000000000000000" pitchFamily="2" charset="2"/>
              <a:buChar char="n"/>
            </a:pPr>
            <a:endParaRPr lang="zh-CN" altLang="en-US" sz="2400" dirty="0">
              <a:solidFill>
                <a:srgbClr val="FF0000"/>
              </a:solidFill>
              <a:latin typeface="宋体" panose="02010600030101010101" pitchFamily="2" charset="-122"/>
              <a:sym typeface="Times New Roman" panose="02020603050405020304" pitchFamily="18" charset="0"/>
            </a:endParaRPr>
          </a:p>
          <a:p>
            <a:pPr indent="6096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第</a:t>
            </a:r>
            <a:r>
              <a:rPr lang="en-US" altLang="zh-CN"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21</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条关于生产经营单位主要负责人的职责：</a:t>
            </a:r>
            <a:endPar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endParaRPr>
          </a:p>
          <a:p>
            <a:pPr indent="609600" algn="just" eaLnBrk="1" hangingPunct="1">
              <a:spcBef>
                <a:spcPts val="1200"/>
              </a:spcBef>
            </a:pPr>
            <a:r>
              <a:rPr lang="zh-CN" altLang="en-US" sz="2400" dirty="0">
                <a:solidFill>
                  <a:srgbClr val="FF0000"/>
                </a:solidFill>
                <a:latin typeface="宋体" panose="02010600030101010101" pitchFamily="2" charset="-122"/>
                <a:sym typeface="Times New Roman" panose="02020603050405020304" pitchFamily="18" charset="0"/>
              </a:rPr>
              <a:t>组织建立并落实安全风险分级管控和隐患排查治理双重预防工作机制，督促、检查本单位的安全生产工作，及时消除生产安全事故隐患。</a:t>
            </a:r>
            <a:endParaRPr lang="zh-CN" altLang="en-US" sz="2400" dirty="0">
              <a:solidFill>
                <a:srgbClr val="FF0000"/>
              </a:solidFill>
              <a:latin typeface="宋体" panose="02010600030101010101" pitchFamily="2" charset="-122"/>
              <a:cs typeface="Times New Roman" panose="02020603050405020304" pitchFamily="18" charset="0"/>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766435"/>
            <a:ext cx="12215495" cy="1109345"/>
          </a:xfrm>
          <a:prstGeom prst="rect">
            <a:avLst/>
          </a:prstGeom>
          <a:noFill/>
          <a:ln w="9525">
            <a:noFill/>
          </a:ln>
        </p:spPr>
      </p:pic>
      <p:sp>
        <p:nvSpPr>
          <p:cNvPr id="15" name="矩形 46"/>
          <p:cNvSpPr/>
          <p:nvPr/>
        </p:nvSpPr>
        <p:spPr>
          <a:xfrm>
            <a:off x="1312863" y="319088"/>
            <a:ext cx="7591440"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三、构建双重预防机制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241425" y="1367161"/>
            <a:ext cx="9367391" cy="3785652"/>
          </a:xfrm>
          <a:prstGeom prst="rect">
            <a:avLst/>
          </a:prstGeom>
        </p:spPr>
        <p:txBody>
          <a:bodyPr wrap="square">
            <a:spAutoFit/>
          </a:bodyPr>
          <a:lstStyle/>
          <a:p>
            <a:pPr marL="342900" indent="-3429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第</a:t>
            </a:r>
            <a:r>
              <a:rPr lang="en-US" altLang="zh-CN"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41</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条关于生产经营单位的安全生产义务：</a:t>
            </a:r>
            <a:endParaRPr lang="zh-CN" altLang="en-US" sz="2400" b="1" dirty="0">
              <a:solidFill>
                <a:srgbClr val="FF0000"/>
              </a:solidFill>
              <a:latin typeface="宋体" panose="02010600030101010101" pitchFamily="2" charset="-122"/>
              <a:sym typeface="Times New Roman" panose="02020603050405020304" pitchFamily="18" charset="0"/>
            </a:endParaRPr>
          </a:p>
          <a:p>
            <a:pPr marL="342900" indent="-342900" eaLnBrk="1" hangingPunct="1">
              <a:buFont typeface="Wingdings" panose="05000000000000000000" pitchFamily="2" charset="2"/>
              <a:buChar char="n"/>
            </a:pP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对于</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风险管控</a:t>
            </a:r>
            <a:r>
              <a:rPr lang="zh-CN" altLang="en-US" sz="2400" dirty="0">
                <a:solidFill>
                  <a:srgbClr val="FF0000"/>
                </a:solidFill>
                <a:latin typeface="宋体" panose="02010600030101010101" pitchFamily="2" charset="-122"/>
                <a:sym typeface="Times New Roman" panose="02020603050405020304" pitchFamily="18" charset="0"/>
              </a:rPr>
              <a:t>：生产经营单位应当建立安全风险分级管控制度，按照安全风险分级采取相应的管控措施。</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eaLnBrk="1" hangingPunct="1"/>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对于</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隐患治理</a:t>
            </a:r>
            <a:r>
              <a:rPr lang="zh-CN" altLang="en-US" sz="2400" dirty="0">
                <a:solidFill>
                  <a:srgbClr val="FF0000"/>
                </a:solidFill>
                <a:latin typeface="宋体" panose="02010600030101010101" pitchFamily="2" charset="-122"/>
                <a:sym typeface="Times New Roman" panose="02020603050405020304" pitchFamily="18" charset="0"/>
              </a:rPr>
              <a:t>：事故隐患排查治理情况应当如实记录，并通过职工大会或者职工代表大会、信息公示栏等方式向从业人员通报。其中，重大事故隐患排查治理情况应当及时向负有安全生产监督管理职责的部门和职工大会或者职工代表大会报告。</a:t>
            </a:r>
            <a:endParaRPr lang="zh-CN" alt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2" y="319088"/>
            <a:ext cx="6259789"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三、构建双重预防机制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312862" y="1597980"/>
            <a:ext cx="9509018" cy="3416320"/>
          </a:xfrm>
          <a:prstGeom prst="rect">
            <a:avLst/>
          </a:prstGeom>
        </p:spPr>
        <p:txBody>
          <a:bodyPr wrap="square">
            <a:spAutoFit/>
          </a:bodyPr>
          <a:lstStyle/>
          <a:p>
            <a:pPr marL="342900" indent="-3429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第</a:t>
            </a:r>
            <a:r>
              <a:rPr lang="en-US" altLang="zh-CN"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101</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条关于生产经营单位的法律责任中，将未建立双重预防机制的两种行为增列为处罚事由：</a:t>
            </a:r>
            <a:endParaRPr lang="zh-CN" altLang="en-US" sz="2400" b="1" dirty="0">
              <a:solidFill>
                <a:srgbClr val="FF0000"/>
              </a:solidFill>
              <a:latin typeface="宋体" panose="02010600030101010101" pitchFamily="2" charset="-122"/>
              <a:sym typeface="Times New Roman" panose="02020603050405020304" pitchFamily="18" charset="0"/>
            </a:endParaRPr>
          </a:p>
          <a:p>
            <a:pPr marL="342900" indent="-342900" eaLnBrk="1" hangingPunct="1">
              <a:buFont typeface="Wingdings" panose="05000000000000000000" pitchFamily="2" charset="2"/>
              <a:buChar char="n"/>
            </a:pP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未建立安全风险分级管控制度或者未按照安全风险分级采取相应管控措施的。</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eaLnBrk="1" hangingPunct="1"/>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未建立事故隐患排查治理制度，或者重大事故隐患排查治理情况未按照规定报告的。</a:t>
            </a:r>
            <a:endParaRPr lang="zh-CN" altLang="en-US" sz="24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6077585"/>
            <a:ext cx="12215495" cy="798195"/>
          </a:xfrm>
          <a:prstGeom prst="rect">
            <a:avLst/>
          </a:prstGeom>
          <a:noFill/>
          <a:ln w="9525">
            <a:noFill/>
          </a:ln>
        </p:spPr>
      </p:pic>
      <p:sp>
        <p:nvSpPr>
          <p:cNvPr id="15" name="矩形 46"/>
          <p:cNvSpPr/>
          <p:nvPr/>
        </p:nvSpPr>
        <p:spPr>
          <a:xfrm>
            <a:off x="1312862" y="319088"/>
            <a:ext cx="6313055"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三、构建双重预防机制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矩形 2"/>
          <p:cNvSpPr/>
          <p:nvPr/>
        </p:nvSpPr>
        <p:spPr>
          <a:xfrm>
            <a:off x="1393794" y="1287262"/>
            <a:ext cx="9845336" cy="4462760"/>
          </a:xfrm>
          <a:prstGeom prst="rect">
            <a:avLst/>
          </a:prstGeom>
        </p:spPr>
        <p:txBody>
          <a:bodyPr wrap="square">
            <a:spAutoFit/>
          </a:bodyPr>
          <a:lstStyle/>
          <a:p>
            <a:pPr marL="342900" indent="-3429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宋体" panose="02010600030101010101" pitchFamily="2" charset="-122"/>
              </a:rPr>
              <a:t>风险</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发生不愿看到的结果的可能性，</a:t>
            </a: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损失</a:t>
            </a:r>
            <a:r>
              <a:rPr lang="zh-CN" altLang="en-US" sz="2400" dirty="0">
                <a:solidFill>
                  <a:srgbClr val="FF0000"/>
                </a:solidFill>
                <a:latin typeface="Arial" panose="020B0604020202020204" pitchFamily="34" charset="0"/>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概率</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风险管控意义上的预防：消灭不可接受的风险，以可以负担的成本削减其他风险。</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风险的存在是绝对的，对风险的管控是相对的。</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endParaRPr lang="zh-CN" altLang="en-US" sz="2400" dirty="0">
              <a:solidFill>
                <a:srgbClr val="FF0000"/>
              </a:solidFill>
              <a:latin typeface="宋体" panose="02010600030101010101" pitchFamily="2" charset="-122"/>
              <a:sym typeface="宋体" panose="02010600030101010101" pitchFamily="2" charset="-122"/>
            </a:endParaRPr>
          </a:p>
          <a:p>
            <a:pPr marL="342900" indent="-342900" eaLnBrk="1" hangingPunct="1"/>
            <a:endParaRPr lang="zh-CN" altLang="en-US" sz="2400" dirty="0">
              <a:solidFill>
                <a:srgbClr val="FF0000"/>
              </a:solidFill>
              <a:latin typeface="宋体" panose="02010600030101010101" pitchFamily="2" charset="-122"/>
              <a:sym typeface="宋体" panose="02010600030101010101" pitchFamily="2" charset="-122"/>
            </a:endParaRPr>
          </a:p>
          <a:p>
            <a:pPr marL="342900" indent="-342900" eaLnBrk="1" hangingPunct="1">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宋体" panose="02010600030101010101" pitchFamily="2" charset="-122"/>
              </a:rPr>
              <a:t>隐患</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风险的现实化，风险向事故转化的条件</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隐患治理意义上的预防：阻断风险向事故转化的过程。</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隐患的存在是相对的，对隐患的治理是绝对的。</a:t>
            </a:r>
            <a:endParaRPr lang="zh-CN" altLang="en-US" sz="2400" dirty="0">
              <a:solidFill>
                <a:srgbClr val="FF0000"/>
              </a:solidFill>
              <a:latin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Text Box697"/>
          <p:cNvSpPr>
            <a:spLocks noChangeArrowheads="1"/>
          </p:cNvSpPr>
          <p:nvPr/>
        </p:nvSpPr>
        <p:spPr bwMode="auto">
          <a:xfrm>
            <a:off x="1367161" y="269875"/>
            <a:ext cx="10440139" cy="312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10985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5150"/>
              </a:lnSpc>
            </a:pPr>
            <a:r>
              <a:rPr lang="en-US" altLang="zh-CN" sz="2800" b="1" dirty="0" err="1">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事故隐患排查治理报告</a:t>
            </a:r>
            <a:endParaRPr lang="en-US" altLang="zh-CN" sz="28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spcBef>
                <a:spcPts val="525"/>
              </a:spcBef>
            </a:pPr>
            <a:r>
              <a:rPr lang="en-US" altLang="zh-CN" dirty="0">
                <a:solidFill>
                  <a:srgbClr val="FF0000"/>
                </a:solidFill>
                <a:latin typeface="Wingdings" panose="05000000000000000000" pitchFamily="2" charset="2"/>
                <a:sym typeface="Wingdings" panose="05000000000000000000" pitchFamily="2" charset="2"/>
              </a:rPr>
              <a:t> </a:t>
            </a:r>
            <a:r>
              <a:rPr lang="en-US" altLang="zh-CN"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建立健全</a:t>
            </a:r>
            <a:r>
              <a:rPr lang="en-US" altLang="zh-CN" b="1" dirty="0" err="1">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并落实</a:t>
            </a:r>
            <a:r>
              <a:rPr lang="en-US" altLang="zh-CN"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事故隐患排查治理制度，采取技术、管理措施，及时发现并消除隐患</a:t>
            </a:r>
            <a:r>
              <a:rPr lang="en-US" altLang="zh-CN"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marL="395605" indent="-285750">
              <a:lnSpc>
                <a:spcPct val="200000"/>
              </a:lnSpc>
              <a:spcBef>
                <a:spcPts val="525"/>
              </a:spcBef>
              <a:buFont typeface="Wingdings" panose="05000000000000000000" pitchFamily="2" charset="2"/>
              <a:buChar char="4"/>
            </a:pPr>
            <a:r>
              <a:rPr lang="en-US" altLang="zh-CN"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隐患排查治理情况应当如实记录，</a:t>
            </a:r>
            <a:r>
              <a:rPr lang="en-US" altLang="zh-CN" b="1" dirty="0" err="1">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并通过职工代表大会或者职工大会、信息公示栏等方式向从业人员通报</a:t>
            </a:r>
            <a:r>
              <a:rPr lang="en-US"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spcBef>
                <a:spcPts val="525"/>
              </a:spcBef>
            </a:pPr>
            <a:r>
              <a:rPr lang="en-US" altLang="zh-CN" dirty="0">
                <a:solidFill>
                  <a:srgbClr val="FF0000"/>
                </a:solidFill>
                <a:latin typeface="Wingdings" panose="05000000000000000000" pitchFamily="2" charset="2"/>
                <a:sym typeface="Wingdings" panose="05000000000000000000" pitchFamily="2" charset="2"/>
              </a:rPr>
              <a:t> </a:t>
            </a:r>
            <a:r>
              <a:rPr lang="en-US" altLang="zh-CN" b="1" dirty="0" err="1">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重大隐患排查治理情况应当及时向负有安全生产监督管理职责的部门报告</a:t>
            </a:r>
            <a:r>
              <a:rPr lang="en-US"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Path683"/>
          <p:cNvSpPr>
            <a:spLocks noChangeArrowheads="1"/>
          </p:cNvSpPr>
          <p:nvPr/>
        </p:nvSpPr>
        <p:spPr bwMode="auto">
          <a:xfrm>
            <a:off x="1175841" y="3941685"/>
            <a:ext cx="4683421" cy="1822047"/>
          </a:xfrm>
          <a:custGeom>
            <a:avLst/>
            <a:gdLst>
              <a:gd name="T0" fmla="*/ 0 w 6523793"/>
              <a:gd name="T1" fmla="*/ 0 h 3221338"/>
              <a:gd name="T2" fmla="*/ 6523793 w 6523793"/>
              <a:gd name="T3" fmla="*/ 3221338 h 3221338"/>
            </a:gdLst>
            <a:ahLst/>
            <a:cxnLst/>
            <a:rect l="T0" t="T1" r="T2" b="T3"/>
            <a:pathLst>
              <a:path w="6523793" h="3221338">
                <a:moveTo>
                  <a:pt x="0" y="804572"/>
                </a:moveTo>
                <a:lnTo>
                  <a:pt x="4913035" y="804572"/>
                </a:lnTo>
                <a:lnTo>
                  <a:pt x="4913035" y="0"/>
                </a:lnTo>
                <a:lnTo>
                  <a:pt x="6523792" y="1610669"/>
                </a:lnTo>
                <a:lnTo>
                  <a:pt x="4913035" y="3221338"/>
                </a:lnTo>
                <a:lnTo>
                  <a:pt x="4913035" y="2415241"/>
                </a:lnTo>
                <a:lnTo>
                  <a:pt x="0" y="2415241"/>
                </a:lnTo>
                <a:lnTo>
                  <a:pt x="0" y="804572"/>
                </a:lnTo>
              </a:path>
            </a:pathLst>
          </a:custGeom>
          <a:solidFill>
            <a:srgbClr val="D0E3EA">
              <a:alpha val="64999"/>
            </a:srgbClr>
          </a:solidFill>
          <a:ln w="0" cap="sq" cmpd="sng">
            <a:solidFill>
              <a:srgbClr val="D0E3EA"/>
            </a:solidFill>
            <a:miter lim="800000"/>
          </a:ln>
        </p:spPr>
        <p:txBody>
          <a:bodyPr anchor="ctr"/>
          <a:lstStyle/>
          <a:p>
            <a:pPr algn="ctr"/>
            <a:endParaRPr lang="zh-CN" altLang="zh-CN">
              <a:solidFill>
                <a:schemeClr val="accent1"/>
              </a:solidFill>
              <a:latin typeface="Calibri" panose="020F0502020204030204" pitchFamily="34" charset="0"/>
              <a:cs typeface="Calibri" panose="020F0502020204030204" pitchFamily="34" charset="0"/>
              <a:sym typeface="Calibri" panose="020F0502020204030204" pitchFamily="34" charset="0"/>
            </a:endParaRPr>
          </a:p>
        </p:txBody>
      </p:sp>
      <p:sp>
        <p:nvSpPr>
          <p:cNvPr id="10" name="Path684"/>
          <p:cNvSpPr>
            <a:spLocks noChangeArrowheads="1"/>
          </p:cNvSpPr>
          <p:nvPr/>
        </p:nvSpPr>
        <p:spPr bwMode="auto">
          <a:xfrm>
            <a:off x="1175841" y="4459797"/>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rgbClr val="00B0F0">
              <a:alpha val="64999"/>
            </a:srgb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制度</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4" name="Path684"/>
          <p:cNvSpPr>
            <a:spLocks noChangeArrowheads="1"/>
          </p:cNvSpPr>
          <p:nvPr/>
        </p:nvSpPr>
        <p:spPr bwMode="auto">
          <a:xfrm>
            <a:off x="3003929" y="4459799"/>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rgbClr val="FFFF00">
              <a:alpha val="64999"/>
            </a:srgb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消除</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6" name="Path684"/>
          <p:cNvSpPr>
            <a:spLocks noChangeArrowheads="1"/>
          </p:cNvSpPr>
          <p:nvPr/>
        </p:nvSpPr>
        <p:spPr bwMode="auto">
          <a:xfrm>
            <a:off x="3610331" y="4459801"/>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chemeClr val="accent4">
              <a:lumMod val="60000"/>
              <a:lumOff val="40000"/>
              <a:alpha val="64999"/>
            </a:scheme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记录</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7" name="Path684"/>
          <p:cNvSpPr>
            <a:spLocks noChangeArrowheads="1"/>
          </p:cNvSpPr>
          <p:nvPr/>
        </p:nvSpPr>
        <p:spPr bwMode="auto">
          <a:xfrm>
            <a:off x="4229171" y="4459798"/>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chemeClr val="accent3">
              <a:alpha val="64999"/>
            </a:scheme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通报</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8" name="Path684"/>
          <p:cNvSpPr>
            <a:spLocks noChangeArrowheads="1"/>
          </p:cNvSpPr>
          <p:nvPr/>
        </p:nvSpPr>
        <p:spPr bwMode="auto">
          <a:xfrm>
            <a:off x="1811667" y="4459797"/>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chemeClr val="accent4">
              <a:lumMod val="75000"/>
              <a:alpha val="64999"/>
            </a:scheme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措施</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9" name="Path684"/>
          <p:cNvSpPr>
            <a:spLocks noChangeArrowheads="1"/>
          </p:cNvSpPr>
          <p:nvPr/>
        </p:nvSpPr>
        <p:spPr bwMode="auto">
          <a:xfrm>
            <a:off x="2413521" y="4459798"/>
            <a:ext cx="561975" cy="846323"/>
          </a:xfrm>
          <a:custGeom>
            <a:avLst/>
            <a:gdLst>
              <a:gd name="T0" fmla="*/ 0 w 1123669"/>
              <a:gd name="T1" fmla="*/ 0 h 1289145"/>
              <a:gd name="T2" fmla="*/ 1123669 w 1123669"/>
              <a:gd name="T3" fmla="*/ 1289145 h 1289145"/>
            </a:gdLst>
            <a:ahLst/>
            <a:cxnLst/>
            <a:rect l="T0" t="T1" r="T2" b="T3"/>
            <a:pathLst>
              <a:path w="1123669" h="1289145">
                <a:moveTo>
                  <a:pt x="0" y="187429"/>
                </a:moveTo>
                <a:cubicBezTo>
                  <a:pt x="508" y="84013"/>
                  <a:pt x="84309" y="203"/>
                  <a:pt x="187439" y="0"/>
                </a:cubicBezTo>
                <a:lnTo>
                  <a:pt x="937195" y="0"/>
                </a:lnTo>
                <a:cubicBezTo>
                  <a:pt x="1039855" y="203"/>
                  <a:pt x="1123669" y="84013"/>
                  <a:pt x="1123110" y="187429"/>
                </a:cubicBezTo>
                <a:lnTo>
                  <a:pt x="1123110" y="1101716"/>
                </a:lnTo>
                <a:cubicBezTo>
                  <a:pt x="1123669" y="1204992"/>
                  <a:pt x="1039855" y="1288802"/>
                  <a:pt x="937195" y="1289145"/>
                </a:cubicBezTo>
                <a:lnTo>
                  <a:pt x="187439" y="1289145"/>
                </a:lnTo>
                <a:cubicBezTo>
                  <a:pt x="84309" y="1288802"/>
                  <a:pt x="508" y="1204992"/>
                  <a:pt x="0" y="1101716"/>
                </a:cubicBezTo>
                <a:lnTo>
                  <a:pt x="0" y="187429"/>
                </a:lnTo>
              </a:path>
            </a:pathLst>
          </a:custGeom>
          <a:solidFill>
            <a:schemeClr val="accent1">
              <a:lumMod val="40000"/>
              <a:lumOff val="60000"/>
              <a:alpha val="64999"/>
            </a:schemeClr>
          </a:solidFill>
          <a:ln w="0" cap="sq" cmpd="sng">
            <a:solidFill>
              <a:srgbClr val="4BACC6"/>
            </a:solidFill>
            <a:miter lim="800000"/>
          </a:ln>
        </p:spPr>
        <p:txBody>
          <a:bodyPr anchor="ctr"/>
          <a:lstStyle/>
          <a:p>
            <a:pPr algn="ctr"/>
            <a:r>
              <a:rPr lang="zh-CN" altLang="en-US"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发现</a:t>
            </a:r>
            <a:endParaRPr lang="zh-CN" altLang="zh-CN" sz="2400" b="1" dirty="0">
              <a:solidFill>
                <a:schemeClr val="accent1"/>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pic>
        <p:nvPicPr>
          <p:cNvPr id="22" name="Image6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797" y="3249227"/>
            <a:ext cx="3726812" cy="282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909945"/>
            <a:ext cx="12215495" cy="965835"/>
          </a:xfrm>
          <a:prstGeom prst="rect">
            <a:avLst/>
          </a:prstGeom>
          <a:noFill/>
          <a:ln w="9525">
            <a:noFill/>
          </a:ln>
        </p:spPr>
      </p:pic>
      <p:sp>
        <p:nvSpPr>
          <p:cNvPr id="15" name="矩形 46"/>
          <p:cNvSpPr/>
          <p:nvPr/>
        </p:nvSpPr>
        <p:spPr>
          <a:xfrm>
            <a:off x="1312862" y="319088"/>
            <a:ext cx="7449398"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四、将新兴业态纳入安全生产监管范围</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473692" y="1722267"/>
            <a:ext cx="7670307" cy="3570208"/>
          </a:xfrm>
          <a:prstGeom prst="rect">
            <a:avLst/>
          </a:prstGeom>
        </p:spPr>
        <p:txBody>
          <a:bodyPr wrap="square">
            <a:spAutoFit/>
          </a:bodyPr>
          <a:lstStyle/>
          <a:p>
            <a:pPr eaLnBrk="1" hangingPunct="1"/>
            <a:r>
              <a:rPr lang="zh-CN" altLang="zh-CN"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平台经济等新兴业态的安全生产监管：</a:t>
            </a:r>
            <a:endParaRPr lang="en-US" altLang="zh-CN" sz="2800" b="1" dirty="0">
              <a:solidFill>
                <a:srgbClr val="FF0000"/>
              </a:solidFill>
              <a:latin typeface="黑体" panose="02010609060101010101" pitchFamily="49" charset="-122"/>
              <a:ea typeface="黑体" panose="02010609060101010101" pitchFamily="49" charset="-122"/>
              <a:sym typeface="宋体" panose="02010600030101010101" pitchFamily="2" charset="-122"/>
            </a:endParaRPr>
          </a:p>
          <a:p>
            <a:pPr eaLnBrk="1" hangingPunct="1"/>
            <a:endParaRPr lang="zh-CN" altLang="zh-CN" sz="2800" b="1" dirty="0">
              <a:solidFill>
                <a:srgbClr val="FF0000"/>
              </a:solidFill>
              <a:latin typeface="黑体" panose="02010609060101010101" pitchFamily="49" charset="-122"/>
              <a:ea typeface="黑体" panose="02010609060101010101" pitchFamily="49" charset="-122"/>
              <a:sym typeface="宋体" panose="02010600030101010101" pitchFamily="2" charset="-122"/>
            </a:endParaRPr>
          </a:p>
          <a:p>
            <a:pPr eaLnBrk="1" hangingPunct="1">
              <a:spcBef>
                <a:spcPts val="1800"/>
              </a:spcBef>
              <a:buFont typeface="Wingdings" panose="05000000000000000000" pitchFamily="2" charset="2"/>
              <a:buChar char="n"/>
            </a:pPr>
            <a:r>
              <a:rPr lang="zh-CN" altLang="zh-CN" sz="2800" dirty="0">
                <a:solidFill>
                  <a:srgbClr val="FF0000"/>
                </a:solidFill>
                <a:latin typeface="宋体" panose="02010600030101010101" pitchFamily="2" charset="-122"/>
                <a:sym typeface="宋体" panose="02010600030101010101" pitchFamily="2" charset="-122"/>
              </a:rPr>
              <a:t>承担安全生产义务的主体不明确</a:t>
            </a:r>
            <a:endParaRPr lang="en-US" altLang="zh-CN" sz="2800" dirty="0">
              <a:solidFill>
                <a:srgbClr val="FF0000"/>
              </a:solidFill>
              <a:latin typeface="宋体" panose="02010600030101010101" pitchFamily="2" charset="-122"/>
              <a:sym typeface="宋体" panose="02010600030101010101" pitchFamily="2" charset="-122"/>
            </a:endParaRPr>
          </a:p>
          <a:p>
            <a:pPr eaLnBrk="1" hangingPunct="1">
              <a:spcBef>
                <a:spcPts val="1800"/>
              </a:spcBef>
              <a:buFont typeface="Wingdings" panose="05000000000000000000" pitchFamily="2" charset="2"/>
              <a:buChar char="n"/>
            </a:pPr>
            <a:endParaRPr lang="zh-CN" altLang="zh-CN" sz="2800" dirty="0">
              <a:solidFill>
                <a:srgbClr val="FF0000"/>
              </a:solidFill>
              <a:latin typeface="宋体" panose="02010600030101010101" pitchFamily="2" charset="-122"/>
              <a:sym typeface="宋体" panose="02010600030101010101" pitchFamily="2" charset="-122"/>
            </a:endParaRPr>
          </a:p>
          <a:p>
            <a:pPr eaLnBrk="1" hangingPunct="1">
              <a:buFont typeface="Wingdings" panose="05000000000000000000" pitchFamily="2" charset="2"/>
              <a:buChar char="n"/>
            </a:pPr>
            <a:r>
              <a:rPr lang="zh-CN" altLang="zh-CN" sz="2800" dirty="0">
                <a:solidFill>
                  <a:srgbClr val="FF0000"/>
                </a:solidFill>
                <a:latin typeface="宋体" panose="02010600030101010101" pitchFamily="2" charset="-122"/>
                <a:sym typeface="宋体" panose="02010600030101010101" pitchFamily="2" charset="-122"/>
              </a:rPr>
              <a:t>承担安全生产义务的范围不明确</a:t>
            </a:r>
            <a:endParaRPr lang="en-US" altLang="zh-CN" sz="2800" dirty="0">
              <a:solidFill>
                <a:srgbClr val="FF0000"/>
              </a:solidFill>
              <a:latin typeface="宋体" panose="02010600030101010101" pitchFamily="2" charset="-122"/>
              <a:sym typeface="宋体" panose="02010600030101010101" pitchFamily="2" charset="-122"/>
            </a:endParaRPr>
          </a:p>
          <a:p>
            <a:pPr eaLnBrk="1" hangingPunct="1"/>
            <a:endParaRPr lang="zh-CN" altLang="zh-CN" sz="2800" dirty="0">
              <a:solidFill>
                <a:srgbClr val="FF0000"/>
              </a:solidFill>
              <a:latin typeface="宋体" panose="02010600030101010101" pitchFamily="2" charset="-122"/>
              <a:sym typeface="宋体" panose="02010600030101010101" pitchFamily="2" charset="-122"/>
            </a:endParaRPr>
          </a:p>
          <a:p>
            <a:pPr eaLnBrk="1" hangingPunct="1">
              <a:buFont typeface="Wingdings" panose="05000000000000000000" pitchFamily="2" charset="2"/>
              <a:buChar char="n"/>
            </a:pPr>
            <a:r>
              <a:rPr lang="zh-CN" altLang="zh-CN" sz="2800" dirty="0">
                <a:solidFill>
                  <a:srgbClr val="FF0000"/>
                </a:solidFill>
                <a:latin typeface="宋体" panose="02010600030101010101" pitchFamily="2" charset="-122"/>
                <a:sym typeface="宋体" panose="02010600030101010101" pitchFamily="2" charset="-122"/>
              </a:rPr>
              <a:t>负责安全生产监管的部门不明确</a:t>
            </a:r>
            <a:endParaRPr lang="zh-CN" altLang="zh-CN" sz="28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2" y="319088"/>
            <a:ext cx="7715727"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四、将新兴业态纳入安全生产监管范围</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矩形 2"/>
          <p:cNvSpPr/>
          <p:nvPr/>
        </p:nvSpPr>
        <p:spPr>
          <a:xfrm>
            <a:off x="1312863" y="1367161"/>
            <a:ext cx="9287076" cy="3785652"/>
          </a:xfrm>
          <a:prstGeom prst="rect">
            <a:avLst/>
          </a:prstGeom>
        </p:spPr>
        <p:txBody>
          <a:bodyPr wrap="square">
            <a:spAutoFit/>
          </a:bodyPr>
          <a:lstStyle/>
          <a:p>
            <a:pPr marL="342900" indent="-342900" algn="just" eaLnBrk="1" hangingPunct="1">
              <a:buFont typeface="Wingdings" panose="05000000000000000000" pitchFamily="2" charset="2"/>
              <a:buChar char="n"/>
            </a:pP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第</a:t>
            </a:r>
            <a:r>
              <a:rPr lang="en-US" altLang="zh-CN"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4</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条第</a:t>
            </a:r>
            <a:r>
              <a:rPr lang="en-US" altLang="zh-CN"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2</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款：平台经济等新兴行业、领域的生产经营单位应当</a:t>
            </a:r>
            <a:r>
              <a:rPr lang="zh-CN" altLang="en-US" sz="2400" b="1" dirty="0">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根据本行业、领域的特点</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，建立健全并落实全员安全生产责任制，加强从业人员安全生产教育和培训，履行本法和其他法律、法规规定的有关安全生产义务（</a:t>
            </a:r>
            <a:r>
              <a:rPr lang="zh-CN" altLang="en-US" sz="2400" b="1"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依法保障从业人员人身安全和身心健康）。</a:t>
            </a:r>
            <a:endParaRPr lang="en-US" altLang="zh-CN" sz="2400" b="1"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a:p>
            <a:pPr algn="just" eaLnBrk="1" hangingPunct="1"/>
            <a:endParaRPr lang="zh-CN" altLang="en-US" sz="2400" b="1"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a:p>
            <a:pPr marL="342900" indent="-342900" eaLnBrk="1" hangingPunct="1">
              <a:buFont typeface="Wingdings" panose="05000000000000000000" pitchFamily="2" charset="2"/>
              <a:buChar char="n"/>
            </a:pPr>
            <a:endPar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a:p>
            <a:pPr marL="342900" indent="-342900" algn="just" eaLnBrk="1" hangingPunct="1">
              <a:buFont typeface="Wingdings" panose="05000000000000000000" pitchFamily="2" charset="2"/>
              <a:buChar char="n"/>
            </a:pP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第</a:t>
            </a:r>
            <a:r>
              <a:rPr lang="en-US" altLang="zh-CN"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10</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条第</a:t>
            </a:r>
            <a:r>
              <a:rPr lang="en-US" altLang="zh-CN"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2</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款：对</a:t>
            </a:r>
            <a:r>
              <a:rPr lang="zh-CN" altLang="en-US" sz="2400" b="1" dirty="0">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新兴行业</a:t>
            </a:r>
            <a:r>
              <a:rPr lang="zh-CN" altLang="en-US" sz="2400" b="1"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400" b="1" dirty="0">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领域</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的安全生产监督管理职责不明确的，由县级以上地方各级人民政府按照</a:t>
            </a:r>
            <a:r>
              <a:rPr lang="zh-CN" altLang="en-US" sz="2400" b="1" dirty="0">
                <a:solidFill>
                  <a:srgbClr val="C00000"/>
                </a:solidFill>
                <a:latin typeface="微软雅黑" panose="020B0503020204020204" pitchFamily="34" charset="-122"/>
                <a:ea typeface="微软雅黑" panose="020B0503020204020204" pitchFamily="34" charset="-122"/>
                <a:sym typeface="Times New Roman" panose="02020603050405020304" pitchFamily="18" charset="0"/>
              </a:rPr>
              <a:t>业务相近的原则</a:t>
            </a:r>
            <a:r>
              <a:rPr lang="zh-CN" altLang="en-US" sz="24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确定监督管理部门。</a:t>
            </a:r>
            <a:endParaRPr lang="zh-CN" alt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7058780"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五、引入新型的安全生产制度工具</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312863" y="1287262"/>
            <a:ext cx="9686570" cy="4202313"/>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安全生产责任保险</a:t>
            </a:r>
            <a:endParaRPr lang="en-US" altLang="zh-CN" sz="2400" dirty="0">
              <a:solidFill>
                <a:srgbClr val="C00000"/>
              </a:solidFill>
              <a:latin typeface="宋体" panose="02010600030101010101" pitchFamily="2" charset="-122"/>
              <a:sym typeface="Times New Roman" panose="02020603050405020304" pitchFamily="18" charset="0"/>
            </a:endParaRPr>
          </a:p>
          <a:p>
            <a:pPr marL="342900" indent="-342900" algn="just" eaLnBrk="1" hangingPunct="1">
              <a:spcBef>
                <a:spcPts val="1200"/>
              </a:spcBef>
            </a:pP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51</a:t>
            </a:r>
            <a:r>
              <a:rPr lang="zh-CN" altLang="en-US" sz="2400" dirty="0">
                <a:solidFill>
                  <a:srgbClr val="FF0000"/>
                </a:solidFill>
                <a:latin typeface="宋体" panose="02010600030101010101" pitchFamily="2" charset="-122"/>
                <a:sym typeface="Times New Roman" panose="02020603050405020304" pitchFamily="18" charset="0"/>
              </a:rPr>
              <a:t>条第</a:t>
            </a:r>
            <a:r>
              <a:rPr lang="en-US" altLang="zh-CN" sz="2400" dirty="0">
                <a:solidFill>
                  <a:srgbClr val="FF0000"/>
                </a:solidFill>
                <a:latin typeface="宋体" panose="02010600030101010101" pitchFamily="2" charset="-122"/>
                <a:sym typeface="Times New Roman" panose="02020603050405020304" pitchFamily="18" charset="0"/>
              </a:rPr>
              <a:t>2</a:t>
            </a:r>
            <a:r>
              <a:rPr lang="zh-CN" altLang="en-US" sz="2400" dirty="0">
                <a:solidFill>
                  <a:srgbClr val="FF0000"/>
                </a:solidFill>
                <a:latin typeface="宋体" panose="02010600030101010101" pitchFamily="2" charset="-122"/>
                <a:sym typeface="Times New Roman" panose="02020603050405020304" pitchFamily="18" charset="0"/>
              </a:rPr>
              <a:t>款：国家鼓励生产经营单位投保安全生产责任保险；属于</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国家规定的高危行业、领域</a:t>
            </a:r>
            <a:r>
              <a:rPr lang="zh-CN" altLang="en-US" sz="2400" dirty="0">
                <a:solidFill>
                  <a:srgbClr val="FF0000"/>
                </a:solidFill>
                <a:latin typeface="宋体" panose="02010600030101010101" pitchFamily="2" charset="-122"/>
                <a:sym typeface="Times New Roman" panose="02020603050405020304" pitchFamily="18" charset="0"/>
              </a:rPr>
              <a:t>的生产经营单位，应当投保安全生产责任保险。具体范围和实施办法由国务院应急管理部门会同国务院财政部门、国务院保险监督管理机构和相关行业主管部门制定。</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spcBef>
                <a:spcPts val="1800"/>
              </a:spcBef>
            </a:pP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109</a:t>
            </a:r>
            <a:r>
              <a:rPr lang="zh-CN" altLang="en-US" sz="2400" dirty="0">
                <a:solidFill>
                  <a:srgbClr val="FF0000"/>
                </a:solidFill>
                <a:latin typeface="宋体" panose="02010600030101010101" pitchFamily="2" charset="-122"/>
                <a:sym typeface="Times New Roman" panose="02020603050405020304" pitchFamily="18" charset="0"/>
              </a:rPr>
              <a:t>条：高危行业、领域的生产经营单位未按照国家规定投保安全生产责任保险的，责令限期改正，处五万元以上十万元以下的罚款；逾期未改正的，处十万元以上二十万元以下的罚款。</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spcBef>
                <a:spcPts val="1800"/>
              </a:spcBef>
            </a:pP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安责险的功能已经从事后赔付为主转向</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事前风险规制</a:t>
            </a:r>
            <a:r>
              <a:rPr lang="zh-CN" altLang="en-US" sz="2400" dirty="0">
                <a:solidFill>
                  <a:srgbClr val="FF0000"/>
                </a:solidFill>
                <a:latin typeface="宋体" panose="02010600030101010101" pitchFamily="2" charset="-122"/>
                <a:sym typeface="Times New Roman" panose="02020603050405020304" pitchFamily="18" charset="0"/>
              </a:rPr>
              <a:t>为主。</a:t>
            </a:r>
            <a:endParaRPr lang="zh-CN" altLang="en-US" sz="24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 name="文本框 4"/>
          <p:cNvSpPr txBox="1"/>
          <p:nvPr/>
        </p:nvSpPr>
        <p:spPr>
          <a:xfrm>
            <a:off x="521409" y="995172"/>
            <a:ext cx="11319029" cy="2400657"/>
          </a:xfrm>
          <a:prstGeom prst="rect">
            <a:avLst/>
          </a:prstGeom>
          <a:noFill/>
        </p:spPr>
        <p:txBody>
          <a:bodyPr wrap="square" rtlCol="0">
            <a:spAutoFit/>
          </a:bodyPr>
          <a:lstStyle/>
          <a:p>
            <a:pPr fontAlgn="auto">
              <a:spcAft>
                <a:spcPts val="1200"/>
              </a:spcAft>
            </a:pPr>
            <a:endParaRPr lang="en-US" altLang="zh-CN" sz="2800" dirty="0"/>
          </a:p>
          <a:p>
            <a:pPr marL="457200" indent="-457200">
              <a:buFont typeface="Arial" panose="020B0604020202020204" pitchFamily="34" charset="0"/>
              <a:buChar char="•"/>
            </a:pPr>
            <a:endParaRPr lang="en-US" altLang="zh-CN" sz="2800" dirty="0"/>
          </a:p>
          <a:p>
            <a:pPr marL="457200" indent="-457200">
              <a:buFont typeface="Arial" panose="020B0604020202020204" pitchFamily="34" charset="0"/>
              <a:buChar char="•"/>
            </a:pPr>
            <a:endParaRPr lang="en-US" altLang="zh-CN" sz="2800" dirty="0"/>
          </a:p>
          <a:p>
            <a:pPr marL="457200" indent="-457200">
              <a:buFont typeface="Arial" panose="020B0604020202020204" pitchFamily="34" charset="0"/>
              <a:buChar char="•"/>
            </a:pPr>
            <a:endParaRPr lang="en-US" altLang="zh-CN" sz="2800" dirty="0"/>
          </a:p>
          <a:p>
            <a:pPr marL="457200" indent="-457200">
              <a:buFont typeface="Arial" panose="020B0604020202020204" pitchFamily="34" charset="0"/>
              <a:buChar char="•"/>
            </a:pPr>
            <a:endParaRPr lang="zh-CN" altLang="en-US" sz="2800" dirty="0"/>
          </a:p>
        </p:txBody>
      </p:sp>
      <p:pic>
        <p:nvPicPr>
          <p:cNvPr id="7" name="Image1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890" y="269875"/>
            <a:ext cx="10098973" cy="5759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393794" y="197518"/>
            <a:ext cx="10227076" cy="706797"/>
          </a:xfrm>
          <a:prstGeom prst="rect">
            <a:avLst/>
          </a:prstGeom>
        </p:spPr>
        <p:txBody>
          <a:bodyPr wrap="square">
            <a:spAutoFit/>
          </a:bodyPr>
          <a:lstStyle/>
          <a:p>
            <a:pPr>
              <a:lnSpc>
                <a:spcPts val="5540"/>
              </a:lnSpc>
            </a:pPr>
            <a:r>
              <a:rPr lang="en-US" altLang="zh-CN" sz="2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8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安全生产法》制修订历程</a:t>
            </a:r>
            <a:endParaRPr lang="en-US" altLang="zh-CN" sz="2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Text Box124"/>
          <p:cNvSpPr>
            <a:spLocks noChangeArrowheads="1"/>
          </p:cNvSpPr>
          <p:nvPr/>
        </p:nvSpPr>
        <p:spPr bwMode="auto">
          <a:xfrm>
            <a:off x="1988597" y="1988598"/>
            <a:ext cx="3959442" cy="149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8572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3950"/>
              </a:lnSpc>
            </a:pPr>
            <a:r>
              <a:rPr lang="en-US" altLang="zh-CN" sz="1600" b="1" dirty="0" err="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上世纪末</a:t>
            </a:r>
            <a:r>
              <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2002</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7440"/>
              </a:lnSpc>
            </a:pPr>
            <a:r>
              <a:rPr lang="en-US" altLang="zh-CN" sz="1600" b="1" dirty="0" err="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启动制定</a:t>
            </a:r>
            <a:r>
              <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err="1">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发布实施</a:t>
            </a:r>
            <a:r>
              <a:rPr lang="en-US" altLang="zh-CN" sz="27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2021年6月</a:t>
            </a:r>
            <a:endPar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Text Box120"/>
          <p:cNvSpPr>
            <a:spLocks noChangeArrowheads="1"/>
          </p:cNvSpPr>
          <p:nvPr/>
        </p:nvSpPr>
        <p:spPr bwMode="auto">
          <a:xfrm>
            <a:off x="4216892" y="1828906"/>
            <a:ext cx="1864311" cy="55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p>
            <a:pPr>
              <a:lnSpc>
                <a:spcPts val="3950"/>
              </a:lnSpc>
            </a:pPr>
            <a:r>
              <a:rPr lang="en-US" altLang="zh-CN" sz="20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安全生产法</a:t>
            </a:r>
            <a:r>
              <a:rPr lang="en-US" altLang="zh-CN" sz="20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20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Text Box121"/>
          <p:cNvSpPr>
            <a:spLocks noChangeArrowheads="1"/>
          </p:cNvSpPr>
          <p:nvPr/>
        </p:nvSpPr>
        <p:spPr bwMode="auto">
          <a:xfrm>
            <a:off x="5948038" y="838200"/>
            <a:ext cx="790678" cy="193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7302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3950"/>
              </a:lnSpc>
            </a:pPr>
            <a:r>
              <a:rPr lang="en-US" altLang="zh-CN" sz="16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2009</a:t>
            </a:r>
            <a:endParaRPr lang="en-US" altLang="zh-CN" sz="16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950"/>
              </a:lnSpc>
              <a:spcBef>
                <a:spcPts val="3090"/>
              </a:spcBef>
            </a:pPr>
            <a:r>
              <a:rPr lang="en-US" altLang="zh-CN" sz="1600" b="1" dirty="0" err="1">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第一次</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600"/>
              </a:lnSpc>
            </a:pPr>
            <a:r>
              <a:rPr lang="en-US" altLang="zh-CN" sz="1600" b="1" dirty="0" err="1">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修正</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Text Box126"/>
          <p:cNvSpPr>
            <a:spLocks noChangeArrowheads="1"/>
          </p:cNvSpPr>
          <p:nvPr/>
        </p:nvSpPr>
        <p:spPr bwMode="auto">
          <a:xfrm>
            <a:off x="1979364" y="3329126"/>
            <a:ext cx="1953085" cy="192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indent="190500">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3775"/>
              </a:lnSpc>
            </a:pPr>
            <a:endPar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775"/>
              </a:lnSpc>
            </a:pPr>
            <a:r>
              <a:rPr lang="en-US" altLang="zh-CN" sz="1600" b="1" dirty="0" err="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第十三届人大</a:t>
            </a:r>
            <a:r>
              <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err="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第二十九次会议</a:t>
            </a:r>
            <a:r>
              <a:rPr lang="zh-CN" altLang="en-US"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第88号主席令</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Text Box127"/>
          <p:cNvSpPr>
            <a:spLocks noChangeArrowheads="1"/>
          </p:cNvSpPr>
          <p:nvPr/>
        </p:nvSpPr>
        <p:spPr bwMode="auto">
          <a:xfrm>
            <a:off x="4617923" y="3381459"/>
            <a:ext cx="2024822" cy="196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6350" indent="-6350">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ct val="200000"/>
              </a:lnSpc>
            </a:pPr>
            <a:r>
              <a:rPr lang="en-US" altLang="zh-CN" sz="16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2021.6 </a:t>
            </a:r>
            <a:r>
              <a:rPr lang="en-US" altLang="zh-CN" sz="16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二审</a:t>
            </a:r>
            <a:r>
              <a:rPr lang="en-US" altLang="zh-CN" sz="16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err="1">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通过</a:t>
            </a:r>
            <a:r>
              <a:rPr lang="en-US" altLang="zh-CN" sz="3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3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pPr>
            <a:r>
              <a:rPr lang="en-US" altLang="zh-CN" sz="16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2021.1 </a:t>
            </a:r>
            <a:r>
              <a:rPr lang="en-US" altLang="zh-CN" sz="16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一审</a:t>
            </a:r>
            <a:endParaRPr lang="en-US" altLang="zh-CN" sz="16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pPr>
            <a:r>
              <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2021年9月1日起施行</a:t>
            </a:r>
            <a:endPar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Text Box122"/>
          <p:cNvSpPr>
            <a:spLocks noChangeArrowheads="1"/>
          </p:cNvSpPr>
          <p:nvPr/>
        </p:nvSpPr>
        <p:spPr bwMode="auto">
          <a:xfrm>
            <a:off x="7146524" y="838200"/>
            <a:ext cx="745724" cy="193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6540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3950"/>
              </a:lnSpc>
            </a:pPr>
            <a:r>
              <a:rPr lang="en-US" altLang="zh-CN" sz="16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2014</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950"/>
              </a:lnSpc>
              <a:spcBef>
                <a:spcPts val="3090"/>
              </a:spcBef>
            </a:pPr>
            <a:r>
              <a:rPr lang="en-US" altLang="zh-CN" sz="1600" b="1" dirty="0" err="1">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第二次</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600"/>
              </a:lnSpc>
            </a:pPr>
            <a:r>
              <a:rPr lang="en-US" altLang="zh-CN" sz="1600" b="1" dirty="0" err="1">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修正</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Text Box123"/>
          <p:cNvSpPr>
            <a:spLocks noChangeArrowheads="1"/>
          </p:cNvSpPr>
          <p:nvPr/>
        </p:nvSpPr>
        <p:spPr bwMode="auto">
          <a:xfrm>
            <a:off x="8852844" y="838200"/>
            <a:ext cx="1107901" cy="193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101600">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3950"/>
              </a:lnSpc>
            </a:pPr>
            <a:r>
              <a:rPr lang="en-US" altLang="zh-CN" sz="1600" b="1" dirty="0">
                <a:solidFill>
                  <a:srgbClr val="244582"/>
                </a:solidFill>
                <a:latin typeface="微软雅黑" panose="020B0503020204020204" pitchFamily="34" charset="-122"/>
                <a:ea typeface="微软雅黑" panose="020B0503020204020204" pitchFamily="34" charset="-122"/>
                <a:sym typeface="微软雅黑" panose="020B0503020204020204" pitchFamily="34" charset="-122"/>
              </a:rPr>
              <a:t>2021</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950"/>
              </a:lnSpc>
              <a:spcBef>
                <a:spcPts val="3125"/>
              </a:spcBef>
            </a:pPr>
            <a:r>
              <a:rPr lang="en-US" altLang="zh-CN" sz="16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第三次</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600"/>
              </a:lnSpc>
            </a:pPr>
            <a:r>
              <a:rPr lang="en-US" altLang="zh-CN" sz="16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修正</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Text Box128"/>
          <p:cNvSpPr>
            <a:spLocks noChangeArrowheads="1"/>
          </p:cNvSpPr>
          <p:nvPr/>
        </p:nvSpPr>
        <p:spPr bwMode="auto">
          <a:xfrm>
            <a:off x="7625918" y="4350058"/>
            <a:ext cx="781234" cy="14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214630">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4750"/>
              </a:lnSpc>
            </a:pPr>
            <a:r>
              <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rPr>
              <a:t>97</a:t>
            </a:r>
            <a:endPar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3950"/>
              </a:lnSpc>
              <a:spcBef>
                <a:spcPts val="2540"/>
              </a:spcBef>
            </a:pPr>
            <a:r>
              <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2002</a:t>
            </a:r>
            <a:endParaRPr lang="en-US" altLang="zh-CN" sz="1600"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Text Box129"/>
          <p:cNvSpPr>
            <a:spLocks noChangeArrowheads="1"/>
          </p:cNvSpPr>
          <p:nvPr/>
        </p:nvSpPr>
        <p:spPr bwMode="auto">
          <a:xfrm>
            <a:off x="8852843" y="3969130"/>
            <a:ext cx="635943"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55880">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4750"/>
              </a:lnSpc>
            </a:pPr>
            <a:r>
              <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rPr>
              <a:t>114</a:t>
            </a:r>
            <a:endPar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endPar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2014</a:t>
            </a:r>
            <a:endPar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Text Box130"/>
          <p:cNvSpPr>
            <a:spLocks noChangeArrowheads="1"/>
          </p:cNvSpPr>
          <p:nvPr/>
        </p:nvSpPr>
        <p:spPr bwMode="auto">
          <a:xfrm>
            <a:off x="9715329" y="3909015"/>
            <a:ext cx="915412"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5905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ct val="200000"/>
              </a:lnSpc>
            </a:pPr>
            <a:r>
              <a:rPr lang="zh-CN" altLang="en-US"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rPr>
              <a:t>119</a:t>
            </a:r>
            <a:endPar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pPr>
            <a:endParaRPr lang="en-US" altLang="zh-CN" sz="1600" b="1" dirty="0">
              <a:solidFill>
                <a:srgbClr val="4F81BD"/>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pPr>
            <a:endPar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200000"/>
              </a:lnSpc>
            </a:pPr>
            <a:r>
              <a:rPr lang="en-US" altLang="zh-CN" sz="1600"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2021</a:t>
            </a:r>
            <a:endParaRPr lang="en-US" altLang="zh-CN" sz="1600"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Text Box125"/>
          <p:cNvSpPr>
            <a:spLocks noChangeArrowheads="1"/>
          </p:cNvSpPr>
          <p:nvPr/>
        </p:nvSpPr>
        <p:spPr bwMode="auto">
          <a:xfrm>
            <a:off x="8050597" y="3052611"/>
            <a:ext cx="983613" cy="7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p>
            <a:pPr>
              <a:lnSpc>
                <a:spcPts val="5540"/>
              </a:lnSpc>
            </a:pPr>
            <a:r>
              <a:rPr lang="en-US" altLang="zh-CN" sz="1600" b="1" dirty="0" err="1">
                <a:solidFill>
                  <a:srgbClr val="0B5394"/>
                </a:solidFill>
                <a:latin typeface="微软雅黑" panose="020B0503020204020204" pitchFamily="34" charset="-122"/>
                <a:ea typeface="微软雅黑" panose="020B0503020204020204" pitchFamily="34" charset="-122"/>
                <a:sym typeface="微软雅黑" panose="020B0503020204020204" pitchFamily="34" charset="-122"/>
              </a:rPr>
              <a:t>法律条文</a:t>
            </a:r>
            <a:endParaRPr lang="en-US" altLang="zh-CN" sz="1600" b="1" dirty="0">
              <a:solidFill>
                <a:srgbClr val="0B5394"/>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3" y="319088"/>
            <a:ext cx="7813382"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五、引入新型的安全生产规制工具</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pic>
        <p:nvPicPr>
          <p:cNvPr id="9"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0" name="Rectangle 3"/>
          <p:cNvSpPr>
            <a:spLocks noGrp="1" noChangeArrowheads="1"/>
          </p:cNvSpPr>
          <p:nvPr>
            <p:ph idx="1"/>
          </p:nvPr>
        </p:nvSpPr>
        <p:spPr>
          <a:xfrm>
            <a:off x="1312862" y="1242874"/>
            <a:ext cx="9979533" cy="5462726"/>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安全生产公益诉讼</a:t>
            </a:r>
            <a:endPar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74</a:t>
            </a:r>
            <a:r>
              <a:rPr lang="zh-CN" altLang="en-US" sz="2400" dirty="0">
                <a:solidFill>
                  <a:srgbClr val="FF0000"/>
                </a:solidFill>
                <a:latin typeface="宋体" panose="02010600030101010101" pitchFamily="2" charset="-122"/>
                <a:sym typeface="Times New Roman" panose="02020603050405020304" pitchFamily="18" charset="0"/>
              </a:rPr>
              <a:t>条第</a:t>
            </a:r>
            <a:r>
              <a:rPr lang="en-US" altLang="zh-CN" sz="2400" dirty="0">
                <a:solidFill>
                  <a:srgbClr val="FF0000"/>
                </a:solidFill>
                <a:latin typeface="宋体" panose="02010600030101010101" pitchFamily="2" charset="-122"/>
                <a:sym typeface="Times New Roman" panose="02020603050405020304" pitchFamily="18" charset="0"/>
              </a:rPr>
              <a:t>2</a:t>
            </a:r>
            <a:r>
              <a:rPr lang="zh-CN" altLang="en-US" sz="2400" dirty="0">
                <a:solidFill>
                  <a:srgbClr val="FF0000"/>
                </a:solidFill>
                <a:latin typeface="宋体" panose="02010600030101010101" pitchFamily="2" charset="-122"/>
                <a:sym typeface="Times New Roman" panose="02020603050405020304" pitchFamily="18" charset="0"/>
              </a:rPr>
              <a:t>款：因安全生产违法行为</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造成重大事故隐患或者导致重大事故</a:t>
            </a:r>
            <a:r>
              <a:rPr lang="zh-CN" altLang="en-US" sz="2400" dirty="0">
                <a:solidFill>
                  <a:srgbClr val="FF0000"/>
                </a:solidFill>
                <a:latin typeface="宋体" panose="02010600030101010101" pitchFamily="2" charset="-122"/>
                <a:sym typeface="Times New Roman" panose="02020603050405020304" pitchFamily="18" charset="0"/>
              </a:rPr>
              <a:t>，致使国家利益或者社会公共利益受到侵害的，人民检察院可以根据民事诉讼法、行政诉讼法的相关规定提起公益诉讼。</a:t>
            </a: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安全生产检察公益诉讼的功能定位</a:t>
            </a:r>
            <a:endPar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l"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并非拾遗补缺，不能抓小放大</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l" eaLnBrk="1" hangingPunct="1"/>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发挥检察机关相对独立的优势，优化治理格局</a:t>
            </a:r>
            <a:endParaRPr lang="zh-CN" altLang="en-US" sz="24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7307354"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五、引入新型的安全生产规制工具</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482570" y="1225118"/>
            <a:ext cx="9800948" cy="5709082"/>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安全生产信用规制</a:t>
            </a:r>
            <a:endParaRPr lang="en-US" altLang="zh-CN" sz="2400" dirty="0">
              <a:solidFill>
                <a:srgbClr val="C00000"/>
              </a:solidFill>
              <a:latin typeface="宋体" panose="02010600030101010101" pitchFamily="2" charset="-122"/>
              <a:sym typeface="Times New Roman" panose="02020603050405020304" pitchFamily="18" charset="0"/>
            </a:endParaRPr>
          </a:p>
          <a:p>
            <a:pPr marL="342900" indent="-342900" algn="just"/>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78</a:t>
            </a:r>
            <a:r>
              <a:rPr lang="zh-CN" altLang="en-US" sz="2400" dirty="0">
                <a:solidFill>
                  <a:srgbClr val="FF0000"/>
                </a:solidFill>
                <a:latin typeface="宋体" panose="02010600030101010101" pitchFamily="2" charset="-122"/>
                <a:sym typeface="Times New Roman" panose="02020603050405020304" pitchFamily="18" charset="0"/>
              </a:rPr>
              <a:t>条第</a:t>
            </a:r>
            <a:r>
              <a:rPr lang="en-US" altLang="zh-CN" sz="2400" dirty="0">
                <a:solidFill>
                  <a:srgbClr val="FF0000"/>
                </a:solidFill>
                <a:latin typeface="宋体" panose="02010600030101010101" pitchFamily="2" charset="-122"/>
                <a:sym typeface="Times New Roman" panose="02020603050405020304" pitchFamily="18" charset="0"/>
              </a:rPr>
              <a:t>1</a:t>
            </a:r>
            <a:r>
              <a:rPr lang="zh-CN" altLang="en-US" sz="2400" dirty="0">
                <a:solidFill>
                  <a:srgbClr val="FF0000"/>
                </a:solidFill>
                <a:latin typeface="宋体" panose="02010600030101010101" pitchFamily="2" charset="-122"/>
                <a:sym typeface="Times New Roman" panose="02020603050405020304" pitchFamily="18" charset="0"/>
              </a:rPr>
              <a:t>款：对</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违法行为情节严重</a:t>
            </a:r>
            <a:r>
              <a:rPr lang="zh-CN" altLang="en-US" sz="2400" dirty="0">
                <a:solidFill>
                  <a:srgbClr val="FF0000"/>
                </a:solidFill>
                <a:latin typeface="宋体" panose="02010600030101010101" pitchFamily="2" charset="-122"/>
                <a:sym typeface="Times New Roman" panose="02020603050405020304" pitchFamily="18" charset="0"/>
              </a:rPr>
              <a:t>的生产经营单位及其有关从业人员，应当及时向社会公告，并通报行业主管部门、投资主管部门、自然资源主管部门、生态环境主管部门、证券监督管理机构以及有关金融机构。有关部门和机构应当对</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存在失信行为</a:t>
            </a:r>
            <a:r>
              <a:rPr lang="zh-CN" altLang="en-US" sz="2400" dirty="0">
                <a:solidFill>
                  <a:srgbClr val="FF0000"/>
                </a:solidFill>
                <a:latin typeface="宋体" panose="02010600030101010101" pitchFamily="2" charset="-122"/>
                <a:sym typeface="Times New Roman" panose="02020603050405020304" pitchFamily="18" charset="0"/>
              </a:rPr>
              <a:t>的生产经营单位及其有关从业人员采取加大执法检查频次、暂停项目审批、上调有关保险费率、行业或者职业禁入等联合惩戒措施，并向社会公示。</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违法行为向失信行为的转化</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故意的违法行为</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违法行为本身包括了失信情节</a:t>
            </a:r>
            <a:endParaRPr lang="en-US" altLang="zh-CN" sz="2400" dirty="0">
              <a:solidFill>
                <a:srgbClr val="FF0000"/>
              </a:solidFill>
              <a:latin typeface="宋体" panose="02010600030101010101" pitchFamily="2" charset="-122"/>
              <a:sym typeface="Times New Roman" panose="02020603050405020304" pitchFamily="18" charset="0"/>
            </a:endParaRPr>
          </a:p>
          <a:p>
            <a:pPr marL="342900" indent="-342900" algn="just"/>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经过告知承诺制转化的行为</a:t>
            </a:r>
            <a:endParaRPr lang="zh-CN" altLang="en-US" sz="2400" dirty="0">
              <a:solidFill>
                <a:srgbClr val="FF0000"/>
              </a:solidFill>
              <a:latin typeface="宋体" panose="02010600030101010101" pitchFamily="2" charset="-122"/>
              <a:sym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2" y="319088"/>
            <a:ext cx="8967479"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五、引入新型的安全生产规制工具</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8" name="Rectangle 3"/>
          <p:cNvSpPr>
            <a:spLocks noGrp="1" noChangeArrowheads="1"/>
          </p:cNvSpPr>
          <p:nvPr>
            <p:ph idx="1"/>
          </p:nvPr>
        </p:nvSpPr>
        <p:spPr>
          <a:xfrm>
            <a:off x="1241425" y="1846555"/>
            <a:ext cx="10175258" cy="5087644"/>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安全生产信用规制</a:t>
            </a:r>
            <a:endParaRPr lang="en-US" altLang="zh-CN" sz="2400" dirty="0">
              <a:solidFill>
                <a:srgbClr val="C00000"/>
              </a:solidFill>
              <a:latin typeface="宋体" panose="02010600030101010101" pitchFamily="2" charset="-122"/>
              <a:sym typeface="Times New Roman" panose="02020603050405020304" pitchFamily="18" charset="0"/>
            </a:endParaRPr>
          </a:p>
          <a:p>
            <a:pPr marL="342900" indent="-342900" algn="just">
              <a:lnSpc>
                <a:spcPct val="150000"/>
              </a:lnSpc>
            </a:pPr>
            <a:r>
              <a:rPr lang="en-US" altLang="zh-CN" sz="2400" dirty="0">
                <a:solidFill>
                  <a:srgbClr val="FF0000"/>
                </a:solidFill>
                <a:latin typeface="宋体" panose="02010600030101010101" pitchFamily="2" charset="-122"/>
                <a:sym typeface="Times New Roman" panose="02020603050405020304" pitchFamily="18" charset="0"/>
              </a:rPr>
              <a:t>——</a:t>
            </a:r>
            <a:r>
              <a:rPr lang="zh-CN" altLang="en-US" sz="2400" dirty="0">
                <a:solidFill>
                  <a:srgbClr val="FF0000"/>
                </a:solidFill>
                <a:latin typeface="宋体" panose="02010600030101010101" pitchFamily="2" charset="-122"/>
                <a:sym typeface="Times New Roman" panose="02020603050405020304" pitchFamily="18" charset="0"/>
              </a:rPr>
              <a:t>第</a:t>
            </a:r>
            <a:r>
              <a:rPr lang="en-US" altLang="zh-CN" sz="2400" dirty="0">
                <a:solidFill>
                  <a:srgbClr val="FF0000"/>
                </a:solidFill>
                <a:latin typeface="宋体" panose="02010600030101010101" pitchFamily="2" charset="-122"/>
                <a:sym typeface="Times New Roman" panose="02020603050405020304" pitchFamily="18" charset="0"/>
              </a:rPr>
              <a:t>78</a:t>
            </a:r>
            <a:r>
              <a:rPr lang="zh-CN" altLang="en-US" sz="2400" dirty="0">
                <a:solidFill>
                  <a:srgbClr val="FF0000"/>
                </a:solidFill>
                <a:latin typeface="宋体" panose="02010600030101010101" pitchFamily="2" charset="-122"/>
                <a:sym typeface="Times New Roman" panose="02020603050405020304" pitchFamily="18" charset="0"/>
              </a:rPr>
              <a:t>条第</a:t>
            </a:r>
            <a:r>
              <a:rPr lang="en-US" altLang="zh-CN" sz="2400" dirty="0">
                <a:solidFill>
                  <a:srgbClr val="FF0000"/>
                </a:solidFill>
                <a:latin typeface="宋体" panose="02010600030101010101" pitchFamily="2" charset="-122"/>
                <a:sym typeface="Times New Roman" panose="02020603050405020304" pitchFamily="18" charset="0"/>
              </a:rPr>
              <a:t>2</a:t>
            </a:r>
            <a:r>
              <a:rPr lang="zh-CN" altLang="en-US" sz="2400" dirty="0">
                <a:solidFill>
                  <a:srgbClr val="FF0000"/>
                </a:solidFill>
                <a:latin typeface="宋体" panose="02010600030101010101" pitchFamily="2" charset="-122"/>
                <a:sym typeface="Times New Roman" panose="02020603050405020304" pitchFamily="18" charset="0"/>
              </a:rPr>
              <a:t>款：负有安全生产监督管理职责的部门应当加强对生产经营单位行政处罚信息的及时归集、共享、应用和公开，</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对生产经营单位作出处罚决定后</a:t>
            </a:r>
            <a:r>
              <a:rPr lang="zh-CN" altLang="en-US" sz="2400" dirty="0">
                <a:solidFill>
                  <a:srgbClr val="FF0000"/>
                </a:solidFill>
                <a:latin typeface="宋体" panose="02010600030101010101" pitchFamily="2" charset="-122"/>
                <a:sym typeface="Times New Roman" panose="02020603050405020304" pitchFamily="18" charset="0"/>
              </a:rPr>
              <a:t>七个工作日内在监督管理部门公示系统予以公开曝光，强化对违法失信生产经营单位及其有关从业人员的社会监督，提高全社会安全生产诚信水平。</a:t>
            </a:r>
            <a:endParaRPr lang="zh-CN" altLang="en-US" sz="2400" dirty="0">
              <a:solidFill>
                <a:srgbClr val="FF0000"/>
              </a:solidFill>
              <a:latin typeface="宋体" panose="02010600030101010101" pitchFamily="2" charset="-122"/>
              <a:sym typeface="Times New Roman" panose="02020603050405020304" pitchFamily="18" charset="0"/>
            </a:endParaRPr>
          </a:p>
          <a:p>
            <a:pPr marL="342900" indent="-342900" algn="just"/>
            <a:endParaRPr lang="zh-CN" altLang="en-US" sz="2000" dirty="0">
              <a:latin typeface="宋体" panose="02010600030101010101" pitchFamily="2" charset="-122"/>
              <a:sym typeface="Times New Roman" panose="02020603050405020304" pitchFamily="18" charset="0"/>
            </a:endParaRPr>
          </a:p>
        </p:txBody>
      </p:sp>
      <p:pic>
        <p:nvPicPr>
          <p:cNvPr id="9"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415379"/>
            <a:ext cx="12215495" cy="1460401"/>
          </a:xfrm>
          <a:prstGeom prst="rect">
            <a:avLst/>
          </a:prstGeom>
          <a:noFill/>
          <a:ln w="9525">
            <a:noFill/>
          </a:ln>
        </p:spPr>
      </p:pic>
      <p:sp>
        <p:nvSpPr>
          <p:cNvPr id="15" name="矩形 46"/>
          <p:cNvSpPr/>
          <p:nvPr/>
        </p:nvSpPr>
        <p:spPr>
          <a:xfrm>
            <a:off x="1312862" y="319088"/>
            <a:ext cx="7573685"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六、填补一些安全生产治理漏洞</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429305" y="1553592"/>
            <a:ext cx="9658905" cy="5304408"/>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与刑法修正案十一（第</a:t>
            </a:r>
            <a:r>
              <a:rPr lang="en-US" altLang="zh-CN"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134</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条之</a:t>
            </a:r>
            <a:r>
              <a:rPr lang="en-US" altLang="zh-CN"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1</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）衔接：</a:t>
            </a:r>
            <a:endParaRPr lang="en-US" altLang="zh-CN" sz="2400" dirty="0">
              <a:solidFill>
                <a:srgbClr val="C00000"/>
              </a:solidFill>
              <a:sym typeface="Times New Roman" panose="02020603050405020304" pitchFamily="18" charset="0"/>
            </a:endParaRPr>
          </a:p>
          <a:p>
            <a:pPr marL="342900" indent="-342900" algn="just"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36</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3</a:t>
            </a:r>
            <a:r>
              <a:rPr lang="zh-CN" altLang="en-US" sz="2400" dirty="0">
                <a:solidFill>
                  <a:srgbClr val="FF0000"/>
                </a:solidFill>
                <a:latin typeface="宋体" panose="02010600030101010101" pitchFamily="2" charset="-122"/>
                <a:sym typeface="宋体" panose="02010600030101010101" pitchFamily="2" charset="-122"/>
              </a:rPr>
              <a:t>款：生产经营单位不得关闭、破坏直接关系生产安全的监控、报警、防护、救生设备、设施，或者篡改、隐瞒、销毁其相关数据、信息。</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36</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4</a:t>
            </a:r>
            <a:r>
              <a:rPr lang="zh-CN" altLang="en-US" sz="2400" dirty="0">
                <a:solidFill>
                  <a:srgbClr val="FF0000"/>
                </a:solidFill>
                <a:latin typeface="宋体" panose="02010600030101010101" pitchFamily="2" charset="-122"/>
                <a:sym typeface="宋体" panose="02010600030101010101" pitchFamily="2" charset="-122"/>
              </a:rPr>
              <a:t>款：餐饮等行业的生产经营单位使用燃气的，应当安装可燃气体报警装置，并保障其正常使用。</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99</a:t>
            </a:r>
            <a:r>
              <a:rPr lang="zh-CN" altLang="en-US" sz="2400" dirty="0">
                <a:solidFill>
                  <a:srgbClr val="FF0000"/>
                </a:solidFill>
                <a:latin typeface="宋体" panose="02010600030101010101" pitchFamily="2" charset="-122"/>
                <a:sym typeface="宋体" panose="02010600030101010101" pitchFamily="2" charset="-122"/>
              </a:rPr>
              <a:t>条：规定了相应的法律责任。</a:t>
            </a:r>
            <a:endParaRPr lang="zh-CN" altLang="en-US" sz="2400" dirty="0">
              <a:solidFill>
                <a:srgbClr val="FF0000"/>
              </a:solidFill>
              <a:latin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450889"/>
            <a:ext cx="12215495" cy="1424891"/>
          </a:xfrm>
          <a:prstGeom prst="rect">
            <a:avLst/>
          </a:prstGeom>
          <a:noFill/>
          <a:ln w="9525">
            <a:noFill/>
          </a:ln>
        </p:spPr>
      </p:pic>
      <p:sp>
        <p:nvSpPr>
          <p:cNvPr id="15" name="矩形 46"/>
          <p:cNvSpPr/>
          <p:nvPr/>
        </p:nvSpPr>
        <p:spPr>
          <a:xfrm>
            <a:off x="1312863" y="319088"/>
            <a:ext cx="7919914"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六、填补一些安全生产治理漏洞</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Rectangle 3"/>
          <p:cNvSpPr>
            <a:spLocks noGrp="1" noChangeArrowheads="1"/>
          </p:cNvSpPr>
          <p:nvPr>
            <p:ph idx="1"/>
          </p:nvPr>
        </p:nvSpPr>
        <p:spPr>
          <a:xfrm>
            <a:off x="825623" y="1358282"/>
            <a:ext cx="10377996" cy="5423517"/>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限制特殊建设项目的资质转让、转包、分包：</a:t>
            </a:r>
            <a:endParaRPr lang="en-US" altLang="zh-CN" sz="2400" dirty="0">
              <a:solidFill>
                <a:srgbClr val="C00000"/>
              </a:solidFill>
              <a:sym typeface="Times New Roman" panose="02020603050405020304" pitchFamily="18" charset="0"/>
            </a:endParaRPr>
          </a:p>
          <a:p>
            <a:pPr marL="342900" indent="-342900" algn="just" eaLnBrk="1" hangingPunct="1">
              <a:lnSpc>
                <a:spcPct val="150000"/>
              </a:lnSpc>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49</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3</a:t>
            </a:r>
            <a:r>
              <a:rPr lang="zh-CN" altLang="en-US" sz="2400" dirty="0">
                <a:solidFill>
                  <a:srgbClr val="FF0000"/>
                </a:solidFill>
                <a:latin typeface="宋体" panose="02010600030101010101" pitchFamily="2" charset="-122"/>
                <a:sym typeface="宋体" panose="02010600030101010101" pitchFamily="2" charset="-122"/>
              </a:rPr>
              <a:t>款：</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矿山、金属冶炼建设项目和用于生产、储存、装卸危险物品的建设项目</a:t>
            </a:r>
            <a:r>
              <a:rPr lang="zh-CN" altLang="en-US" sz="2400" dirty="0">
                <a:solidFill>
                  <a:srgbClr val="FF0000"/>
                </a:solidFill>
                <a:latin typeface="宋体" panose="02010600030101010101" pitchFamily="2" charset="-122"/>
                <a:sym typeface="宋体" panose="02010600030101010101" pitchFamily="2" charset="-122"/>
              </a:rPr>
              <a:t>的施工单位应当加强对施工项目的安全管理，不得倒卖、出租、出借、挂靠或者以其他形式非法转让施工资质，不得将其承包的全部建设工程转包给第三人或者将其承包的全部建设工程支解以后以分包的名义分别转包给第三人，不得将工程分包给不具备相应资质条件的单位。</a:t>
            </a:r>
            <a:endParaRPr lang="en-US" altLang="zh-CN" sz="2400" dirty="0">
              <a:solidFill>
                <a:srgbClr val="FF0000"/>
              </a:solidFill>
              <a:latin typeface="宋体" panose="02010600030101010101" pitchFamily="2" charset="-122"/>
              <a:sym typeface="宋体" panose="02010600030101010101" pitchFamily="2" charset="-122"/>
            </a:endParaRPr>
          </a:p>
          <a:p>
            <a:pPr marL="0" indent="0" algn="just" eaLnBrk="1" hangingPunct="1">
              <a:spcBef>
                <a:spcPts val="1200"/>
              </a:spcBef>
              <a:buNone/>
            </a:pP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103</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3</a:t>
            </a:r>
            <a:r>
              <a:rPr lang="zh-CN" altLang="en-US" sz="2400" dirty="0">
                <a:solidFill>
                  <a:srgbClr val="FF0000"/>
                </a:solidFill>
                <a:latin typeface="宋体" panose="02010600030101010101" pitchFamily="2" charset="-122"/>
                <a:sym typeface="宋体" panose="02010600030101010101" pitchFamily="2" charset="-122"/>
              </a:rPr>
              <a:t>款：针对违反上述规定的行为规定了严厉的法律责任。</a:t>
            </a:r>
            <a:endParaRPr lang="zh-CN" alt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9207176"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六、填补一些安全生产治理漏洞</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10" name="Rectangle 3"/>
          <p:cNvSpPr>
            <a:spLocks noGrp="1" noChangeArrowheads="1"/>
          </p:cNvSpPr>
          <p:nvPr>
            <p:ph idx="1"/>
          </p:nvPr>
        </p:nvSpPr>
        <p:spPr>
          <a:xfrm>
            <a:off x="1312862" y="1136342"/>
            <a:ext cx="9739837" cy="5645458"/>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治理安全评价领域的“两虚假”和“两出借”</a:t>
            </a:r>
            <a:endParaRPr lang="en-US" altLang="zh-CN" sz="2400" dirty="0">
              <a:solidFill>
                <a:srgbClr val="C00000"/>
              </a:solidFill>
              <a:sym typeface="Times New Roman" panose="02020603050405020304" pitchFamily="18" charset="0"/>
            </a:endParaRPr>
          </a:p>
          <a:p>
            <a:pPr marL="342900" indent="-342900" algn="l" eaLnBrk="1" hangingPunct="1">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b="1" dirty="0">
                <a:solidFill>
                  <a:srgbClr val="C00000"/>
                </a:solidFill>
                <a:latin typeface="黑体" panose="02010609060101010101" pitchFamily="49" charset="-122"/>
                <a:ea typeface="黑体" panose="02010609060101010101" pitchFamily="49" charset="-122"/>
                <a:sym typeface="宋体" panose="02010600030101010101" pitchFamily="2" charset="-122"/>
              </a:rPr>
              <a:t>两虚假</a:t>
            </a:r>
            <a:r>
              <a:rPr lang="zh-CN" altLang="en-US" sz="2400" dirty="0">
                <a:solidFill>
                  <a:srgbClr val="C00000"/>
                </a:solidFill>
                <a:latin typeface="黑体" panose="02010609060101010101" pitchFamily="49" charset="-122"/>
                <a:ea typeface="黑体" panose="02010609060101010101" pitchFamily="49"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安全评价机构弄虚作假，生产经营单位以虚假报告获取相关许可；</a:t>
            </a:r>
            <a:r>
              <a:rPr lang="zh-CN" altLang="en-US" sz="2400" b="1" dirty="0">
                <a:solidFill>
                  <a:srgbClr val="C00000"/>
                </a:solidFill>
                <a:latin typeface="黑体" panose="02010609060101010101" pitchFamily="49" charset="-122"/>
                <a:ea typeface="黑体" panose="02010609060101010101" pitchFamily="49" charset="-122"/>
                <a:sym typeface="宋体" panose="02010600030101010101" pitchFamily="2" charset="-122"/>
              </a:rPr>
              <a:t>两出借：</a:t>
            </a:r>
            <a:r>
              <a:rPr lang="zh-CN" altLang="en-US" sz="2400" dirty="0">
                <a:solidFill>
                  <a:srgbClr val="FF0000"/>
                </a:solidFill>
                <a:latin typeface="宋体" panose="02010600030101010101" pitchFamily="2" charset="-122"/>
                <a:sym typeface="宋体" panose="02010600030101010101" pitchFamily="2" charset="-122"/>
              </a:rPr>
              <a:t>安全评价机构出租出借资质，评价人员出租出借资格证书。</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l"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72</a:t>
            </a:r>
            <a:r>
              <a:rPr lang="zh-CN" altLang="en-US" sz="2400" dirty="0">
                <a:solidFill>
                  <a:srgbClr val="FF0000"/>
                </a:solidFill>
                <a:latin typeface="宋体" panose="02010600030101010101" pitchFamily="2" charset="-122"/>
                <a:sym typeface="宋体" panose="02010600030101010101" pitchFamily="2" charset="-122"/>
              </a:rPr>
              <a:t>条：承担安全评价、认证、检测、检验职责的机构应当具备国家规定的资质条件，并对其作出的安全评价、认证、检测、检验结果的</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合法性、真实性</a:t>
            </a:r>
            <a:r>
              <a:rPr lang="zh-CN" altLang="en-US" sz="2400" dirty="0">
                <a:solidFill>
                  <a:srgbClr val="FF0000"/>
                </a:solidFill>
                <a:latin typeface="宋体" panose="02010600030101010101" pitchFamily="2" charset="-122"/>
                <a:sym typeface="宋体" panose="02010600030101010101" pitchFamily="2" charset="-122"/>
              </a:rPr>
              <a:t>负责。资质条件由国务院应急管理部门会同国务院有关部门制定。承担安全评价、认证、检测、检验职责的机构应当建立并实施</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服务公开和报告公开制度，不得租借资质、挂靠、出具虚假报告。</a:t>
            </a:r>
            <a:endParaRPr lang="en-US" altLang="zh-CN" sz="2400" b="1" dirty="0">
              <a:solidFill>
                <a:srgbClr val="C00000"/>
              </a:solidFill>
              <a:latin typeface="黑体" panose="02010609060101010101" pitchFamily="49" charset="-122"/>
              <a:ea typeface="黑体" panose="02010609060101010101" pitchFamily="49" charset="-122"/>
              <a:sym typeface="黑体" panose="02010609060101010101" pitchFamily="49" charset="-122"/>
            </a:endParaRPr>
          </a:p>
          <a:p>
            <a:pPr marL="342900" indent="-342900" algn="l" eaLnBrk="1" hangingPunct="1">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92</a:t>
            </a:r>
            <a:r>
              <a:rPr lang="zh-CN" altLang="en-US" sz="2400" dirty="0">
                <a:solidFill>
                  <a:srgbClr val="FF0000"/>
                </a:solidFill>
                <a:latin typeface="宋体" panose="02010600030101010101" pitchFamily="2" charset="-122"/>
                <a:sym typeface="宋体" panose="02010600030101010101" pitchFamily="2" charset="-122"/>
              </a:rPr>
              <a:t>条：规定了严厉的法律责任。</a:t>
            </a:r>
            <a:endParaRPr lang="zh-CN" altLang="en-US" sz="2400" dirty="0">
              <a:solidFill>
                <a:srgbClr val="FF0000"/>
              </a:solidFill>
              <a:latin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2" y="319088"/>
            <a:ext cx="9002989"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七、完善事故调查制度</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411550" y="1233996"/>
            <a:ext cx="9712170" cy="5471604"/>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增加对应急救援的评估</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eaLnBrk="1" hangingPunct="1">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生产安全事故应急条例</a:t>
            </a: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27</a:t>
            </a:r>
            <a:r>
              <a:rPr lang="zh-CN" altLang="en-US" sz="2400" dirty="0">
                <a:solidFill>
                  <a:srgbClr val="FF0000"/>
                </a:solidFill>
                <a:latin typeface="宋体" panose="02010600030101010101" pitchFamily="2" charset="-122"/>
                <a:sym typeface="宋体" panose="02010600030101010101" pitchFamily="2" charset="-122"/>
              </a:rPr>
              <a:t>条：按照国家有关规定成立的生产安全事故调查组应当</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对应急救援工作进行评估</a:t>
            </a:r>
            <a:r>
              <a:rPr lang="zh-CN" altLang="en-US" sz="2400" dirty="0">
                <a:solidFill>
                  <a:srgbClr val="FF0000"/>
                </a:solidFill>
                <a:latin typeface="宋体" panose="02010600030101010101" pitchFamily="2" charset="-122"/>
                <a:sym typeface="宋体" panose="02010600030101010101" pitchFamily="2" charset="-122"/>
              </a:rPr>
              <a:t>，并在事故调查报告中作出评估结论。</a:t>
            </a:r>
            <a:endParaRPr lang="zh-CN" altLang="en-US" sz="2400" dirty="0">
              <a:solidFill>
                <a:srgbClr val="FF0000"/>
              </a:solidFill>
              <a:latin typeface="宋体" panose="02010600030101010101" pitchFamily="2" charset="-122"/>
              <a:sym typeface="宋体" panose="02010600030101010101" pitchFamily="2" charset="-122"/>
            </a:endParaRPr>
          </a:p>
          <a:p>
            <a:pPr marL="342900" indent="-342900" algn="l" eaLnBrk="1" hangingPunct="1">
              <a:spcBef>
                <a:spcPts val="1200"/>
              </a:spcBef>
            </a:pPr>
            <a:endParaRPr lang="zh-CN" altLang="en-US" sz="2400" dirty="0">
              <a:solidFill>
                <a:srgbClr val="FF0000"/>
              </a:solidFill>
              <a:sym typeface="Times New Roman" panose="02020603050405020304" pitchFamily="18" charset="0"/>
            </a:endParaRPr>
          </a:p>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将追责意见改为建议</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eaLnBrk="1" hangingPunct="1">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安全生产法</a:t>
            </a: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86</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1</a:t>
            </a:r>
            <a:r>
              <a:rPr lang="zh-CN" altLang="en-US" sz="2400" dirty="0">
                <a:solidFill>
                  <a:srgbClr val="FF0000"/>
                </a:solidFill>
                <a:latin typeface="宋体" panose="02010600030101010101" pitchFamily="2" charset="-122"/>
                <a:sym typeface="宋体" panose="02010600030101010101" pitchFamily="2" charset="-122"/>
              </a:rPr>
              <a:t>款：事故调查处理应当按照科学严谨、依法依规、实事求是、注重实效的原则，及时、准确地查清事故原因，查明事故性质和责任，</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评估应急处置工作</a:t>
            </a:r>
            <a:r>
              <a:rPr lang="zh-CN" altLang="en-US" sz="2400" dirty="0">
                <a:solidFill>
                  <a:srgbClr val="FF0000"/>
                </a:solidFill>
                <a:latin typeface="宋体" panose="02010600030101010101" pitchFamily="2" charset="-122"/>
                <a:sym typeface="宋体" panose="02010600030101010101" pitchFamily="2" charset="-122"/>
              </a:rPr>
              <a:t>，总结事故教训，提出整改措施，并对事故责任单位和人员提出处理</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建议</a:t>
            </a:r>
            <a:r>
              <a:rPr lang="zh-CN" altLang="en-US" sz="2400" dirty="0">
                <a:solidFill>
                  <a:srgbClr val="FF0000"/>
                </a:solidFill>
                <a:latin typeface="宋体" panose="02010600030101010101" pitchFamily="2" charset="-122"/>
                <a:sym typeface="宋体" panose="02010600030101010101" pitchFamily="2" charset="-122"/>
              </a:rPr>
              <a:t>。事故调查报告应当依法及时向社会公布。事故调查和处理的具体办法由国务院制定。</a:t>
            </a:r>
            <a:endParaRPr lang="zh-CN" altLang="en-US" sz="2400" dirty="0">
              <a:solidFill>
                <a:srgbClr val="FF0000"/>
              </a:solidFill>
            </a:endParaRPr>
          </a:p>
        </p:txBody>
      </p:sp>
      <p:pic>
        <p:nvPicPr>
          <p:cNvPr id="8"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2" y="319088"/>
            <a:ext cx="7449397"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七、完善事故调查制度</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19" name="Rectangle 3"/>
          <p:cNvSpPr>
            <a:spLocks noGrp="1" noChangeArrowheads="1"/>
          </p:cNvSpPr>
          <p:nvPr>
            <p:ph idx="1"/>
          </p:nvPr>
        </p:nvSpPr>
        <p:spPr>
          <a:xfrm>
            <a:off x="1145219" y="1704513"/>
            <a:ext cx="10102789" cy="5305887"/>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强化了落实事故整改和防范措施的责任</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0" indent="0" algn="l" eaLnBrk="1" hangingPunct="1">
              <a:buNone/>
            </a:pP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eaLnBrk="1" hangingPunct="1">
              <a:lnSpc>
                <a:spcPct val="150000"/>
              </a:lnSpc>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86</a:t>
            </a:r>
            <a:r>
              <a:rPr lang="zh-CN" altLang="en-US" sz="2400" dirty="0">
                <a:solidFill>
                  <a:srgbClr val="FF0000"/>
                </a:solidFill>
                <a:latin typeface="宋体" panose="02010600030101010101" pitchFamily="2" charset="-122"/>
                <a:sym typeface="宋体" panose="02010600030101010101" pitchFamily="2" charset="-122"/>
              </a:rPr>
              <a:t>条第</a:t>
            </a:r>
            <a:r>
              <a:rPr lang="en-US" altLang="zh-CN" sz="2400" dirty="0">
                <a:solidFill>
                  <a:srgbClr val="FF0000"/>
                </a:solidFill>
                <a:latin typeface="宋体" panose="02010600030101010101" pitchFamily="2" charset="-122"/>
                <a:sym typeface="宋体" panose="02010600030101010101" pitchFamily="2" charset="-122"/>
              </a:rPr>
              <a:t>3</a:t>
            </a:r>
            <a:r>
              <a:rPr lang="zh-CN" altLang="en-US" sz="2400" dirty="0">
                <a:solidFill>
                  <a:srgbClr val="FF0000"/>
                </a:solidFill>
                <a:latin typeface="宋体" panose="02010600030101010101" pitchFamily="2" charset="-122"/>
                <a:sym typeface="宋体" panose="02010600030101010101" pitchFamily="2" charset="-122"/>
              </a:rPr>
              <a:t>款：负责事故调查处理的国务院有关部门和地方人民政府应当在批复事故调查报告后一年内，组织有关部门</a:t>
            </a: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对事故整改和防范措施落实情况进行评估</a:t>
            </a:r>
            <a:r>
              <a:rPr lang="zh-CN" altLang="en-US" sz="2400" dirty="0">
                <a:solidFill>
                  <a:srgbClr val="FF0000"/>
                </a:solidFill>
                <a:latin typeface="宋体" panose="02010600030101010101" pitchFamily="2" charset="-122"/>
                <a:sym typeface="宋体" panose="02010600030101010101" pitchFamily="2" charset="-122"/>
              </a:rPr>
              <a:t>，并及时向社会公开评估结果；对不履行职责导致事故整改和防范措施没有落实的有关单位和人员，应当按照有关规定追究责任。</a:t>
            </a:r>
            <a:endParaRPr lang="zh-CN" altLang="en-US" sz="2400" dirty="0">
              <a:solidFill>
                <a:srgbClr val="FF0000"/>
              </a:solidFill>
            </a:endParaRPr>
          </a:p>
        </p:txBody>
      </p:sp>
      <p:pic>
        <p:nvPicPr>
          <p:cNvPr id="20"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8559106"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八、加大行政处罚力度</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Rectangle 3"/>
          <p:cNvSpPr>
            <a:spLocks noGrp="1" noChangeArrowheads="1"/>
          </p:cNvSpPr>
          <p:nvPr>
            <p:ph idx="1"/>
          </p:nvPr>
        </p:nvSpPr>
        <p:spPr>
          <a:xfrm>
            <a:off x="1393793" y="1127464"/>
            <a:ext cx="10315854" cy="5501936"/>
          </a:xfrm>
        </p:spPr>
        <p:txBody>
          <a:bodyPr/>
          <a:lstStyle/>
          <a:p>
            <a:pPr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普遍提高罚款的额度、幅度</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algn="l" eaLnBrk="1" hangingPunct="1"/>
            <a:endPar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endParaRPr>
          </a:p>
          <a:p>
            <a:pPr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压缩裁量空间，将可以处罚改为必须处罚</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algn="l" eaLnBrk="1" hangingPunct="1">
              <a:buFont typeface="Wingdings" panose="05000000000000000000" pitchFamily="2" charset="2"/>
              <a:buChar char="n"/>
            </a:pPr>
            <a:endPar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endParaRPr>
          </a:p>
          <a:p>
            <a:pPr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降低处罚门槛（责令改正的同时予以处罚）</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algn="l"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94</a:t>
            </a:r>
            <a:r>
              <a:rPr lang="zh-CN" altLang="en-US" sz="2400" dirty="0">
                <a:solidFill>
                  <a:srgbClr val="FF0000"/>
                </a:solidFill>
                <a:latin typeface="宋体" panose="02010600030101010101" pitchFamily="2" charset="-122"/>
                <a:sym typeface="宋体" panose="02010600030101010101" pitchFamily="2" charset="-122"/>
              </a:rPr>
              <a:t>条：生产经营单位的主要负责人未履行本法规定的安全生产管理职责的，责令限期改正，</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处二万元以上五万元以下的罚款</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a:t>
            </a:r>
            <a:r>
              <a:rPr lang="zh-CN" altLang="en-US" sz="2400" dirty="0">
                <a:solidFill>
                  <a:srgbClr val="FF0000"/>
                </a:solidFill>
                <a:latin typeface="宋体" panose="02010600030101010101" pitchFamily="2" charset="-122"/>
                <a:sym typeface="宋体" panose="02010600030101010101" pitchFamily="2" charset="-122"/>
              </a:rPr>
              <a:t>逾期未改正的，处五万元以上十万元以下的罚款，责令生产经营单位停产停业整顿。</a:t>
            </a:r>
            <a:endParaRPr lang="en-US" altLang="zh-CN" sz="2400" dirty="0">
              <a:solidFill>
                <a:srgbClr val="FF0000"/>
              </a:solidFill>
              <a:latin typeface="宋体" panose="02010600030101010101" pitchFamily="2" charset="-122"/>
              <a:sym typeface="宋体" panose="02010600030101010101" pitchFamily="2" charset="-122"/>
            </a:endParaRPr>
          </a:p>
          <a:p>
            <a:pPr algn="l"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96</a:t>
            </a:r>
            <a:r>
              <a:rPr lang="zh-CN" altLang="en-US" sz="2400" dirty="0">
                <a:solidFill>
                  <a:srgbClr val="FF0000"/>
                </a:solidFill>
                <a:latin typeface="宋体" panose="02010600030101010101" pitchFamily="2" charset="-122"/>
                <a:sym typeface="宋体" panose="02010600030101010101" pitchFamily="2" charset="-122"/>
              </a:rPr>
              <a:t>条：生产经营单位的其他负责人和安全生产管理人员未履行本法规定的安全生产管理职责的，责令限期改正，</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处一万元以上三万元以下的罚款；</a:t>
            </a:r>
            <a:r>
              <a:rPr lang="zh-CN" altLang="en-US" sz="2400" dirty="0">
                <a:solidFill>
                  <a:srgbClr val="C00000"/>
                </a:solidFill>
                <a:latin typeface="宋体" panose="02010600030101010101" pitchFamily="2" charset="-122"/>
                <a:sym typeface="宋体" panose="02010600030101010101" pitchFamily="2" charset="-122"/>
              </a:rPr>
              <a:t>导致发生生产安全事故的，</a:t>
            </a:r>
            <a:r>
              <a:rPr lang="en-US" altLang="zh-CN" sz="2400" dirty="0">
                <a:solidFill>
                  <a:srgbClr val="C00000"/>
                </a:solidFill>
                <a:latin typeface="宋体" panose="02010600030101010101" pitchFamily="2" charset="-122"/>
                <a:sym typeface="宋体" panose="02010600030101010101" pitchFamily="2" charset="-122"/>
              </a:rPr>
              <a:t>…… </a:t>
            </a:r>
            <a:r>
              <a:rPr lang="zh-CN" altLang="en-US" sz="2400" dirty="0">
                <a:solidFill>
                  <a:srgbClr val="C00000"/>
                </a:solidFill>
                <a:latin typeface="宋体" panose="02010600030101010101" pitchFamily="2" charset="-122"/>
                <a:sym typeface="宋体" panose="02010600030101010101" pitchFamily="2" charset="-122"/>
              </a:rPr>
              <a:t>。</a:t>
            </a:r>
            <a:endParaRPr lang="zh-CN" altLang="en-US"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3" y="319088"/>
            <a:ext cx="7200822" cy="615549"/>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en-US"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行政罚款上限最高可达</a:t>
            </a:r>
            <a:r>
              <a:rPr lang="en-US" altLang="zh-CN" sz="32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1亿元</a:t>
            </a:r>
            <a:endParaRPr lang="zh-CN" altLang="en-US" sz="3200" b="1" dirty="0">
              <a:solidFill>
                <a:srgbClr val="FF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pic>
        <p:nvPicPr>
          <p:cNvPr id="13" name="图片 3" descr="246de5d3ff26528e22228fd3489e033c"/>
          <p:cNvPicPr>
            <a:picLocks noChangeAspect="1"/>
          </p:cNvPicPr>
          <p:nvPr/>
        </p:nvPicPr>
        <p:blipFill>
          <a:blip r:embed="rId2"/>
          <a:stretch>
            <a:fillRect/>
          </a:stretch>
        </p:blipFill>
        <p:spPr>
          <a:xfrm>
            <a:off x="-14287" y="5663953"/>
            <a:ext cx="12215812" cy="1211510"/>
          </a:xfrm>
          <a:prstGeom prst="rect">
            <a:avLst/>
          </a:prstGeom>
          <a:noFill/>
          <a:ln w="9525">
            <a:noFill/>
          </a:ln>
        </p:spPr>
      </p:pic>
      <p:sp>
        <p:nvSpPr>
          <p:cNvPr id="19" name="Rectangle 3"/>
          <p:cNvSpPr txBox="1">
            <a:spLocks noChangeArrowheads="1"/>
          </p:cNvSpPr>
          <p:nvPr/>
        </p:nvSpPr>
        <p:spPr>
          <a:xfrm>
            <a:off x="1083076" y="1109709"/>
            <a:ext cx="10644325" cy="1445519"/>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buFont typeface="Wingdings" panose="05000000000000000000" pitchFamily="2" charset="2"/>
              <a:buNone/>
            </a:pPr>
            <a:r>
              <a:rPr lang="en-US" altLang="zh-CN" sz="20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发生事故，对负有责任的企业除依法承担相应的赔偿等责任外，依照下列规定处以罚款</a:t>
            </a:r>
            <a:endParaRPr lang="en-US" altLang="zh-CN" sz="20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zh-CN" altLang="en-US"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发生生产安全事故，情节特别严重、影响特别恶劣的，应急管理部门可以按照前款罚款数</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zh-CN" altLang="en-US"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额的二倍以上五倍以下对负有责任的生产经营单位处以罚款。</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12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12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12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aphicFrame>
        <p:nvGraphicFramePr>
          <p:cNvPr id="20" name="Group 4"/>
          <p:cNvGraphicFramePr>
            <a:graphicFrameLocks noGrp="1"/>
          </p:cNvGraphicFramePr>
          <p:nvPr>
            <p:ph sz="half" idx="4294967295"/>
          </p:nvPr>
        </p:nvGraphicFramePr>
        <p:xfrm>
          <a:off x="1083077" y="2583403"/>
          <a:ext cx="9756558" cy="3373515"/>
        </p:xfrm>
        <a:graphic>
          <a:graphicData uri="http://schemas.openxmlformats.org/drawingml/2006/table">
            <a:tbl>
              <a:tblPr/>
              <a:tblGrid>
                <a:gridCol w="2297037"/>
                <a:gridCol w="2538072"/>
                <a:gridCol w="2419353"/>
                <a:gridCol w="2502096"/>
              </a:tblGrid>
              <a:tr h="675030">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rPr>
                        <a:t>事故等级</a:t>
                      </a:r>
                      <a:endPar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dirty="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rPr>
                        <a:t>2007年（493号令）</a:t>
                      </a:r>
                      <a:endParaRPr kumimoji="0" lang="zh-CN" altLang="en-US" sz="1800" b="1" i="0" u="none" strike="noStrike" cap="none" normalizeH="0" baseline="0" dirty="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rPr>
                        <a:t>   2014年版</a:t>
                      </a:r>
                      <a:endPar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rPr>
                        <a:t>   2021年版</a:t>
                      </a:r>
                      <a:endParaRPr kumimoji="0" lang="zh-CN" altLang="en-US" sz="1800" b="1" i="0" u="none" strike="noStrike" cap="none" normalizeH="0" baseline="0">
                        <a:ln>
                          <a:noFill/>
                        </a:ln>
                        <a:solidFill>
                          <a:srgbClr val="FFFFFF"/>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r>
              <a:tr h="675030">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一般事故</a:t>
                      </a:r>
                      <a:endPar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10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~20万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20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~50万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30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~100万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673395">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较大事故</a:t>
                      </a:r>
                      <a:endPar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20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~50万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50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~100万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100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~200万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675030">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重大事故</a:t>
                      </a:r>
                      <a:endPar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50</a:t>
                      </a:r>
                      <a:r>
                        <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~200万</a:t>
                      </a:r>
                      <a:endPar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100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~500万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200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~1000万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675030">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特别重大事故</a:t>
                      </a:r>
                      <a:endParaRPr kumimoji="0" lang="zh-CN" altLang="en-US" sz="18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200</a:t>
                      </a:r>
                      <a:r>
                        <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~500万</a:t>
                      </a:r>
                      <a:endParaRPr kumimoji="0" lang="zh-CN" altLang="en-US" sz="1800" b="0" i="0" u="none" strike="noStrike" cap="none" normalizeH="0" baseline="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500</a:t>
                      </a:r>
                      <a:r>
                        <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~1000~2000万</a:t>
                      </a:r>
                      <a:endPar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lvl1pPr defTabSz="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ea typeface="宋体" panose="02010600030101010101" pitchFamily="2" charset="-122"/>
                          <a:sym typeface="Tahoma" panose="020B0604030504040204" pitchFamily="34" charset="0"/>
                        </a:defRPr>
                      </a:lvl1pPr>
                      <a:lvl2pPr defTabSz="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ea typeface="宋体" panose="02010600030101010101" pitchFamily="2" charset="-122"/>
                          <a:sym typeface="Tahoma" panose="020B0604030504040204" pitchFamily="34" charset="0"/>
                        </a:defRPr>
                      </a:lvl2pPr>
                      <a:lvl3pPr defTabSz="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ea typeface="宋体" panose="02010600030101010101" pitchFamily="2" charset="-122"/>
                          <a:sym typeface="Tahoma" panose="020B0604030504040204" pitchFamily="34" charset="0"/>
                        </a:defRPr>
                      </a:lvl3pPr>
                      <a:lvl4pPr defTabSz="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4pPr>
                      <a:lvl5pPr defTabSz="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5pPr>
                      <a:lvl6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6pPr>
                      <a:lvl7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7pPr>
                      <a:lvl8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8pPr>
                      <a:lvl9pPr defTabSz="0" eaLnBrk="0" fontAlgn="base" hangingPunct="0">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ea typeface="宋体" panose="02010600030101010101" pitchFamily="2" charset="-122"/>
                          <a:sym typeface="Tahoma" panose="020B0604030504040204" pitchFamily="34" charset="0"/>
                        </a:defRPr>
                      </a:lvl9pPr>
                    </a:lstStyle>
                    <a:p>
                      <a:pPr marL="0" marR="0" lvl="0" indent="0" algn="ctr" defTabSz="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800" b="0" i="0" u="none" strike="noStrike" cap="none" normalizeH="0" baseline="0" dirty="0">
                          <a:ln>
                            <a:noFill/>
                          </a:ln>
                          <a:solidFill>
                            <a:srgbClr val="000000"/>
                          </a:solidFill>
                          <a:effectLst/>
                          <a:latin typeface="Calibri" panose="020F0502020204030204" pitchFamily="34" charset="0"/>
                          <a:ea typeface="宋体" panose="02010600030101010101" pitchFamily="2" charset="-122"/>
                          <a:sym typeface="Tahoma" panose="020B0604030504040204" pitchFamily="34" charset="0"/>
                        </a:rPr>
                        <a:t>1000</a:t>
                      </a:r>
                      <a:r>
                        <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rPr>
                        <a:t>~2000万</a:t>
                      </a:r>
                      <a:endParaRPr kumimoji="0" lang="zh-CN" altLang="en-US" sz="1800" b="0" i="0" u="none" strike="noStrike" cap="none" normalizeH="0" baseline="0" dirty="0">
                        <a:ln>
                          <a:noFill/>
                        </a:ln>
                        <a:solidFill>
                          <a:srgbClr val="000000"/>
                        </a:solidFill>
                        <a:effectLst/>
                        <a:latin typeface="Arial" panose="020B0604020202020204" pitchFamily="34" charset="0"/>
                        <a:ea typeface="宋体" panose="02010600030101010101" pitchFamily="2" charset="-122"/>
                        <a:sym typeface="Tahoma" panose="020B060403050404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5" descr="246de5d3ff26528e22228fd3489e033c"/>
          <p:cNvPicPr>
            <a:picLocks noChangeAspect="1"/>
          </p:cNvPicPr>
          <p:nvPr/>
        </p:nvPicPr>
        <p:blipFill>
          <a:blip r:embed="rId1"/>
          <a:stretch>
            <a:fillRect/>
          </a:stretch>
        </p:blipFill>
        <p:spPr>
          <a:xfrm>
            <a:off x="-68262" y="5429139"/>
            <a:ext cx="12215812" cy="1432035"/>
          </a:xfrm>
          <a:prstGeom prst="rect">
            <a:avLst/>
          </a:prstGeom>
          <a:noFill/>
          <a:ln w="9525">
            <a:noFill/>
          </a:ln>
        </p:spPr>
      </p:pic>
      <p:sp>
        <p:nvSpPr>
          <p:cNvPr id="18" name="Line 65"/>
          <p:cNvSpPr/>
          <p:nvPr/>
        </p:nvSpPr>
        <p:spPr>
          <a:xfrm flipV="1">
            <a:off x="515936" y="1083076"/>
            <a:ext cx="7998780" cy="17755"/>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520238" y="133057"/>
            <a:ext cx="2627312" cy="2686050"/>
          </a:xfrm>
          <a:prstGeom prst="rect">
            <a:avLst/>
          </a:prstGeom>
          <a:noFill/>
          <a:ln w="9525">
            <a:noFill/>
          </a:ln>
        </p:spPr>
      </p:pic>
      <p:sp>
        <p:nvSpPr>
          <p:cNvPr id="2" name="矩形 1"/>
          <p:cNvSpPr/>
          <p:nvPr/>
        </p:nvSpPr>
        <p:spPr>
          <a:xfrm>
            <a:off x="692458" y="350520"/>
            <a:ext cx="6999492" cy="646331"/>
          </a:xfrm>
          <a:prstGeom prst="rect">
            <a:avLst/>
          </a:prstGeom>
        </p:spPr>
        <p:txBody>
          <a:bodyPr wrap="square">
            <a:spAutoFit/>
          </a:bodyPr>
          <a:lstStyle/>
          <a:p>
            <a:r>
              <a:rPr lang="zh-CN" altLang="zh-CN" sz="3600" b="1" dirty="0">
                <a:solidFill>
                  <a:srgbClr val="C00000"/>
                </a:solidFill>
              </a:rPr>
              <a:t>2021年版安全生产法修订背景</a:t>
            </a:r>
            <a:endParaRPr lang="zh-CN" altLang="en-US" sz="3600" b="1" dirty="0">
              <a:solidFill>
                <a:srgbClr val="C00000"/>
              </a:solidFill>
            </a:endParaRPr>
          </a:p>
        </p:txBody>
      </p:sp>
      <p:sp>
        <p:nvSpPr>
          <p:cNvPr id="10" name="Path139"/>
          <p:cNvSpPr>
            <a:spLocks noChangeArrowheads="1"/>
          </p:cNvSpPr>
          <p:nvPr/>
        </p:nvSpPr>
        <p:spPr bwMode="auto">
          <a:xfrm>
            <a:off x="1946085" y="1258287"/>
            <a:ext cx="3427413" cy="2209800"/>
          </a:xfrm>
          <a:custGeom>
            <a:avLst/>
            <a:gdLst>
              <a:gd name="T0" fmla="*/ 0 w 4910393"/>
              <a:gd name="T1" fmla="*/ 0 h 3537034"/>
              <a:gd name="T2" fmla="*/ 4910393 w 4910393"/>
              <a:gd name="T3" fmla="*/ 3537034 h 3537034"/>
            </a:gdLst>
            <a:ahLst/>
            <a:cxnLst/>
            <a:rect l="T0" t="T1" r="T2" b="T3"/>
            <a:pathLst>
              <a:path w="4910393" h="3537034">
                <a:moveTo>
                  <a:pt x="3765009" y="3537034"/>
                </a:moveTo>
                <a:cubicBezTo>
                  <a:pt x="1882505" y="3537034"/>
                  <a:pt x="0" y="3537034"/>
                  <a:pt x="0" y="3537034"/>
                </a:cubicBezTo>
                <a:cubicBezTo>
                  <a:pt x="0" y="3537034"/>
                  <a:pt x="7569" y="2319432"/>
                  <a:pt x="11341" y="1105323"/>
                </a:cubicBezTo>
                <a:cubicBezTo>
                  <a:pt x="34021" y="526350"/>
                  <a:pt x="521667" y="0"/>
                  <a:pt x="1349510" y="0"/>
                </a:cubicBezTo>
                <a:cubicBezTo>
                  <a:pt x="3126168" y="0"/>
                  <a:pt x="4899054" y="0"/>
                  <a:pt x="4899054" y="0"/>
                </a:cubicBezTo>
                <a:cubicBezTo>
                  <a:pt x="4899054" y="0"/>
                  <a:pt x="4906610" y="1266732"/>
                  <a:pt x="4910394" y="2536982"/>
                </a:cubicBezTo>
                <a:cubicBezTo>
                  <a:pt x="4910394" y="3210697"/>
                  <a:pt x="4366059" y="3515980"/>
                  <a:pt x="3765009" y="3537034"/>
                </a:cubicBezTo>
              </a:path>
            </a:pathLst>
          </a:custGeom>
          <a:solidFill>
            <a:srgbClr val="855ADA">
              <a:alpha val="64999"/>
            </a:srgbClr>
          </a:solidFill>
          <a:ln w="0" cap="sq" cmpd="sng">
            <a:solidFill>
              <a:srgbClr val="855ADA"/>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gn="ctr"/>
            <a:r>
              <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贯彻落实中央</a:t>
            </a:r>
            <a:endPar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最新指示精神</a:t>
            </a:r>
            <a:endPar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Path140"/>
          <p:cNvSpPr>
            <a:spLocks noChangeArrowheads="1"/>
          </p:cNvSpPr>
          <p:nvPr/>
        </p:nvSpPr>
        <p:spPr bwMode="auto">
          <a:xfrm>
            <a:off x="5612745" y="1248612"/>
            <a:ext cx="3429000" cy="2209800"/>
          </a:xfrm>
          <a:custGeom>
            <a:avLst/>
            <a:gdLst>
              <a:gd name="T0" fmla="*/ 0 w 4910394"/>
              <a:gd name="T1" fmla="*/ 0 h 3537034"/>
              <a:gd name="T2" fmla="*/ 4910394 w 4910394"/>
              <a:gd name="T3" fmla="*/ 3537034 h 3537034"/>
            </a:gdLst>
            <a:ahLst/>
            <a:cxnLst/>
            <a:rect l="T0" t="T1" r="T2" b="T3"/>
            <a:pathLst>
              <a:path w="4910394" h="3537034">
                <a:moveTo>
                  <a:pt x="1145384" y="3537034"/>
                </a:moveTo>
                <a:cubicBezTo>
                  <a:pt x="3027888" y="3537034"/>
                  <a:pt x="4910393" y="3537034"/>
                  <a:pt x="4910393" y="3537034"/>
                </a:cubicBezTo>
                <a:cubicBezTo>
                  <a:pt x="4910393" y="3537034"/>
                  <a:pt x="4902824" y="2319432"/>
                  <a:pt x="4899052" y="1105323"/>
                </a:cubicBezTo>
                <a:cubicBezTo>
                  <a:pt x="4876372" y="526350"/>
                  <a:pt x="4388725" y="0"/>
                  <a:pt x="3560883" y="0"/>
                </a:cubicBezTo>
                <a:cubicBezTo>
                  <a:pt x="1784225" y="0"/>
                  <a:pt x="11340" y="0"/>
                  <a:pt x="11340" y="0"/>
                </a:cubicBezTo>
                <a:cubicBezTo>
                  <a:pt x="11340" y="0"/>
                  <a:pt x="3783" y="1266732"/>
                  <a:pt x="-1" y="2536982"/>
                </a:cubicBezTo>
                <a:cubicBezTo>
                  <a:pt x="-1" y="3210697"/>
                  <a:pt x="544334" y="3515980"/>
                  <a:pt x="1145384" y="3537034"/>
                </a:cubicBezTo>
              </a:path>
            </a:pathLst>
          </a:custGeom>
          <a:solidFill>
            <a:srgbClr val="9999FF">
              <a:alpha val="64999"/>
            </a:srgbClr>
          </a:solidFill>
          <a:ln w="0" cap="sq" cmpd="sng">
            <a:solidFill>
              <a:srgbClr val="9999FF"/>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贯彻落实《改革</a:t>
            </a:r>
            <a:endParaRPr lang="en-US" altLang="zh-CN"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发展意见</a:t>
            </a:r>
            <a:r>
              <a:rPr lang="en-US" altLang="zh-CN"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2800" dirty="0">
              <a:solidFill>
                <a:schemeClr val="accent1"/>
              </a:solidFill>
              <a:latin typeface="Calibri" panose="020F0502020204030204" pitchFamily="34" charset="0"/>
              <a:cs typeface="Calibri" panose="020F0502020204030204" pitchFamily="34" charset="0"/>
              <a:sym typeface="Calibri" panose="020F0502020204030204" pitchFamily="34" charset="0"/>
            </a:endParaRPr>
          </a:p>
        </p:txBody>
      </p:sp>
      <p:sp>
        <p:nvSpPr>
          <p:cNvPr id="12" name="Path141"/>
          <p:cNvSpPr>
            <a:spLocks noChangeArrowheads="1"/>
          </p:cNvSpPr>
          <p:nvPr/>
        </p:nvSpPr>
        <p:spPr bwMode="auto">
          <a:xfrm>
            <a:off x="1938907" y="3549343"/>
            <a:ext cx="3505200" cy="2286000"/>
          </a:xfrm>
          <a:custGeom>
            <a:avLst/>
            <a:gdLst>
              <a:gd name="T0" fmla="*/ 0 w 4910393"/>
              <a:gd name="T1" fmla="*/ 0 h 3537034"/>
              <a:gd name="T2" fmla="*/ 4910393 w 4910393"/>
              <a:gd name="T3" fmla="*/ 3537034 h 3537034"/>
            </a:gdLst>
            <a:ahLst/>
            <a:cxnLst/>
            <a:rect l="T0" t="T1" r="T2" b="T3"/>
            <a:pathLst>
              <a:path w="4910393" h="3537034">
                <a:moveTo>
                  <a:pt x="1145384" y="3537034"/>
                </a:moveTo>
                <a:cubicBezTo>
                  <a:pt x="3027889" y="3537034"/>
                  <a:pt x="4910394" y="3537034"/>
                  <a:pt x="4910394" y="3537034"/>
                </a:cubicBezTo>
                <a:cubicBezTo>
                  <a:pt x="4910394" y="3537034"/>
                  <a:pt x="4902825" y="2319419"/>
                  <a:pt x="4899053" y="1105323"/>
                </a:cubicBezTo>
                <a:cubicBezTo>
                  <a:pt x="4876372" y="526337"/>
                  <a:pt x="4388727" y="0"/>
                  <a:pt x="3560884" y="0"/>
                </a:cubicBezTo>
                <a:cubicBezTo>
                  <a:pt x="1784226" y="0"/>
                  <a:pt x="11340" y="0"/>
                  <a:pt x="11340" y="0"/>
                </a:cubicBezTo>
                <a:cubicBezTo>
                  <a:pt x="11340" y="0"/>
                  <a:pt x="3784" y="1266732"/>
                  <a:pt x="0" y="2536982"/>
                </a:cubicBezTo>
                <a:cubicBezTo>
                  <a:pt x="0" y="3210698"/>
                  <a:pt x="544348" y="3515980"/>
                  <a:pt x="1145384" y="3537034"/>
                </a:cubicBezTo>
              </a:path>
            </a:pathLst>
          </a:custGeom>
          <a:solidFill>
            <a:srgbClr val="93C052">
              <a:alpha val="64999"/>
            </a:srgbClr>
          </a:solidFill>
          <a:ln w="0" cap="sq" cmpd="sng">
            <a:solidFill>
              <a:srgbClr val="93C052"/>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总结近年安全</a:t>
            </a:r>
            <a:r>
              <a:rPr lang="en-US" altLang="zh-CN"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生产经验教训</a:t>
            </a:r>
            <a:endPar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Path142"/>
          <p:cNvSpPr>
            <a:spLocks noChangeArrowheads="1"/>
          </p:cNvSpPr>
          <p:nvPr/>
        </p:nvSpPr>
        <p:spPr bwMode="auto">
          <a:xfrm>
            <a:off x="5619925" y="3511243"/>
            <a:ext cx="3427412" cy="2362200"/>
          </a:xfrm>
          <a:custGeom>
            <a:avLst/>
            <a:gdLst>
              <a:gd name="T0" fmla="*/ 0 w 4910394"/>
              <a:gd name="T1" fmla="*/ 0 h 3537034"/>
              <a:gd name="T2" fmla="*/ 4910394 w 4910394"/>
              <a:gd name="T3" fmla="*/ 3537034 h 3537034"/>
            </a:gdLst>
            <a:ahLst/>
            <a:cxnLst/>
            <a:rect l="T0" t="T1" r="T2" b="T3"/>
            <a:pathLst>
              <a:path w="4910394" h="3537034">
                <a:moveTo>
                  <a:pt x="3765009" y="3537034"/>
                </a:moveTo>
                <a:cubicBezTo>
                  <a:pt x="1882505" y="3537034"/>
                  <a:pt x="0" y="3537034"/>
                  <a:pt x="0" y="3537034"/>
                </a:cubicBezTo>
                <a:cubicBezTo>
                  <a:pt x="0" y="3537034"/>
                  <a:pt x="7569" y="2319419"/>
                  <a:pt x="11340" y="1105323"/>
                </a:cubicBezTo>
                <a:cubicBezTo>
                  <a:pt x="34021" y="526337"/>
                  <a:pt x="521667" y="0"/>
                  <a:pt x="1349510" y="0"/>
                </a:cubicBezTo>
                <a:cubicBezTo>
                  <a:pt x="3126167" y="0"/>
                  <a:pt x="4899053" y="0"/>
                  <a:pt x="4899053" y="0"/>
                </a:cubicBezTo>
                <a:cubicBezTo>
                  <a:pt x="4899053" y="0"/>
                  <a:pt x="4906609" y="1266732"/>
                  <a:pt x="4910394" y="2536982"/>
                </a:cubicBezTo>
                <a:cubicBezTo>
                  <a:pt x="4910394" y="3210698"/>
                  <a:pt x="4366058" y="3515980"/>
                  <a:pt x="3765009" y="3537034"/>
                </a:cubicBezTo>
              </a:path>
            </a:pathLst>
          </a:custGeom>
          <a:solidFill>
            <a:srgbClr val="4EA7EA">
              <a:alpha val="64999"/>
            </a:srgbClr>
          </a:solidFill>
          <a:ln w="0" cap="sq" cmpd="sng">
            <a:solidFill>
              <a:srgbClr val="4EA7EA"/>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适应机构改革后</a:t>
            </a:r>
            <a:endParaRPr lang="en-US" altLang="zh-CN"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en-US" altLang="zh-CN" sz="2800"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体制新变化</a:t>
            </a:r>
            <a:endPar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Path143"/>
          <p:cNvSpPr>
            <a:spLocks noChangeArrowheads="1"/>
          </p:cNvSpPr>
          <p:nvPr/>
        </p:nvSpPr>
        <p:spPr bwMode="auto">
          <a:xfrm>
            <a:off x="4083422" y="2272693"/>
            <a:ext cx="2819400" cy="2667000"/>
          </a:xfrm>
          <a:custGeom>
            <a:avLst/>
            <a:gdLst>
              <a:gd name="T0" fmla="*/ 0 w 4078448"/>
              <a:gd name="T1" fmla="*/ 0 h 3455967"/>
              <a:gd name="T2" fmla="*/ 4078448 w 4078448"/>
              <a:gd name="T3" fmla="*/ 3455967 h 3455967"/>
            </a:gdLst>
            <a:ahLst/>
            <a:cxnLst/>
            <a:rect l="T0" t="T1" r="T2" b="T3"/>
            <a:pathLst>
              <a:path w="4078448" h="3455967">
                <a:moveTo>
                  <a:pt x="38" y="1727355"/>
                </a:moveTo>
                <a:cubicBezTo>
                  <a:pt x="0" y="773652"/>
                  <a:pt x="912990" y="0"/>
                  <a:pt x="2039224" y="0"/>
                </a:cubicBezTo>
                <a:cubicBezTo>
                  <a:pt x="3165459" y="0"/>
                  <a:pt x="4078448" y="773652"/>
                  <a:pt x="4078448" y="1727978"/>
                </a:cubicBezTo>
                <a:cubicBezTo>
                  <a:pt x="4078448" y="2682315"/>
                  <a:pt x="3165459" y="3455968"/>
                  <a:pt x="2039224" y="3455968"/>
                </a:cubicBezTo>
                <a:cubicBezTo>
                  <a:pt x="912990" y="3455968"/>
                  <a:pt x="0" y="2682315"/>
                  <a:pt x="38" y="1727355"/>
                </a:cubicBezTo>
              </a:path>
            </a:pathLst>
          </a:custGeom>
          <a:solidFill>
            <a:srgbClr val="FFFFFF">
              <a:alpha val="31999"/>
            </a:srgbClr>
          </a:solidFill>
          <a:ln w="0" cap="sq" cmpd="sng">
            <a:solidFill>
              <a:srgbClr val="FFFFFF"/>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endParaRPr lang="zh-CN" altLang="zh-CN">
              <a:solidFill>
                <a:schemeClr val="accent1"/>
              </a:solidFill>
              <a:latin typeface="Calibri" panose="020F0502020204030204" pitchFamily="34" charset="0"/>
              <a:cs typeface="Calibri" panose="020F0502020204030204" pitchFamily="34" charset="0"/>
              <a:sym typeface="Calibri" panose="020F0502020204030204" pitchFamily="34" charset="0"/>
            </a:endParaRPr>
          </a:p>
        </p:txBody>
      </p:sp>
      <p:pic>
        <p:nvPicPr>
          <p:cNvPr id="19" name="Image1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961" y="2905154"/>
            <a:ext cx="174625"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Image1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9644" y="2905154"/>
            <a:ext cx="233363"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Image1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624" y="4038790"/>
            <a:ext cx="223838"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Image1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1702" y="4001712"/>
            <a:ext cx="263525"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834380"/>
            <a:ext cx="12215495" cy="1041400"/>
          </a:xfrm>
          <a:prstGeom prst="rect">
            <a:avLst/>
          </a:prstGeom>
          <a:noFill/>
          <a:ln w="9525">
            <a:noFill/>
          </a:ln>
        </p:spPr>
      </p:pic>
      <p:sp>
        <p:nvSpPr>
          <p:cNvPr id="15" name="矩形 46"/>
          <p:cNvSpPr/>
          <p:nvPr/>
        </p:nvSpPr>
        <p:spPr>
          <a:xfrm>
            <a:off x="1312862" y="319088"/>
            <a:ext cx="7227455"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八、加大行政处罚力度</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429304" y="1278384"/>
            <a:ext cx="9596761" cy="4970016"/>
          </a:xfrm>
        </p:spPr>
        <p:txBody>
          <a:bodyPr/>
          <a:lstStyle/>
          <a:p>
            <a:pPr marL="342900" indent="-342900" algn="l" eaLnBrk="1" hangingPunct="1">
              <a:buFont typeface="Wingdings" panose="05000000000000000000" pitchFamily="2" charset="2"/>
              <a:buChar char="n"/>
            </a:pPr>
            <a:r>
              <a:rPr lang="zh-CN" altLang="en-US"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降低处罚门槛（责令改正的同时予以处罚）</a:t>
            </a:r>
            <a:endParaRPr lang="en-US" altLang="zh-CN"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l" eaLnBrk="1" hangingPunct="1"/>
            <a:endParaRPr lang="zh-CN" altLang="en-US" sz="2400" dirty="0">
              <a:solidFill>
                <a:srgbClr val="FF0000"/>
              </a:solidFill>
              <a:latin typeface="宋体" panose="02010600030101010101" pitchFamily="2" charset="-122"/>
              <a:sym typeface="宋体" panose="02010600030101010101" pitchFamily="2" charset="-122"/>
            </a:endParaRPr>
          </a:p>
          <a:p>
            <a:pPr marL="342900" indent="-342900" algn="l"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98</a:t>
            </a:r>
            <a:r>
              <a:rPr lang="zh-CN" altLang="en-US" sz="2400" dirty="0">
                <a:solidFill>
                  <a:srgbClr val="FF0000"/>
                </a:solidFill>
                <a:latin typeface="宋体" panose="02010600030101010101" pitchFamily="2" charset="-122"/>
                <a:sym typeface="宋体" panose="02010600030101010101" pitchFamily="2" charset="-122"/>
              </a:rPr>
              <a:t>条：生产经营单位有下列行为之一的，责令停止建设或者停产停业整顿，限期改正，</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并处十万元以上五十万元以下的罚款，对其直接负责的主管人员和其他直接责任人员处二万元以上五万元以下的罚款；</a:t>
            </a:r>
            <a:r>
              <a:rPr lang="zh-CN" altLang="en-US" sz="2400" dirty="0">
                <a:solidFill>
                  <a:srgbClr val="FF0000"/>
                </a:solidFill>
                <a:latin typeface="宋体" panose="02010600030101010101" pitchFamily="2" charset="-122"/>
                <a:sym typeface="宋体" panose="02010600030101010101" pitchFamily="2" charset="-122"/>
              </a:rPr>
              <a:t>逾期未改正的，</a:t>
            </a: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a:t>
            </a:r>
            <a:endParaRPr lang="en-US" altLang="zh-CN" sz="2400" dirty="0">
              <a:solidFill>
                <a:srgbClr val="FF0000"/>
              </a:solidFill>
              <a:latin typeface="宋体" panose="02010600030101010101" pitchFamily="2" charset="-122"/>
              <a:sym typeface="宋体" panose="02010600030101010101" pitchFamily="2" charset="-122"/>
            </a:endParaRPr>
          </a:p>
          <a:p>
            <a:pPr marL="0" indent="0" algn="l" eaLnBrk="1" hangingPunct="1">
              <a:buNone/>
            </a:pP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l"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102</a:t>
            </a:r>
            <a:r>
              <a:rPr lang="zh-CN" altLang="en-US" sz="2400" dirty="0">
                <a:solidFill>
                  <a:srgbClr val="FF0000"/>
                </a:solidFill>
                <a:latin typeface="宋体" panose="02010600030101010101" pitchFamily="2" charset="-122"/>
                <a:sym typeface="宋体" panose="02010600030101010101" pitchFamily="2" charset="-122"/>
              </a:rPr>
              <a:t>条：生产经营单位未采取措施消除事故隐患的，责令立即消除或者限期消除，</a:t>
            </a:r>
            <a:r>
              <a:rPr lang="zh-CN" altLang="en-US" sz="2400" b="1" dirty="0">
                <a:solidFill>
                  <a:srgbClr val="FF0000"/>
                </a:solidFill>
                <a:latin typeface="黑体" panose="02010609060101010101" pitchFamily="49" charset="-122"/>
                <a:ea typeface="黑体" panose="02010609060101010101" pitchFamily="49" charset="-122"/>
                <a:sym typeface="黑体" panose="02010609060101010101" pitchFamily="49" charset="-122"/>
              </a:rPr>
              <a:t>处五万元以下的罚款；</a:t>
            </a:r>
            <a:r>
              <a:rPr lang="zh-CN" altLang="en-US" sz="2400" dirty="0">
                <a:solidFill>
                  <a:srgbClr val="FF0000"/>
                </a:solidFill>
                <a:latin typeface="宋体" panose="02010600030101010101" pitchFamily="2" charset="-122"/>
                <a:sym typeface="宋体" panose="02010600030101010101" pitchFamily="2" charset="-122"/>
              </a:rPr>
              <a:t>生产经营单位拒不执行的，</a:t>
            </a: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a:t>
            </a:r>
            <a:endParaRPr lang="zh-CN" altLang="en-US" sz="2400" dirty="0">
              <a:solidFill>
                <a:srgbClr val="FF0000"/>
              </a:solidFill>
              <a:latin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885895"/>
            <a:ext cx="12215812" cy="989568"/>
          </a:xfrm>
          <a:prstGeom prst="rect">
            <a:avLst/>
          </a:prstGeom>
          <a:noFill/>
          <a:ln w="9525">
            <a:noFill/>
          </a:ln>
        </p:spPr>
      </p:pic>
      <p:sp>
        <p:nvSpPr>
          <p:cNvPr id="15" name="矩形 46"/>
          <p:cNvSpPr/>
          <p:nvPr/>
        </p:nvSpPr>
        <p:spPr>
          <a:xfrm>
            <a:off x="1312862" y="319088"/>
            <a:ext cx="8319409"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双重预防 ：未履行规定要求</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Path1468"/>
          <p:cNvSpPr>
            <a:spLocks noChangeArrowheads="1"/>
          </p:cNvSpPr>
          <p:nvPr/>
        </p:nvSpPr>
        <p:spPr bwMode="auto">
          <a:xfrm>
            <a:off x="1592413" y="1233100"/>
            <a:ext cx="2499365" cy="538162"/>
          </a:xfrm>
          <a:custGeom>
            <a:avLst/>
            <a:gdLst>
              <a:gd name="T0" fmla="*/ 0 w 3021882"/>
              <a:gd name="T1" fmla="*/ 0 h 809144"/>
              <a:gd name="T2" fmla="*/ 3021882 w 3021882"/>
              <a:gd name="T3" fmla="*/ 809144 h 809144"/>
            </a:gdLst>
            <a:ahLst/>
            <a:cxnLst/>
            <a:rect l="T0" t="T1" r="T2" b="T3"/>
            <a:pathLst>
              <a:path w="3021882" h="809144">
                <a:moveTo>
                  <a:pt x="0" y="0"/>
                </a:moveTo>
                <a:lnTo>
                  <a:pt x="2416896" y="0"/>
                </a:lnTo>
                <a:lnTo>
                  <a:pt x="3021882" y="405334"/>
                </a:lnTo>
                <a:lnTo>
                  <a:pt x="2416896" y="809144"/>
                </a:lnTo>
                <a:lnTo>
                  <a:pt x="0" y="809144"/>
                </a:lnTo>
                <a:lnTo>
                  <a:pt x="0" y="0"/>
                </a:lnTo>
              </a:path>
            </a:pathLst>
          </a:custGeom>
          <a:solidFill>
            <a:srgbClr val="C00000">
              <a:alpha val="64999"/>
            </a:srgbClr>
          </a:solidFill>
          <a:ln w="0" cap="sq" cmpd="sng">
            <a:solidFill>
              <a:srgbClr val="C00000"/>
            </a:solidFill>
            <a:miter lim="800000"/>
          </a:ln>
        </p:spPr>
        <p:txBody>
          <a:bodyPr anchor="ctr"/>
          <a:lstStyle/>
          <a:p>
            <a:pPr algn="ctr"/>
            <a:r>
              <a:rPr lang="zh-CN" altLang="en-US" sz="2400" b="1" dirty="0">
                <a:solidFill>
                  <a:schemeClr val="bg1"/>
                </a:solidFill>
                <a:latin typeface="Calibri" panose="020F0502020204030204" pitchFamily="34" charset="0"/>
                <a:cs typeface="Calibri" panose="020F0502020204030204" pitchFamily="34" charset="0"/>
                <a:sym typeface="Calibri" panose="020F0502020204030204" pitchFamily="34" charset="0"/>
              </a:rPr>
              <a:t>违法行为</a:t>
            </a:r>
            <a:endParaRPr lang="zh-CN" altLang="zh-CN" sz="2400" b="1" dirty="0">
              <a:solidFill>
                <a:schemeClr val="bg1"/>
              </a:solidFill>
              <a:latin typeface="Calibri" panose="020F0502020204030204" pitchFamily="34" charset="0"/>
              <a:cs typeface="Calibri" panose="020F0502020204030204" pitchFamily="34" charset="0"/>
              <a:sym typeface="Calibri" panose="020F0502020204030204" pitchFamily="34" charset="0"/>
            </a:endParaRPr>
          </a:p>
        </p:txBody>
      </p:sp>
      <p:sp>
        <p:nvSpPr>
          <p:cNvPr id="9" name="Path1470"/>
          <p:cNvSpPr>
            <a:spLocks noChangeArrowheads="1"/>
          </p:cNvSpPr>
          <p:nvPr/>
        </p:nvSpPr>
        <p:spPr bwMode="auto">
          <a:xfrm>
            <a:off x="1848408" y="1881312"/>
            <a:ext cx="506413" cy="2290639"/>
          </a:xfrm>
          <a:custGeom>
            <a:avLst/>
            <a:gdLst>
              <a:gd name="T0" fmla="*/ 0 w 1008818"/>
              <a:gd name="T1" fmla="*/ 0 h 3021719"/>
              <a:gd name="T2" fmla="*/ 1008818 w 1008818"/>
              <a:gd name="T3" fmla="*/ 3021719 h 3021719"/>
            </a:gdLst>
            <a:ahLst/>
            <a:cxnLst/>
            <a:rect l="T0" t="T1" r="T2" b="T3"/>
            <a:pathLst>
              <a:path w="1008818" h="3021719">
                <a:moveTo>
                  <a:pt x="1008818" y="0"/>
                </a:moveTo>
                <a:lnTo>
                  <a:pt x="1008818" y="2268956"/>
                </a:lnTo>
                <a:lnTo>
                  <a:pt x="504409" y="3021719"/>
                </a:lnTo>
                <a:lnTo>
                  <a:pt x="0" y="2268956"/>
                </a:lnTo>
                <a:lnTo>
                  <a:pt x="0" y="0"/>
                </a:lnTo>
                <a:lnTo>
                  <a:pt x="1008818" y="0"/>
                </a:lnTo>
              </a:path>
            </a:pathLst>
          </a:custGeom>
          <a:solidFill>
            <a:srgbClr val="C00000">
              <a:alpha val="64999"/>
            </a:srgbClr>
          </a:solidFill>
          <a:ln w="0" cap="sq" cmpd="sng">
            <a:solidFill>
              <a:srgbClr val="C00000"/>
            </a:solidFill>
            <a:miter lim="800000"/>
          </a:ln>
        </p:spPr>
        <p:txBody>
          <a:bodyPr anchor="ctr"/>
          <a:lstStyle/>
          <a:p>
            <a:pPr algn="ctr"/>
            <a:r>
              <a:rPr lang="zh-CN" altLang="en-US" sz="2000" b="1" dirty="0">
                <a:solidFill>
                  <a:schemeClr val="bg1"/>
                </a:solidFill>
                <a:latin typeface="Calibri" panose="020F0502020204030204" pitchFamily="34" charset="0"/>
                <a:cs typeface="Calibri" panose="020F0502020204030204" pitchFamily="34" charset="0"/>
                <a:sym typeface="Calibri" panose="020F0502020204030204" pitchFamily="34" charset="0"/>
              </a:rPr>
              <a:t>违法后果</a:t>
            </a:r>
            <a:endParaRPr lang="zh-CN" altLang="zh-CN" sz="2000" b="1" dirty="0">
              <a:solidFill>
                <a:schemeClr val="bg1"/>
              </a:solidFill>
              <a:latin typeface="Calibri" panose="020F0502020204030204" pitchFamily="34" charset="0"/>
              <a:cs typeface="Calibri" panose="020F0502020204030204" pitchFamily="34" charset="0"/>
              <a:sym typeface="Calibri" panose="020F0502020204030204" pitchFamily="34" charset="0"/>
            </a:endParaRPr>
          </a:p>
        </p:txBody>
      </p:sp>
      <p:sp>
        <p:nvSpPr>
          <p:cNvPr id="10" name="Path1456"/>
          <p:cNvSpPr>
            <a:spLocks noChangeArrowheads="1"/>
          </p:cNvSpPr>
          <p:nvPr/>
        </p:nvSpPr>
        <p:spPr bwMode="auto">
          <a:xfrm>
            <a:off x="1091954" y="4171951"/>
            <a:ext cx="3087934" cy="1835150"/>
          </a:xfrm>
          <a:custGeom>
            <a:avLst/>
            <a:gdLst>
              <a:gd name="T0" fmla="*/ 0 w 5734414"/>
              <a:gd name="T1" fmla="*/ 0 h 2752221"/>
              <a:gd name="T2" fmla="*/ 5734414 w 5734414"/>
              <a:gd name="T3" fmla="*/ 2752221 h 2752221"/>
            </a:gdLst>
            <a:ahLst/>
            <a:cxnLst/>
            <a:rect l="T0" t="T1" r="T2" b="T3"/>
            <a:pathLst>
              <a:path w="5734414" h="2752221">
                <a:moveTo>
                  <a:pt x="0" y="458667"/>
                </a:moveTo>
                <a:cubicBezTo>
                  <a:pt x="305" y="205854"/>
                  <a:pt x="205650" y="521"/>
                  <a:pt x="458692" y="0"/>
                </a:cubicBezTo>
                <a:lnTo>
                  <a:pt x="5275722" y="0"/>
                </a:lnTo>
                <a:cubicBezTo>
                  <a:pt x="5528891" y="521"/>
                  <a:pt x="5734237" y="205854"/>
                  <a:pt x="5734414" y="458667"/>
                </a:cubicBezTo>
                <a:lnTo>
                  <a:pt x="5734414" y="2293337"/>
                </a:lnTo>
                <a:cubicBezTo>
                  <a:pt x="5734237" y="2546887"/>
                  <a:pt x="5528891" y="2752221"/>
                  <a:pt x="5275722" y="2752004"/>
                </a:cubicBezTo>
                <a:lnTo>
                  <a:pt x="458692" y="2752004"/>
                </a:lnTo>
                <a:cubicBezTo>
                  <a:pt x="205650" y="2752221"/>
                  <a:pt x="305" y="2546887"/>
                  <a:pt x="0" y="2293337"/>
                </a:cubicBezTo>
                <a:lnTo>
                  <a:pt x="0" y="458667"/>
                </a:lnTo>
              </a:path>
            </a:pathLst>
          </a:custGeom>
          <a:solidFill>
            <a:srgbClr val="4472C4">
              <a:alpha val="64999"/>
            </a:srgbClr>
          </a:solidFill>
          <a:ln w="0" cap="sq" cmpd="sng">
            <a:solidFill>
              <a:srgbClr val="4472C4"/>
            </a:solidFill>
            <a:miter lim="800000"/>
          </a:ln>
        </p:spPr>
        <p:txBody>
          <a:bodyPr anchor="ctr"/>
          <a:lstStyle/>
          <a:p>
            <a:pPr algn="ctr"/>
            <a:r>
              <a:rPr lang="zh-CN" altLang="en-US" sz="2800" b="1" dirty="0">
                <a:solidFill>
                  <a:schemeClr val="bg1"/>
                </a:solidFill>
                <a:cs typeface="Calibri" panose="020F0502020204030204" pitchFamily="34" charset="0"/>
                <a:sym typeface="Calibri" panose="020F0502020204030204" pitchFamily="34" charset="0"/>
              </a:rPr>
              <a:t>责令停产停业整顿</a:t>
            </a:r>
            <a:endParaRPr lang="zh-CN" altLang="en-US" sz="2800" b="1" dirty="0">
              <a:solidFill>
                <a:schemeClr val="bg1"/>
              </a:solidFill>
              <a:cs typeface="Calibri" panose="020F0502020204030204" pitchFamily="34" charset="0"/>
              <a:sym typeface="Calibri" panose="020F0502020204030204" pitchFamily="34" charset="0"/>
            </a:endParaRPr>
          </a:p>
          <a:p>
            <a:pPr algn="ctr"/>
            <a:r>
              <a:rPr lang="zh-CN" altLang="en-US" sz="2800" b="1" dirty="0">
                <a:solidFill>
                  <a:schemeClr val="bg1"/>
                </a:solidFill>
                <a:cs typeface="Calibri" panose="020F0502020204030204" pitchFamily="34" charset="0"/>
                <a:sym typeface="Calibri" panose="020F0502020204030204" pitchFamily="34" charset="0"/>
              </a:rPr>
              <a:t>并处</a:t>
            </a:r>
            <a:r>
              <a:rPr lang="en-US" altLang="zh-CN" sz="2800" b="1" dirty="0">
                <a:solidFill>
                  <a:srgbClr val="FFFF00"/>
                </a:solidFill>
                <a:cs typeface="Calibri" panose="020F0502020204030204" pitchFamily="34" charset="0"/>
                <a:sym typeface="Calibri" panose="020F0502020204030204" pitchFamily="34" charset="0"/>
              </a:rPr>
              <a:t>10-20</a:t>
            </a:r>
            <a:r>
              <a:rPr lang="zh-CN" altLang="en-US" sz="2800" b="1" dirty="0">
                <a:solidFill>
                  <a:srgbClr val="FFFF00"/>
                </a:solidFill>
                <a:cs typeface="Calibri" panose="020F0502020204030204" pitchFamily="34" charset="0"/>
                <a:sym typeface="Calibri" panose="020F0502020204030204" pitchFamily="34" charset="0"/>
              </a:rPr>
              <a:t>万元</a:t>
            </a:r>
            <a:r>
              <a:rPr lang="zh-CN" altLang="en-US" sz="2800" b="1" dirty="0">
                <a:solidFill>
                  <a:schemeClr val="bg1"/>
                </a:solidFill>
                <a:cs typeface="Calibri" panose="020F0502020204030204" pitchFamily="34" charset="0"/>
                <a:sym typeface="Calibri" panose="020F0502020204030204" pitchFamily="34" charset="0"/>
              </a:rPr>
              <a:t>的罚款</a:t>
            </a:r>
            <a:endParaRPr lang="zh-CN" altLang="zh-CN" sz="2800" b="1" dirty="0">
              <a:solidFill>
                <a:schemeClr val="bg1"/>
              </a:solidFill>
              <a:cs typeface="Calibri" panose="020F0502020204030204" pitchFamily="34" charset="0"/>
              <a:sym typeface="Calibri" panose="020F0502020204030204" pitchFamily="34" charset="0"/>
            </a:endParaRPr>
          </a:p>
        </p:txBody>
      </p:sp>
      <p:sp>
        <p:nvSpPr>
          <p:cNvPr id="11" name="Path1472"/>
          <p:cNvSpPr>
            <a:spLocks noChangeArrowheads="1"/>
          </p:cNvSpPr>
          <p:nvPr/>
        </p:nvSpPr>
        <p:spPr bwMode="auto">
          <a:xfrm>
            <a:off x="5052333" y="4171951"/>
            <a:ext cx="2856098" cy="1713944"/>
          </a:xfrm>
          <a:custGeom>
            <a:avLst/>
            <a:gdLst>
              <a:gd name="T0" fmla="*/ 0 w 4320417"/>
              <a:gd name="T1" fmla="*/ 0 h 1942200"/>
              <a:gd name="T2" fmla="*/ 4320417 w 4320417"/>
              <a:gd name="T3" fmla="*/ 1942200 h 1942200"/>
            </a:gdLst>
            <a:ahLst/>
            <a:cxnLst/>
            <a:rect l="T0" t="T1" r="T2" b="T3"/>
            <a:pathLst>
              <a:path w="4320417" h="1942200">
                <a:moveTo>
                  <a:pt x="178" y="323721"/>
                </a:moveTo>
                <a:cubicBezTo>
                  <a:pt x="0" y="144927"/>
                  <a:pt x="144922" y="-1"/>
                  <a:pt x="323243" y="672"/>
                </a:cubicBezTo>
                <a:lnTo>
                  <a:pt x="3995828" y="672"/>
                </a:lnTo>
                <a:cubicBezTo>
                  <a:pt x="4175089" y="-1"/>
                  <a:pt x="4320011" y="144927"/>
                  <a:pt x="4320418" y="323721"/>
                </a:cubicBezTo>
                <a:lnTo>
                  <a:pt x="4320418" y="1618961"/>
                </a:lnTo>
                <a:cubicBezTo>
                  <a:pt x="4320011" y="1797272"/>
                  <a:pt x="4175089" y="1942199"/>
                  <a:pt x="3995828" y="1942009"/>
                </a:cubicBezTo>
                <a:lnTo>
                  <a:pt x="323243" y="1942009"/>
                </a:lnTo>
                <a:cubicBezTo>
                  <a:pt x="144922" y="1942199"/>
                  <a:pt x="0" y="1797272"/>
                  <a:pt x="178" y="1618961"/>
                </a:cubicBezTo>
                <a:lnTo>
                  <a:pt x="178" y="323721"/>
                </a:lnTo>
              </a:path>
            </a:pathLst>
          </a:custGeom>
          <a:solidFill>
            <a:srgbClr val="4472C4">
              <a:alpha val="64999"/>
            </a:srgbClr>
          </a:solidFill>
          <a:ln w="0" cap="sq" cmpd="sng">
            <a:solidFill>
              <a:srgbClr val="4472C4"/>
            </a:solidFill>
            <a:miter lim="800000"/>
          </a:ln>
        </p:spPr>
        <p:txBody>
          <a:bodyPr anchor="ctr"/>
          <a:lstStyle/>
          <a:p>
            <a:pPr algn="ctr"/>
            <a:r>
              <a:rPr lang="zh-CN" altLang="en-US" sz="2400" b="1" dirty="0">
                <a:solidFill>
                  <a:schemeClr val="bg1"/>
                </a:solidFill>
                <a:cs typeface="Calibri" panose="020F0502020204030204" pitchFamily="34" charset="0"/>
                <a:sym typeface="Calibri" panose="020F0502020204030204" pitchFamily="34" charset="0"/>
              </a:rPr>
              <a:t>对其直接负责的生产主管人员和其他直接责任人员处</a:t>
            </a:r>
            <a:r>
              <a:rPr lang="en-US" altLang="zh-CN" sz="2400" b="1" dirty="0">
                <a:solidFill>
                  <a:srgbClr val="FFFF00"/>
                </a:solidFill>
                <a:cs typeface="Calibri" panose="020F0502020204030204" pitchFamily="34" charset="0"/>
                <a:sym typeface="Calibri" panose="020F0502020204030204" pitchFamily="34" charset="0"/>
              </a:rPr>
              <a:t>2-5</a:t>
            </a:r>
            <a:r>
              <a:rPr lang="zh-CN" altLang="en-US" sz="2400" b="1" dirty="0">
                <a:solidFill>
                  <a:srgbClr val="FFFF00"/>
                </a:solidFill>
                <a:cs typeface="Calibri" panose="020F0502020204030204" pitchFamily="34" charset="0"/>
                <a:sym typeface="Calibri" panose="020F0502020204030204" pitchFamily="34" charset="0"/>
              </a:rPr>
              <a:t>万元</a:t>
            </a:r>
            <a:r>
              <a:rPr lang="zh-CN" altLang="en-US" sz="2400" b="1" dirty="0">
                <a:solidFill>
                  <a:schemeClr val="bg1"/>
                </a:solidFill>
                <a:cs typeface="Calibri" panose="020F0502020204030204" pitchFamily="34" charset="0"/>
                <a:sym typeface="Calibri" panose="020F0502020204030204" pitchFamily="34" charset="0"/>
              </a:rPr>
              <a:t>的罚款</a:t>
            </a:r>
            <a:endParaRPr lang="zh-CN" altLang="zh-CN" sz="2400" b="1" dirty="0">
              <a:solidFill>
                <a:schemeClr val="bg1"/>
              </a:solidFill>
              <a:cs typeface="Calibri" panose="020F0502020204030204" pitchFamily="34" charset="0"/>
              <a:sym typeface="Calibri" panose="020F0502020204030204" pitchFamily="34" charset="0"/>
            </a:endParaRPr>
          </a:p>
        </p:txBody>
      </p:sp>
      <p:sp>
        <p:nvSpPr>
          <p:cNvPr id="12" name="Path1458"/>
          <p:cNvSpPr>
            <a:spLocks noChangeArrowheads="1"/>
          </p:cNvSpPr>
          <p:nvPr/>
        </p:nvSpPr>
        <p:spPr bwMode="auto">
          <a:xfrm>
            <a:off x="9051724" y="4076996"/>
            <a:ext cx="1977686" cy="1679512"/>
          </a:xfrm>
          <a:custGeom>
            <a:avLst/>
            <a:gdLst>
              <a:gd name="T0" fmla="*/ 0 w 3026452"/>
              <a:gd name="T1" fmla="*/ 0 h 1877338"/>
              <a:gd name="T2" fmla="*/ 3026452 w 3026452"/>
              <a:gd name="T3" fmla="*/ 1877338 h 1877338"/>
            </a:gdLst>
            <a:ahLst/>
            <a:cxnLst/>
            <a:rect l="T0" t="T1" r="T2" b="T3"/>
            <a:pathLst>
              <a:path w="3026452" h="1877338">
                <a:moveTo>
                  <a:pt x="0" y="313906"/>
                </a:moveTo>
                <a:cubicBezTo>
                  <a:pt x="152" y="140496"/>
                  <a:pt x="140173" y="483"/>
                  <a:pt x="312398" y="0"/>
                </a:cubicBezTo>
                <a:lnTo>
                  <a:pt x="2712532" y="0"/>
                </a:lnTo>
                <a:cubicBezTo>
                  <a:pt x="2885964" y="483"/>
                  <a:pt x="3025984" y="140496"/>
                  <a:pt x="3026454" y="313906"/>
                </a:cubicBezTo>
                <a:lnTo>
                  <a:pt x="3026454" y="1563432"/>
                </a:lnTo>
                <a:cubicBezTo>
                  <a:pt x="3025984" y="1736816"/>
                  <a:pt x="2885964" y="1876829"/>
                  <a:pt x="2712532" y="1877337"/>
                </a:cubicBezTo>
                <a:lnTo>
                  <a:pt x="312398" y="1877337"/>
                </a:lnTo>
                <a:cubicBezTo>
                  <a:pt x="140173" y="1876829"/>
                  <a:pt x="152" y="1736816"/>
                  <a:pt x="0" y="1563432"/>
                </a:cubicBezTo>
                <a:lnTo>
                  <a:pt x="0" y="313906"/>
                </a:lnTo>
              </a:path>
            </a:pathLst>
          </a:custGeom>
          <a:solidFill>
            <a:srgbClr val="4472C4">
              <a:alpha val="64999"/>
            </a:srgbClr>
          </a:solidFill>
          <a:ln w="0" cap="sq" cmpd="sng">
            <a:solidFill>
              <a:srgbClr val="4472C4"/>
            </a:solidFill>
            <a:miter lim="800000"/>
          </a:ln>
        </p:spPr>
        <p:txBody>
          <a:bodyPr anchor="ctr"/>
          <a:lstStyle/>
          <a:p>
            <a:pPr algn="ctr"/>
            <a:r>
              <a:rPr lang="zh-CN" altLang="en-US" sz="2400" b="1" dirty="0">
                <a:solidFill>
                  <a:srgbClr val="FFFF00"/>
                </a:solidFill>
                <a:cs typeface="Calibri" panose="020F0502020204030204" pitchFamily="34" charset="0"/>
                <a:sym typeface="Calibri" panose="020F0502020204030204" pitchFamily="34" charset="0"/>
              </a:rPr>
              <a:t>处</a:t>
            </a:r>
            <a:r>
              <a:rPr lang="en-US" altLang="zh-CN" sz="2400" b="1" dirty="0">
                <a:solidFill>
                  <a:srgbClr val="FFFF00"/>
                </a:solidFill>
                <a:cs typeface="Calibri" panose="020F0502020204030204" pitchFamily="34" charset="0"/>
                <a:sym typeface="Calibri" panose="020F0502020204030204" pitchFamily="34" charset="0"/>
              </a:rPr>
              <a:t>10</a:t>
            </a:r>
            <a:r>
              <a:rPr lang="zh-CN" altLang="en-US" sz="2400" b="1" dirty="0">
                <a:solidFill>
                  <a:srgbClr val="FFFF00"/>
                </a:solidFill>
                <a:cs typeface="Calibri" panose="020F0502020204030204" pitchFamily="34" charset="0"/>
                <a:sym typeface="Calibri" panose="020F0502020204030204" pitchFamily="34" charset="0"/>
              </a:rPr>
              <a:t>万元以下罚款</a:t>
            </a:r>
            <a:endParaRPr lang="zh-CN" altLang="zh-CN" sz="2400" b="1" dirty="0">
              <a:solidFill>
                <a:srgbClr val="FFFF00"/>
              </a:solidFill>
              <a:cs typeface="Calibri" panose="020F0502020204030204" pitchFamily="34" charset="0"/>
              <a:sym typeface="Calibri" panose="020F0502020204030204" pitchFamily="34" charset="0"/>
            </a:endParaRPr>
          </a:p>
        </p:txBody>
      </p:sp>
      <p:sp>
        <p:nvSpPr>
          <p:cNvPr id="13" name="Path1454"/>
          <p:cNvSpPr>
            <a:spLocks noChangeArrowheads="1"/>
          </p:cNvSpPr>
          <p:nvPr/>
        </p:nvSpPr>
        <p:spPr bwMode="auto">
          <a:xfrm>
            <a:off x="4323424" y="1007976"/>
            <a:ext cx="6383045" cy="1280627"/>
          </a:xfrm>
          <a:custGeom>
            <a:avLst/>
            <a:gdLst>
              <a:gd name="T0" fmla="*/ 0 w 13067493"/>
              <a:gd name="T1" fmla="*/ 0 h 1968968"/>
              <a:gd name="T2" fmla="*/ 13067493 w 13067493"/>
              <a:gd name="T3" fmla="*/ 1968968 h 1968968"/>
            </a:gdLst>
            <a:ahLst/>
            <a:cxnLst/>
            <a:rect l="T0" t="T1" r="T2" b="T3"/>
            <a:pathLst>
              <a:path w="13067493" h="1968968">
                <a:moveTo>
                  <a:pt x="102" y="327620"/>
                </a:moveTo>
                <a:cubicBezTo>
                  <a:pt x="0" y="147086"/>
                  <a:pt x="146929" y="178"/>
                  <a:pt x="327739" y="0"/>
                </a:cubicBezTo>
                <a:lnTo>
                  <a:pt x="12739858" y="0"/>
                </a:lnTo>
                <a:cubicBezTo>
                  <a:pt x="12920350" y="178"/>
                  <a:pt x="13067280" y="147086"/>
                  <a:pt x="13067494" y="327620"/>
                </a:cubicBezTo>
                <a:lnTo>
                  <a:pt x="13067494" y="1641146"/>
                </a:lnTo>
                <a:cubicBezTo>
                  <a:pt x="13067280" y="1822060"/>
                  <a:pt x="12920350" y="1968968"/>
                  <a:pt x="12739858" y="1968765"/>
                </a:cubicBezTo>
                <a:lnTo>
                  <a:pt x="327739" y="1968765"/>
                </a:lnTo>
                <a:cubicBezTo>
                  <a:pt x="146929" y="1968968"/>
                  <a:pt x="0" y="1822060"/>
                  <a:pt x="102" y="1641146"/>
                </a:cubicBezTo>
                <a:lnTo>
                  <a:pt x="102" y="327620"/>
                </a:lnTo>
              </a:path>
            </a:pathLst>
          </a:custGeom>
          <a:solidFill>
            <a:srgbClr val="70AD47">
              <a:alpha val="64999"/>
            </a:srgbClr>
          </a:solidFill>
          <a:ln w="0" cap="sq" cmpd="sng">
            <a:solidFill>
              <a:srgbClr val="70AD47"/>
            </a:solidFill>
            <a:miter lim="800000"/>
          </a:ln>
        </p:spPr>
        <p:txBody>
          <a:bodyPr anchor="ctr"/>
          <a:lstStyle/>
          <a:p>
            <a:pPr algn="ctr"/>
            <a:r>
              <a:rPr lang="zh-CN" altLang="en-US" b="1" dirty="0">
                <a:solidFill>
                  <a:schemeClr val="tx2"/>
                </a:solidFill>
                <a:cs typeface="Calibri" panose="020F0502020204030204" pitchFamily="34" charset="0"/>
                <a:sym typeface="Calibri" panose="020F0502020204030204" pitchFamily="34" charset="0"/>
              </a:rPr>
              <a:t>对重大危险源未</a:t>
            </a:r>
            <a:r>
              <a:rPr lang="zh-CN" altLang="en-US" b="1" dirty="0">
                <a:solidFill>
                  <a:srgbClr val="C00000"/>
                </a:solidFill>
                <a:cs typeface="Calibri" panose="020F0502020204030204" pitchFamily="34" charset="0"/>
                <a:sym typeface="Calibri" panose="020F0502020204030204" pitchFamily="34" charset="0"/>
              </a:rPr>
              <a:t>登记建档</a:t>
            </a:r>
            <a:r>
              <a:rPr lang="zh-CN" altLang="en-US" b="1" dirty="0">
                <a:solidFill>
                  <a:schemeClr val="tx2"/>
                </a:solidFill>
                <a:cs typeface="Calibri" panose="020F0502020204030204" pitchFamily="34" charset="0"/>
                <a:sym typeface="Calibri" panose="020F0502020204030204" pitchFamily="34" charset="0"/>
              </a:rPr>
              <a:t>、定期检测、评估、监控、制定、预案，未告知应急措施的；未建立安全风险分级</a:t>
            </a:r>
            <a:r>
              <a:rPr lang="zh-CN" altLang="en-US" b="1" dirty="0">
                <a:solidFill>
                  <a:srgbClr val="C00000"/>
                </a:solidFill>
                <a:cs typeface="Calibri" panose="020F0502020204030204" pitchFamily="34" charset="0"/>
                <a:sym typeface="Calibri" panose="020F0502020204030204" pitchFamily="34" charset="0"/>
              </a:rPr>
              <a:t>管控制度</a:t>
            </a:r>
            <a:r>
              <a:rPr lang="zh-CN" altLang="en-US" b="1" dirty="0">
                <a:solidFill>
                  <a:schemeClr val="tx2"/>
                </a:solidFill>
                <a:cs typeface="Calibri" panose="020F0502020204030204" pitchFamily="34" charset="0"/>
                <a:sym typeface="Calibri" panose="020F0502020204030204" pitchFamily="34" charset="0"/>
              </a:rPr>
              <a:t>、按安全风险分级采取</a:t>
            </a:r>
            <a:r>
              <a:rPr lang="zh-CN" altLang="en-US" b="1" dirty="0">
                <a:solidFill>
                  <a:srgbClr val="C00000"/>
                </a:solidFill>
                <a:cs typeface="Calibri" panose="020F0502020204030204" pitchFamily="34" charset="0"/>
                <a:sym typeface="Calibri" panose="020F0502020204030204" pitchFamily="34" charset="0"/>
              </a:rPr>
              <a:t>相应管控措施</a:t>
            </a:r>
            <a:r>
              <a:rPr lang="zh-CN" altLang="en-US" b="1" dirty="0">
                <a:solidFill>
                  <a:schemeClr val="tx2"/>
                </a:solidFill>
                <a:cs typeface="Calibri" panose="020F0502020204030204" pitchFamily="34" charset="0"/>
                <a:sym typeface="Calibri" panose="020F0502020204030204" pitchFamily="34" charset="0"/>
              </a:rPr>
              <a:t>的</a:t>
            </a:r>
            <a:r>
              <a:rPr lang="en-US" altLang="zh-CN" b="1" dirty="0">
                <a:solidFill>
                  <a:schemeClr val="tx2"/>
                </a:solidFill>
                <a:cs typeface="Calibri" panose="020F0502020204030204" pitchFamily="34" charset="0"/>
                <a:sym typeface="Calibri" panose="020F0502020204030204" pitchFamily="34" charset="0"/>
              </a:rPr>
              <a:t>;</a:t>
            </a:r>
            <a:r>
              <a:rPr lang="zh-CN" altLang="en-US" b="1" dirty="0">
                <a:solidFill>
                  <a:schemeClr val="tx2"/>
                </a:solidFill>
                <a:cs typeface="Calibri" panose="020F0502020204030204" pitchFamily="34" charset="0"/>
                <a:sym typeface="Calibri" panose="020F0502020204030204" pitchFamily="34" charset="0"/>
              </a:rPr>
              <a:t>未建立</a:t>
            </a:r>
            <a:r>
              <a:rPr lang="zh-CN" altLang="en-US" b="1" dirty="0">
                <a:solidFill>
                  <a:srgbClr val="C00000"/>
                </a:solidFill>
                <a:cs typeface="Calibri" panose="020F0502020204030204" pitchFamily="34" charset="0"/>
                <a:sym typeface="Calibri" panose="020F0502020204030204" pitchFamily="34" charset="0"/>
              </a:rPr>
              <a:t>事故隐患排查治理 制度</a:t>
            </a:r>
            <a:r>
              <a:rPr lang="zh-CN" altLang="en-US" b="1" dirty="0">
                <a:cs typeface="Calibri" panose="020F0502020204030204" pitchFamily="34" charset="0"/>
                <a:sym typeface="Calibri" panose="020F0502020204030204" pitchFamily="34" charset="0"/>
              </a:rPr>
              <a:t>，</a:t>
            </a:r>
            <a:r>
              <a:rPr lang="zh-CN" altLang="en-US" b="1" dirty="0">
                <a:solidFill>
                  <a:schemeClr val="tx2"/>
                </a:solidFill>
                <a:cs typeface="Calibri" panose="020F0502020204030204" pitchFamily="34" charset="0"/>
                <a:sym typeface="Calibri" panose="020F0502020204030204" pitchFamily="34" charset="0"/>
              </a:rPr>
              <a:t>或者重大事故隐患未按规定报告的。</a:t>
            </a:r>
            <a:endParaRPr lang="zh-CN" altLang="zh-CN" b="1" dirty="0">
              <a:solidFill>
                <a:schemeClr val="tx2"/>
              </a:solidFill>
              <a:cs typeface="Calibri" panose="020F0502020204030204" pitchFamily="34" charset="0"/>
              <a:sym typeface="Calibri" panose="020F0502020204030204" pitchFamily="34" charset="0"/>
            </a:endParaRPr>
          </a:p>
        </p:txBody>
      </p:sp>
      <p:cxnSp>
        <p:nvCxnSpPr>
          <p:cNvPr id="5" name="直接连接符 4"/>
          <p:cNvCxnSpPr/>
          <p:nvPr/>
        </p:nvCxnSpPr>
        <p:spPr>
          <a:xfrm>
            <a:off x="6871318" y="2297192"/>
            <a:ext cx="8876" cy="7025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4643021" y="2991776"/>
            <a:ext cx="5411957" cy="79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4643021" y="2999770"/>
            <a:ext cx="0" cy="413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2920753" y="3422103"/>
            <a:ext cx="0" cy="7498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2920753" y="3413187"/>
            <a:ext cx="3391270" cy="8916"/>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28" name="直接连接符 27"/>
          <p:cNvCxnSpPr/>
          <p:nvPr/>
        </p:nvCxnSpPr>
        <p:spPr>
          <a:xfrm>
            <a:off x="6312023" y="3413187"/>
            <a:ext cx="0" cy="7587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408" name="直接连接符 59407"/>
          <p:cNvCxnSpPr/>
          <p:nvPr/>
        </p:nvCxnSpPr>
        <p:spPr>
          <a:xfrm>
            <a:off x="10054978" y="2999770"/>
            <a:ext cx="0" cy="10692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409" name="矩形 59408"/>
          <p:cNvSpPr/>
          <p:nvPr/>
        </p:nvSpPr>
        <p:spPr>
          <a:xfrm>
            <a:off x="3111276" y="3551489"/>
            <a:ext cx="3094216" cy="400110"/>
          </a:xfrm>
          <a:prstGeom prst="rect">
            <a:avLst/>
          </a:prstGeom>
        </p:spPr>
        <p:txBody>
          <a:bodyPr wrap="square">
            <a:spAutoFit/>
          </a:bodyPr>
          <a:lstStyle/>
          <a:p>
            <a:r>
              <a:rPr lang="zh-CN" altLang="en-US" sz="2000" b="1" dirty="0">
                <a:solidFill>
                  <a:schemeClr val="tx2"/>
                </a:solidFill>
              </a:rPr>
              <a:t>责令限期改正逾期未改正</a:t>
            </a:r>
            <a:endParaRPr lang="zh-CN" altLang="en-US" sz="2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0" y="6027938"/>
            <a:ext cx="12201524" cy="847524"/>
          </a:xfrm>
          <a:prstGeom prst="rect">
            <a:avLst/>
          </a:prstGeom>
          <a:noFill/>
          <a:ln w="9525">
            <a:noFill/>
          </a:ln>
        </p:spPr>
      </p:pic>
      <p:sp>
        <p:nvSpPr>
          <p:cNvPr id="15" name="矩形 46"/>
          <p:cNvSpPr/>
          <p:nvPr/>
        </p:nvSpPr>
        <p:spPr>
          <a:xfrm>
            <a:off x="1312862" y="319088"/>
            <a:ext cx="6641529"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八、加大行政处罚力度</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 name="Rectangle 3"/>
          <p:cNvSpPr>
            <a:spLocks noGrp="1" noChangeArrowheads="1"/>
          </p:cNvSpPr>
          <p:nvPr>
            <p:ph idx="1"/>
          </p:nvPr>
        </p:nvSpPr>
        <p:spPr>
          <a:xfrm>
            <a:off x="1312862" y="1083076"/>
            <a:ext cx="10174843" cy="5622524"/>
          </a:xfrm>
        </p:spPr>
        <p:txBody>
          <a:bodyPr/>
          <a:lstStyle/>
          <a:p>
            <a:pPr marL="342900" indent="-342900" algn="l" eaLnBrk="1" hangingPunct="1">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增加资格罚的适用范围和力度</a:t>
            </a:r>
            <a:endParaRPr lang="en-US" altLang="zh-CN"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l" eaLnBrk="1" hangingPunct="1"/>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113</a:t>
            </a:r>
            <a:r>
              <a:rPr lang="zh-CN" altLang="en-US" sz="2400" dirty="0">
                <a:solidFill>
                  <a:srgbClr val="FF0000"/>
                </a:solidFill>
                <a:latin typeface="宋体" panose="02010600030101010101" pitchFamily="2" charset="-122"/>
                <a:sym typeface="宋体" panose="02010600030101010101" pitchFamily="2" charset="-122"/>
              </a:rPr>
              <a:t>条：生产经营单位存在下列情形之一的，负有安全生产监督管理职责的部门应当提请地方人民政府</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予以关闭</a:t>
            </a:r>
            <a:r>
              <a:rPr lang="zh-CN" altLang="en-US" sz="2400" dirty="0">
                <a:solidFill>
                  <a:srgbClr val="FF0000"/>
                </a:solidFill>
                <a:latin typeface="宋体" panose="02010600030101010101" pitchFamily="2" charset="-122"/>
                <a:sym typeface="宋体" panose="02010600030101010101" pitchFamily="2" charset="-122"/>
              </a:rPr>
              <a:t>，有关部门应当依法</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吊销其有关证照</a:t>
            </a:r>
            <a:r>
              <a:rPr lang="zh-CN" altLang="en-US" sz="2400" dirty="0">
                <a:solidFill>
                  <a:srgbClr val="FF0000"/>
                </a:solidFill>
                <a:latin typeface="宋体" panose="02010600030101010101" pitchFamily="2" charset="-122"/>
                <a:sym typeface="宋体" panose="02010600030101010101" pitchFamily="2" charset="-122"/>
              </a:rPr>
              <a:t>。生产经营单位主要负责人</a:t>
            </a:r>
            <a:r>
              <a:rPr lang="zh-CN" altLang="en-US" sz="2400" b="1" dirty="0">
                <a:solidFill>
                  <a:srgbClr val="C00000"/>
                </a:solidFill>
                <a:latin typeface="黑体" panose="02010609060101010101" pitchFamily="49" charset="-122"/>
                <a:ea typeface="黑体" panose="02010609060101010101" pitchFamily="49" charset="-122"/>
                <a:sym typeface="黑体" panose="02010609060101010101" pitchFamily="49" charset="-122"/>
              </a:rPr>
              <a:t>五年内不得担任任何</a:t>
            </a:r>
            <a:r>
              <a:rPr lang="zh-CN" altLang="en-US" sz="2400" dirty="0">
                <a:solidFill>
                  <a:srgbClr val="FF0000"/>
                </a:solidFill>
                <a:latin typeface="宋体" panose="02010600030101010101" pitchFamily="2" charset="-122"/>
                <a:sym typeface="宋体" panose="02010600030101010101" pitchFamily="2" charset="-122"/>
              </a:rPr>
              <a:t>生产经营单位的主要负责人；情节严重的，</a:t>
            </a:r>
            <a:r>
              <a:rPr lang="zh-CN" altLang="en-US" sz="2400" b="1" u="sng" dirty="0">
                <a:solidFill>
                  <a:srgbClr val="C00000"/>
                </a:solidFill>
                <a:latin typeface="黑体" panose="02010609060101010101" pitchFamily="49" charset="-122"/>
                <a:ea typeface="黑体" panose="02010609060101010101" pitchFamily="49" charset="-122"/>
                <a:sym typeface="黑体" panose="02010609060101010101" pitchFamily="49" charset="-122"/>
              </a:rPr>
              <a:t>终身不得担任本行业</a:t>
            </a:r>
            <a:r>
              <a:rPr lang="zh-CN" altLang="en-US" sz="2400" dirty="0">
                <a:solidFill>
                  <a:srgbClr val="FF0000"/>
                </a:solidFill>
                <a:latin typeface="宋体" panose="02010600030101010101" pitchFamily="2" charset="-122"/>
                <a:sym typeface="宋体" panose="02010600030101010101" pitchFamily="2" charset="-122"/>
              </a:rPr>
              <a:t>生产经营单位的主要负责人：</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a:r>
              <a:rPr lang="zh-CN" altLang="en-US" sz="2400" dirty="0">
                <a:solidFill>
                  <a:srgbClr val="FF0000"/>
                </a:solidFill>
                <a:latin typeface="宋体" panose="02010600030101010101" pitchFamily="2" charset="-122"/>
                <a:sym typeface="宋体" panose="02010600030101010101" pitchFamily="2" charset="-122"/>
              </a:rPr>
              <a:t>（一）存在重大事故隐患，一百八十日内三次或者一年内四次受到本法规定的行政处罚的；</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a:r>
              <a:rPr lang="zh-CN" altLang="en-US" sz="2400" dirty="0">
                <a:solidFill>
                  <a:srgbClr val="FF0000"/>
                </a:solidFill>
                <a:latin typeface="宋体" panose="02010600030101010101" pitchFamily="2" charset="-122"/>
                <a:sym typeface="宋体" panose="02010600030101010101" pitchFamily="2" charset="-122"/>
              </a:rPr>
              <a:t>（二）经停产停业整顿，仍不具备法律、行政法规和国家标准或者行业标准规定的安全生产条件的；</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a:r>
              <a:rPr lang="zh-CN" altLang="en-US" sz="2400" dirty="0">
                <a:solidFill>
                  <a:srgbClr val="FF0000"/>
                </a:solidFill>
                <a:latin typeface="宋体" panose="02010600030101010101" pitchFamily="2" charset="-122"/>
                <a:sym typeface="宋体" panose="02010600030101010101" pitchFamily="2" charset="-122"/>
              </a:rPr>
              <a:t>（三）不具备法律、行政法规和国家标准或者行业标准规定的安全生产条件，导致发生重大、特别重大生产安全事故的；</a:t>
            </a:r>
            <a:endParaRPr lang="en-US" altLang="zh-CN" sz="2400" dirty="0">
              <a:solidFill>
                <a:srgbClr val="FF0000"/>
              </a:solidFill>
              <a:latin typeface="宋体" panose="02010600030101010101" pitchFamily="2" charset="-122"/>
              <a:sym typeface="宋体" panose="02010600030101010101" pitchFamily="2" charset="-122"/>
            </a:endParaRPr>
          </a:p>
          <a:p>
            <a:pPr marL="342900" indent="-342900" algn="just"/>
            <a:r>
              <a:rPr lang="zh-CN" altLang="en-US" sz="2400" dirty="0">
                <a:solidFill>
                  <a:srgbClr val="FF0000"/>
                </a:solidFill>
                <a:latin typeface="宋体" panose="02010600030101010101" pitchFamily="2" charset="-122"/>
                <a:sym typeface="宋体" panose="02010600030101010101" pitchFamily="2" charset="-122"/>
              </a:rPr>
              <a:t>（四）拒不执行负有安全生产监督管理职责的部门作出的停产停业整顿决定的。</a:t>
            </a:r>
            <a:endParaRPr lang="zh-CN" alt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468645"/>
            <a:ext cx="12215495" cy="1407135"/>
          </a:xfrm>
          <a:prstGeom prst="rect">
            <a:avLst/>
          </a:prstGeom>
          <a:noFill/>
          <a:ln w="9525">
            <a:noFill/>
          </a:ln>
        </p:spPr>
      </p:pic>
      <p:sp>
        <p:nvSpPr>
          <p:cNvPr id="15" name="矩形 46"/>
          <p:cNvSpPr/>
          <p:nvPr/>
        </p:nvSpPr>
        <p:spPr>
          <a:xfrm>
            <a:off x="1312863" y="319088"/>
            <a:ext cx="8230632"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九、引入新的行政处罚实施机制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矩形 2"/>
          <p:cNvSpPr/>
          <p:nvPr/>
        </p:nvSpPr>
        <p:spPr>
          <a:xfrm>
            <a:off x="1241425" y="1429305"/>
            <a:ext cx="9323002" cy="3277820"/>
          </a:xfrm>
          <a:prstGeom prst="rect">
            <a:avLst/>
          </a:prstGeom>
        </p:spPr>
        <p:txBody>
          <a:bodyPr wrap="square">
            <a:spAutoFit/>
          </a:bodyPr>
          <a:lstStyle/>
          <a:p>
            <a:pPr marL="342900" indent="-342900" eaLnBrk="1" hangingPunct="1">
              <a:lnSpc>
                <a:spcPct val="200000"/>
              </a:lnSpc>
              <a:buFont typeface="Wingdings" panose="05000000000000000000" pitchFamily="2" charset="2"/>
              <a:buChar char="n"/>
            </a:pP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按日连续处罚机制</a:t>
            </a:r>
            <a:endParaRPr lang="en-US" altLang="zh-CN"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eaLnBrk="1" hangingPunct="1">
              <a:lnSpc>
                <a:spcPct val="200000"/>
              </a:lnSpc>
              <a:spcBef>
                <a:spcPts val="18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112</a:t>
            </a:r>
            <a:r>
              <a:rPr lang="zh-CN" altLang="en-US" sz="2400" dirty="0">
                <a:solidFill>
                  <a:srgbClr val="FF0000"/>
                </a:solidFill>
                <a:latin typeface="宋体" panose="02010600030101010101" pitchFamily="2" charset="-122"/>
                <a:sym typeface="宋体" panose="02010600030101010101" pitchFamily="2" charset="-122"/>
              </a:rPr>
              <a:t>条：生产经营单位违反本法规定，被责令改正且受到罚款处罚，</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拒不改正的</a:t>
            </a:r>
            <a:r>
              <a:rPr lang="zh-CN" altLang="en-US" sz="2400" dirty="0">
                <a:solidFill>
                  <a:srgbClr val="FF0000"/>
                </a:solidFill>
                <a:latin typeface="宋体" panose="02010600030101010101" pitchFamily="2" charset="-122"/>
                <a:sym typeface="宋体" panose="02010600030101010101" pitchFamily="2" charset="-122"/>
              </a:rPr>
              <a:t>，负有安全生产监督管理职责的部门可以</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自作出责令改正之日</a:t>
            </a:r>
            <a:r>
              <a:rPr lang="zh-CN" altLang="en-US" sz="2400" dirty="0">
                <a:solidFill>
                  <a:srgbClr val="FF0000"/>
                </a:solidFill>
                <a:latin typeface="宋体" panose="02010600030101010101" pitchFamily="2" charset="-122"/>
                <a:sym typeface="宋体" panose="02010600030101010101" pitchFamily="2" charset="-122"/>
              </a:rPr>
              <a:t>的次日起，按照</a:t>
            </a:r>
            <a:r>
              <a:rPr lang="zh-CN" altLang="en-US" sz="24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原处罚数额按日</a:t>
            </a:r>
            <a:r>
              <a:rPr lang="zh-CN" altLang="en-US" sz="2400" dirty="0">
                <a:solidFill>
                  <a:srgbClr val="FF0000"/>
                </a:solidFill>
                <a:latin typeface="宋体" panose="02010600030101010101" pitchFamily="2" charset="-122"/>
                <a:sym typeface="宋体" panose="02010600030101010101" pitchFamily="2" charset="-122"/>
              </a:rPr>
              <a:t>连续处罚。</a:t>
            </a:r>
            <a:endParaRPr lang="zh-CN" altLang="en-US" sz="2400" dirty="0">
              <a:solidFill>
                <a:srgbClr val="FF0000"/>
              </a:solidFill>
              <a:latin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2" y="319088"/>
            <a:ext cx="6970003"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九、引入新的行政处罚实施机制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384917" y="1118586"/>
            <a:ext cx="9792068" cy="5663214"/>
          </a:xfrm>
        </p:spPr>
        <p:txBody>
          <a:bodyPr/>
          <a:lstStyle/>
          <a:p>
            <a:pPr marL="342900" indent="-342900" algn="l" eaLnBrk="1" hangingPunct="1">
              <a:lnSpc>
                <a:spcPct val="150000"/>
              </a:lnSpc>
              <a:buFont typeface="Wingdings" panose="05000000000000000000" pitchFamily="2" charset="2"/>
              <a:buChar char="n"/>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累加处罚机制</a:t>
            </a:r>
            <a:endParaRPr lang="en-US" altLang="zh-CN" sz="2400" dirty="0">
              <a:solidFill>
                <a:srgbClr val="C00000"/>
              </a:solidFill>
              <a:sym typeface="Times New Roman" panose="02020603050405020304" pitchFamily="18" charset="0"/>
            </a:endParaRPr>
          </a:p>
          <a:p>
            <a:pPr marL="342900" indent="-342900" algn="just">
              <a:lnSpc>
                <a:spcPct val="150000"/>
              </a:lnSpc>
              <a:spcBef>
                <a:spcPts val="1200"/>
              </a:spcBef>
            </a:pPr>
            <a:r>
              <a:rPr lang="en-US" altLang="zh-CN" sz="2400" dirty="0">
                <a:solidFill>
                  <a:srgbClr val="FF0000"/>
                </a:solidFill>
                <a:latin typeface="宋体" panose="02010600030101010101" pitchFamily="2" charset="-122"/>
                <a:sym typeface="宋体" panose="02010600030101010101" pitchFamily="2" charset="-122"/>
              </a:rPr>
              <a:t>——</a:t>
            </a:r>
            <a:r>
              <a:rPr lang="zh-CN" altLang="en-US" sz="2400" dirty="0">
                <a:solidFill>
                  <a:srgbClr val="FF0000"/>
                </a:solidFill>
                <a:latin typeface="宋体" panose="02010600030101010101" pitchFamily="2" charset="-122"/>
                <a:sym typeface="宋体" panose="02010600030101010101" pitchFamily="2" charset="-122"/>
              </a:rPr>
              <a:t>第</a:t>
            </a:r>
            <a:r>
              <a:rPr lang="en-US" altLang="zh-CN" sz="2400" dirty="0">
                <a:solidFill>
                  <a:srgbClr val="FF0000"/>
                </a:solidFill>
                <a:latin typeface="宋体" panose="02010600030101010101" pitchFamily="2" charset="-122"/>
                <a:sym typeface="宋体" panose="02010600030101010101" pitchFamily="2" charset="-122"/>
              </a:rPr>
              <a:t>113</a:t>
            </a:r>
            <a:r>
              <a:rPr lang="zh-CN" altLang="en-US" sz="2400" dirty="0">
                <a:solidFill>
                  <a:srgbClr val="FF0000"/>
                </a:solidFill>
                <a:latin typeface="宋体" panose="02010600030101010101" pitchFamily="2" charset="-122"/>
                <a:sym typeface="宋体" panose="02010600030101010101" pitchFamily="2" charset="-122"/>
              </a:rPr>
              <a:t>条：生产经营单位存在下列情形之一的，负有安全生产监督管理职责的部门应当提请地方人民政府予以关闭，有关部门应当依法吊销其有关证照。生产经营单位主要负责人五年内不得担任任何生产经营单位的主要负责人；情节严重的，终身不得担任本行业生产经营单位的主要负责人：</a:t>
            </a:r>
            <a:endParaRPr lang="zh-CN" altLang="en-US" sz="2400" dirty="0">
              <a:solidFill>
                <a:srgbClr val="FF0000"/>
              </a:solidFill>
              <a:latin typeface="宋体" panose="02010600030101010101" pitchFamily="2" charset="-122"/>
              <a:sym typeface="宋体" panose="02010600030101010101" pitchFamily="2" charset="-122"/>
            </a:endParaRPr>
          </a:p>
          <a:p>
            <a:pPr marL="342900" indent="-342900" algn="just">
              <a:lnSpc>
                <a:spcPct val="150000"/>
              </a:lnSpc>
              <a:spcBef>
                <a:spcPts val="1200"/>
              </a:spcBef>
            </a:pPr>
            <a:r>
              <a:rPr lang="zh-CN" altLang="en-US" sz="24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（一）存在重大事故隐患，一百八十日内三次或者一年内四次受到本法规定的行政处罚的；</a:t>
            </a:r>
            <a:endParaRPr lang="zh-CN" altLang="en-US"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6"/>
          <p:cNvSpPr/>
          <p:nvPr/>
        </p:nvSpPr>
        <p:spPr>
          <a:xfrm>
            <a:off x="1312863" y="319088"/>
            <a:ext cx="5922438"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九、引入新的行政处罚实施机制</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3" name="矩形 2"/>
          <p:cNvSpPr/>
          <p:nvPr/>
        </p:nvSpPr>
        <p:spPr>
          <a:xfrm>
            <a:off x="1589103" y="1784412"/>
            <a:ext cx="9099612" cy="3339376"/>
          </a:xfrm>
          <a:prstGeom prst="rect">
            <a:avLst/>
          </a:prstGeom>
        </p:spPr>
        <p:txBody>
          <a:bodyPr wrap="square">
            <a:spAutoFit/>
          </a:bodyPr>
          <a:lstStyle/>
          <a:p>
            <a:pPr marL="342900" indent="-342900" eaLnBrk="1" hangingPunct="1">
              <a:buFont typeface="Wingdings" panose="05000000000000000000" pitchFamily="2" charset="2"/>
              <a:buChar char="n"/>
            </a:pPr>
            <a:r>
              <a:rPr lang="zh-CN" altLang="en-US" sz="28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加倍处罚机制</a:t>
            </a:r>
            <a:endParaRPr lang="en-US" altLang="zh-CN" sz="2800" b="1" dirty="0">
              <a:solidFill>
                <a:srgbClr val="C00000"/>
              </a:solidFill>
              <a:latin typeface="黑体" panose="02010609060101010101" pitchFamily="49" charset="-122"/>
              <a:ea typeface="黑体" panose="02010609060101010101" pitchFamily="49" charset="-122"/>
              <a:sym typeface="Times New Roman" panose="02020603050405020304" pitchFamily="18" charset="0"/>
            </a:endParaRPr>
          </a:p>
          <a:p>
            <a:pPr marL="342900" indent="-342900" algn="just">
              <a:lnSpc>
                <a:spcPct val="150000"/>
              </a:lnSpc>
              <a:spcBef>
                <a:spcPts val="1800"/>
              </a:spcBef>
            </a:pPr>
            <a:r>
              <a:rPr lang="en-US" altLang="zh-CN" sz="2800" dirty="0">
                <a:solidFill>
                  <a:srgbClr val="FF0000"/>
                </a:solidFill>
                <a:latin typeface="宋体" panose="02010600030101010101" pitchFamily="2" charset="-122"/>
                <a:sym typeface="宋体" panose="02010600030101010101" pitchFamily="2" charset="-122"/>
              </a:rPr>
              <a:t>——</a:t>
            </a:r>
            <a:r>
              <a:rPr lang="zh-CN" altLang="en-US" sz="2800" dirty="0">
                <a:solidFill>
                  <a:srgbClr val="FF0000"/>
                </a:solidFill>
                <a:latin typeface="宋体" panose="02010600030101010101" pitchFamily="2" charset="-122"/>
                <a:sym typeface="宋体" panose="02010600030101010101" pitchFamily="2" charset="-122"/>
              </a:rPr>
              <a:t>第</a:t>
            </a:r>
            <a:r>
              <a:rPr lang="en-US" altLang="zh-CN" sz="2800" dirty="0">
                <a:solidFill>
                  <a:srgbClr val="FF0000"/>
                </a:solidFill>
                <a:latin typeface="宋体" panose="02010600030101010101" pitchFamily="2" charset="-122"/>
                <a:sym typeface="宋体" panose="02010600030101010101" pitchFamily="2" charset="-122"/>
              </a:rPr>
              <a:t>114</a:t>
            </a:r>
            <a:r>
              <a:rPr lang="zh-CN" altLang="en-US" sz="2800" dirty="0">
                <a:solidFill>
                  <a:srgbClr val="FF0000"/>
                </a:solidFill>
                <a:latin typeface="宋体" panose="02010600030101010101" pitchFamily="2" charset="-122"/>
                <a:sym typeface="宋体" panose="02010600030101010101" pitchFamily="2" charset="-122"/>
              </a:rPr>
              <a:t>条第</a:t>
            </a:r>
            <a:r>
              <a:rPr lang="en-US" altLang="zh-CN" sz="2800" dirty="0">
                <a:solidFill>
                  <a:srgbClr val="FF0000"/>
                </a:solidFill>
                <a:latin typeface="宋体" panose="02010600030101010101" pitchFamily="2" charset="-122"/>
                <a:sym typeface="宋体" panose="02010600030101010101" pitchFamily="2" charset="-122"/>
              </a:rPr>
              <a:t>2</a:t>
            </a:r>
            <a:r>
              <a:rPr lang="zh-CN" altLang="en-US" sz="2800" dirty="0">
                <a:solidFill>
                  <a:srgbClr val="FF0000"/>
                </a:solidFill>
                <a:latin typeface="宋体" panose="02010600030101010101" pitchFamily="2" charset="-122"/>
                <a:sym typeface="宋体" panose="02010600030101010101" pitchFamily="2" charset="-122"/>
              </a:rPr>
              <a:t>款：发生生产安全事故，</a:t>
            </a:r>
            <a:r>
              <a:rPr lang="zh-CN" altLang="en-US" sz="28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情节特别严重、影响特别恶劣的</a:t>
            </a:r>
            <a:r>
              <a:rPr lang="zh-CN" altLang="en-US" sz="2800" b="1" dirty="0">
                <a:solidFill>
                  <a:srgbClr val="FF0000"/>
                </a:solidFill>
                <a:latin typeface="黑体" panose="02010609060101010101" pitchFamily="49" charset="-122"/>
                <a:ea typeface="黑体" panose="02010609060101010101" pitchFamily="49" charset="-122"/>
                <a:sym typeface="Times New Roman" panose="02020603050405020304" pitchFamily="18" charset="0"/>
              </a:rPr>
              <a:t>，</a:t>
            </a:r>
            <a:r>
              <a:rPr lang="zh-CN" altLang="en-US" sz="2800" dirty="0">
                <a:solidFill>
                  <a:srgbClr val="FF0000"/>
                </a:solidFill>
                <a:latin typeface="宋体" panose="02010600030101010101" pitchFamily="2" charset="-122"/>
                <a:sym typeface="宋体" panose="02010600030101010101" pitchFamily="2" charset="-122"/>
              </a:rPr>
              <a:t>应急管理部门可以按照前款罚款数额的</a:t>
            </a:r>
            <a:r>
              <a:rPr lang="zh-CN" altLang="en-US" sz="2800" b="1" dirty="0">
                <a:solidFill>
                  <a:srgbClr val="C00000"/>
                </a:solidFill>
                <a:latin typeface="黑体" panose="02010609060101010101" pitchFamily="49" charset="-122"/>
                <a:ea typeface="黑体" panose="02010609060101010101" pitchFamily="49" charset="-122"/>
                <a:sym typeface="Times New Roman" panose="02020603050405020304" pitchFamily="18" charset="0"/>
              </a:rPr>
              <a:t>二倍以上五倍以下</a:t>
            </a:r>
            <a:r>
              <a:rPr lang="zh-CN" altLang="en-US" sz="2800" dirty="0">
                <a:solidFill>
                  <a:srgbClr val="FF0000"/>
                </a:solidFill>
                <a:latin typeface="宋体" panose="02010600030101010101" pitchFamily="2" charset="-122"/>
                <a:sym typeface="宋体" panose="02010600030101010101" pitchFamily="2" charset="-122"/>
              </a:rPr>
              <a:t>对负有责任的生产经营单位处以罚款。</a:t>
            </a:r>
            <a:endParaRPr lang="zh-CN" altLang="en-US" sz="2800" dirty="0">
              <a:solidFill>
                <a:srgbClr val="FF0000"/>
              </a:solidFill>
            </a:endParaRPr>
          </a:p>
        </p:txBody>
      </p:sp>
      <p:pic>
        <p:nvPicPr>
          <p:cNvPr id="7" name="图片 3" descr="246de5d3ff26528e22228fd3489e033c"/>
          <p:cNvPicPr>
            <a:picLocks noChangeAspect="1"/>
          </p:cNvPicPr>
          <p:nvPr/>
        </p:nvPicPr>
        <p:blipFill>
          <a:blip r:embed="rId2"/>
          <a:stretch>
            <a:fillRect/>
          </a:stretch>
        </p:blipFill>
        <p:spPr>
          <a:xfrm>
            <a:off x="-14287" y="5086905"/>
            <a:ext cx="12215812" cy="178855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979851" y="2815771"/>
            <a:ext cx="10232288" cy="1015663"/>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落实安全责任  推动安全发展</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196" name="图片 3"/>
          <p:cNvPicPr>
            <a:picLocks noChangeAspect="1"/>
          </p:cNvPicPr>
          <p:nvPr/>
        </p:nvPicPr>
        <p:blipFill>
          <a:blip r:embed="rId2"/>
          <a:stretch>
            <a:fillRect/>
          </a:stretch>
        </p:blipFill>
        <p:spPr>
          <a:xfrm>
            <a:off x="317500" y="-317"/>
            <a:ext cx="2457450" cy="1995487"/>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矩形 1"/>
          <p:cNvSpPr/>
          <p:nvPr/>
        </p:nvSpPr>
        <p:spPr>
          <a:xfrm>
            <a:off x="1660124" y="269875"/>
            <a:ext cx="7279690" cy="677943"/>
          </a:xfrm>
          <a:prstGeom prst="rect">
            <a:avLst/>
          </a:prstGeom>
        </p:spPr>
        <p:txBody>
          <a:bodyPr wrap="square">
            <a:spAutoFit/>
          </a:bodyPr>
          <a:lstStyle/>
          <a:p>
            <a:pPr>
              <a:lnSpc>
                <a:spcPts val="5150"/>
              </a:lnSpc>
            </a:pPr>
            <a:r>
              <a:rPr lang="en-US" altLang="zh-CN" sz="28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2021年版《安全生产法》修正思路</a:t>
            </a:r>
            <a:endParaRPr lang="en-US" altLang="zh-CN" sz="2800"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9" name="Image2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425" y="1324055"/>
            <a:ext cx="5862113"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261"/>
          <p:cNvSpPr>
            <a:spLocks noChangeArrowheads="1"/>
          </p:cNvSpPr>
          <p:nvPr/>
        </p:nvSpPr>
        <p:spPr bwMode="auto">
          <a:xfrm>
            <a:off x="7847860" y="1012054"/>
            <a:ext cx="3648723" cy="4752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53022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5540"/>
              </a:lnSpc>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重   点</a:t>
            </a:r>
            <a:endParaRPr lang="en-US" altLang="zh-CN" sz="2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ts val="10075"/>
              </a:lnSpc>
              <a:spcBef>
                <a:spcPts val="265"/>
              </a:spcBef>
            </a:pPr>
            <a:r>
              <a:rPr lang="en-US" altLang="zh-CN" sz="2400" dirty="0">
                <a:solidFill>
                  <a:srgbClr val="FF0000"/>
                </a:solidFill>
                <a:latin typeface="Arial" panose="020B0604020202020204" pitchFamily="34" charset="0"/>
                <a:cs typeface="Arial" panose="020B0604020202020204" pitchFamily="34" charset="0"/>
                <a:sym typeface="Arial" panose="020B0604020202020204" pitchFamily="34" charset="0"/>
              </a:rPr>
              <a:t>• </a:t>
            </a:r>
            <a:r>
              <a:rPr lang="en-US" altLang="zh-CN" sz="24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强化主体责任</a:t>
            </a: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ts val="10075"/>
              </a:lnSpc>
              <a:spcBef>
                <a:spcPts val="265"/>
              </a:spcBef>
            </a:pPr>
            <a:r>
              <a:rPr lang="en-US" altLang="zh-CN" sz="2400" dirty="0">
                <a:solidFill>
                  <a:srgbClr val="FF0000"/>
                </a:solidFill>
                <a:latin typeface="Arial" panose="020B0604020202020204" pitchFamily="34" charset="0"/>
                <a:cs typeface="Arial" panose="020B0604020202020204" pitchFamily="34" charset="0"/>
                <a:sym typeface="Arial" panose="020B0604020202020204" pitchFamily="34" charset="0"/>
              </a:rPr>
              <a:t>• </a:t>
            </a:r>
            <a:r>
              <a:rPr lang="en-US" altLang="zh-CN" sz="24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强化政府监管</a:t>
            </a: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ts val="10075"/>
              </a:lnSpc>
              <a:spcBef>
                <a:spcPts val="265"/>
              </a:spcBef>
            </a:pPr>
            <a:r>
              <a:rPr lang="en-US" altLang="zh-CN" sz="2400" dirty="0">
                <a:solidFill>
                  <a:srgbClr val="FF0000"/>
                </a:solidFill>
                <a:latin typeface="Arial" panose="020B0604020202020204" pitchFamily="34" charset="0"/>
                <a:cs typeface="Arial" panose="020B0604020202020204" pitchFamily="34" charset="0"/>
                <a:sym typeface="Arial" panose="020B0604020202020204" pitchFamily="34" charset="0"/>
              </a:rPr>
              <a:t>•</a:t>
            </a:r>
            <a:r>
              <a:rPr lang="en-US" altLang="zh-CN" sz="2400" dirty="0">
                <a:solidFill>
                  <a:srgbClr val="4A6425"/>
                </a:solidFill>
                <a:latin typeface="Arial" panose="020B0604020202020204" pitchFamily="34" charset="0"/>
                <a:cs typeface="Arial" panose="020B0604020202020204" pitchFamily="34" charset="0"/>
                <a:sym typeface="Arial" panose="020B0604020202020204" pitchFamily="34" charset="0"/>
              </a:rPr>
              <a:t> </a:t>
            </a:r>
            <a:r>
              <a:rPr lang="en-US" altLang="zh-CN" sz="24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强化责任追究</a:t>
            </a:r>
            <a:endParaRPr lang="en-US" altLang="zh-CN" sz="24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5131292"/>
            <a:ext cx="12215495" cy="1744487"/>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Rectangle 2"/>
          <p:cNvSpPr>
            <a:spLocks noGrp="1" noChangeArrowheads="1"/>
          </p:cNvSpPr>
          <p:nvPr>
            <p:ph type="title"/>
          </p:nvPr>
        </p:nvSpPr>
        <p:spPr>
          <a:xfrm>
            <a:off x="1571348" y="214313"/>
            <a:ext cx="9010835" cy="762231"/>
          </a:xfrm>
        </p:spPr>
        <p:txBody>
          <a:bodyPr/>
          <a:lstStyle/>
          <a:p>
            <a:r>
              <a:rPr lang="en-US" altLang="zh-CN" sz="36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安全生产基本原则</a:t>
            </a:r>
            <a:endParaRPr lang="en-US" altLang="zh-CN" sz="36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Rectangle 3"/>
          <p:cNvSpPr txBox="1">
            <a:spLocks noChangeArrowheads="1"/>
          </p:cNvSpPr>
          <p:nvPr/>
        </p:nvSpPr>
        <p:spPr>
          <a:xfrm>
            <a:off x="1450020" y="976544"/>
            <a:ext cx="10472691" cy="5344357"/>
          </a:xfrm>
          <a:prstGeom prst="rect">
            <a:avLst/>
          </a:prstGeom>
          <a:noFill/>
          <a:ln w="952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基本遵循</a:t>
            </a:r>
            <a:r>
              <a:rPr lang="zh-CN" altLang="en-US"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坚持中国共产党的领导</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20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根本准则与首要使命</a:t>
            </a:r>
            <a:r>
              <a:rPr lang="zh-CN" altLang="en-US" sz="20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核心理念</a:t>
            </a:r>
            <a:r>
              <a:rPr lang="zh-CN" altLang="en-US" sz="20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坚持人民至上、生命至上，把保</a:t>
            </a:r>
            <a:r>
              <a:rPr lang="zh-CN" altLang="en-US"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护 人民</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生命</a:t>
            </a:r>
            <a:r>
              <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安全摆在</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首位</a:t>
            </a:r>
            <a:r>
              <a:rPr lang="zh-CN" altLang="en-US"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树牢安全发展理念</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基本方针</a:t>
            </a:r>
            <a:r>
              <a:rPr lang="zh-CN" altLang="en-US"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坚持安全第一、预防为主、综合治理的方针</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zh-CN" altLang="en-US" sz="20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rPr>
              <a:t> </a:t>
            </a:r>
            <a:endParaRPr lang="zh-CN" altLang="en-US" sz="20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关键策略</a:t>
            </a:r>
            <a:r>
              <a:rPr lang="zh-CN" altLang="en-US" sz="20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从源头上防范化解重大安全风险</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20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基本机制</a:t>
            </a:r>
            <a:r>
              <a:rPr lang="zh-CN" altLang="en-US"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实行“三个必须</a:t>
            </a:r>
            <a:r>
              <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endParaRPr lang="en-US" altLang="zh-CN" sz="2000" b="1" dirty="0">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Aft>
                <a:spcPts val="0"/>
              </a:spcAft>
              <a:buFont typeface="Wingdings" panose="05000000000000000000" pitchFamily="2" charset="2"/>
              <a:buNone/>
            </a:pPr>
            <a:r>
              <a:rPr lang="en-US" altLang="zh-CN" sz="2000" b="1" dirty="0" err="1">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工作格局</a:t>
            </a:r>
            <a:r>
              <a:rPr lang="zh-CN" altLang="en-US" sz="2000"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b="1" dirty="0">
                <a:solidFill>
                  <a:srgbClr val="385723"/>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20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企业负责、职工参与、政府监管、行业自律和社会监督</a:t>
            </a:r>
            <a:r>
              <a:rPr lang="zh-CN" altLang="en-US"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20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836942" cy="553994"/>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一、“党的领导”入法</a:t>
            </a:r>
            <a:endParaRPr lang="zh-CN" altLang="en-US" b="1" dirty="0">
              <a:solidFill>
                <a:schemeClr val="accent6">
                  <a:lumMod val="75000"/>
                </a:schemeClr>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Rectangle 3"/>
          <p:cNvSpPr>
            <a:spLocks noGrp="1" noChangeArrowheads="1"/>
          </p:cNvSpPr>
          <p:nvPr>
            <p:ph idx="1"/>
          </p:nvPr>
        </p:nvSpPr>
        <p:spPr>
          <a:xfrm>
            <a:off x="1312863" y="1065320"/>
            <a:ext cx="10077187" cy="5259281"/>
          </a:xfrm>
        </p:spPr>
        <p:txBody>
          <a:bodyPr/>
          <a:lstStyle/>
          <a:p>
            <a:pPr marL="342900" indent="-342900" algn="just" eaLnBrk="1" hangingPunct="1">
              <a:lnSpc>
                <a:spcPct val="150000"/>
              </a:lnSpc>
              <a:spcBef>
                <a:spcPct val="0"/>
              </a:spcBef>
              <a:buFont typeface="Wingdings" panose="05000000000000000000" pitchFamily="2" charset="2"/>
              <a:buChar char="n"/>
            </a:pPr>
            <a:r>
              <a:rPr lang="zh-CN" altLang="en-US" dirty="0">
                <a:solidFill>
                  <a:srgbClr val="FF0000"/>
                </a:solidFill>
                <a:latin typeface="宋体" panose="02010600030101010101" pitchFamily="2" charset="-122"/>
                <a:sym typeface="宋体" panose="02010600030101010101" pitchFamily="2" charset="-122"/>
              </a:rPr>
              <a:t>第</a:t>
            </a:r>
            <a:r>
              <a:rPr lang="en-US" altLang="zh-CN" dirty="0">
                <a:solidFill>
                  <a:srgbClr val="FF0000"/>
                </a:solidFill>
                <a:latin typeface="宋体" panose="02010600030101010101" pitchFamily="2" charset="-122"/>
                <a:sym typeface="宋体" panose="02010600030101010101" pitchFamily="2" charset="-122"/>
              </a:rPr>
              <a:t>3</a:t>
            </a:r>
            <a:r>
              <a:rPr lang="zh-CN" altLang="en-US" dirty="0">
                <a:solidFill>
                  <a:srgbClr val="FF0000"/>
                </a:solidFill>
                <a:latin typeface="宋体" panose="02010600030101010101" pitchFamily="2" charset="-122"/>
                <a:sym typeface="宋体" panose="02010600030101010101" pitchFamily="2" charset="-122"/>
              </a:rPr>
              <a:t>条第</a:t>
            </a:r>
            <a:r>
              <a:rPr lang="en-US" altLang="zh-CN" dirty="0">
                <a:solidFill>
                  <a:srgbClr val="FF0000"/>
                </a:solidFill>
                <a:latin typeface="宋体" panose="02010600030101010101" pitchFamily="2" charset="-122"/>
                <a:sym typeface="宋体" panose="02010600030101010101" pitchFamily="2" charset="-122"/>
              </a:rPr>
              <a:t>1</a:t>
            </a:r>
            <a:r>
              <a:rPr lang="zh-CN" altLang="en-US" dirty="0">
                <a:solidFill>
                  <a:srgbClr val="FF0000"/>
                </a:solidFill>
                <a:latin typeface="宋体" panose="02010600030101010101" pitchFamily="2" charset="-122"/>
                <a:sym typeface="宋体" panose="02010600030101010101" pitchFamily="2" charset="-122"/>
              </a:rPr>
              <a:t>款：</a:t>
            </a:r>
            <a:r>
              <a:rPr lang="zh-CN" altLang="en-US" b="1" dirty="0">
                <a:solidFill>
                  <a:srgbClr val="FF0000"/>
                </a:solidFill>
                <a:latin typeface="黑体" panose="02010609060101010101" pitchFamily="49" charset="-122"/>
                <a:ea typeface="黑体" panose="02010609060101010101" pitchFamily="49" charset="-122"/>
                <a:sym typeface="宋体" panose="02010600030101010101" pitchFamily="2" charset="-122"/>
              </a:rPr>
              <a:t>安全生产工作坚持中国共产党的领导</a:t>
            </a:r>
            <a:r>
              <a:rPr lang="zh-CN" altLang="en-US" dirty="0">
                <a:solidFill>
                  <a:srgbClr val="FF0000"/>
                </a:solidFill>
                <a:latin typeface="黑体" panose="02010609060101010101" pitchFamily="49" charset="-122"/>
                <a:ea typeface="黑体" panose="02010609060101010101" pitchFamily="49" charset="-122"/>
                <a:sym typeface="宋体" panose="02010600030101010101" pitchFamily="2" charset="-122"/>
              </a:rPr>
              <a:t>。</a:t>
            </a:r>
            <a:endParaRPr lang="zh-CN" altLang="en-US" b="1" dirty="0">
              <a:solidFill>
                <a:srgbClr val="FF0000"/>
              </a:solidFill>
              <a:latin typeface="黑体" panose="02010609060101010101" pitchFamily="49" charset="-122"/>
              <a:ea typeface="黑体" panose="02010609060101010101" pitchFamily="49" charset="-122"/>
              <a:sym typeface="宋体" panose="02010600030101010101" pitchFamily="2" charset="-122"/>
            </a:endParaRPr>
          </a:p>
          <a:p>
            <a:pPr marL="342900" indent="-342900" algn="just" eaLnBrk="1" hangingPunct="1">
              <a:lnSpc>
                <a:spcPct val="150000"/>
              </a:lnSpc>
              <a:spcBef>
                <a:spcPct val="0"/>
              </a:spcBef>
              <a:buFont typeface="Wingdings" panose="05000000000000000000" pitchFamily="2" charset="2"/>
              <a:buChar char="n"/>
            </a:pPr>
            <a:endParaRPr lang="zh-CN" altLang="en-US" sz="1000" b="1" dirty="0">
              <a:solidFill>
                <a:srgbClr val="FF0000"/>
              </a:solidFill>
              <a:latin typeface="宋体" panose="02010600030101010101" pitchFamily="2" charset="-122"/>
              <a:sym typeface="宋体" panose="02010600030101010101" pitchFamily="2" charset="-122"/>
            </a:endParaRPr>
          </a:p>
          <a:p>
            <a:pPr marL="342900" indent="-342900" algn="just" eaLnBrk="1" hangingPunct="1">
              <a:spcBef>
                <a:spcPct val="0"/>
              </a:spcBef>
              <a:buFont typeface="Wingdings" panose="05000000000000000000" pitchFamily="2" charset="2"/>
              <a:buChar char="n"/>
            </a:pPr>
            <a:r>
              <a:rPr lang="en-US" altLang="zh-CN" dirty="0">
                <a:solidFill>
                  <a:srgbClr val="FF0000"/>
                </a:solidFill>
                <a:latin typeface="宋体" panose="02010600030101010101" pitchFamily="2" charset="-122"/>
                <a:sym typeface="宋体" panose="02010600030101010101" pitchFamily="2" charset="-122"/>
              </a:rPr>
              <a:t>2016</a:t>
            </a:r>
            <a:r>
              <a:rPr lang="zh-CN" altLang="en-US" dirty="0">
                <a:solidFill>
                  <a:srgbClr val="FF0000"/>
                </a:solidFill>
                <a:latin typeface="宋体" panose="02010600030101010101" pitchFamily="2" charset="-122"/>
                <a:sym typeface="宋体" panose="02010600030101010101" pitchFamily="2" charset="-122"/>
              </a:rPr>
              <a:t>年</a:t>
            </a:r>
            <a:r>
              <a:rPr lang="en-US" altLang="zh-CN" dirty="0">
                <a:solidFill>
                  <a:srgbClr val="FF0000"/>
                </a:solidFill>
                <a:latin typeface="宋体" panose="02010600030101010101" pitchFamily="2" charset="-122"/>
                <a:sym typeface="宋体" panose="02010600030101010101" pitchFamily="2" charset="-122"/>
              </a:rPr>
              <a:t>12</a:t>
            </a:r>
            <a:r>
              <a:rPr lang="zh-CN" altLang="en-US" dirty="0">
                <a:solidFill>
                  <a:srgbClr val="FF0000"/>
                </a:solidFill>
                <a:latin typeface="宋体" panose="02010600030101010101" pitchFamily="2" charset="-122"/>
                <a:sym typeface="宋体" panose="02010600030101010101" pitchFamily="2" charset="-122"/>
              </a:rPr>
              <a:t>月，</a:t>
            </a:r>
            <a:r>
              <a:rPr lang="en-US" altLang="zh-CN" dirty="0">
                <a:solidFill>
                  <a:srgbClr val="FF0000"/>
                </a:solidFill>
                <a:latin typeface="宋体" panose="02010600030101010101" pitchFamily="2" charset="-122"/>
                <a:sym typeface="宋体" panose="02010600030101010101" pitchFamily="2" charset="-122"/>
              </a:rPr>
              <a:t>《</a:t>
            </a:r>
            <a:r>
              <a:rPr lang="zh-CN" altLang="en-US" dirty="0">
                <a:solidFill>
                  <a:srgbClr val="FF0000"/>
                </a:solidFill>
                <a:latin typeface="宋体" panose="02010600030101010101" pitchFamily="2" charset="-122"/>
                <a:sym typeface="宋体" panose="02010600030101010101" pitchFamily="2" charset="-122"/>
              </a:rPr>
              <a:t>中共中央国务院关于推进安全生产领域改革发展的意见</a:t>
            </a:r>
            <a:r>
              <a:rPr lang="en-US" altLang="zh-CN" dirty="0">
                <a:solidFill>
                  <a:srgbClr val="FF0000"/>
                </a:solidFill>
                <a:latin typeface="宋体" panose="02010600030101010101" pitchFamily="2" charset="-122"/>
                <a:sym typeface="宋体" panose="02010600030101010101" pitchFamily="2" charset="-122"/>
              </a:rPr>
              <a:t>》</a:t>
            </a:r>
            <a:r>
              <a:rPr lang="zh-CN" altLang="en-US" dirty="0">
                <a:solidFill>
                  <a:srgbClr val="FF0000"/>
                </a:solidFill>
                <a:latin typeface="宋体" panose="02010600030101010101" pitchFamily="2" charset="-122"/>
                <a:sym typeface="宋体" panose="02010600030101010101" pitchFamily="2" charset="-122"/>
              </a:rPr>
              <a:t>：坚持党政同责、一岗双责、齐抓共管、失职追责，完善安全生产责任体系。</a:t>
            </a:r>
            <a:endParaRPr lang="zh-CN" altLang="en-US" dirty="0">
              <a:solidFill>
                <a:srgbClr val="FF0000"/>
              </a:solidFill>
              <a:latin typeface="宋体" panose="02010600030101010101" pitchFamily="2" charset="-122"/>
              <a:sym typeface="宋体" panose="02010600030101010101" pitchFamily="2" charset="-122"/>
            </a:endParaRPr>
          </a:p>
          <a:p>
            <a:pPr marL="342900" indent="-342900" algn="just" eaLnBrk="1" hangingPunct="1">
              <a:spcBef>
                <a:spcPct val="0"/>
              </a:spcBef>
              <a:buFont typeface="Wingdings" panose="05000000000000000000" pitchFamily="2" charset="2"/>
              <a:buChar char="n"/>
            </a:pPr>
            <a:endParaRPr lang="zh-CN" altLang="en-US" sz="1000" dirty="0">
              <a:solidFill>
                <a:srgbClr val="FF0000"/>
              </a:solidFill>
              <a:latin typeface="宋体" panose="02010600030101010101" pitchFamily="2" charset="-122"/>
              <a:sym typeface="宋体" panose="02010600030101010101" pitchFamily="2" charset="-122"/>
            </a:endParaRPr>
          </a:p>
          <a:p>
            <a:pPr marL="342900" indent="-342900" algn="just" eaLnBrk="1" hangingPunct="1">
              <a:buFont typeface="Wingdings" panose="05000000000000000000" pitchFamily="2" charset="2"/>
              <a:buChar char="n"/>
            </a:pPr>
            <a:r>
              <a:rPr lang="zh-CN" altLang="en-US" dirty="0">
                <a:solidFill>
                  <a:srgbClr val="FF0000"/>
                </a:solidFill>
                <a:latin typeface="宋体" panose="02010600030101010101" pitchFamily="2" charset="-122"/>
                <a:sym typeface="宋体" panose="02010600030101010101" pitchFamily="2" charset="-122"/>
              </a:rPr>
              <a:t>近年来，一些省份把有关党政领导干部安全生产定职追责的规章、规范性文件上升、拓展为党内法规。</a:t>
            </a:r>
            <a:endParaRPr lang="zh-CN" altLang="en-US" dirty="0">
              <a:solidFill>
                <a:srgbClr val="FF0000"/>
              </a:solidFill>
              <a:latin typeface="宋体" panose="02010600030101010101" pitchFamily="2" charset="-122"/>
              <a:sym typeface="宋体" panose="02010600030101010101" pitchFamily="2" charset="-122"/>
            </a:endParaRPr>
          </a:p>
          <a:p>
            <a:pPr marL="342900" indent="-342900" algn="just" eaLnBrk="1" hangingPunct="1">
              <a:buFont typeface="Wingdings" panose="05000000000000000000" pitchFamily="2" charset="2"/>
              <a:buChar char="n"/>
            </a:pPr>
            <a:endParaRPr lang="zh-CN" altLang="en-US" sz="1000" dirty="0">
              <a:solidFill>
                <a:srgbClr val="FF0000"/>
              </a:solidFill>
              <a:latin typeface="宋体" panose="02010600030101010101" pitchFamily="2" charset="-122"/>
              <a:sym typeface="宋体" panose="02010600030101010101" pitchFamily="2" charset="-122"/>
            </a:endParaRPr>
          </a:p>
          <a:p>
            <a:pPr marL="342900" indent="-342900" algn="just" eaLnBrk="1" hangingPunct="1">
              <a:buFont typeface="Wingdings" panose="05000000000000000000" pitchFamily="2" charset="2"/>
              <a:buChar char="n"/>
            </a:pPr>
            <a:r>
              <a:rPr lang="en-US" altLang="zh-CN" dirty="0">
                <a:solidFill>
                  <a:srgbClr val="FF0000"/>
                </a:solidFill>
                <a:latin typeface="宋体" panose="02010600030101010101" pitchFamily="2" charset="-122"/>
                <a:sym typeface="宋体" panose="02010600030101010101" pitchFamily="2" charset="-122"/>
              </a:rPr>
              <a:t>2019</a:t>
            </a:r>
            <a:r>
              <a:rPr lang="zh-CN" altLang="en-US" dirty="0">
                <a:solidFill>
                  <a:srgbClr val="FF0000"/>
                </a:solidFill>
                <a:latin typeface="宋体" panose="02010600030101010101" pitchFamily="2" charset="-122"/>
                <a:sym typeface="宋体" panose="02010600030101010101" pitchFamily="2" charset="-122"/>
              </a:rPr>
              <a:t>年</a:t>
            </a:r>
            <a:r>
              <a:rPr lang="en-US" altLang="zh-CN" dirty="0">
                <a:solidFill>
                  <a:srgbClr val="FF0000"/>
                </a:solidFill>
                <a:latin typeface="宋体" panose="02010600030101010101" pitchFamily="2" charset="-122"/>
                <a:sym typeface="宋体" panose="02010600030101010101" pitchFamily="2" charset="-122"/>
              </a:rPr>
              <a:t>1</a:t>
            </a:r>
            <a:r>
              <a:rPr lang="zh-CN" altLang="en-US" dirty="0">
                <a:solidFill>
                  <a:srgbClr val="FF0000"/>
                </a:solidFill>
                <a:latin typeface="宋体" panose="02010600030101010101" pitchFamily="2" charset="-122"/>
                <a:sym typeface="宋体" panose="02010600030101010101" pitchFamily="2" charset="-122"/>
              </a:rPr>
              <a:t>月，《中共中央关于加强党的政治建设的意见》：制定和修改有关法律法规要明确规定党领导相关工作的法律地位。</a:t>
            </a:r>
            <a:endParaRPr lang="zh-CN" altLang="en-US"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1518"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二、写入“三管三必须”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Rectangle 3"/>
          <p:cNvSpPr>
            <a:spLocks noGrp="1" noChangeArrowheads="1"/>
          </p:cNvSpPr>
          <p:nvPr>
            <p:ph idx="1"/>
          </p:nvPr>
        </p:nvSpPr>
        <p:spPr>
          <a:xfrm>
            <a:off x="1312863" y="1526958"/>
            <a:ext cx="8958600" cy="4950041"/>
          </a:xfrm>
        </p:spPr>
        <p:txBody>
          <a:bodyPr/>
          <a:lstStyle/>
          <a:p>
            <a:pPr marL="342900" indent="-342900" algn="just" eaLnBrk="1" hangingPunct="1">
              <a:buFont typeface="Wingdings" panose="05000000000000000000" pitchFamily="2" charset="2"/>
              <a:buChar char="n"/>
            </a:pPr>
            <a:r>
              <a:rPr lang="zh-CN" altLang="en-US" dirty="0">
                <a:solidFill>
                  <a:srgbClr val="FF0000"/>
                </a:solidFill>
                <a:latin typeface="宋体" panose="02010600030101010101" pitchFamily="2" charset="-122"/>
                <a:sym typeface="宋体" panose="02010600030101010101" pitchFamily="2" charset="-122"/>
              </a:rPr>
              <a:t>第</a:t>
            </a:r>
            <a:r>
              <a:rPr lang="en-US" altLang="zh-CN" dirty="0">
                <a:solidFill>
                  <a:srgbClr val="FF0000"/>
                </a:solidFill>
                <a:latin typeface="宋体" panose="02010600030101010101" pitchFamily="2" charset="-122"/>
                <a:sym typeface="宋体" panose="02010600030101010101" pitchFamily="2" charset="-122"/>
              </a:rPr>
              <a:t>3</a:t>
            </a:r>
            <a:r>
              <a:rPr lang="zh-CN" altLang="en-US" dirty="0">
                <a:solidFill>
                  <a:srgbClr val="FF0000"/>
                </a:solidFill>
                <a:latin typeface="宋体" panose="02010600030101010101" pitchFamily="2" charset="-122"/>
                <a:sym typeface="宋体" panose="02010600030101010101" pitchFamily="2" charset="-122"/>
              </a:rPr>
              <a:t>条第</a:t>
            </a:r>
            <a:r>
              <a:rPr lang="en-US" altLang="zh-CN" dirty="0">
                <a:solidFill>
                  <a:srgbClr val="FF0000"/>
                </a:solidFill>
                <a:latin typeface="宋体" panose="02010600030101010101" pitchFamily="2" charset="-122"/>
                <a:sym typeface="宋体" panose="02010600030101010101" pitchFamily="2" charset="-122"/>
              </a:rPr>
              <a:t>3</a:t>
            </a:r>
            <a:r>
              <a:rPr lang="zh-CN" altLang="en-US" dirty="0">
                <a:solidFill>
                  <a:srgbClr val="FF0000"/>
                </a:solidFill>
                <a:latin typeface="宋体" panose="02010600030101010101" pitchFamily="2" charset="-122"/>
                <a:sym typeface="宋体" panose="02010600030101010101" pitchFamily="2" charset="-122"/>
              </a:rPr>
              <a:t>款：安全生产工作实行</a:t>
            </a:r>
            <a:r>
              <a:rPr lang="zh-CN" altLang="en-US" b="1" dirty="0">
                <a:solidFill>
                  <a:srgbClr val="FF0000"/>
                </a:solidFill>
                <a:latin typeface="黑体" panose="02010609060101010101" pitchFamily="49" charset="-122"/>
                <a:ea typeface="黑体" panose="02010609060101010101" pitchFamily="49" charset="-122"/>
                <a:sym typeface="宋体" panose="02010600030101010101" pitchFamily="2" charset="-122"/>
              </a:rPr>
              <a:t>管行业必须管安全、管业务必须管安全、管生产经营必须管安全</a:t>
            </a:r>
            <a:r>
              <a:rPr lang="zh-CN" altLang="en-US" dirty="0">
                <a:solidFill>
                  <a:srgbClr val="FF0000"/>
                </a:solidFill>
                <a:latin typeface="宋体" panose="02010600030101010101" pitchFamily="2" charset="-122"/>
                <a:sym typeface="宋体" panose="02010600030101010101" pitchFamily="2" charset="-122"/>
              </a:rPr>
              <a:t>。</a:t>
            </a:r>
            <a:endParaRPr lang="en-US" altLang="zh-CN" dirty="0">
              <a:solidFill>
                <a:srgbClr val="FF0000"/>
              </a:solidFill>
              <a:latin typeface="宋体" panose="02010600030101010101" pitchFamily="2" charset="-122"/>
              <a:sym typeface="宋体" panose="02010600030101010101" pitchFamily="2" charset="-122"/>
            </a:endParaRPr>
          </a:p>
          <a:p>
            <a:pPr marL="342900" indent="-342900" algn="just" eaLnBrk="1" hangingPunct="1">
              <a:buFont typeface="Wingdings" panose="05000000000000000000" pitchFamily="2" charset="2"/>
              <a:buChar char="n"/>
            </a:pPr>
            <a:endParaRPr lang="zh-CN" altLang="en-US" dirty="0">
              <a:solidFill>
                <a:srgbClr val="FF0000"/>
              </a:solidFill>
              <a:latin typeface="宋体" panose="02010600030101010101" pitchFamily="2" charset="-122"/>
              <a:sym typeface="Times New Roman" panose="02020603050405020304" pitchFamily="18" charset="0"/>
            </a:endParaRPr>
          </a:p>
          <a:p>
            <a:pPr marL="342900" indent="-342900" algn="just" eaLnBrk="1" hangingPunct="1">
              <a:buFont typeface="Wingdings" panose="05000000000000000000" pitchFamily="2" charset="2"/>
              <a:buChar char="n"/>
            </a:pPr>
            <a:endParaRPr lang="zh-CN" altLang="en-US" dirty="0">
              <a:solidFill>
                <a:srgbClr val="FF0000"/>
              </a:solidFill>
              <a:latin typeface="宋体" panose="02010600030101010101" pitchFamily="2" charset="-122"/>
              <a:sym typeface="Times New Roman" panose="02020603050405020304" pitchFamily="18" charset="0"/>
            </a:endParaRPr>
          </a:p>
          <a:p>
            <a:pPr marL="342900" indent="-342900" algn="just">
              <a:buFont typeface="Wingdings" panose="05000000000000000000" pitchFamily="2" charset="2"/>
              <a:buChar char="n"/>
            </a:pPr>
            <a:r>
              <a:rPr lang="zh-CN" altLang="en-US" dirty="0">
                <a:solidFill>
                  <a:srgbClr val="FF0000"/>
                </a:solidFill>
                <a:latin typeface="宋体" panose="02010600030101010101" pitchFamily="2" charset="-122"/>
                <a:sym typeface="Times New Roman" panose="02020603050405020304" pitchFamily="18" charset="0"/>
              </a:rPr>
              <a:t>第</a:t>
            </a:r>
            <a:r>
              <a:rPr lang="en-US" altLang="zh-CN" dirty="0">
                <a:solidFill>
                  <a:srgbClr val="FF0000"/>
                </a:solidFill>
                <a:latin typeface="宋体" panose="02010600030101010101" pitchFamily="2" charset="-122"/>
                <a:sym typeface="Times New Roman" panose="02020603050405020304" pitchFamily="18" charset="0"/>
              </a:rPr>
              <a:t>10</a:t>
            </a:r>
            <a:r>
              <a:rPr lang="zh-CN" altLang="en-US" dirty="0">
                <a:solidFill>
                  <a:srgbClr val="FF0000"/>
                </a:solidFill>
                <a:latin typeface="宋体" panose="02010600030101010101" pitchFamily="2" charset="-122"/>
                <a:sym typeface="Times New Roman" panose="02020603050405020304" pitchFamily="18" charset="0"/>
              </a:rPr>
              <a:t>条第</a:t>
            </a:r>
            <a:r>
              <a:rPr lang="en-US" altLang="zh-CN" dirty="0">
                <a:solidFill>
                  <a:srgbClr val="FF0000"/>
                </a:solidFill>
                <a:latin typeface="宋体" panose="02010600030101010101" pitchFamily="2" charset="-122"/>
                <a:sym typeface="Times New Roman" panose="02020603050405020304" pitchFamily="18" charset="0"/>
              </a:rPr>
              <a:t>3</a:t>
            </a:r>
            <a:r>
              <a:rPr lang="zh-CN" altLang="en-US" dirty="0">
                <a:solidFill>
                  <a:srgbClr val="FF0000"/>
                </a:solidFill>
                <a:latin typeface="宋体" panose="02010600030101010101" pitchFamily="2" charset="-122"/>
                <a:sym typeface="Times New Roman" panose="02020603050405020304" pitchFamily="18" charset="0"/>
              </a:rPr>
              <a:t>款：负有安全生产监督管理职责的部门应当相互配合、齐抓共管、信息共享、资源共用，依法加强安全生产监督管理工作。</a:t>
            </a:r>
            <a:endParaRPr lang="zh-CN" altLang="en-US" dirty="0">
              <a:solidFill>
                <a:srgbClr val="FF0000"/>
              </a:solidFill>
              <a:latin typeface="宋体" panose="02010600030101010101" pitchFamily="2" charset="-122"/>
              <a:cs typeface="Times New Roman" panose="02020603050405020304" pitchFamily="18" charset="0"/>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9" name="Text Box818"/>
          <p:cNvSpPr>
            <a:spLocks noChangeArrowheads="1"/>
          </p:cNvSpPr>
          <p:nvPr/>
        </p:nvSpPr>
        <p:spPr bwMode="auto">
          <a:xfrm>
            <a:off x="574675" y="328474"/>
            <a:ext cx="8427282" cy="674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marL="1089025">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5275"/>
              </a:lnSpc>
            </a:pPr>
            <a:r>
              <a:rPr lang="en-US" altLang="zh-CN" sz="3900" b="1" dirty="0" err="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主要负责人的法定职</a:t>
            </a:r>
            <a:r>
              <a:rPr lang="zh-CN" altLang="en-US" sz="39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责</a:t>
            </a:r>
            <a:endParaRPr lang="en-US" altLang="zh-CN" sz="39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矩形 1"/>
          <p:cNvSpPr/>
          <p:nvPr/>
        </p:nvSpPr>
        <p:spPr>
          <a:xfrm>
            <a:off x="2032985" y="1222169"/>
            <a:ext cx="9232775" cy="592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5275"/>
              </a:lnSpc>
            </a:pPr>
            <a:r>
              <a:rPr lang="zh-CN" altLang="en-US"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建立健</a:t>
            </a:r>
            <a:r>
              <a:rPr lang="en-US" altLang="zh-CN"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全</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并落实</a:t>
            </a:r>
            <a:r>
              <a:rPr lang="en-US" altLang="zh-CN"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本单位</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全员</a:t>
            </a:r>
            <a:r>
              <a:rPr lang="en-US" altLang="zh-CN" b="1" dirty="0" err="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安全生产责任制，</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加强安全生产标准化建设</a:t>
            </a:r>
            <a:endParaRPr lang="en-US" altLang="zh-CN" b="1" dirty="0">
              <a:solidFill>
                <a:srgbClr val="FFFF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 name="矩形 2"/>
          <p:cNvSpPr/>
          <p:nvPr/>
        </p:nvSpPr>
        <p:spPr>
          <a:xfrm>
            <a:off x="2032986" y="2219417"/>
            <a:ext cx="9232775" cy="577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5275"/>
              </a:lnSpc>
            </a:pPr>
            <a:r>
              <a:rPr lang="en-US" altLang="zh-CN" b="1" dirty="0">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组织</a:t>
            </a:r>
            <a:r>
              <a:rPr lang="en-US" altLang="zh-CN" b="1" dirty="0" err="1">
                <a:latin typeface="微软雅黑" panose="020B0503020204020204" pitchFamily="34" charset="-122"/>
                <a:ea typeface="微软雅黑" panose="020B0503020204020204" pitchFamily="34" charset="-122"/>
                <a:sym typeface="微软雅黑" panose="020B0503020204020204" pitchFamily="34" charset="-122"/>
              </a:rPr>
              <a:t>制定并实施</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本单位安全生产规章制度和操作规程</a:t>
            </a:r>
            <a:endParaRPr lang="en-US" altLang="zh-CN" b="1" dirty="0">
              <a:solidFill>
                <a:srgbClr val="FFFF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p:cNvSpPr/>
          <p:nvPr/>
        </p:nvSpPr>
        <p:spPr>
          <a:xfrm>
            <a:off x="2032986" y="3062796"/>
            <a:ext cx="9232777" cy="5681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组织制定并实施本单位安全生产教育和培训计划，保证本单位安全生产</a:t>
            </a:r>
            <a:r>
              <a:rPr lang="en-US" altLang="zh-CN"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投入的有效实施</a:t>
            </a:r>
            <a:endParaRPr lang="zh-CN" altLang="en-US" b="1" dirty="0">
              <a:latin typeface="微软雅黑" panose="020B0503020204020204" pitchFamily="34" charset="-122"/>
              <a:ea typeface="微软雅黑" panose="020B0503020204020204" pitchFamily="34" charset="-122"/>
            </a:endParaRPr>
          </a:p>
        </p:txBody>
      </p:sp>
      <p:sp>
        <p:nvSpPr>
          <p:cNvPr id="10" name="矩形 9"/>
          <p:cNvSpPr/>
          <p:nvPr/>
        </p:nvSpPr>
        <p:spPr>
          <a:xfrm>
            <a:off x="2032986" y="3897297"/>
            <a:ext cx="9232776" cy="6747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5275"/>
              </a:lnSpc>
            </a:pPr>
            <a:r>
              <a:rPr lang="en-US" altLang="zh-CN" b="1" dirty="0" err="1">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组织</a:t>
            </a:r>
            <a:r>
              <a:rPr lang="en-US" altLang="zh-CN"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b="1" dirty="0" err="1">
                <a:latin typeface="微软雅黑" panose="020B0503020204020204" pitchFamily="34" charset="-122"/>
                <a:ea typeface="微软雅黑" panose="020B0503020204020204" pitchFamily="34" charset="-122"/>
                <a:sym typeface="微软雅黑" panose="020B0503020204020204" pitchFamily="34" charset="-122"/>
              </a:rPr>
              <a:t>建立并落实</a:t>
            </a:r>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 </a:t>
            </a:r>
            <a:r>
              <a:rPr lang="en-US" altLang="zh-CN" b="1" dirty="0" err="1">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双重预防工作机制，督促、检查安全生产工作，及时消除事故隐患</a:t>
            </a:r>
            <a:r>
              <a:rPr lang="en-US" altLang="zh-CN"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b="1" dirty="0">
              <a:solidFill>
                <a:schemeClr val="hlin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矩形 10"/>
          <p:cNvSpPr/>
          <p:nvPr/>
        </p:nvSpPr>
        <p:spPr>
          <a:xfrm>
            <a:off x="2032986" y="4838330"/>
            <a:ext cx="9232776" cy="748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5275"/>
              </a:lnSpc>
            </a:pP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组织制定并实施本单位的事故应急救援预案</a:t>
            </a:r>
            <a:r>
              <a:rPr lang="en-US" altLang="zh-CN" b="1" dirty="0">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b="1" dirty="0" err="1">
                <a:solidFill>
                  <a:srgbClr val="FFFF00"/>
                </a:solidFill>
                <a:latin typeface="微软雅黑" panose="020B0503020204020204" pitchFamily="34" charset="-122"/>
                <a:ea typeface="微软雅黑" panose="020B0503020204020204" pitchFamily="34" charset="-122"/>
                <a:sym typeface="微软雅黑" panose="020B0503020204020204" pitchFamily="34" charset="-122"/>
              </a:rPr>
              <a:t>及时、如实报告生产安全事故</a:t>
            </a:r>
            <a:endParaRPr lang="en-US" altLang="zh-CN" b="1" dirty="0">
              <a:solidFill>
                <a:srgbClr val="FFFF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Text Box819"/>
          <p:cNvSpPr>
            <a:spLocks noChangeArrowheads="1"/>
          </p:cNvSpPr>
          <p:nvPr/>
        </p:nvSpPr>
        <p:spPr bwMode="auto">
          <a:xfrm>
            <a:off x="807868" y="1062001"/>
            <a:ext cx="932156" cy="435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a:defRPr>
                <a:solidFill>
                  <a:schemeClr val="tx1"/>
                </a:solidFill>
                <a:latin typeface="Tahoma" panose="020B0604030504040204" pitchFamily="34" charset="0"/>
                <a:ea typeface="宋体" panose="02010600030101010101" pitchFamily="2" charset="-122"/>
              </a:defRPr>
            </a:lvl1pPr>
            <a:lvl2pPr>
              <a:defRPr>
                <a:solidFill>
                  <a:schemeClr val="tx1"/>
                </a:solidFill>
                <a:latin typeface="Tahoma" panose="020B0604030504040204" pitchFamily="34" charset="0"/>
                <a:ea typeface="宋体" panose="02010600030101010101" pitchFamily="2" charset="-122"/>
              </a:defRPr>
            </a:lvl2pPr>
            <a:lvl3pPr>
              <a:defRPr>
                <a:solidFill>
                  <a:schemeClr val="tx1"/>
                </a:solidFill>
                <a:latin typeface="Tahoma" panose="020B0604030504040204" pitchFamily="34" charset="0"/>
                <a:ea typeface="宋体" panose="02010600030101010101" pitchFamily="2" charset="-122"/>
              </a:defRPr>
            </a:lvl3pPr>
            <a:lvl4pPr>
              <a:defRPr>
                <a:solidFill>
                  <a:schemeClr val="tx1"/>
                </a:solidFill>
                <a:latin typeface="Tahoma" panose="020B0604030504040204" pitchFamily="34" charset="0"/>
                <a:ea typeface="宋体" panose="02010600030101010101" pitchFamily="2" charset="-122"/>
              </a:defRPr>
            </a:lvl4pPr>
            <a:lvl5pPr>
              <a:defRPr>
                <a:solidFill>
                  <a:schemeClr val="tx1"/>
                </a:solidFill>
                <a:latin typeface="Tahoma" panose="020B060403050404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Tahoma" panose="020B0604030504040204" pitchFamily="34" charset="0"/>
                <a:ea typeface="宋体" panose="02010600030101010101" pitchFamily="2" charset="-122"/>
              </a:defRPr>
            </a:lvl9pPr>
          </a:lstStyle>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担 责</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建 制</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教 育</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投 入</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除 患</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应 急</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ts val="4750"/>
              </a:lnSpc>
            </a:pPr>
            <a:r>
              <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   报 告 </a:t>
            </a:r>
            <a:endParaRPr lang="en-US" altLang="zh-CN" sz="16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518081" y="319088"/>
            <a:ext cx="4927107" cy="55399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nSpc>
                <a:spcPct val="100000"/>
              </a:lnSpc>
              <a:spcBef>
                <a:spcPct val="20000"/>
              </a:spcBef>
              <a:buNone/>
            </a:pPr>
            <a:r>
              <a:rPr lang="zh-CN" altLang="zh-CN"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二、写入“三管三必须”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8" name="Rectangle 3"/>
          <p:cNvSpPr>
            <a:spLocks noGrp="1" noChangeArrowheads="1"/>
          </p:cNvSpPr>
          <p:nvPr>
            <p:ph idx="1"/>
          </p:nvPr>
        </p:nvSpPr>
        <p:spPr>
          <a:xfrm>
            <a:off x="1241425" y="1207364"/>
            <a:ext cx="9766886" cy="4607510"/>
          </a:xfrm>
        </p:spPr>
        <p:txBody>
          <a:bodyPr/>
          <a:lstStyle/>
          <a:p>
            <a:pPr marL="342900" indent="-342900" algn="l" eaLnBrk="1" hangingPunct="1">
              <a:buFont typeface="Wingdings" panose="05000000000000000000" pitchFamily="2" charset="2"/>
              <a:buChar char="n"/>
            </a:pPr>
            <a:r>
              <a:rPr lang="zh-CN" altLang="en-US" sz="2400" dirty="0">
                <a:solidFill>
                  <a:schemeClr val="accent6"/>
                </a:solidFill>
                <a:latin typeface="宋体" panose="02010600030101010101" pitchFamily="2" charset="-122"/>
                <a:sym typeface="Times New Roman" panose="02020603050405020304" pitchFamily="18" charset="0"/>
              </a:rPr>
              <a:t>落实“三管三必须”，难点在厘清</a:t>
            </a:r>
            <a:r>
              <a:rPr lang="zh-CN" altLang="en-US" sz="2400" b="1" dirty="0">
                <a:solidFill>
                  <a:schemeClr val="accent6"/>
                </a:solidFill>
                <a:latin typeface="黑体" panose="02010609060101010101" pitchFamily="49" charset="-122"/>
                <a:ea typeface="黑体" panose="02010609060101010101" pitchFamily="49" charset="-122"/>
                <a:sym typeface="Times New Roman" panose="02020603050405020304" pitchFamily="18" charset="0"/>
              </a:rPr>
              <a:t>综合监管和行业监管</a:t>
            </a:r>
            <a:r>
              <a:rPr lang="zh-CN" altLang="en-US" sz="2400" dirty="0">
                <a:solidFill>
                  <a:schemeClr val="accent6"/>
                </a:solidFill>
                <a:latin typeface="宋体" panose="02010600030101010101" pitchFamily="2" charset="-122"/>
                <a:sym typeface="Times New Roman" panose="02020603050405020304" pitchFamily="18" charset="0"/>
              </a:rPr>
              <a:t>边界（第</a:t>
            </a:r>
            <a:r>
              <a:rPr lang="en-US" altLang="zh-CN" sz="2400" dirty="0">
                <a:solidFill>
                  <a:schemeClr val="accent6"/>
                </a:solidFill>
                <a:latin typeface="宋体" panose="02010600030101010101" pitchFamily="2" charset="-122"/>
                <a:sym typeface="Times New Roman" panose="02020603050405020304" pitchFamily="18" charset="0"/>
              </a:rPr>
              <a:t>10</a:t>
            </a:r>
            <a:r>
              <a:rPr lang="zh-CN" altLang="en-US" sz="2400" dirty="0">
                <a:solidFill>
                  <a:schemeClr val="accent6"/>
                </a:solidFill>
                <a:latin typeface="宋体" panose="02010600030101010101" pitchFamily="2" charset="-122"/>
                <a:sym typeface="Times New Roman" panose="02020603050405020304" pitchFamily="18" charset="0"/>
              </a:rPr>
              <a:t>条）</a:t>
            </a:r>
            <a:endParaRPr lang="zh-CN" altLang="en-US" sz="2400" b="1"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endParaRPr lang="zh-CN" altLang="en-US" sz="2400"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buFont typeface="Wingdings" panose="05000000000000000000" pitchFamily="2" charset="2"/>
              <a:buChar char="n"/>
            </a:pPr>
            <a:r>
              <a:rPr lang="zh-CN" altLang="en-US" sz="2400" dirty="0">
                <a:solidFill>
                  <a:schemeClr val="accent6"/>
                </a:solidFill>
                <a:latin typeface="宋体" panose="02010600030101010101" pitchFamily="2" charset="-122"/>
                <a:sym typeface="Times New Roman" panose="02020603050405020304" pitchFamily="18" charset="0"/>
              </a:rPr>
              <a:t>准确理解综合监管的内涵：</a:t>
            </a:r>
            <a:endParaRPr lang="en-US" altLang="zh-CN" sz="2400"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r>
              <a:rPr lang="en-US" altLang="zh-CN" sz="2400" dirty="0">
                <a:solidFill>
                  <a:schemeClr val="accent6"/>
                </a:solidFill>
                <a:latin typeface="宋体" panose="02010600030101010101" pitchFamily="2" charset="-122"/>
                <a:sym typeface="Times New Roman" panose="02020603050405020304" pitchFamily="18" charset="0"/>
              </a:rPr>
              <a:t>——</a:t>
            </a:r>
            <a:r>
              <a:rPr lang="zh-CN" altLang="en-US" sz="2400" dirty="0">
                <a:solidFill>
                  <a:schemeClr val="accent6"/>
                </a:solidFill>
                <a:latin typeface="宋体" panose="02010600030101010101" pitchFamily="2" charset="-122"/>
                <a:sym typeface="Times New Roman" panose="02020603050405020304" pitchFamily="18" charset="0"/>
              </a:rPr>
              <a:t>综合监管不是“兜底监管”</a:t>
            </a:r>
            <a:endParaRPr lang="en-US" altLang="zh-CN" sz="2400"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r>
              <a:rPr lang="en-US" altLang="zh-CN" sz="2400" dirty="0">
                <a:solidFill>
                  <a:schemeClr val="accent6"/>
                </a:solidFill>
                <a:latin typeface="宋体" panose="02010600030101010101" pitchFamily="2" charset="-122"/>
                <a:sym typeface="Times New Roman" panose="02020603050405020304" pitchFamily="18" charset="0"/>
              </a:rPr>
              <a:t>——</a:t>
            </a:r>
            <a:r>
              <a:rPr lang="zh-CN" altLang="en-US" sz="2400" dirty="0">
                <a:solidFill>
                  <a:schemeClr val="accent6"/>
                </a:solidFill>
                <a:latin typeface="宋体" panose="02010600030101010101" pitchFamily="2" charset="-122"/>
                <a:sym typeface="Times New Roman" panose="02020603050405020304" pitchFamily="18" charset="0"/>
              </a:rPr>
              <a:t>综合监管不是“监管之监管”</a:t>
            </a:r>
            <a:endParaRPr lang="en-US" altLang="zh-CN" sz="2400" dirty="0">
              <a:solidFill>
                <a:schemeClr val="accent6"/>
              </a:solidFill>
              <a:latin typeface="宋体" panose="02010600030101010101" pitchFamily="2" charset="-122"/>
              <a:sym typeface="Times New Roman" panose="02020603050405020304" pitchFamily="18" charset="0"/>
            </a:endParaRPr>
          </a:p>
          <a:p>
            <a:pPr marL="342900" indent="-342900" algn="l" eaLnBrk="1" hangingPunct="1"/>
            <a:r>
              <a:rPr lang="en-US" altLang="zh-CN" sz="2400" dirty="0">
                <a:solidFill>
                  <a:schemeClr val="accent6"/>
                </a:solidFill>
                <a:latin typeface="宋体" panose="02010600030101010101" pitchFamily="2" charset="-122"/>
                <a:sym typeface="Times New Roman" panose="02020603050405020304" pitchFamily="18" charset="0"/>
              </a:rPr>
              <a:t>——</a:t>
            </a:r>
            <a:r>
              <a:rPr lang="zh-CN" altLang="en-US" sz="2400" dirty="0">
                <a:solidFill>
                  <a:schemeClr val="accent6"/>
                </a:solidFill>
                <a:latin typeface="宋体" panose="02010600030101010101" pitchFamily="2" charset="-122"/>
                <a:sym typeface="Times New Roman" panose="02020603050405020304" pitchFamily="18" charset="0"/>
              </a:rPr>
              <a:t>综合监管主要指跨部门、跨领域的统筹协调，及重大风险隐患的综合治理</a:t>
            </a:r>
            <a:endParaRPr lang="zh-CN" altLang="en-US" sz="2400"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ORIGINALNOUSEDACCENT" val="1"/>
  <p:tag name="STRIPEENUMTEXTTIN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crgbClr r="0" g="0" b="0">
        <a:alpha val="100000"/>
      </a:scrgbClr>
    </a:dk1>
    <a:lt1>
      <a:scrgbClr r="100000" g="100000" b="100000">
        <a:alpha val="100000"/>
      </a:scrgbClr>
    </a:lt1>
    <a:dk2>
      <a:scrgbClr r="12549" g="10196" b="14117">
        <a:alpha val="100000"/>
      </a:scrgbClr>
    </a:dk2>
    <a:lt2>
      <a:scrgbClr r="100000" g="100000" b="100000">
        <a:alpha val="100000"/>
      </a:scrgbClr>
    </a:lt2>
    <a:accent1>
      <a:scrgbClr r="62745" g="43921" b="90588">
        <a:alpha val="100000"/>
      </a:scrgbClr>
    </a:accent1>
    <a:accent2>
      <a:scrgbClr r="83529" g="41176" b="78431">
        <a:alpha val="100000"/>
      </a:scrgbClr>
    </a:accent2>
    <a:accent3>
      <a:scrgbClr r="94117" g="41568" b="65098">
        <a:alpha val="100000"/>
      </a:scrgbClr>
    </a:accent3>
    <a:accent4>
      <a:scrgbClr r="98039" g="47058" b="54117">
        <a:alpha val="100000"/>
      </a:scrgbClr>
    </a:accent4>
    <a:accent5>
      <a:scrgbClr r="96078" g="55686" b="47450">
        <a:alpha val="100000"/>
      </a:scrgbClr>
    </a:accent5>
    <a:accent6>
      <a:scrgbClr r="90588" g="62745" b="43921">
        <a:alpha val="100000"/>
      </a:scrgbClr>
    </a:accent6>
    <a:hlink>
      <a:scrgbClr r="39607" g="54509" b="83529">
        <a:alpha val="100000"/>
      </a:scrgbClr>
    </a:hlink>
    <a:folHlink>
      <a:scrgbClr r="62352" g="41176" b="63921">
        <a:alpha val="100000"/>
      </a:scrgbClr>
    </a:folHlink>
  </a:clrScheme>
</a:themeOverride>
</file>

<file path=docProps/app.xml><?xml version="1.0" encoding="utf-8"?>
<Properties xmlns="http://schemas.openxmlformats.org/officeDocument/2006/extended-properties" xmlns:vt="http://schemas.openxmlformats.org/officeDocument/2006/docPropsVTypes">
  <TotalTime>0</TotalTime>
  <Words>6244</Words>
  <Application>WPS 演示</Application>
  <PresentationFormat>宽屏</PresentationFormat>
  <Paragraphs>408</Paragraphs>
  <Slides>36</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36</vt:i4>
      </vt:variant>
    </vt:vector>
  </HeadingPairs>
  <TitlesOfParts>
    <vt:vector size="48" baseType="lpstr">
      <vt:lpstr>Arial</vt:lpstr>
      <vt:lpstr>宋体</vt:lpstr>
      <vt:lpstr>Wingdings</vt:lpstr>
      <vt:lpstr>Calibri</vt:lpstr>
      <vt:lpstr>微软雅黑</vt:lpstr>
      <vt:lpstr>黑体</vt:lpstr>
      <vt:lpstr>Tahoma</vt:lpstr>
      <vt:lpstr>Times New Roman</vt:lpstr>
      <vt:lpstr>Arial Unicode MS</vt:lpstr>
      <vt:lpstr>Calibri Light</vt:lpstr>
      <vt:lpstr>Office 主题</vt:lpstr>
      <vt:lpstr>1_Office 主题</vt:lpstr>
      <vt:lpstr>PowerPoint 演示文稿</vt:lpstr>
      <vt:lpstr>PowerPoint 演示文稿</vt:lpstr>
      <vt:lpstr>PowerPoint 演示文稿</vt:lpstr>
      <vt:lpstr>PowerPoint 演示文稿</vt:lpstr>
      <vt:lpstr>安全生产基本原则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创意岛</cp:lastModifiedBy>
  <cp:revision>98</cp:revision>
  <dcterms:created xsi:type="dcterms:W3CDTF">2017-01-12T06:11:00Z</dcterms:created>
  <dcterms:modified xsi:type="dcterms:W3CDTF">2021-10-25T03:26:01Z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2052-11.1.0.10938</vt:lpwstr>
  </property>
  <property fmtid="{D5CDD505-2E9C-101B-9397-08002B2CF9AE}" pid="3" name="ICV">
    <vt:lpwstr>012AA452631143DB8FD4271698242368</vt:lpwstr>
  </property>
</Properties>
</file>